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4"/>
  </p:notesMasterIdLst>
  <p:handoutMasterIdLst>
    <p:handoutMasterId r:id="rId15"/>
  </p:handoutMasterIdLst>
  <p:sldIdLst>
    <p:sldId id="295" r:id="rId2"/>
    <p:sldId id="287" r:id="rId3"/>
    <p:sldId id="293" r:id="rId4"/>
    <p:sldId id="289" r:id="rId5"/>
    <p:sldId id="290" r:id="rId6"/>
    <p:sldId id="291" r:id="rId7"/>
    <p:sldId id="280" r:id="rId8"/>
    <p:sldId id="294" r:id="rId9"/>
    <p:sldId id="297" r:id="rId10"/>
    <p:sldId id="298" r:id="rId11"/>
    <p:sldId id="296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96595" autoAdjust="0"/>
  </p:normalViewPr>
  <p:slideViewPr>
    <p:cSldViewPr>
      <p:cViewPr>
        <p:scale>
          <a:sx n="70" d="100"/>
          <a:sy n="70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8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262DA-F844-42D6-A82B-282FFE53316C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7D18921-6890-4056-8137-960D9200AD06}">
      <dgm:prSet phldrT="[Text]" custT="1"/>
      <dgm:spPr/>
      <dgm:t>
        <a:bodyPr/>
        <a:lstStyle/>
        <a:p>
          <a:r>
            <a:rPr lang="en-GB" sz="2000" dirty="0" smtClean="0"/>
            <a:t>Data</a:t>
          </a:r>
          <a:endParaRPr lang="en-GB" sz="2000" dirty="0"/>
        </a:p>
      </dgm:t>
    </dgm:pt>
    <dgm:pt modelId="{7BFD35E3-2DFF-4925-A3AA-FC93A6EFCBFB}" type="parTrans" cxnId="{28A5A4C1-6882-4604-98A9-EB59D5F1F3E3}">
      <dgm:prSet/>
      <dgm:spPr/>
      <dgm:t>
        <a:bodyPr/>
        <a:lstStyle/>
        <a:p>
          <a:endParaRPr lang="en-GB"/>
        </a:p>
      </dgm:t>
    </dgm:pt>
    <dgm:pt modelId="{151107B7-FD96-4372-9558-55D1574A8F40}" type="sibTrans" cxnId="{28A5A4C1-6882-4604-98A9-EB59D5F1F3E3}">
      <dgm:prSet/>
      <dgm:spPr/>
      <dgm:t>
        <a:bodyPr/>
        <a:lstStyle/>
        <a:p>
          <a:endParaRPr lang="en-GB"/>
        </a:p>
      </dgm:t>
    </dgm:pt>
    <dgm:pt modelId="{BD0C6A5C-E7F6-42BA-9EAE-B3E487C6AE64}">
      <dgm:prSet phldrT="[Text]"/>
      <dgm:spPr/>
      <dgm:t>
        <a:bodyPr/>
        <a:lstStyle/>
        <a:p>
          <a:r>
            <a:rPr lang="en-GB" dirty="0" smtClean="0"/>
            <a:t>Gather data at National Grid relating to balancing service usage in 2013</a:t>
          </a:r>
          <a:endParaRPr lang="en-GB" dirty="0"/>
        </a:p>
      </dgm:t>
    </dgm:pt>
    <dgm:pt modelId="{A1D2414B-A284-418C-B604-1CF139F938F7}" type="parTrans" cxnId="{A386F3A9-F084-4672-A914-6CC9B401D6D2}">
      <dgm:prSet/>
      <dgm:spPr/>
      <dgm:t>
        <a:bodyPr/>
        <a:lstStyle/>
        <a:p>
          <a:endParaRPr lang="en-GB"/>
        </a:p>
      </dgm:t>
    </dgm:pt>
    <dgm:pt modelId="{0BF9A834-9D7F-4D38-8BEB-9FC2F3043C42}" type="sibTrans" cxnId="{A386F3A9-F084-4672-A914-6CC9B401D6D2}">
      <dgm:prSet/>
      <dgm:spPr/>
      <dgm:t>
        <a:bodyPr/>
        <a:lstStyle/>
        <a:p>
          <a:endParaRPr lang="en-GB"/>
        </a:p>
      </dgm:t>
    </dgm:pt>
    <dgm:pt modelId="{C89239DC-8B27-4A74-8754-8EAB65900387}">
      <dgm:prSet phldrT="[Text]" custT="1"/>
      <dgm:spPr/>
      <dgm:t>
        <a:bodyPr/>
        <a:lstStyle/>
        <a:p>
          <a:r>
            <a:rPr lang="en-GB" sz="2000" dirty="0" smtClean="0"/>
            <a:t>Feasibility</a:t>
          </a:r>
          <a:endParaRPr lang="en-GB" sz="2000" dirty="0"/>
        </a:p>
      </dgm:t>
    </dgm:pt>
    <dgm:pt modelId="{494A5B73-5B6A-4A03-BD4D-E10D4C1A2A8E}" type="parTrans" cxnId="{DEEAD744-AC71-4B61-AAED-6684C52EE715}">
      <dgm:prSet/>
      <dgm:spPr/>
      <dgm:t>
        <a:bodyPr/>
        <a:lstStyle/>
        <a:p>
          <a:endParaRPr lang="en-GB"/>
        </a:p>
      </dgm:t>
    </dgm:pt>
    <dgm:pt modelId="{687E81DA-83D3-44B4-92A1-F26243C64069}" type="sibTrans" cxnId="{DEEAD744-AC71-4B61-AAED-6684C52EE715}">
      <dgm:prSet/>
      <dgm:spPr/>
      <dgm:t>
        <a:bodyPr/>
        <a:lstStyle/>
        <a:p>
          <a:endParaRPr lang="en-GB"/>
        </a:p>
      </dgm:t>
    </dgm:pt>
    <dgm:pt modelId="{FFB32227-9CB3-45A4-AB81-C777F6862F94}">
      <dgm:prSet phldrT="[Text]"/>
      <dgm:spPr/>
      <dgm:t>
        <a:bodyPr/>
        <a:lstStyle/>
        <a:p>
          <a:r>
            <a:rPr lang="en-GB" dirty="0" smtClean="0"/>
            <a:t>Assess feasibility of contracting multiple services simultaneously</a:t>
          </a:r>
          <a:endParaRPr lang="en-GB" dirty="0"/>
        </a:p>
      </dgm:t>
    </dgm:pt>
    <dgm:pt modelId="{383C42ED-2A2F-4F70-AF6F-27F37F95AD7A}" type="parTrans" cxnId="{A5B028C1-2070-49D2-9D28-670E7B107BD7}">
      <dgm:prSet/>
      <dgm:spPr/>
      <dgm:t>
        <a:bodyPr/>
        <a:lstStyle/>
        <a:p>
          <a:endParaRPr lang="en-GB"/>
        </a:p>
      </dgm:t>
    </dgm:pt>
    <dgm:pt modelId="{5FA04F0B-6002-4172-8EEF-6DCB93E0A958}" type="sibTrans" cxnId="{A5B028C1-2070-49D2-9D28-670E7B107BD7}">
      <dgm:prSet/>
      <dgm:spPr/>
      <dgm:t>
        <a:bodyPr/>
        <a:lstStyle/>
        <a:p>
          <a:endParaRPr lang="en-GB"/>
        </a:p>
      </dgm:t>
    </dgm:pt>
    <dgm:pt modelId="{721D270A-2B0C-4446-BB32-8DF6781179FB}">
      <dgm:prSet phldrT="[Text]"/>
      <dgm:spPr/>
      <dgm:t>
        <a:bodyPr/>
        <a:lstStyle/>
        <a:p>
          <a:r>
            <a:rPr lang="en-GB" dirty="0" smtClean="0"/>
            <a:t>Value</a:t>
          </a:r>
          <a:endParaRPr lang="en-GB" dirty="0"/>
        </a:p>
      </dgm:t>
    </dgm:pt>
    <dgm:pt modelId="{12AAFC75-D9EE-4EC8-B8E0-1ACD83E372DE}" type="parTrans" cxnId="{B2A8EDEE-4C13-4BCB-9844-28FA17C8FDAF}">
      <dgm:prSet/>
      <dgm:spPr/>
      <dgm:t>
        <a:bodyPr/>
        <a:lstStyle/>
        <a:p>
          <a:endParaRPr lang="en-GB"/>
        </a:p>
      </dgm:t>
    </dgm:pt>
    <dgm:pt modelId="{4B3B15D3-CA9A-4C22-BC14-A3F9EE2E1B64}" type="sibTrans" cxnId="{B2A8EDEE-4C13-4BCB-9844-28FA17C8FDAF}">
      <dgm:prSet/>
      <dgm:spPr/>
      <dgm:t>
        <a:bodyPr/>
        <a:lstStyle/>
        <a:p>
          <a:endParaRPr lang="en-GB"/>
        </a:p>
      </dgm:t>
    </dgm:pt>
    <dgm:pt modelId="{4CA3C4F2-1B42-449D-884E-9877D1997913}">
      <dgm:prSet phldrT="[Text]"/>
      <dgm:spPr/>
      <dgm:t>
        <a:bodyPr/>
        <a:lstStyle/>
        <a:p>
          <a:r>
            <a:rPr lang="en-GB" dirty="0" smtClean="0"/>
            <a:t>Estimate the potential value of multiple service provision by energy storage</a:t>
          </a:r>
          <a:endParaRPr lang="en-GB" dirty="0"/>
        </a:p>
      </dgm:t>
    </dgm:pt>
    <dgm:pt modelId="{21D854FA-18B0-48A9-A1A3-FC511FD36CFA}" type="parTrans" cxnId="{9F6E3AA4-64B6-40E4-8133-E3772C8F1959}">
      <dgm:prSet/>
      <dgm:spPr/>
      <dgm:t>
        <a:bodyPr/>
        <a:lstStyle/>
        <a:p>
          <a:endParaRPr lang="en-GB"/>
        </a:p>
      </dgm:t>
    </dgm:pt>
    <dgm:pt modelId="{AA34BB45-2E80-49A8-BEDF-F906637BD543}" type="sibTrans" cxnId="{9F6E3AA4-64B6-40E4-8133-E3772C8F1959}">
      <dgm:prSet/>
      <dgm:spPr/>
      <dgm:t>
        <a:bodyPr/>
        <a:lstStyle/>
        <a:p>
          <a:endParaRPr lang="en-GB"/>
        </a:p>
      </dgm:t>
    </dgm:pt>
    <dgm:pt modelId="{8A5E556C-DC68-4C9D-BE7A-54AEB88D298A}">
      <dgm:prSet/>
      <dgm:spPr/>
      <dgm:t>
        <a:bodyPr/>
        <a:lstStyle/>
        <a:p>
          <a:r>
            <a:rPr lang="en-GB" dirty="0" smtClean="0"/>
            <a:t>Simulate </a:t>
          </a:r>
          <a:endParaRPr lang="en-GB" dirty="0"/>
        </a:p>
      </dgm:t>
    </dgm:pt>
    <dgm:pt modelId="{C5C39461-36C2-471A-B6A5-C0E1895C85ED}" type="parTrans" cxnId="{34A56D68-EA3A-44AA-A7A9-5B172103ABDB}">
      <dgm:prSet/>
      <dgm:spPr/>
      <dgm:t>
        <a:bodyPr/>
        <a:lstStyle/>
        <a:p>
          <a:endParaRPr lang="en-GB"/>
        </a:p>
      </dgm:t>
    </dgm:pt>
    <dgm:pt modelId="{DBCE41E0-A956-4C51-BD50-B0E1B7253620}" type="sibTrans" cxnId="{34A56D68-EA3A-44AA-A7A9-5B172103ABDB}">
      <dgm:prSet/>
      <dgm:spPr/>
      <dgm:t>
        <a:bodyPr/>
        <a:lstStyle/>
        <a:p>
          <a:endParaRPr lang="en-GB"/>
        </a:p>
      </dgm:t>
    </dgm:pt>
    <dgm:pt modelId="{7DBAB7BB-E98F-40B1-A6C1-5EBA4A8F41AD}">
      <dgm:prSet/>
      <dgm:spPr/>
      <dgm:t>
        <a:bodyPr/>
        <a:lstStyle/>
        <a:p>
          <a:r>
            <a:rPr lang="en-GB" dirty="0" smtClean="0"/>
            <a:t>Study how different types of storage act under different scenarios</a:t>
          </a:r>
          <a:endParaRPr lang="en-GB" dirty="0"/>
        </a:p>
      </dgm:t>
    </dgm:pt>
    <dgm:pt modelId="{6F4CA975-6681-469C-B2EE-3167C51FD6C7}" type="parTrans" cxnId="{970A3672-4CD2-4CA0-9954-6D77C3493885}">
      <dgm:prSet/>
      <dgm:spPr/>
      <dgm:t>
        <a:bodyPr/>
        <a:lstStyle/>
        <a:p>
          <a:endParaRPr lang="en-GB"/>
        </a:p>
      </dgm:t>
    </dgm:pt>
    <dgm:pt modelId="{E1B7873B-B4CF-4DE1-AD99-A149A0A6841F}" type="sibTrans" cxnId="{970A3672-4CD2-4CA0-9954-6D77C3493885}">
      <dgm:prSet/>
      <dgm:spPr/>
      <dgm:t>
        <a:bodyPr/>
        <a:lstStyle/>
        <a:p>
          <a:endParaRPr lang="en-GB"/>
        </a:p>
      </dgm:t>
    </dgm:pt>
    <dgm:pt modelId="{F72B61D2-C984-43FD-BE0C-62A6943EECEE}" type="pres">
      <dgm:prSet presAssocID="{A9E262DA-F844-42D6-A82B-282FFE5331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487058E-1BF3-46A9-B3BD-559F3A55D398}" type="pres">
      <dgm:prSet presAssocID="{A7D18921-6890-4056-8137-960D9200AD06}" presName="composite" presStyleCnt="0"/>
      <dgm:spPr/>
    </dgm:pt>
    <dgm:pt modelId="{9284553B-2C8F-4FBF-B4FB-27C646F370DA}" type="pres">
      <dgm:prSet presAssocID="{A7D18921-6890-4056-8137-960D9200AD0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8287B6-79A8-43EB-BD16-164DD6836E69}" type="pres">
      <dgm:prSet presAssocID="{A7D18921-6890-4056-8137-960D9200AD0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77D5FC-E2CE-4894-A957-699BB5C58655}" type="pres">
      <dgm:prSet presAssocID="{151107B7-FD96-4372-9558-55D1574A8F40}" presName="sp" presStyleCnt="0"/>
      <dgm:spPr/>
    </dgm:pt>
    <dgm:pt modelId="{B88A7EB5-AE1F-46E2-BDED-BF0D561C350E}" type="pres">
      <dgm:prSet presAssocID="{C89239DC-8B27-4A74-8754-8EAB65900387}" presName="composite" presStyleCnt="0"/>
      <dgm:spPr/>
    </dgm:pt>
    <dgm:pt modelId="{B71C9FAF-A930-430A-9E6E-28F72D1FE634}" type="pres">
      <dgm:prSet presAssocID="{C89239DC-8B27-4A74-8754-8EAB6590038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8AF480-AE13-42B9-B72F-F25E63E6381F}" type="pres">
      <dgm:prSet presAssocID="{C89239DC-8B27-4A74-8754-8EAB6590038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DDC94A-8B74-41EB-8DD8-E1D2D9DE5E15}" type="pres">
      <dgm:prSet presAssocID="{687E81DA-83D3-44B4-92A1-F26243C64069}" presName="sp" presStyleCnt="0"/>
      <dgm:spPr/>
    </dgm:pt>
    <dgm:pt modelId="{E9A616BA-1E8D-42D0-A744-AE72ED1A88A7}" type="pres">
      <dgm:prSet presAssocID="{721D270A-2B0C-4446-BB32-8DF6781179FB}" presName="composite" presStyleCnt="0"/>
      <dgm:spPr/>
    </dgm:pt>
    <dgm:pt modelId="{0BFADD1A-CB4D-4DBE-93E9-A8B801044C6F}" type="pres">
      <dgm:prSet presAssocID="{721D270A-2B0C-4446-BB32-8DF6781179F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B767D0-14DC-412E-902E-E3ED9EED3B3D}" type="pres">
      <dgm:prSet presAssocID="{721D270A-2B0C-4446-BB32-8DF6781179F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8218D3-6E6A-4104-AE71-7DA6822EFA44}" type="pres">
      <dgm:prSet presAssocID="{4B3B15D3-CA9A-4C22-BC14-A3F9EE2E1B64}" presName="sp" presStyleCnt="0"/>
      <dgm:spPr/>
    </dgm:pt>
    <dgm:pt modelId="{A0EB2A39-8C0A-426F-9DF8-CA9CC68E1925}" type="pres">
      <dgm:prSet presAssocID="{8A5E556C-DC68-4C9D-BE7A-54AEB88D298A}" presName="composite" presStyleCnt="0"/>
      <dgm:spPr/>
    </dgm:pt>
    <dgm:pt modelId="{9A607FE4-A85C-453A-B796-26CA6F15FF98}" type="pres">
      <dgm:prSet presAssocID="{8A5E556C-DC68-4C9D-BE7A-54AEB88D298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B2ACDF-9445-4F84-9B74-899A9950A833}" type="pres">
      <dgm:prSet presAssocID="{8A5E556C-DC68-4C9D-BE7A-54AEB88D298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A4A5E32-5F1C-48CD-B0B5-CCAD83E31474}" type="presOf" srcId="{721D270A-2B0C-4446-BB32-8DF6781179FB}" destId="{0BFADD1A-CB4D-4DBE-93E9-A8B801044C6F}" srcOrd="0" destOrd="0" presId="urn:microsoft.com/office/officeart/2005/8/layout/chevron2"/>
    <dgm:cxn modelId="{A5B028C1-2070-49D2-9D28-670E7B107BD7}" srcId="{C89239DC-8B27-4A74-8754-8EAB65900387}" destId="{FFB32227-9CB3-45A4-AB81-C777F6862F94}" srcOrd="0" destOrd="0" parTransId="{383C42ED-2A2F-4F70-AF6F-27F37F95AD7A}" sibTransId="{5FA04F0B-6002-4172-8EEF-6DCB93E0A958}"/>
    <dgm:cxn modelId="{9FFE8A29-80F7-45E4-B8C7-A0F133319A0F}" type="presOf" srcId="{A9E262DA-F844-42D6-A82B-282FFE53316C}" destId="{F72B61D2-C984-43FD-BE0C-62A6943EECEE}" srcOrd="0" destOrd="0" presId="urn:microsoft.com/office/officeart/2005/8/layout/chevron2"/>
    <dgm:cxn modelId="{56A73259-F7CC-44ED-88FC-303C89F650A8}" type="presOf" srcId="{4CA3C4F2-1B42-449D-884E-9877D1997913}" destId="{CDB767D0-14DC-412E-902E-E3ED9EED3B3D}" srcOrd="0" destOrd="0" presId="urn:microsoft.com/office/officeart/2005/8/layout/chevron2"/>
    <dgm:cxn modelId="{970A3672-4CD2-4CA0-9954-6D77C3493885}" srcId="{8A5E556C-DC68-4C9D-BE7A-54AEB88D298A}" destId="{7DBAB7BB-E98F-40B1-A6C1-5EBA4A8F41AD}" srcOrd="0" destOrd="0" parTransId="{6F4CA975-6681-469C-B2EE-3167C51FD6C7}" sibTransId="{E1B7873B-B4CF-4DE1-AD99-A149A0A6841F}"/>
    <dgm:cxn modelId="{AE773F74-089E-4F98-944C-12305CF84861}" type="presOf" srcId="{BD0C6A5C-E7F6-42BA-9EAE-B3E487C6AE64}" destId="{398287B6-79A8-43EB-BD16-164DD6836E69}" srcOrd="0" destOrd="0" presId="urn:microsoft.com/office/officeart/2005/8/layout/chevron2"/>
    <dgm:cxn modelId="{7DDC9197-E856-412E-9D0B-E0555EE55653}" type="presOf" srcId="{FFB32227-9CB3-45A4-AB81-C777F6862F94}" destId="{F08AF480-AE13-42B9-B72F-F25E63E6381F}" srcOrd="0" destOrd="0" presId="urn:microsoft.com/office/officeart/2005/8/layout/chevron2"/>
    <dgm:cxn modelId="{4D03E250-E3E6-4CC2-B8D0-4D208738289A}" type="presOf" srcId="{A7D18921-6890-4056-8137-960D9200AD06}" destId="{9284553B-2C8F-4FBF-B4FB-27C646F370DA}" srcOrd="0" destOrd="0" presId="urn:microsoft.com/office/officeart/2005/8/layout/chevron2"/>
    <dgm:cxn modelId="{DEEAD744-AC71-4B61-AAED-6684C52EE715}" srcId="{A9E262DA-F844-42D6-A82B-282FFE53316C}" destId="{C89239DC-8B27-4A74-8754-8EAB65900387}" srcOrd="1" destOrd="0" parTransId="{494A5B73-5B6A-4A03-BD4D-E10D4C1A2A8E}" sibTransId="{687E81DA-83D3-44B4-92A1-F26243C64069}"/>
    <dgm:cxn modelId="{9F6E3AA4-64B6-40E4-8133-E3772C8F1959}" srcId="{721D270A-2B0C-4446-BB32-8DF6781179FB}" destId="{4CA3C4F2-1B42-449D-884E-9877D1997913}" srcOrd="0" destOrd="0" parTransId="{21D854FA-18B0-48A9-A1A3-FC511FD36CFA}" sibTransId="{AA34BB45-2E80-49A8-BEDF-F906637BD543}"/>
    <dgm:cxn modelId="{F7522860-CE21-4D89-9226-DD8D449B822C}" type="presOf" srcId="{7DBAB7BB-E98F-40B1-A6C1-5EBA4A8F41AD}" destId="{1DB2ACDF-9445-4F84-9B74-899A9950A833}" srcOrd="0" destOrd="0" presId="urn:microsoft.com/office/officeart/2005/8/layout/chevron2"/>
    <dgm:cxn modelId="{62E3CD9C-6C3E-4757-8BC9-CE367EAED846}" type="presOf" srcId="{8A5E556C-DC68-4C9D-BE7A-54AEB88D298A}" destId="{9A607FE4-A85C-453A-B796-26CA6F15FF98}" srcOrd="0" destOrd="0" presId="urn:microsoft.com/office/officeart/2005/8/layout/chevron2"/>
    <dgm:cxn modelId="{28A5A4C1-6882-4604-98A9-EB59D5F1F3E3}" srcId="{A9E262DA-F844-42D6-A82B-282FFE53316C}" destId="{A7D18921-6890-4056-8137-960D9200AD06}" srcOrd="0" destOrd="0" parTransId="{7BFD35E3-2DFF-4925-A3AA-FC93A6EFCBFB}" sibTransId="{151107B7-FD96-4372-9558-55D1574A8F40}"/>
    <dgm:cxn modelId="{A386F3A9-F084-4672-A914-6CC9B401D6D2}" srcId="{A7D18921-6890-4056-8137-960D9200AD06}" destId="{BD0C6A5C-E7F6-42BA-9EAE-B3E487C6AE64}" srcOrd="0" destOrd="0" parTransId="{A1D2414B-A284-418C-B604-1CF139F938F7}" sibTransId="{0BF9A834-9D7F-4D38-8BEB-9FC2F3043C42}"/>
    <dgm:cxn modelId="{B2A8EDEE-4C13-4BCB-9844-28FA17C8FDAF}" srcId="{A9E262DA-F844-42D6-A82B-282FFE53316C}" destId="{721D270A-2B0C-4446-BB32-8DF6781179FB}" srcOrd="2" destOrd="0" parTransId="{12AAFC75-D9EE-4EC8-B8E0-1ACD83E372DE}" sibTransId="{4B3B15D3-CA9A-4C22-BC14-A3F9EE2E1B64}"/>
    <dgm:cxn modelId="{34A56D68-EA3A-44AA-A7A9-5B172103ABDB}" srcId="{A9E262DA-F844-42D6-A82B-282FFE53316C}" destId="{8A5E556C-DC68-4C9D-BE7A-54AEB88D298A}" srcOrd="3" destOrd="0" parTransId="{C5C39461-36C2-471A-B6A5-C0E1895C85ED}" sibTransId="{DBCE41E0-A956-4C51-BD50-B0E1B7253620}"/>
    <dgm:cxn modelId="{922DDD88-074D-440D-AC24-E1A3101E8687}" type="presOf" srcId="{C89239DC-8B27-4A74-8754-8EAB65900387}" destId="{B71C9FAF-A930-430A-9E6E-28F72D1FE634}" srcOrd="0" destOrd="0" presId="urn:microsoft.com/office/officeart/2005/8/layout/chevron2"/>
    <dgm:cxn modelId="{183B2378-31E8-4368-B5D3-A0792E247738}" type="presParOf" srcId="{F72B61D2-C984-43FD-BE0C-62A6943EECEE}" destId="{4487058E-1BF3-46A9-B3BD-559F3A55D398}" srcOrd="0" destOrd="0" presId="urn:microsoft.com/office/officeart/2005/8/layout/chevron2"/>
    <dgm:cxn modelId="{4772AF3F-7B57-4B35-8D78-303D5E6A1DF0}" type="presParOf" srcId="{4487058E-1BF3-46A9-B3BD-559F3A55D398}" destId="{9284553B-2C8F-4FBF-B4FB-27C646F370DA}" srcOrd="0" destOrd="0" presId="urn:microsoft.com/office/officeart/2005/8/layout/chevron2"/>
    <dgm:cxn modelId="{6B6A4504-4724-42FC-94C1-18BBC89F3764}" type="presParOf" srcId="{4487058E-1BF3-46A9-B3BD-559F3A55D398}" destId="{398287B6-79A8-43EB-BD16-164DD6836E69}" srcOrd="1" destOrd="0" presId="urn:microsoft.com/office/officeart/2005/8/layout/chevron2"/>
    <dgm:cxn modelId="{E17C8DF4-F1E5-45E8-8C37-1E217A3B8C5E}" type="presParOf" srcId="{F72B61D2-C984-43FD-BE0C-62A6943EECEE}" destId="{7077D5FC-E2CE-4894-A957-699BB5C58655}" srcOrd="1" destOrd="0" presId="urn:microsoft.com/office/officeart/2005/8/layout/chevron2"/>
    <dgm:cxn modelId="{35E9C0AE-3A4A-4359-84A9-E3778CD55102}" type="presParOf" srcId="{F72B61D2-C984-43FD-BE0C-62A6943EECEE}" destId="{B88A7EB5-AE1F-46E2-BDED-BF0D561C350E}" srcOrd="2" destOrd="0" presId="urn:microsoft.com/office/officeart/2005/8/layout/chevron2"/>
    <dgm:cxn modelId="{B0226FB9-C962-455D-AB05-B8278A8FF285}" type="presParOf" srcId="{B88A7EB5-AE1F-46E2-BDED-BF0D561C350E}" destId="{B71C9FAF-A930-430A-9E6E-28F72D1FE634}" srcOrd="0" destOrd="0" presId="urn:microsoft.com/office/officeart/2005/8/layout/chevron2"/>
    <dgm:cxn modelId="{D15E0788-ECD7-4C3F-9D3B-7F12927B42D1}" type="presParOf" srcId="{B88A7EB5-AE1F-46E2-BDED-BF0D561C350E}" destId="{F08AF480-AE13-42B9-B72F-F25E63E6381F}" srcOrd="1" destOrd="0" presId="urn:microsoft.com/office/officeart/2005/8/layout/chevron2"/>
    <dgm:cxn modelId="{7376FFD5-1BD4-49B3-B2EF-AD097EA429EC}" type="presParOf" srcId="{F72B61D2-C984-43FD-BE0C-62A6943EECEE}" destId="{F1DDC94A-8B74-41EB-8DD8-E1D2D9DE5E15}" srcOrd="3" destOrd="0" presId="urn:microsoft.com/office/officeart/2005/8/layout/chevron2"/>
    <dgm:cxn modelId="{20279886-BB66-4532-B280-CFD572EB6E0B}" type="presParOf" srcId="{F72B61D2-C984-43FD-BE0C-62A6943EECEE}" destId="{E9A616BA-1E8D-42D0-A744-AE72ED1A88A7}" srcOrd="4" destOrd="0" presId="urn:microsoft.com/office/officeart/2005/8/layout/chevron2"/>
    <dgm:cxn modelId="{71D9C0E1-66AD-49C7-B4CB-8193EB9D00CD}" type="presParOf" srcId="{E9A616BA-1E8D-42D0-A744-AE72ED1A88A7}" destId="{0BFADD1A-CB4D-4DBE-93E9-A8B801044C6F}" srcOrd="0" destOrd="0" presId="urn:microsoft.com/office/officeart/2005/8/layout/chevron2"/>
    <dgm:cxn modelId="{46719AA6-71AD-418B-84AE-FC5D76490045}" type="presParOf" srcId="{E9A616BA-1E8D-42D0-A744-AE72ED1A88A7}" destId="{CDB767D0-14DC-412E-902E-E3ED9EED3B3D}" srcOrd="1" destOrd="0" presId="urn:microsoft.com/office/officeart/2005/8/layout/chevron2"/>
    <dgm:cxn modelId="{FBD21AE8-2196-4778-A7A0-470369C7FDA8}" type="presParOf" srcId="{F72B61D2-C984-43FD-BE0C-62A6943EECEE}" destId="{328218D3-6E6A-4104-AE71-7DA6822EFA44}" srcOrd="5" destOrd="0" presId="urn:microsoft.com/office/officeart/2005/8/layout/chevron2"/>
    <dgm:cxn modelId="{C3E41790-BF0A-4407-8F93-D629400C8977}" type="presParOf" srcId="{F72B61D2-C984-43FD-BE0C-62A6943EECEE}" destId="{A0EB2A39-8C0A-426F-9DF8-CA9CC68E1925}" srcOrd="6" destOrd="0" presId="urn:microsoft.com/office/officeart/2005/8/layout/chevron2"/>
    <dgm:cxn modelId="{79CDFAAF-308D-40B3-B0FD-FF456EDBB8AA}" type="presParOf" srcId="{A0EB2A39-8C0A-426F-9DF8-CA9CC68E1925}" destId="{9A607FE4-A85C-453A-B796-26CA6F15FF98}" srcOrd="0" destOrd="0" presId="urn:microsoft.com/office/officeart/2005/8/layout/chevron2"/>
    <dgm:cxn modelId="{B54635CA-F2E8-48A9-8F5F-ED9996F1DFC6}" type="presParOf" srcId="{A0EB2A39-8C0A-426F-9DF8-CA9CC68E1925}" destId="{1DB2ACDF-9445-4F84-9B74-899A9950A8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91E54-28A8-4BDB-8823-F013AACFFB60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B38169A-B490-4F2A-9BEC-AE1AB85378D5}">
      <dgm:prSet phldrT="[Text]" custT="1"/>
      <dgm:spPr/>
      <dgm:t>
        <a:bodyPr/>
        <a:lstStyle/>
        <a:p>
          <a:r>
            <a:rPr lang="en-GB" sz="3200" dirty="0" smtClean="0"/>
            <a:t>Data</a:t>
          </a:r>
          <a:endParaRPr lang="en-GB" sz="3200" dirty="0"/>
        </a:p>
      </dgm:t>
    </dgm:pt>
    <dgm:pt modelId="{6ECC3F69-335E-4ABE-AE40-7446306FA0DA}" type="parTrans" cxnId="{E9D99424-FBC1-40B2-B86B-8DA8C400476F}">
      <dgm:prSet/>
      <dgm:spPr/>
      <dgm:t>
        <a:bodyPr/>
        <a:lstStyle/>
        <a:p>
          <a:endParaRPr lang="en-GB"/>
        </a:p>
      </dgm:t>
    </dgm:pt>
    <dgm:pt modelId="{0D82A2B7-85DD-40E9-A191-6B642F3DA6EF}" type="sibTrans" cxnId="{E9D99424-FBC1-40B2-B86B-8DA8C400476F}">
      <dgm:prSet/>
      <dgm:spPr/>
      <dgm:t>
        <a:bodyPr/>
        <a:lstStyle/>
        <a:p>
          <a:endParaRPr lang="en-GB"/>
        </a:p>
      </dgm:t>
    </dgm:pt>
    <dgm:pt modelId="{6162A74A-4875-45BE-9CC1-0174AFC6E360}">
      <dgm:prSet phldrT="[Text]"/>
      <dgm:spPr/>
      <dgm:t>
        <a:bodyPr/>
        <a:lstStyle/>
        <a:p>
          <a:r>
            <a:rPr lang="en-GB" dirty="0" smtClean="0"/>
            <a:t>Frequency Incidents</a:t>
          </a:r>
          <a:endParaRPr lang="en-GB" dirty="0"/>
        </a:p>
      </dgm:t>
    </dgm:pt>
    <dgm:pt modelId="{2679EA2A-F0AB-46FE-85C3-7D0D1389A5F5}" type="parTrans" cxnId="{69EBCACF-78E2-4D1E-A5B7-4BF166E51948}">
      <dgm:prSet/>
      <dgm:spPr/>
      <dgm:t>
        <a:bodyPr/>
        <a:lstStyle/>
        <a:p>
          <a:endParaRPr lang="en-GB"/>
        </a:p>
      </dgm:t>
    </dgm:pt>
    <dgm:pt modelId="{C9143AD1-B5FD-4D08-AC26-CD8682323CF2}" type="sibTrans" cxnId="{69EBCACF-78E2-4D1E-A5B7-4BF166E51948}">
      <dgm:prSet/>
      <dgm:spPr/>
      <dgm:t>
        <a:bodyPr/>
        <a:lstStyle/>
        <a:p>
          <a:endParaRPr lang="en-GB"/>
        </a:p>
      </dgm:t>
    </dgm:pt>
    <dgm:pt modelId="{D8E7887F-9F61-48FC-B11B-5D75408E452E}">
      <dgm:prSet phldrT="[Text]"/>
      <dgm:spPr/>
      <dgm:t>
        <a:bodyPr/>
        <a:lstStyle/>
        <a:p>
          <a:r>
            <a:rPr lang="en-GB" dirty="0" smtClean="0"/>
            <a:t>Reactive Power</a:t>
          </a:r>
          <a:endParaRPr lang="en-GB" dirty="0"/>
        </a:p>
      </dgm:t>
    </dgm:pt>
    <dgm:pt modelId="{9FB8E323-79B3-4328-AF16-F36FEB3CCBEE}" type="parTrans" cxnId="{274D2832-D609-4AD0-B4B4-BCC623A08664}">
      <dgm:prSet/>
      <dgm:spPr/>
      <dgm:t>
        <a:bodyPr/>
        <a:lstStyle/>
        <a:p>
          <a:endParaRPr lang="en-GB"/>
        </a:p>
      </dgm:t>
    </dgm:pt>
    <dgm:pt modelId="{CAB0BFF2-B654-4E38-9D25-586713CE636F}" type="sibTrans" cxnId="{274D2832-D609-4AD0-B4B4-BCC623A08664}">
      <dgm:prSet/>
      <dgm:spPr/>
      <dgm:t>
        <a:bodyPr/>
        <a:lstStyle/>
        <a:p>
          <a:endParaRPr lang="en-GB"/>
        </a:p>
      </dgm:t>
    </dgm:pt>
    <dgm:pt modelId="{62B75912-020D-4739-828C-53A8E04590C8}">
      <dgm:prSet phldrT="[Text]"/>
      <dgm:spPr/>
      <dgm:t>
        <a:bodyPr/>
        <a:lstStyle/>
        <a:p>
          <a:r>
            <a:rPr lang="en-GB" dirty="0" smtClean="0"/>
            <a:t>Constraint Mgt.</a:t>
          </a:r>
          <a:endParaRPr lang="en-GB" dirty="0"/>
        </a:p>
      </dgm:t>
    </dgm:pt>
    <dgm:pt modelId="{23712095-2E4D-420B-8EF9-D6FC35DB7420}" type="parTrans" cxnId="{834F30A5-09F0-42DE-9D07-9280AF931E62}">
      <dgm:prSet/>
      <dgm:spPr/>
      <dgm:t>
        <a:bodyPr/>
        <a:lstStyle/>
        <a:p>
          <a:endParaRPr lang="en-GB"/>
        </a:p>
      </dgm:t>
    </dgm:pt>
    <dgm:pt modelId="{9F0B303A-5059-49AB-85C2-B2E50DB040C6}" type="sibTrans" cxnId="{834F30A5-09F0-42DE-9D07-9280AF931E62}">
      <dgm:prSet/>
      <dgm:spPr/>
      <dgm:t>
        <a:bodyPr/>
        <a:lstStyle/>
        <a:p>
          <a:endParaRPr lang="en-GB"/>
        </a:p>
      </dgm:t>
    </dgm:pt>
    <dgm:pt modelId="{F7E50F99-36AA-4C62-A8AC-BA41630057CC}">
      <dgm:prSet/>
      <dgm:spPr/>
      <dgm:t>
        <a:bodyPr/>
        <a:lstStyle/>
        <a:p>
          <a:r>
            <a:rPr lang="en-GB" dirty="0" smtClean="0"/>
            <a:t>Spot Prices</a:t>
          </a:r>
          <a:endParaRPr lang="en-GB" dirty="0"/>
        </a:p>
      </dgm:t>
    </dgm:pt>
    <dgm:pt modelId="{7B3FFFD8-8DB1-4A9C-AB65-E8B23089064B}" type="parTrans" cxnId="{675A6688-0971-4709-B72B-C30981CF3A8F}">
      <dgm:prSet/>
      <dgm:spPr/>
      <dgm:t>
        <a:bodyPr/>
        <a:lstStyle/>
        <a:p>
          <a:endParaRPr lang="en-GB"/>
        </a:p>
      </dgm:t>
    </dgm:pt>
    <dgm:pt modelId="{45F99CEA-A9A1-43AC-8D4D-5F22D8D4980D}" type="sibTrans" cxnId="{675A6688-0971-4709-B72B-C30981CF3A8F}">
      <dgm:prSet/>
      <dgm:spPr/>
      <dgm:t>
        <a:bodyPr/>
        <a:lstStyle/>
        <a:p>
          <a:endParaRPr lang="en-GB"/>
        </a:p>
      </dgm:t>
    </dgm:pt>
    <dgm:pt modelId="{7823E5AE-E823-42D1-9E8F-56CE3A1D1672}" type="pres">
      <dgm:prSet presAssocID="{9B191E54-28A8-4BDB-8823-F013AACFFB6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F146B0A-9C9D-4FFA-A6EC-F3C4176158E8}" type="pres">
      <dgm:prSet presAssocID="{BB38169A-B490-4F2A-9BEC-AE1AB85378D5}" presName="centerShape" presStyleLbl="node0" presStyleIdx="0" presStyleCnt="1"/>
      <dgm:spPr/>
      <dgm:t>
        <a:bodyPr/>
        <a:lstStyle/>
        <a:p>
          <a:endParaRPr lang="en-GB"/>
        </a:p>
      </dgm:t>
    </dgm:pt>
    <dgm:pt modelId="{D9A50C3C-234A-40F5-B95B-BEE69EB7F638}" type="pres">
      <dgm:prSet presAssocID="{2679EA2A-F0AB-46FE-85C3-7D0D1389A5F5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5676EF98-CC31-4CCD-BABB-6E9C3C8C17D4}" type="pres">
      <dgm:prSet presAssocID="{6162A74A-4875-45BE-9CC1-0174AFC6E3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5D8A09-2684-45E0-A348-53D43ED1E4C6}" type="pres">
      <dgm:prSet presAssocID="{9FB8E323-79B3-4328-AF16-F36FEB3CCBEE}" presName="parTrans" presStyleLbl="bgSibTrans2D1" presStyleIdx="1" presStyleCnt="4"/>
      <dgm:spPr/>
      <dgm:t>
        <a:bodyPr/>
        <a:lstStyle/>
        <a:p>
          <a:endParaRPr lang="en-GB"/>
        </a:p>
      </dgm:t>
    </dgm:pt>
    <dgm:pt modelId="{34D00962-3D93-4231-9729-3EB195C6EFAD}" type="pres">
      <dgm:prSet presAssocID="{D8E7887F-9F61-48FC-B11B-5D75408E45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7554EE-1661-4F1B-82AA-4405C6CC835C}" type="pres">
      <dgm:prSet presAssocID="{23712095-2E4D-420B-8EF9-D6FC35DB7420}" presName="parTrans" presStyleLbl="bgSibTrans2D1" presStyleIdx="2" presStyleCnt="4"/>
      <dgm:spPr/>
      <dgm:t>
        <a:bodyPr/>
        <a:lstStyle/>
        <a:p>
          <a:endParaRPr lang="en-GB"/>
        </a:p>
      </dgm:t>
    </dgm:pt>
    <dgm:pt modelId="{72C44A3B-523A-419D-9C5D-CACA9A15C59C}" type="pres">
      <dgm:prSet presAssocID="{62B75912-020D-4739-828C-53A8E04590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D7D066-46E8-4927-BBD5-45408EBF823F}" type="pres">
      <dgm:prSet presAssocID="{7B3FFFD8-8DB1-4A9C-AB65-E8B23089064B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CB52F6AD-1B11-404B-B8A1-F0EAA2B44480}" type="pres">
      <dgm:prSet presAssocID="{F7E50F99-36AA-4C62-A8AC-BA41630057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4D2832-D609-4AD0-B4B4-BCC623A08664}" srcId="{BB38169A-B490-4F2A-9BEC-AE1AB85378D5}" destId="{D8E7887F-9F61-48FC-B11B-5D75408E452E}" srcOrd="1" destOrd="0" parTransId="{9FB8E323-79B3-4328-AF16-F36FEB3CCBEE}" sibTransId="{CAB0BFF2-B654-4E38-9D25-586713CE636F}"/>
    <dgm:cxn modelId="{C6FB740F-A7F0-4491-94DF-E5F0CDB49E66}" type="presOf" srcId="{BB38169A-B490-4F2A-9BEC-AE1AB85378D5}" destId="{DF146B0A-9C9D-4FFA-A6EC-F3C4176158E8}" srcOrd="0" destOrd="0" presId="urn:microsoft.com/office/officeart/2005/8/layout/radial4"/>
    <dgm:cxn modelId="{3E7125B0-ED86-48FA-A8C4-0F884ADEFD8E}" type="presOf" srcId="{9FB8E323-79B3-4328-AF16-F36FEB3CCBEE}" destId="{C05D8A09-2684-45E0-A348-53D43ED1E4C6}" srcOrd="0" destOrd="0" presId="urn:microsoft.com/office/officeart/2005/8/layout/radial4"/>
    <dgm:cxn modelId="{A46053C3-B0BE-4F06-86CE-285269241E25}" type="presOf" srcId="{2679EA2A-F0AB-46FE-85C3-7D0D1389A5F5}" destId="{D9A50C3C-234A-40F5-B95B-BEE69EB7F638}" srcOrd="0" destOrd="0" presId="urn:microsoft.com/office/officeart/2005/8/layout/radial4"/>
    <dgm:cxn modelId="{E9D99424-FBC1-40B2-B86B-8DA8C400476F}" srcId="{9B191E54-28A8-4BDB-8823-F013AACFFB60}" destId="{BB38169A-B490-4F2A-9BEC-AE1AB85378D5}" srcOrd="0" destOrd="0" parTransId="{6ECC3F69-335E-4ABE-AE40-7446306FA0DA}" sibTransId="{0D82A2B7-85DD-40E9-A191-6B642F3DA6EF}"/>
    <dgm:cxn modelId="{027B4DE7-C3AC-42B7-B45C-DDCF26C41F5A}" type="presOf" srcId="{6162A74A-4875-45BE-9CC1-0174AFC6E360}" destId="{5676EF98-CC31-4CCD-BABB-6E9C3C8C17D4}" srcOrd="0" destOrd="0" presId="urn:microsoft.com/office/officeart/2005/8/layout/radial4"/>
    <dgm:cxn modelId="{6B835B9B-23E7-4EA7-B4DC-FF39C4CC7474}" type="presOf" srcId="{D8E7887F-9F61-48FC-B11B-5D75408E452E}" destId="{34D00962-3D93-4231-9729-3EB195C6EFAD}" srcOrd="0" destOrd="0" presId="urn:microsoft.com/office/officeart/2005/8/layout/radial4"/>
    <dgm:cxn modelId="{5FC8BEF9-24F3-42CC-B542-2FBA797BF015}" type="presOf" srcId="{23712095-2E4D-420B-8EF9-D6FC35DB7420}" destId="{7D7554EE-1661-4F1B-82AA-4405C6CC835C}" srcOrd="0" destOrd="0" presId="urn:microsoft.com/office/officeart/2005/8/layout/radial4"/>
    <dgm:cxn modelId="{69EBCACF-78E2-4D1E-A5B7-4BF166E51948}" srcId="{BB38169A-B490-4F2A-9BEC-AE1AB85378D5}" destId="{6162A74A-4875-45BE-9CC1-0174AFC6E360}" srcOrd="0" destOrd="0" parTransId="{2679EA2A-F0AB-46FE-85C3-7D0D1389A5F5}" sibTransId="{C9143AD1-B5FD-4D08-AC26-CD8682323CF2}"/>
    <dgm:cxn modelId="{834F30A5-09F0-42DE-9D07-9280AF931E62}" srcId="{BB38169A-B490-4F2A-9BEC-AE1AB85378D5}" destId="{62B75912-020D-4739-828C-53A8E04590C8}" srcOrd="2" destOrd="0" parTransId="{23712095-2E4D-420B-8EF9-D6FC35DB7420}" sibTransId="{9F0B303A-5059-49AB-85C2-B2E50DB040C6}"/>
    <dgm:cxn modelId="{B1C80114-9E88-4279-A643-DF56388CEC35}" type="presOf" srcId="{F7E50F99-36AA-4C62-A8AC-BA41630057CC}" destId="{CB52F6AD-1B11-404B-B8A1-F0EAA2B44480}" srcOrd="0" destOrd="0" presId="urn:microsoft.com/office/officeart/2005/8/layout/radial4"/>
    <dgm:cxn modelId="{2E82BAAD-BFC8-49A5-B667-65BF8417AB22}" type="presOf" srcId="{7B3FFFD8-8DB1-4A9C-AB65-E8B23089064B}" destId="{BAD7D066-46E8-4927-BBD5-45408EBF823F}" srcOrd="0" destOrd="0" presId="urn:microsoft.com/office/officeart/2005/8/layout/radial4"/>
    <dgm:cxn modelId="{52E33A26-BCD4-40C2-9727-6AFA7D023A80}" type="presOf" srcId="{9B191E54-28A8-4BDB-8823-F013AACFFB60}" destId="{7823E5AE-E823-42D1-9E8F-56CE3A1D1672}" srcOrd="0" destOrd="0" presId="urn:microsoft.com/office/officeart/2005/8/layout/radial4"/>
    <dgm:cxn modelId="{58AE7233-4A51-4156-83DD-2163B83E9C01}" type="presOf" srcId="{62B75912-020D-4739-828C-53A8E04590C8}" destId="{72C44A3B-523A-419D-9C5D-CACA9A15C59C}" srcOrd="0" destOrd="0" presId="urn:microsoft.com/office/officeart/2005/8/layout/radial4"/>
    <dgm:cxn modelId="{675A6688-0971-4709-B72B-C30981CF3A8F}" srcId="{BB38169A-B490-4F2A-9BEC-AE1AB85378D5}" destId="{F7E50F99-36AA-4C62-A8AC-BA41630057CC}" srcOrd="3" destOrd="0" parTransId="{7B3FFFD8-8DB1-4A9C-AB65-E8B23089064B}" sibTransId="{45F99CEA-A9A1-43AC-8D4D-5F22D8D4980D}"/>
    <dgm:cxn modelId="{B6079218-10A6-475D-A3F5-CCB0022E8200}" type="presParOf" srcId="{7823E5AE-E823-42D1-9E8F-56CE3A1D1672}" destId="{DF146B0A-9C9D-4FFA-A6EC-F3C4176158E8}" srcOrd="0" destOrd="0" presId="urn:microsoft.com/office/officeart/2005/8/layout/radial4"/>
    <dgm:cxn modelId="{1A8A2D23-F1FE-49B6-A524-E4BB6B1EA926}" type="presParOf" srcId="{7823E5AE-E823-42D1-9E8F-56CE3A1D1672}" destId="{D9A50C3C-234A-40F5-B95B-BEE69EB7F638}" srcOrd="1" destOrd="0" presId="urn:microsoft.com/office/officeart/2005/8/layout/radial4"/>
    <dgm:cxn modelId="{0AAF1379-5F70-417C-A0C9-774FAA4E70D5}" type="presParOf" srcId="{7823E5AE-E823-42D1-9E8F-56CE3A1D1672}" destId="{5676EF98-CC31-4CCD-BABB-6E9C3C8C17D4}" srcOrd="2" destOrd="0" presId="urn:microsoft.com/office/officeart/2005/8/layout/radial4"/>
    <dgm:cxn modelId="{C555A975-659F-4D47-87BC-625EEAEA7799}" type="presParOf" srcId="{7823E5AE-E823-42D1-9E8F-56CE3A1D1672}" destId="{C05D8A09-2684-45E0-A348-53D43ED1E4C6}" srcOrd="3" destOrd="0" presId="urn:microsoft.com/office/officeart/2005/8/layout/radial4"/>
    <dgm:cxn modelId="{AD32EF68-88C4-4DAC-84C3-DA4D2419F56A}" type="presParOf" srcId="{7823E5AE-E823-42D1-9E8F-56CE3A1D1672}" destId="{34D00962-3D93-4231-9729-3EB195C6EFAD}" srcOrd="4" destOrd="0" presId="urn:microsoft.com/office/officeart/2005/8/layout/radial4"/>
    <dgm:cxn modelId="{21E2AAF4-97CD-443A-B33C-9E2BC734E89E}" type="presParOf" srcId="{7823E5AE-E823-42D1-9E8F-56CE3A1D1672}" destId="{7D7554EE-1661-4F1B-82AA-4405C6CC835C}" srcOrd="5" destOrd="0" presId="urn:microsoft.com/office/officeart/2005/8/layout/radial4"/>
    <dgm:cxn modelId="{D9D50A79-DA2B-46E0-8F36-9D8337FD5603}" type="presParOf" srcId="{7823E5AE-E823-42D1-9E8F-56CE3A1D1672}" destId="{72C44A3B-523A-419D-9C5D-CACA9A15C59C}" srcOrd="6" destOrd="0" presId="urn:microsoft.com/office/officeart/2005/8/layout/radial4"/>
    <dgm:cxn modelId="{8E6D0712-3CFA-4EB7-83E5-6129C36CBD32}" type="presParOf" srcId="{7823E5AE-E823-42D1-9E8F-56CE3A1D1672}" destId="{BAD7D066-46E8-4927-BBD5-45408EBF823F}" srcOrd="7" destOrd="0" presId="urn:microsoft.com/office/officeart/2005/8/layout/radial4"/>
    <dgm:cxn modelId="{7C7D057E-CCF5-40AD-9DC4-760B5FAC46A4}" type="presParOf" srcId="{7823E5AE-E823-42D1-9E8F-56CE3A1D1672}" destId="{CB52F6AD-1B11-404B-B8A1-F0EAA2B4448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191E54-28A8-4BDB-8823-F013AACFFB60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B38169A-B490-4F2A-9BEC-AE1AB85378D5}">
      <dgm:prSet phldrT="[Text]"/>
      <dgm:spPr/>
      <dgm:t>
        <a:bodyPr/>
        <a:lstStyle/>
        <a:p>
          <a:r>
            <a:rPr lang="en-GB" dirty="0" smtClean="0"/>
            <a:t>Store</a:t>
          </a:r>
        </a:p>
        <a:p>
          <a:r>
            <a:rPr lang="en-GB" dirty="0" smtClean="0"/>
            <a:t>Model</a:t>
          </a:r>
          <a:endParaRPr lang="en-GB" dirty="0"/>
        </a:p>
      </dgm:t>
    </dgm:pt>
    <dgm:pt modelId="{6ECC3F69-335E-4ABE-AE40-7446306FA0DA}" type="parTrans" cxnId="{E9D99424-FBC1-40B2-B86B-8DA8C400476F}">
      <dgm:prSet/>
      <dgm:spPr/>
      <dgm:t>
        <a:bodyPr/>
        <a:lstStyle/>
        <a:p>
          <a:endParaRPr lang="en-GB"/>
        </a:p>
      </dgm:t>
    </dgm:pt>
    <dgm:pt modelId="{0D82A2B7-85DD-40E9-A191-6B642F3DA6EF}" type="sibTrans" cxnId="{E9D99424-FBC1-40B2-B86B-8DA8C400476F}">
      <dgm:prSet/>
      <dgm:spPr/>
      <dgm:t>
        <a:bodyPr/>
        <a:lstStyle/>
        <a:p>
          <a:endParaRPr lang="en-GB"/>
        </a:p>
      </dgm:t>
    </dgm:pt>
    <dgm:pt modelId="{6162A74A-4875-45BE-9CC1-0174AFC6E360}">
      <dgm:prSet phldrT="[Text]"/>
      <dgm:spPr/>
      <dgm:t>
        <a:bodyPr/>
        <a:lstStyle/>
        <a:p>
          <a:r>
            <a:rPr lang="en-GB" dirty="0" smtClean="0"/>
            <a:t>Capacity</a:t>
          </a:r>
          <a:endParaRPr lang="en-GB" dirty="0"/>
        </a:p>
      </dgm:t>
    </dgm:pt>
    <dgm:pt modelId="{2679EA2A-F0AB-46FE-85C3-7D0D1389A5F5}" type="parTrans" cxnId="{69EBCACF-78E2-4D1E-A5B7-4BF166E51948}">
      <dgm:prSet/>
      <dgm:spPr/>
      <dgm:t>
        <a:bodyPr/>
        <a:lstStyle/>
        <a:p>
          <a:endParaRPr lang="en-GB"/>
        </a:p>
      </dgm:t>
    </dgm:pt>
    <dgm:pt modelId="{C9143AD1-B5FD-4D08-AC26-CD8682323CF2}" type="sibTrans" cxnId="{69EBCACF-78E2-4D1E-A5B7-4BF166E51948}">
      <dgm:prSet/>
      <dgm:spPr/>
      <dgm:t>
        <a:bodyPr/>
        <a:lstStyle/>
        <a:p>
          <a:endParaRPr lang="en-GB"/>
        </a:p>
      </dgm:t>
    </dgm:pt>
    <dgm:pt modelId="{D8E7887F-9F61-48FC-B11B-5D75408E452E}">
      <dgm:prSet phldrT="[Text]"/>
      <dgm:spPr/>
      <dgm:t>
        <a:bodyPr/>
        <a:lstStyle/>
        <a:p>
          <a:r>
            <a:rPr lang="en-GB" dirty="0" smtClean="0"/>
            <a:t>Efficiency</a:t>
          </a:r>
          <a:endParaRPr lang="en-GB" dirty="0"/>
        </a:p>
      </dgm:t>
    </dgm:pt>
    <dgm:pt modelId="{9FB8E323-79B3-4328-AF16-F36FEB3CCBEE}" type="parTrans" cxnId="{274D2832-D609-4AD0-B4B4-BCC623A08664}">
      <dgm:prSet/>
      <dgm:spPr/>
      <dgm:t>
        <a:bodyPr/>
        <a:lstStyle/>
        <a:p>
          <a:endParaRPr lang="en-GB"/>
        </a:p>
      </dgm:t>
    </dgm:pt>
    <dgm:pt modelId="{CAB0BFF2-B654-4E38-9D25-586713CE636F}" type="sibTrans" cxnId="{274D2832-D609-4AD0-B4B4-BCC623A08664}">
      <dgm:prSet/>
      <dgm:spPr/>
      <dgm:t>
        <a:bodyPr/>
        <a:lstStyle/>
        <a:p>
          <a:endParaRPr lang="en-GB"/>
        </a:p>
      </dgm:t>
    </dgm:pt>
    <dgm:pt modelId="{62B75912-020D-4739-828C-53A8E04590C8}">
      <dgm:prSet phldrT="[Text]"/>
      <dgm:spPr/>
      <dgm:t>
        <a:bodyPr/>
        <a:lstStyle/>
        <a:p>
          <a:r>
            <a:rPr lang="en-GB" dirty="0" smtClean="0"/>
            <a:t>Ramping rates</a:t>
          </a:r>
          <a:endParaRPr lang="en-GB" dirty="0"/>
        </a:p>
      </dgm:t>
    </dgm:pt>
    <dgm:pt modelId="{23712095-2E4D-420B-8EF9-D6FC35DB7420}" type="parTrans" cxnId="{834F30A5-09F0-42DE-9D07-9280AF931E62}">
      <dgm:prSet/>
      <dgm:spPr/>
      <dgm:t>
        <a:bodyPr/>
        <a:lstStyle/>
        <a:p>
          <a:endParaRPr lang="en-GB"/>
        </a:p>
      </dgm:t>
    </dgm:pt>
    <dgm:pt modelId="{9F0B303A-5059-49AB-85C2-B2E50DB040C6}" type="sibTrans" cxnId="{834F30A5-09F0-42DE-9D07-9280AF931E62}">
      <dgm:prSet/>
      <dgm:spPr/>
      <dgm:t>
        <a:bodyPr/>
        <a:lstStyle/>
        <a:p>
          <a:endParaRPr lang="en-GB"/>
        </a:p>
      </dgm:t>
    </dgm:pt>
    <dgm:pt modelId="{F7E50F99-36AA-4C62-A8AC-BA41630057CC}">
      <dgm:prSet/>
      <dgm:spPr/>
      <dgm:t>
        <a:bodyPr/>
        <a:lstStyle/>
        <a:p>
          <a:r>
            <a:rPr lang="en-GB" dirty="0" smtClean="0"/>
            <a:t>Running costs</a:t>
          </a:r>
          <a:endParaRPr lang="en-GB" dirty="0"/>
        </a:p>
      </dgm:t>
    </dgm:pt>
    <dgm:pt modelId="{7B3FFFD8-8DB1-4A9C-AB65-E8B23089064B}" type="parTrans" cxnId="{675A6688-0971-4709-B72B-C30981CF3A8F}">
      <dgm:prSet/>
      <dgm:spPr/>
      <dgm:t>
        <a:bodyPr/>
        <a:lstStyle/>
        <a:p>
          <a:endParaRPr lang="en-GB"/>
        </a:p>
      </dgm:t>
    </dgm:pt>
    <dgm:pt modelId="{45F99CEA-A9A1-43AC-8D4D-5F22D8D4980D}" type="sibTrans" cxnId="{675A6688-0971-4709-B72B-C30981CF3A8F}">
      <dgm:prSet/>
      <dgm:spPr/>
      <dgm:t>
        <a:bodyPr/>
        <a:lstStyle/>
        <a:p>
          <a:endParaRPr lang="en-GB"/>
        </a:p>
      </dgm:t>
    </dgm:pt>
    <dgm:pt modelId="{7823E5AE-E823-42D1-9E8F-56CE3A1D1672}" type="pres">
      <dgm:prSet presAssocID="{9B191E54-28A8-4BDB-8823-F013AACFFB6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F146B0A-9C9D-4FFA-A6EC-F3C4176158E8}" type="pres">
      <dgm:prSet presAssocID="{BB38169A-B490-4F2A-9BEC-AE1AB85378D5}" presName="centerShape" presStyleLbl="node0" presStyleIdx="0" presStyleCnt="1"/>
      <dgm:spPr/>
      <dgm:t>
        <a:bodyPr/>
        <a:lstStyle/>
        <a:p>
          <a:endParaRPr lang="en-GB"/>
        </a:p>
      </dgm:t>
    </dgm:pt>
    <dgm:pt modelId="{D9A50C3C-234A-40F5-B95B-BEE69EB7F638}" type="pres">
      <dgm:prSet presAssocID="{2679EA2A-F0AB-46FE-85C3-7D0D1389A5F5}" presName="parTrans" presStyleLbl="bgSibTrans2D1" presStyleIdx="0" presStyleCnt="4"/>
      <dgm:spPr/>
      <dgm:t>
        <a:bodyPr/>
        <a:lstStyle/>
        <a:p>
          <a:endParaRPr lang="en-GB"/>
        </a:p>
      </dgm:t>
    </dgm:pt>
    <dgm:pt modelId="{5676EF98-CC31-4CCD-BABB-6E9C3C8C17D4}" type="pres">
      <dgm:prSet presAssocID="{6162A74A-4875-45BE-9CC1-0174AFC6E3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5D8A09-2684-45E0-A348-53D43ED1E4C6}" type="pres">
      <dgm:prSet presAssocID="{9FB8E323-79B3-4328-AF16-F36FEB3CCBEE}" presName="parTrans" presStyleLbl="bgSibTrans2D1" presStyleIdx="1" presStyleCnt="4"/>
      <dgm:spPr/>
      <dgm:t>
        <a:bodyPr/>
        <a:lstStyle/>
        <a:p>
          <a:endParaRPr lang="en-GB"/>
        </a:p>
      </dgm:t>
    </dgm:pt>
    <dgm:pt modelId="{34D00962-3D93-4231-9729-3EB195C6EFAD}" type="pres">
      <dgm:prSet presAssocID="{D8E7887F-9F61-48FC-B11B-5D75408E45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7554EE-1661-4F1B-82AA-4405C6CC835C}" type="pres">
      <dgm:prSet presAssocID="{23712095-2E4D-420B-8EF9-D6FC35DB7420}" presName="parTrans" presStyleLbl="bgSibTrans2D1" presStyleIdx="2" presStyleCnt="4"/>
      <dgm:spPr/>
      <dgm:t>
        <a:bodyPr/>
        <a:lstStyle/>
        <a:p>
          <a:endParaRPr lang="en-GB"/>
        </a:p>
      </dgm:t>
    </dgm:pt>
    <dgm:pt modelId="{72C44A3B-523A-419D-9C5D-CACA9A15C59C}" type="pres">
      <dgm:prSet presAssocID="{62B75912-020D-4739-828C-53A8E04590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D7D066-46E8-4927-BBD5-45408EBF823F}" type="pres">
      <dgm:prSet presAssocID="{7B3FFFD8-8DB1-4A9C-AB65-E8B23089064B}" presName="parTrans" presStyleLbl="bgSibTrans2D1" presStyleIdx="3" presStyleCnt="4"/>
      <dgm:spPr/>
      <dgm:t>
        <a:bodyPr/>
        <a:lstStyle/>
        <a:p>
          <a:endParaRPr lang="en-GB"/>
        </a:p>
      </dgm:t>
    </dgm:pt>
    <dgm:pt modelId="{CB52F6AD-1B11-404B-B8A1-F0EAA2B44480}" type="pres">
      <dgm:prSet presAssocID="{F7E50F99-36AA-4C62-A8AC-BA41630057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4D2832-D609-4AD0-B4B4-BCC623A08664}" srcId="{BB38169A-B490-4F2A-9BEC-AE1AB85378D5}" destId="{D8E7887F-9F61-48FC-B11B-5D75408E452E}" srcOrd="1" destOrd="0" parTransId="{9FB8E323-79B3-4328-AF16-F36FEB3CCBEE}" sibTransId="{CAB0BFF2-B654-4E38-9D25-586713CE636F}"/>
    <dgm:cxn modelId="{E9D99424-FBC1-40B2-B86B-8DA8C400476F}" srcId="{9B191E54-28A8-4BDB-8823-F013AACFFB60}" destId="{BB38169A-B490-4F2A-9BEC-AE1AB85378D5}" srcOrd="0" destOrd="0" parTransId="{6ECC3F69-335E-4ABE-AE40-7446306FA0DA}" sibTransId="{0D82A2B7-85DD-40E9-A191-6B642F3DA6EF}"/>
    <dgm:cxn modelId="{E9AD98D9-4344-4062-A9E8-B67E444EAC04}" type="presOf" srcId="{62B75912-020D-4739-828C-53A8E04590C8}" destId="{72C44A3B-523A-419D-9C5D-CACA9A15C59C}" srcOrd="0" destOrd="0" presId="urn:microsoft.com/office/officeart/2005/8/layout/radial4"/>
    <dgm:cxn modelId="{D125E381-8CFF-43E8-8F48-004560766C7C}" type="presOf" srcId="{9FB8E323-79B3-4328-AF16-F36FEB3CCBEE}" destId="{C05D8A09-2684-45E0-A348-53D43ED1E4C6}" srcOrd="0" destOrd="0" presId="urn:microsoft.com/office/officeart/2005/8/layout/radial4"/>
    <dgm:cxn modelId="{22A93E1E-A91D-4E50-895B-6FCDEA460E1C}" type="presOf" srcId="{6162A74A-4875-45BE-9CC1-0174AFC6E360}" destId="{5676EF98-CC31-4CCD-BABB-6E9C3C8C17D4}" srcOrd="0" destOrd="0" presId="urn:microsoft.com/office/officeart/2005/8/layout/radial4"/>
    <dgm:cxn modelId="{69EBCACF-78E2-4D1E-A5B7-4BF166E51948}" srcId="{BB38169A-B490-4F2A-9BEC-AE1AB85378D5}" destId="{6162A74A-4875-45BE-9CC1-0174AFC6E360}" srcOrd="0" destOrd="0" parTransId="{2679EA2A-F0AB-46FE-85C3-7D0D1389A5F5}" sibTransId="{C9143AD1-B5FD-4D08-AC26-CD8682323CF2}"/>
    <dgm:cxn modelId="{6E83C97E-4031-47CC-B688-DF49C314F687}" type="presOf" srcId="{23712095-2E4D-420B-8EF9-D6FC35DB7420}" destId="{7D7554EE-1661-4F1B-82AA-4405C6CC835C}" srcOrd="0" destOrd="0" presId="urn:microsoft.com/office/officeart/2005/8/layout/radial4"/>
    <dgm:cxn modelId="{834F30A5-09F0-42DE-9D07-9280AF931E62}" srcId="{BB38169A-B490-4F2A-9BEC-AE1AB85378D5}" destId="{62B75912-020D-4739-828C-53A8E04590C8}" srcOrd="2" destOrd="0" parTransId="{23712095-2E4D-420B-8EF9-D6FC35DB7420}" sibTransId="{9F0B303A-5059-49AB-85C2-B2E50DB040C6}"/>
    <dgm:cxn modelId="{F3E00559-0723-4494-A38F-1A8C1595A312}" type="presOf" srcId="{7B3FFFD8-8DB1-4A9C-AB65-E8B23089064B}" destId="{BAD7D066-46E8-4927-BBD5-45408EBF823F}" srcOrd="0" destOrd="0" presId="urn:microsoft.com/office/officeart/2005/8/layout/radial4"/>
    <dgm:cxn modelId="{75112351-34CE-43AA-BAC9-7565FA9A6CB3}" type="presOf" srcId="{F7E50F99-36AA-4C62-A8AC-BA41630057CC}" destId="{CB52F6AD-1B11-404B-B8A1-F0EAA2B44480}" srcOrd="0" destOrd="0" presId="urn:microsoft.com/office/officeart/2005/8/layout/radial4"/>
    <dgm:cxn modelId="{CBF7ECDF-A2AB-4538-BDC7-60367F88FB67}" type="presOf" srcId="{D8E7887F-9F61-48FC-B11B-5D75408E452E}" destId="{34D00962-3D93-4231-9729-3EB195C6EFAD}" srcOrd="0" destOrd="0" presId="urn:microsoft.com/office/officeart/2005/8/layout/radial4"/>
    <dgm:cxn modelId="{88AB5C57-6A37-4F17-9AEC-FE1BD9005F9B}" type="presOf" srcId="{9B191E54-28A8-4BDB-8823-F013AACFFB60}" destId="{7823E5AE-E823-42D1-9E8F-56CE3A1D1672}" srcOrd="0" destOrd="0" presId="urn:microsoft.com/office/officeart/2005/8/layout/radial4"/>
    <dgm:cxn modelId="{58D0AF3D-F40A-42FE-B981-A0659CE2994E}" type="presOf" srcId="{BB38169A-B490-4F2A-9BEC-AE1AB85378D5}" destId="{DF146B0A-9C9D-4FFA-A6EC-F3C4176158E8}" srcOrd="0" destOrd="0" presId="urn:microsoft.com/office/officeart/2005/8/layout/radial4"/>
    <dgm:cxn modelId="{675A6688-0971-4709-B72B-C30981CF3A8F}" srcId="{BB38169A-B490-4F2A-9BEC-AE1AB85378D5}" destId="{F7E50F99-36AA-4C62-A8AC-BA41630057CC}" srcOrd="3" destOrd="0" parTransId="{7B3FFFD8-8DB1-4A9C-AB65-E8B23089064B}" sibTransId="{45F99CEA-A9A1-43AC-8D4D-5F22D8D4980D}"/>
    <dgm:cxn modelId="{670057E4-BD48-4955-BBAB-4B96DB44A507}" type="presOf" srcId="{2679EA2A-F0AB-46FE-85C3-7D0D1389A5F5}" destId="{D9A50C3C-234A-40F5-B95B-BEE69EB7F638}" srcOrd="0" destOrd="0" presId="urn:microsoft.com/office/officeart/2005/8/layout/radial4"/>
    <dgm:cxn modelId="{BE812F9A-8841-46EC-9144-5FB3CB8BDEFE}" type="presParOf" srcId="{7823E5AE-E823-42D1-9E8F-56CE3A1D1672}" destId="{DF146B0A-9C9D-4FFA-A6EC-F3C4176158E8}" srcOrd="0" destOrd="0" presId="urn:microsoft.com/office/officeart/2005/8/layout/radial4"/>
    <dgm:cxn modelId="{B0F6B6FA-F030-4374-BFD1-9B425A98BB59}" type="presParOf" srcId="{7823E5AE-E823-42D1-9E8F-56CE3A1D1672}" destId="{D9A50C3C-234A-40F5-B95B-BEE69EB7F638}" srcOrd="1" destOrd="0" presId="urn:microsoft.com/office/officeart/2005/8/layout/radial4"/>
    <dgm:cxn modelId="{6C0EAF90-2D09-430F-9521-BABA6BFF9492}" type="presParOf" srcId="{7823E5AE-E823-42D1-9E8F-56CE3A1D1672}" destId="{5676EF98-CC31-4CCD-BABB-6E9C3C8C17D4}" srcOrd="2" destOrd="0" presId="urn:microsoft.com/office/officeart/2005/8/layout/radial4"/>
    <dgm:cxn modelId="{AD326C54-5151-406F-9366-31008433DE15}" type="presParOf" srcId="{7823E5AE-E823-42D1-9E8F-56CE3A1D1672}" destId="{C05D8A09-2684-45E0-A348-53D43ED1E4C6}" srcOrd="3" destOrd="0" presId="urn:microsoft.com/office/officeart/2005/8/layout/radial4"/>
    <dgm:cxn modelId="{4CF1E1B8-7BFD-457B-B0D1-8C7413943D76}" type="presParOf" srcId="{7823E5AE-E823-42D1-9E8F-56CE3A1D1672}" destId="{34D00962-3D93-4231-9729-3EB195C6EFAD}" srcOrd="4" destOrd="0" presId="urn:microsoft.com/office/officeart/2005/8/layout/radial4"/>
    <dgm:cxn modelId="{44CB7931-EE72-4686-A987-5B2054A5DC6B}" type="presParOf" srcId="{7823E5AE-E823-42D1-9E8F-56CE3A1D1672}" destId="{7D7554EE-1661-4F1B-82AA-4405C6CC835C}" srcOrd="5" destOrd="0" presId="urn:microsoft.com/office/officeart/2005/8/layout/radial4"/>
    <dgm:cxn modelId="{D28D56E7-0976-42B3-914C-9A4AB5CD319E}" type="presParOf" srcId="{7823E5AE-E823-42D1-9E8F-56CE3A1D1672}" destId="{72C44A3B-523A-419D-9C5D-CACA9A15C59C}" srcOrd="6" destOrd="0" presId="urn:microsoft.com/office/officeart/2005/8/layout/radial4"/>
    <dgm:cxn modelId="{4164D7B9-EAFE-445D-BB59-B1FC04C30E11}" type="presParOf" srcId="{7823E5AE-E823-42D1-9E8F-56CE3A1D1672}" destId="{BAD7D066-46E8-4927-BBD5-45408EBF823F}" srcOrd="7" destOrd="0" presId="urn:microsoft.com/office/officeart/2005/8/layout/radial4"/>
    <dgm:cxn modelId="{36893AB4-C944-430F-A334-DB2223199D3B}" type="presParOf" srcId="{7823E5AE-E823-42D1-9E8F-56CE3A1D1672}" destId="{CB52F6AD-1B11-404B-B8A1-F0EAA2B4448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84553B-2C8F-4FBF-B4FB-27C646F370DA}">
      <dsp:nvSpPr>
        <dsp:cNvPr id="0" name=""/>
        <dsp:cNvSpPr/>
      </dsp:nvSpPr>
      <dsp:spPr>
        <a:xfrm rot="5400000">
          <a:off x="-218740" y="219471"/>
          <a:ext cx="1458267" cy="10207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Data</a:t>
          </a:r>
          <a:endParaRPr lang="en-GB" sz="2000" kern="1200" dirty="0"/>
        </a:p>
      </dsp:txBody>
      <dsp:txXfrm rot="5400000">
        <a:off x="-218740" y="219471"/>
        <a:ext cx="1458267" cy="1020787"/>
      </dsp:txXfrm>
    </dsp:sp>
    <dsp:sp modelId="{398287B6-79A8-43EB-BD16-164DD6836E69}">
      <dsp:nvSpPr>
        <dsp:cNvPr id="0" name=""/>
        <dsp:cNvSpPr/>
      </dsp:nvSpPr>
      <dsp:spPr>
        <a:xfrm rot="5400000">
          <a:off x="3636856" y="-2615338"/>
          <a:ext cx="947873" cy="6180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Gather data at National Grid relating to balancing service usage in 2013</a:t>
          </a:r>
          <a:endParaRPr lang="en-GB" sz="3000" kern="1200" dirty="0"/>
        </a:p>
      </dsp:txBody>
      <dsp:txXfrm rot="5400000">
        <a:off x="3636856" y="-2615338"/>
        <a:ext cx="947873" cy="6180012"/>
      </dsp:txXfrm>
    </dsp:sp>
    <dsp:sp modelId="{B71C9FAF-A930-430A-9E6E-28F72D1FE634}">
      <dsp:nvSpPr>
        <dsp:cNvPr id="0" name=""/>
        <dsp:cNvSpPr/>
      </dsp:nvSpPr>
      <dsp:spPr>
        <a:xfrm rot="5400000">
          <a:off x="-218740" y="1533094"/>
          <a:ext cx="1458267" cy="102078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Feasibility</a:t>
          </a:r>
          <a:endParaRPr lang="en-GB" sz="2000" kern="1200" dirty="0"/>
        </a:p>
      </dsp:txBody>
      <dsp:txXfrm rot="5400000">
        <a:off x="-218740" y="1533094"/>
        <a:ext cx="1458267" cy="1020787"/>
      </dsp:txXfrm>
    </dsp:sp>
    <dsp:sp modelId="{F08AF480-AE13-42B9-B72F-F25E63E6381F}">
      <dsp:nvSpPr>
        <dsp:cNvPr id="0" name=""/>
        <dsp:cNvSpPr/>
      </dsp:nvSpPr>
      <dsp:spPr>
        <a:xfrm rot="5400000">
          <a:off x="3636856" y="-1301714"/>
          <a:ext cx="947873" cy="6180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Assess feasibility of contracting multiple services simultaneously</a:t>
          </a:r>
          <a:endParaRPr lang="en-GB" sz="3000" kern="1200" dirty="0"/>
        </a:p>
      </dsp:txBody>
      <dsp:txXfrm rot="5400000">
        <a:off x="3636856" y="-1301714"/>
        <a:ext cx="947873" cy="6180012"/>
      </dsp:txXfrm>
    </dsp:sp>
    <dsp:sp modelId="{0BFADD1A-CB4D-4DBE-93E9-A8B801044C6F}">
      <dsp:nvSpPr>
        <dsp:cNvPr id="0" name=""/>
        <dsp:cNvSpPr/>
      </dsp:nvSpPr>
      <dsp:spPr>
        <a:xfrm rot="5400000">
          <a:off x="-218740" y="2846718"/>
          <a:ext cx="1458267" cy="102078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Value</a:t>
          </a:r>
          <a:endParaRPr lang="en-GB" sz="2500" kern="1200" dirty="0"/>
        </a:p>
      </dsp:txBody>
      <dsp:txXfrm rot="5400000">
        <a:off x="-218740" y="2846718"/>
        <a:ext cx="1458267" cy="1020787"/>
      </dsp:txXfrm>
    </dsp:sp>
    <dsp:sp modelId="{CDB767D0-14DC-412E-902E-E3ED9EED3B3D}">
      <dsp:nvSpPr>
        <dsp:cNvPr id="0" name=""/>
        <dsp:cNvSpPr/>
      </dsp:nvSpPr>
      <dsp:spPr>
        <a:xfrm rot="5400000">
          <a:off x="3636856" y="11908"/>
          <a:ext cx="947873" cy="6180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Estimate the potential value of multiple service provision by energy storage</a:t>
          </a:r>
          <a:endParaRPr lang="en-GB" sz="3000" kern="1200" dirty="0"/>
        </a:p>
      </dsp:txBody>
      <dsp:txXfrm rot="5400000">
        <a:off x="3636856" y="11908"/>
        <a:ext cx="947873" cy="6180012"/>
      </dsp:txXfrm>
    </dsp:sp>
    <dsp:sp modelId="{9A607FE4-A85C-453A-B796-26CA6F15FF98}">
      <dsp:nvSpPr>
        <dsp:cNvPr id="0" name=""/>
        <dsp:cNvSpPr/>
      </dsp:nvSpPr>
      <dsp:spPr>
        <a:xfrm rot="5400000">
          <a:off x="-218740" y="4160341"/>
          <a:ext cx="1458267" cy="102078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Simulate </a:t>
          </a:r>
          <a:endParaRPr lang="en-GB" sz="2500" kern="1200" dirty="0"/>
        </a:p>
      </dsp:txBody>
      <dsp:txXfrm rot="5400000">
        <a:off x="-218740" y="4160341"/>
        <a:ext cx="1458267" cy="1020787"/>
      </dsp:txXfrm>
    </dsp:sp>
    <dsp:sp modelId="{1DB2ACDF-9445-4F84-9B74-899A9950A833}">
      <dsp:nvSpPr>
        <dsp:cNvPr id="0" name=""/>
        <dsp:cNvSpPr/>
      </dsp:nvSpPr>
      <dsp:spPr>
        <a:xfrm rot="5400000">
          <a:off x="3636856" y="1325531"/>
          <a:ext cx="947873" cy="6180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Study how different types of storage act under different scenarios</a:t>
          </a:r>
          <a:endParaRPr lang="en-GB" sz="3000" kern="1200" dirty="0"/>
        </a:p>
      </dsp:txBody>
      <dsp:txXfrm rot="5400000">
        <a:off x="3636856" y="1325531"/>
        <a:ext cx="947873" cy="61800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146B0A-9C9D-4FFA-A6EC-F3C4176158E8}">
      <dsp:nvSpPr>
        <dsp:cNvPr id="0" name=""/>
        <dsp:cNvSpPr/>
      </dsp:nvSpPr>
      <dsp:spPr>
        <a:xfrm>
          <a:off x="1603258" y="2369822"/>
          <a:ext cx="1185971" cy="1185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Data</a:t>
          </a:r>
          <a:endParaRPr lang="en-GB" sz="3200" kern="1200" dirty="0"/>
        </a:p>
      </dsp:txBody>
      <dsp:txXfrm>
        <a:off x="1603258" y="2369822"/>
        <a:ext cx="1185971" cy="1185971"/>
      </dsp:txXfrm>
    </dsp:sp>
    <dsp:sp modelId="{D9A50C3C-234A-40F5-B95B-BEE69EB7F638}">
      <dsp:nvSpPr>
        <dsp:cNvPr id="0" name=""/>
        <dsp:cNvSpPr/>
      </dsp:nvSpPr>
      <dsp:spPr>
        <a:xfrm rot="11700000">
          <a:off x="546416" y="2490594"/>
          <a:ext cx="1036438" cy="33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76EF98-CC31-4CCD-BABB-6E9C3C8C17D4}">
      <dsp:nvSpPr>
        <dsp:cNvPr id="0" name=""/>
        <dsp:cNvSpPr/>
      </dsp:nvSpPr>
      <dsp:spPr>
        <a:xfrm>
          <a:off x="737" y="2074801"/>
          <a:ext cx="1126673" cy="90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Frequency Incidents</a:t>
          </a:r>
          <a:endParaRPr lang="en-GB" sz="2000" kern="1200" dirty="0"/>
        </a:p>
      </dsp:txBody>
      <dsp:txXfrm>
        <a:off x="737" y="2074801"/>
        <a:ext cx="1126673" cy="901338"/>
      </dsp:txXfrm>
    </dsp:sp>
    <dsp:sp modelId="{C05D8A09-2684-45E0-A348-53D43ED1E4C6}">
      <dsp:nvSpPr>
        <dsp:cNvPr id="0" name=""/>
        <dsp:cNvSpPr/>
      </dsp:nvSpPr>
      <dsp:spPr>
        <a:xfrm rot="14700000">
          <a:off x="1182915" y="1732043"/>
          <a:ext cx="1036438" cy="33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D00962-3D93-4231-9729-3EB195C6EFAD}">
      <dsp:nvSpPr>
        <dsp:cNvPr id="0" name=""/>
        <dsp:cNvSpPr/>
      </dsp:nvSpPr>
      <dsp:spPr>
        <a:xfrm>
          <a:off x="918789" y="980709"/>
          <a:ext cx="1126673" cy="90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Reactive Power</a:t>
          </a:r>
          <a:endParaRPr lang="en-GB" sz="2000" kern="1200" dirty="0"/>
        </a:p>
      </dsp:txBody>
      <dsp:txXfrm>
        <a:off x="918789" y="980709"/>
        <a:ext cx="1126673" cy="901338"/>
      </dsp:txXfrm>
    </dsp:sp>
    <dsp:sp modelId="{7D7554EE-1661-4F1B-82AA-4405C6CC835C}">
      <dsp:nvSpPr>
        <dsp:cNvPr id="0" name=""/>
        <dsp:cNvSpPr/>
      </dsp:nvSpPr>
      <dsp:spPr>
        <a:xfrm rot="17700000">
          <a:off x="2173133" y="1732043"/>
          <a:ext cx="1036438" cy="33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C44A3B-523A-419D-9C5D-CACA9A15C59C}">
      <dsp:nvSpPr>
        <dsp:cNvPr id="0" name=""/>
        <dsp:cNvSpPr/>
      </dsp:nvSpPr>
      <dsp:spPr>
        <a:xfrm>
          <a:off x="2347025" y="980709"/>
          <a:ext cx="1126673" cy="9013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Constraint Mgt.</a:t>
          </a:r>
          <a:endParaRPr lang="en-GB" sz="2000" kern="1200" dirty="0"/>
        </a:p>
      </dsp:txBody>
      <dsp:txXfrm>
        <a:off x="2347025" y="980709"/>
        <a:ext cx="1126673" cy="901338"/>
      </dsp:txXfrm>
    </dsp:sp>
    <dsp:sp modelId="{BAD7D066-46E8-4927-BBD5-45408EBF823F}">
      <dsp:nvSpPr>
        <dsp:cNvPr id="0" name=""/>
        <dsp:cNvSpPr/>
      </dsp:nvSpPr>
      <dsp:spPr>
        <a:xfrm rot="20700000">
          <a:off x="2809632" y="2490594"/>
          <a:ext cx="1036438" cy="33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2F6AD-1B11-404B-B8A1-F0EAA2B44480}">
      <dsp:nvSpPr>
        <dsp:cNvPr id="0" name=""/>
        <dsp:cNvSpPr/>
      </dsp:nvSpPr>
      <dsp:spPr>
        <a:xfrm>
          <a:off x="3265077" y="2074801"/>
          <a:ext cx="1126673" cy="901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Spot Prices</a:t>
          </a:r>
          <a:endParaRPr lang="en-GB" sz="2000" kern="1200" dirty="0"/>
        </a:p>
      </dsp:txBody>
      <dsp:txXfrm>
        <a:off x="3265077" y="2074801"/>
        <a:ext cx="1126673" cy="9013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146B0A-9C9D-4FFA-A6EC-F3C4176158E8}">
      <dsp:nvSpPr>
        <dsp:cNvPr id="0" name=""/>
        <dsp:cNvSpPr/>
      </dsp:nvSpPr>
      <dsp:spPr>
        <a:xfrm>
          <a:off x="1603258" y="2369822"/>
          <a:ext cx="1185971" cy="1185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Store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Model</a:t>
          </a:r>
          <a:endParaRPr lang="en-GB" sz="2500" kern="1200" dirty="0"/>
        </a:p>
      </dsp:txBody>
      <dsp:txXfrm>
        <a:off x="1603258" y="2369822"/>
        <a:ext cx="1185971" cy="1185971"/>
      </dsp:txXfrm>
    </dsp:sp>
    <dsp:sp modelId="{D9A50C3C-234A-40F5-B95B-BEE69EB7F638}">
      <dsp:nvSpPr>
        <dsp:cNvPr id="0" name=""/>
        <dsp:cNvSpPr/>
      </dsp:nvSpPr>
      <dsp:spPr>
        <a:xfrm rot="11700000">
          <a:off x="546416" y="2490594"/>
          <a:ext cx="1036438" cy="33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76EF98-CC31-4CCD-BABB-6E9C3C8C17D4}">
      <dsp:nvSpPr>
        <dsp:cNvPr id="0" name=""/>
        <dsp:cNvSpPr/>
      </dsp:nvSpPr>
      <dsp:spPr>
        <a:xfrm>
          <a:off x="737" y="2074801"/>
          <a:ext cx="1126673" cy="90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Capacity</a:t>
          </a:r>
          <a:endParaRPr lang="en-GB" sz="2100" kern="1200" dirty="0"/>
        </a:p>
      </dsp:txBody>
      <dsp:txXfrm>
        <a:off x="737" y="2074801"/>
        <a:ext cx="1126673" cy="901338"/>
      </dsp:txXfrm>
    </dsp:sp>
    <dsp:sp modelId="{C05D8A09-2684-45E0-A348-53D43ED1E4C6}">
      <dsp:nvSpPr>
        <dsp:cNvPr id="0" name=""/>
        <dsp:cNvSpPr/>
      </dsp:nvSpPr>
      <dsp:spPr>
        <a:xfrm rot="14700000">
          <a:off x="1182915" y="1732043"/>
          <a:ext cx="1036438" cy="33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D00962-3D93-4231-9729-3EB195C6EFAD}">
      <dsp:nvSpPr>
        <dsp:cNvPr id="0" name=""/>
        <dsp:cNvSpPr/>
      </dsp:nvSpPr>
      <dsp:spPr>
        <a:xfrm>
          <a:off x="918789" y="980709"/>
          <a:ext cx="1126673" cy="90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Efficiency</a:t>
          </a:r>
          <a:endParaRPr lang="en-GB" sz="2100" kern="1200" dirty="0"/>
        </a:p>
      </dsp:txBody>
      <dsp:txXfrm>
        <a:off x="918789" y="980709"/>
        <a:ext cx="1126673" cy="901338"/>
      </dsp:txXfrm>
    </dsp:sp>
    <dsp:sp modelId="{7D7554EE-1661-4F1B-82AA-4405C6CC835C}">
      <dsp:nvSpPr>
        <dsp:cNvPr id="0" name=""/>
        <dsp:cNvSpPr/>
      </dsp:nvSpPr>
      <dsp:spPr>
        <a:xfrm rot="17700000">
          <a:off x="2173133" y="1732043"/>
          <a:ext cx="1036438" cy="33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C44A3B-523A-419D-9C5D-CACA9A15C59C}">
      <dsp:nvSpPr>
        <dsp:cNvPr id="0" name=""/>
        <dsp:cNvSpPr/>
      </dsp:nvSpPr>
      <dsp:spPr>
        <a:xfrm>
          <a:off x="2347025" y="980709"/>
          <a:ext cx="1126673" cy="9013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Ramping rates</a:t>
          </a:r>
          <a:endParaRPr lang="en-GB" sz="2100" kern="1200" dirty="0"/>
        </a:p>
      </dsp:txBody>
      <dsp:txXfrm>
        <a:off x="2347025" y="980709"/>
        <a:ext cx="1126673" cy="901338"/>
      </dsp:txXfrm>
    </dsp:sp>
    <dsp:sp modelId="{BAD7D066-46E8-4927-BBD5-45408EBF823F}">
      <dsp:nvSpPr>
        <dsp:cNvPr id="0" name=""/>
        <dsp:cNvSpPr/>
      </dsp:nvSpPr>
      <dsp:spPr>
        <a:xfrm rot="20700000">
          <a:off x="2809632" y="2490594"/>
          <a:ext cx="1036438" cy="33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2F6AD-1B11-404B-B8A1-F0EAA2B44480}">
      <dsp:nvSpPr>
        <dsp:cNvPr id="0" name=""/>
        <dsp:cNvSpPr/>
      </dsp:nvSpPr>
      <dsp:spPr>
        <a:xfrm>
          <a:off x="3265077" y="2074801"/>
          <a:ext cx="1126673" cy="901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Running costs</a:t>
          </a:r>
          <a:endParaRPr lang="en-GB" sz="2100" kern="1200" dirty="0"/>
        </a:p>
      </dsp:txBody>
      <dsp:txXfrm>
        <a:off x="3265077" y="2074801"/>
        <a:ext cx="1126673" cy="901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6E332E-E738-4134-A157-3BA3B34697BB}" type="datetimeFigureOut">
              <a:rPr lang="en-GB"/>
              <a:pPr>
                <a:defRPr/>
              </a:pPr>
              <a:t>04/04/2014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F9B594-2E4B-44DF-8AAE-50AEED97FA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3A374B-7C71-44F7-AE95-475EE7231FF9}" type="datetimeFigureOut">
              <a:rPr lang="en-GB"/>
              <a:pPr>
                <a:defRPr/>
              </a:pPr>
              <a:t>04/04/2014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5614E5-F80B-46FA-A664-9965759664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14E5-F80B-46FA-A664-9965759664A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14E5-F80B-46FA-A664-9965759664A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68F8E-ED94-4E7C-92F9-BB07673997A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14E5-F80B-46FA-A664-9965759664A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ED1184-2090-440D-B44A-1791E2F7678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DDEBD-263F-4DB0-AD4A-467972955E5C}" type="datetimeFigureOut">
              <a:rPr lang="en-GB" smtClean="0"/>
              <a:pPr>
                <a:defRPr/>
              </a:pPr>
              <a:t>04/04/2014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73EBBB-4C26-46C6-958A-F368C21172D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0139D9-6EA9-4644-B000-04C28C046CC2}" type="datetimeFigureOut">
              <a:rPr lang="en-GB" smtClean="0"/>
              <a:pPr>
                <a:defRPr/>
              </a:pPr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127F8-D095-4708-BF17-B82A88691A4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B6CDFD-4C2B-4E85-9A54-3CF6742302A3}" type="datetimeFigureOut">
              <a:rPr lang="en-GB" smtClean="0"/>
              <a:pPr>
                <a:defRPr/>
              </a:pPr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17178-6743-44B2-A46A-C2D7CEAE810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8FEB2-6717-445B-9F0C-294E0CBE96A2}" type="datetimeFigureOut">
              <a:rPr lang="en-GB" smtClean="0"/>
              <a:pPr>
                <a:defRPr/>
              </a:pPr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4401-E21C-475B-AA24-CCED927E5CB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08335-8D4F-4A86-9ADB-F300A5EF7056}" type="datetimeFigureOut">
              <a:rPr lang="en-GB" smtClean="0"/>
              <a:pPr>
                <a:defRPr/>
              </a:pPr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D3D7B28-E495-4925-8C00-67A58C30A28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24813-426E-447A-9E5E-71175E8E96CF}" type="datetimeFigureOut">
              <a:rPr lang="en-GB" smtClean="0"/>
              <a:pPr>
                <a:defRPr/>
              </a:pPr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889B9-9519-45DC-B64C-FD988F533D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34EE4-C6AB-4DE4-992D-D1F2D4EC7B6D}" type="datetimeFigureOut">
              <a:rPr lang="en-GB" smtClean="0"/>
              <a:pPr>
                <a:defRPr/>
              </a:pPr>
              <a:t>04/04/2014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F5153-6857-46AB-B578-573799F9FC0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2C540-5CA5-49A8-9D73-65E40FC30C89}" type="datetimeFigureOut">
              <a:rPr lang="en-GB" smtClean="0"/>
              <a:pPr>
                <a:defRPr/>
              </a:pPr>
              <a:t>04/04/2014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8FA90-AE0A-4540-917E-4CCCB40E730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1DD4B-B608-4B63-AFE9-B3EE9B2D78BE}" type="datetimeFigureOut">
              <a:rPr lang="en-GB" smtClean="0"/>
              <a:pPr>
                <a:defRPr/>
              </a:pPr>
              <a:t>04/04/2014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28B1F-321B-4F5B-9D47-E35300C35A9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273B0-C9AC-40FF-B4AF-A1377FA0EA47}" type="datetimeFigureOut">
              <a:rPr lang="en-GB" smtClean="0"/>
              <a:pPr>
                <a:defRPr/>
              </a:pPr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61289-147A-43BE-9E45-5D87F39C11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E74DF-4A43-44E2-87C2-065AA3BE5DE7}" type="datetimeFigureOut">
              <a:rPr lang="en-GB" smtClean="0"/>
              <a:pPr>
                <a:defRPr/>
              </a:pPr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2D3FED28-BFB0-470F-AA48-50E92CC9BA7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5F35330-531F-4434-B916-200A13F4B84C}" type="datetimeFigureOut">
              <a:rPr lang="en-GB" smtClean="0"/>
              <a:pPr>
                <a:defRPr/>
              </a:pPr>
              <a:t>04/04/2014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FBFCC72-06FD-465B-A2F9-8AD7C15D5D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alacaes.com/images/caesschema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1560" y="3200400"/>
            <a:ext cx="7704856" cy="3324944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3200" dirty="0" smtClean="0"/>
              <a:t>Ellen Webborn</a:t>
            </a:r>
          </a:p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April 2014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2400" i="1" dirty="0" smtClean="0"/>
              <a:t>The University of Warwick in partnership with National Grid</a:t>
            </a:r>
            <a:r>
              <a:rPr lang="en-GB" sz="2400" dirty="0" smtClean="0"/>
              <a:t>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Potential Value of Energy Storage as a Provider of Multiple Balancing Services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>
            <a:normAutofit/>
          </a:bodyPr>
          <a:lstStyle/>
          <a:p>
            <a:r>
              <a:rPr lang="en-GB" dirty="0" smtClean="0"/>
              <a:t>The potential value of future energy storage technologies is hard to estimate</a:t>
            </a:r>
          </a:p>
          <a:p>
            <a:pPr lvl="1"/>
            <a:r>
              <a:rPr lang="en-GB" dirty="0" smtClean="0"/>
              <a:t>Multiple services could be provided, but the feasibility and  profitability of combining service provision is still unclear</a:t>
            </a:r>
          </a:p>
          <a:p>
            <a:r>
              <a:rPr lang="en-GB" dirty="0" smtClean="0"/>
              <a:t>A study based on real data about the current provision of balancing services should help with estimating the potential role energy storage could play in a future energy market</a:t>
            </a:r>
          </a:p>
          <a:p>
            <a:r>
              <a:rPr lang="en-GB" dirty="0" smtClean="0"/>
              <a:t>If energy storage could be shown to offer a financially viable alternative to current methods, this could have an impact on policy making and investment in energy storage technology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0" y="3068960"/>
            <a:ext cx="9144000" cy="378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164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e.webborn@warwick.ac.uk</a:t>
            </a:r>
          </a:p>
          <a:p>
            <a:pPr algn="ctr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www.warwick.ac.uk/ewebborn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9" descr="http://www2.warwick.ac.uk/services/communications/corporate/downloads/img/the_warwick_uni_blue.jpg"/>
          <p:cNvPicPr>
            <a:picLocks noChangeAspect="1" noChangeArrowheads="1"/>
          </p:cNvPicPr>
          <p:nvPr/>
        </p:nvPicPr>
        <p:blipFill>
          <a:blip r:embed="rId2" cstate="print"/>
          <a:srcRect t="10323"/>
          <a:stretch>
            <a:fillRect/>
          </a:stretch>
        </p:blipFill>
        <p:spPr bwMode="auto">
          <a:xfrm>
            <a:off x="1609815" y="5764362"/>
            <a:ext cx="2498446" cy="90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http://www.epsrc.ac.uk/SiteCollectionImages/epsrc-logos/master-hi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61429"/>
            <a:ext cx="1215496" cy="71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Ellen Webborn\Documents\PhD yr1\logos\Complexity Science final-colour.jpg"/>
          <p:cNvPicPr>
            <a:picLocks noChangeAspect="1" noChangeArrowheads="1"/>
          </p:cNvPicPr>
          <p:nvPr/>
        </p:nvPicPr>
        <p:blipFill>
          <a:blip r:embed="rId4" cstate="print"/>
          <a:srcRect t="22212" r="4398" b="19843"/>
          <a:stretch>
            <a:fillRect/>
          </a:stretch>
        </p:blipFill>
        <p:spPr bwMode="auto">
          <a:xfrm>
            <a:off x="4211960" y="5776748"/>
            <a:ext cx="2157851" cy="88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ational_Grid_logo_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5727" y="5948175"/>
            <a:ext cx="2304256" cy="53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3163" t="12766" r="59196" b="1595"/>
          <a:stretch>
            <a:fillRect/>
          </a:stretch>
        </p:blipFill>
        <p:spPr bwMode="auto">
          <a:xfrm>
            <a:off x="323850" y="260350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Nant de Drance hydro power pl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104456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5" name="Picture 7" descr="caesschem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340" y="3573016"/>
            <a:ext cx="4129140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6" name="Picture 2" descr="kers-flywhe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73016"/>
            <a:ext cx="4104456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8" name="Picture 4" descr="grid battery storage zone"/>
          <p:cNvPicPr>
            <a:picLocks noChangeAspect="1" noChangeArrowheads="1"/>
          </p:cNvPicPr>
          <p:nvPr/>
        </p:nvPicPr>
        <p:blipFill>
          <a:blip r:embed="rId7" cstate="print"/>
          <a:srcRect l="1668" r="3242"/>
          <a:stretch>
            <a:fillRect/>
          </a:stretch>
        </p:blipFill>
        <p:spPr bwMode="auto">
          <a:xfrm>
            <a:off x="4788024" y="548680"/>
            <a:ext cx="4104456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Questions to Address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29600" cy="4464496"/>
          </a:xfrm>
        </p:spPr>
        <p:txBody>
          <a:bodyPr/>
          <a:lstStyle/>
          <a:p>
            <a:r>
              <a:rPr lang="en-GB" dirty="0" smtClean="0"/>
              <a:t>What services could energy storage provide to the system operator?</a:t>
            </a:r>
          </a:p>
          <a:p>
            <a:endParaRPr lang="en-GB" dirty="0" smtClean="0"/>
          </a:p>
          <a:p>
            <a:r>
              <a:rPr lang="en-GB" dirty="0" smtClean="0"/>
              <a:t>Could provision of multiple services be possible? If so, which?</a:t>
            </a:r>
          </a:p>
          <a:p>
            <a:endParaRPr lang="en-GB" dirty="0" smtClean="0"/>
          </a:p>
          <a:p>
            <a:r>
              <a:rPr lang="en-GB" dirty="0" smtClean="0"/>
              <a:t>What would be the expected revenue from providing such services/combinations of services? </a:t>
            </a:r>
          </a:p>
          <a:p>
            <a:endParaRPr lang="en-GB" dirty="0" smtClean="0"/>
          </a:p>
          <a:p>
            <a:r>
              <a:rPr lang="en-GB" dirty="0" smtClean="0"/>
              <a:t>What issues need to be considered, for instance reliability?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792088"/>
          </a:xfrm>
        </p:spPr>
        <p:txBody>
          <a:bodyPr/>
          <a:lstStyle/>
          <a:p>
            <a:pPr algn="ctr"/>
            <a:r>
              <a:rPr lang="en-GB" dirty="0" smtClean="0"/>
              <a:t>Frequency Response</a:t>
            </a:r>
          </a:p>
        </p:txBody>
      </p:sp>
      <p:sp>
        <p:nvSpPr>
          <p:cNvPr id="45059" name="Rectangle 3"/>
          <p:cNvSpPr>
            <a:spLocks noGrp="1"/>
          </p:cNvSpPr>
          <p:nvPr>
            <p:ph sz="quarter" idx="1"/>
          </p:nvPr>
        </p:nvSpPr>
        <p:spPr>
          <a:xfrm>
            <a:off x="899592" y="1231776"/>
            <a:ext cx="7772400" cy="2341240"/>
          </a:xfrm>
        </p:spPr>
        <p:txBody>
          <a:bodyPr/>
          <a:lstStyle/>
          <a:p>
            <a:r>
              <a:rPr lang="en-GB" dirty="0" smtClean="0"/>
              <a:t>National Grid is obliged to maintain system frequency at close to 50Hz</a:t>
            </a:r>
          </a:p>
          <a:p>
            <a:r>
              <a:rPr lang="en-GB" dirty="0" smtClean="0"/>
              <a:t>Employs generators to increase or decrease power output to control system frequency</a:t>
            </a:r>
          </a:p>
          <a:p>
            <a:r>
              <a:rPr lang="en-GB" dirty="0" smtClean="0"/>
              <a:t>Cost to National Grid is approximately £170m per year</a:t>
            </a:r>
          </a:p>
        </p:txBody>
      </p:sp>
      <p:pic>
        <p:nvPicPr>
          <p:cNvPr id="5" name="Picture 4" descr="frequency incident graph.png"/>
          <p:cNvPicPr>
            <a:picLocks noChangeAspect="1"/>
          </p:cNvPicPr>
          <p:nvPr/>
        </p:nvPicPr>
        <p:blipFill>
          <a:blip r:embed="rId3" cstate="print"/>
          <a:srcRect t="15434" r="17671"/>
          <a:stretch>
            <a:fillRect/>
          </a:stretch>
        </p:blipFill>
        <p:spPr>
          <a:xfrm>
            <a:off x="1027508" y="3674483"/>
            <a:ext cx="6784852" cy="2994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Reactive Power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95872"/>
            <a:ext cx="7772400" cy="3421360"/>
          </a:xfrm>
        </p:spPr>
        <p:txBody>
          <a:bodyPr>
            <a:normAutofit/>
          </a:bodyPr>
          <a:lstStyle/>
          <a:p>
            <a:r>
              <a:rPr lang="en-GB" dirty="0" smtClean="0"/>
              <a:t>Important for voltage management</a:t>
            </a:r>
          </a:p>
          <a:p>
            <a:endParaRPr lang="en-GB" dirty="0" smtClean="0"/>
          </a:p>
          <a:p>
            <a:r>
              <a:rPr lang="en-GB" dirty="0" smtClean="0"/>
              <a:t>Generators paid to absorb/generate reactive power to control local voltage levels</a:t>
            </a:r>
          </a:p>
          <a:p>
            <a:endParaRPr lang="en-GB" dirty="0" smtClean="0"/>
          </a:p>
          <a:p>
            <a:r>
              <a:rPr lang="en-GB" dirty="0" smtClean="0"/>
              <a:t>Cost to National Grid is approximately £68m per year (expected to increase)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379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Network Development and Constraint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79848"/>
            <a:ext cx="7772400" cy="4141440"/>
          </a:xfrm>
        </p:spPr>
        <p:txBody>
          <a:bodyPr>
            <a:normAutofit/>
          </a:bodyPr>
          <a:lstStyle/>
          <a:p>
            <a:r>
              <a:rPr lang="en-GB" dirty="0" smtClean="0"/>
              <a:t>Creation of new power generation or areas of demand can increase congestion on power lines</a:t>
            </a:r>
          </a:p>
          <a:p>
            <a:endParaRPr lang="en-GB" dirty="0" smtClean="0"/>
          </a:p>
          <a:p>
            <a:r>
              <a:rPr lang="en-GB" dirty="0" smtClean="0"/>
              <a:t>National Grid invests to reinforce the network to prevent congestion issues</a:t>
            </a:r>
          </a:p>
          <a:p>
            <a:endParaRPr lang="en-GB" dirty="0" smtClean="0"/>
          </a:p>
          <a:p>
            <a:r>
              <a:rPr lang="en-GB" dirty="0" smtClean="0"/>
              <a:t>An optimally-located energy store could delay or even eliminate some of these investment costs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System Challenges</a:t>
            </a: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44463" y="2060849"/>
            <a:ext cx="2880000" cy="23042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bg2"/>
                </a:solidFill>
              </a:rPr>
              <a:t>Embedded </a:t>
            </a:r>
          </a:p>
          <a:p>
            <a:pPr algn="ctr"/>
            <a:r>
              <a:rPr lang="en-GB" sz="2400" dirty="0">
                <a:solidFill>
                  <a:schemeClr val="bg2"/>
                </a:solidFill>
              </a:rPr>
              <a:t>Generation (Renewable Power)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44463" y="4795565"/>
            <a:ext cx="2880000" cy="720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bg2"/>
                </a:solidFill>
              </a:rPr>
              <a:t>Interconnectors </a:t>
            </a:r>
          </a:p>
          <a:p>
            <a:pPr algn="ctr"/>
            <a:r>
              <a:rPr lang="en-GB" sz="2400" dirty="0">
                <a:solidFill>
                  <a:schemeClr val="bg2"/>
                </a:solidFill>
              </a:rPr>
              <a:t>to continental Europe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144463" y="5661025"/>
            <a:ext cx="2880000" cy="720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bg2"/>
                </a:solidFill>
              </a:rPr>
              <a:t>Electrification of </a:t>
            </a:r>
          </a:p>
          <a:p>
            <a:pPr algn="ctr"/>
            <a:r>
              <a:rPr lang="en-GB" sz="2400" dirty="0">
                <a:solidFill>
                  <a:schemeClr val="bg2"/>
                </a:solidFill>
              </a:rPr>
              <a:t>Transport</a:t>
            </a: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142875" y="1268413"/>
            <a:ext cx="2880000" cy="43338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b="1" dirty="0" smtClean="0">
                <a:solidFill>
                  <a:schemeClr val="bg2"/>
                </a:solidFill>
              </a:rPr>
              <a:t>Cause</a:t>
            </a:r>
            <a:endParaRPr lang="en-GB" sz="2400" b="1" dirty="0">
              <a:solidFill>
                <a:schemeClr val="bg2"/>
              </a:solidFill>
            </a:endParaRPr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3131840" y="2060848"/>
            <a:ext cx="2880000" cy="720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bg2"/>
                </a:solidFill>
              </a:rPr>
              <a:t>Lower System Inertia</a:t>
            </a:r>
          </a:p>
        </p:txBody>
      </p:sp>
      <p:sp>
        <p:nvSpPr>
          <p:cNvPr id="19463" name="Rectangle 14"/>
          <p:cNvSpPr>
            <a:spLocks noChangeArrowheads="1"/>
          </p:cNvSpPr>
          <p:nvPr/>
        </p:nvSpPr>
        <p:spPr bwMode="auto">
          <a:xfrm>
            <a:off x="3131840" y="2852936"/>
            <a:ext cx="2880000" cy="720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bg2"/>
                </a:solidFill>
              </a:rPr>
              <a:t>Less predictable power supply</a:t>
            </a:r>
          </a:p>
        </p:txBody>
      </p:sp>
      <p:sp>
        <p:nvSpPr>
          <p:cNvPr id="19464" name="Rectangle 15"/>
          <p:cNvSpPr>
            <a:spLocks noChangeArrowheads="1"/>
          </p:cNvSpPr>
          <p:nvPr/>
        </p:nvSpPr>
        <p:spPr bwMode="auto">
          <a:xfrm>
            <a:off x="3131840" y="3645024"/>
            <a:ext cx="2880000" cy="720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bg2"/>
                </a:solidFill>
              </a:rPr>
              <a:t>Supply further from </a:t>
            </a:r>
          </a:p>
          <a:p>
            <a:pPr algn="ctr"/>
            <a:r>
              <a:rPr lang="en-GB" sz="2400" dirty="0">
                <a:solidFill>
                  <a:schemeClr val="bg2"/>
                </a:solidFill>
              </a:rPr>
              <a:t>consumption</a:t>
            </a:r>
          </a:p>
        </p:txBody>
      </p:sp>
      <p:sp>
        <p:nvSpPr>
          <p:cNvPr id="19465" name="Rectangle 16"/>
          <p:cNvSpPr>
            <a:spLocks noChangeArrowheads="1"/>
          </p:cNvSpPr>
          <p:nvPr/>
        </p:nvSpPr>
        <p:spPr bwMode="auto">
          <a:xfrm>
            <a:off x="3131862" y="1268413"/>
            <a:ext cx="2880000" cy="43338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b="1" dirty="0" smtClean="0">
                <a:solidFill>
                  <a:schemeClr val="bg2"/>
                </a:solidFill>
              </a:rPr>
              <a:t>Effect</a:t>
            </a:r>
            <a:endParaRPr lang="en-GB" sz="2400" b="1" dirty="0">
              <a:solidFill>
                <a:schemeClr val="bg2"/>
              </a:solidFill>
            </a:endParaRPr>
          </a:p>
        </p:txBody>
      </p:sp>
      <p:sp>
        <p:nvSpPr>
          <p:cNvPr id="19466" name="Rectangle 17"/>
          <p:cNvSpPr>
            <a:spLocks noChangeArrowheads="1"/>
          </p:cNvSpPr>
          <p:nvPr/>
        </p:nvSpPr>
        <p:spPr bwMode="auto">
          <a:xfrm>
            <a:off x="3131840" y="4796687"/>
            <a:ext cx="2880000" cy="720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bg2"/>
                </a:solidFill>
              </a:rPr>
              <a:t>Lines less loaded </a:t>
            </a:r>
          </a:p>
          <a:p>
            <a:pPr algn="ctr"/>
            <a:r>
              <a:rPr lang="en-GB" sz="2400" dirty="0">
                <a:solidFill>
                  <a:schemeClr val="bg2"/>
                </a:solidFill>
              </a:rPr>
              <a:t>(particularly at night)</a:t>
            </a:r>
          </a:p>
        </p:txBody>
      </p:sp>
      <p:sp>
        <p:nvSpPr>
          <p:cNvPr id="19467" name="Rectangle 18"/>
          <p:cNvSpPr>
            <a:spLocks noChangeArrowheads="1"/>
          </p:cNvSpPr>
          <p:nvPr/>
        </p:nvSpPr>
        <p:spPr bwMode="auto">
          <a:xfrm>
            <a:off x="3131840" y="5661025"/>
            <a:ext cx="2880000" cy="720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bg2"/>
                </a:solidFill>
              </a:rPr>
              <a:t>Greater electricity demand</a:t>
            </a:r>
          </a:p>
        </p:txBody>
      </p:sp>
      <p:sp>
        <p:nvSpPr>
          <p:cNvPr id="19468" name="Rectangle 25"/>
          <p:cNvSpPr>
            <a:spLocks noChangeArrowheads="1"/>
          </p:cNvSpPr>
          <p:nvPr/>
        </p:nvSpPr>
        <p:spPr bwMode="auto">
          <a:xfrm>
            <a:off x="6156496" y="2060848"/>
            <a:ext cx="2880000" cy="151216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400" dirty="0">
                <a:solidFill>
                  <a:schemeClr val="bg2"/>
                </a:solidFill>
              </a:rPr>
              <a:t>Frequency Response</a:t>
            </a:r>
          </a:p>
        </p:txBody>
      </p:sp>
      <p:sp>
        <p:nvSpPr>
          <p:cNvPr id="19470" name="Rectangle 27"/>
          <p:cNvSpPr>
            <a:spLocks noChangeArrowheads="1"/>
          </p:cNvSpPr>
          <p:nvPr/>
        </p:nvSpPr>
        <p:spPr bwMode="auto">
          <a:xfrm>
            <a:off x="6156496" y="3645024"/>
            <a:ext cx="2880000" cy="18716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400" dirty="0" smtClean="0">
                <a:solidFill>
                  <a:schemeClr val="bg2"/>
                </a:solidFill>
              </a:rPr>
              <a:t>Reactive Power Services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19471" name="Rectangle 28"/>
          <p:cNvSpPr>
            <a:spLocks noChangeArrowheads="1"/>
          </p:cNvSpPr>
          <p:nvPr/>
        </p:nvSpPr>
        <p:spPr bwMode="auto">
          <a:xfrm>
            <a:off x="6156496" y="1268413"/>
            <a:ext cx="2880000" cy="43338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b="1" dirty="0">
                <a:solidFill>
                  <a:schemeClr val="bg2"/>
                </a:solidFill>
              </a:rPr>
              <a:t>Impacted Services</a:t>
            </a:r>
          </a:p>
        </p:txBody>
      </p:sp>
      <p:sp>
        <p:nvSpPr>
          <p:cNvPr id="19472" name="Rectangle 38"/>
          <p:cNvSpPr>
            <a:spLocks noChangeArrowheads="1"/>
          </p:cNvSpPr>
          <p:nvPr/>
        </p:nvSpPr>
        <p:spPr bwMode="auto">
          <a:xfrm>
            <a:off x="6156496" y="5661025"/>
            <a:ext cx="2880000" cy="720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bg2"/>
                </a:solidFill>
              </a:rPr>
              <a:t>Infrastructure Reinforcement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70" grpId="0" animBg="1"/>
      <p:bldP spid="19471" grpId="0" animBg="1"/>
      <p:bldP spid="194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854968"/>
          </a:xfrm>
        </p:spPr>
        <p:txBody>
          <a:bodyPr/>
          <a:lstStyle/>
          <a:p>
            <a:pPr algn="ctr"/>
            <a:r>
              <a:rPr lang="en-GB" dirty="0" smtClean="0"/>
              <a:t>Project Outline</a:t>
            </a:r>
            <a:endParaRPr lang="en-GB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899592" y="1268760"/>
          <a:ext cx="72008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683568" y="2276872"/>
            <a:ext cx="7560840" cy="1944216"/>
            <a:chOff x="683568" y="2276872"/>
            <a:chExt cx="7560840" cy="1944216"/>
          </a:xfrm>
          <a:solidFill>
            <a:schemeClr val="bg1"/>
          </a:solidFill>
          <a:effectLst/>
        </p:grpSpPr>
        <p:sp>
          <p:nvSpPr>
            <p:cNvPr id="20" name="Chevron 19"/>
            <p:cNvSpPr/>
            <p:nvPr/>
          </p:nvSpPr>
          <p:spPr>
            <a:xfrm rot="5400000">
              <a:off x="431540" y="2528900"/>
              <a:ext cx="1944216" cy="1440160"/>
            </a:xfrm>
            <a:prstGeom prst="chevron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1720" y="2420888"/>
              <a:ext cx="6192688" cy="1224136"/>
            </a:xfrm>
            <a:prstGeom prst="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5576" y="980728"/>
            <a:ext cx="7560840" cy="1944216"/>
            <a:chOff x="683568" y="2276872"/>
            <a:chExt cx="7560840" cy="1944216"/>
          </a:xfrm>
          <a:solidFill>
            <a:schemeClr val="bg1"/>
          </a:solidFill>
          <a:effectLst/>
        </p:grpSpPr>
        <p:sp>
          <p:nvSpPr>
            <p:cNvPr id="24" name="Chevron 23"/>
            <p:cNvSpPr/>
            <p:nvPr/>
          </p:nvSpPr>
          <p:spPr>
            <a:xfrm rot="5400000">
              <a:off x="431540" y="2528900"/>
              <a:ext cx="1944216" cy="1440160"/>
            </a:xfrm>
            <a:prstGeom prst="chevron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51720" y="2420888"/>
              <a:ext cx="6192688" cy="1224136"/>
            </a:xfrm>
            <a:prstGeom prst="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3568" y="3645024"/>
            <a:ext cx="7560840" cy="1944216"/>
            <a:chOff x="683568" y="2276872"/>
            <a:chExt cx="7560840" cy="1944216"/>
          </a:xfrm>
          <a:solidFill>
            <a:schemeClr val="bg1"/>
          </a:solidFill>
          <a:effectLst/>
        </p:grpSpPr>
        <p:sp>
          <p:nvSpPr>
            <p:cNvPr id="27" name="Chevron 26"/>
            <p:cNvSpPr/>
            <p:nvPr/>
          </p:nvSpPr>
          <p:spPr>
            <a:xfrm rot="5400000">
              <a:off x="431540" y="2528900"/>
              <a:ext cx="1944216" cy="1440160"/>
            </a:xfrm>
            <a:prstGeom prst="chevron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1720" y="2420888"/>
              <a:ext cx="6192688" cy="1224136"/>
            </a:xfrm>
            <a:prstGeom prst="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3568" y="4913784"/>
            <a:ext cx="7560840" cy="1944216"/>
            <a:chOff x="683568" y="2276872"/>
            <a:chExt cx="7560840" cy="1944216"/>
          </a:xfrm>
          <a:solidFill>
            <a:schemeClr val="bg1"/>
          </a:solidFill>
          <a:effectLst/>
        </p:grpSpPr>
        <p:sp>
          <p:nvSpPr>
            <p:cNvPr id="30" name="Chevron 29"/>
            <p:cNvSpPr/>
            <p:nvPr/>
          </p:nvSpPr>
          <p:spPr>
            <a:xfrm rot="5400000">
              <a:off x="431540" y="2528900"/>
              <a:ext cx="1944216" cy="1440160"/>
            </a:xfrm>
            <a:prstGeom prst="chevron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1720" y="2420888"/>
              <a:ext cx="6192688" cy="1224136"/>
            </a:xfrm>
            <a:prstGeom prst="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 rot="5400000">
            <a:off x="3023829" y="-2583668"/>
            <a:ext cx="3096343" cy="8928992"/>
          </a:xfrm>
          <a:prstGeom prst="homePlate">
            <a:avLst>
              <a:gd name="adj" fmla="val 20406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107504" y="-603448"/>
          <a:ext cx="43924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Content Placeholder 5"/>
          <p:cNvGraphicFramePr>
            <a:graphicFrameLocks/>
          </p:cNvGraphicFramePr>
          <p:nvPr/>
        </p:nvGraphicFramePr>
        <p:xfrm>
          <a:off x="4644008" y="-603448"/>
          <a:ext cx="43924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Chevron 18"/>
          <p:cNvSpPr/>
          <p:nvPr/>
        </p:nvSpPr>
        <p:spPr>
          <a:xfrm rot="5400000">
            <a:off x="3869669" y="-837221"/>
            <a:ext cx="1368152" cy="8892480"/>
          </a:xfrm>
          <a:prstGeom prst="chevron">
            <a:avLst>
              <a:gd name="adj" fmla="val 485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GB" sz="2800" dirty="0" smtClean="0">
              <a:solidFill>
                <a:schemeClr val="accent1"/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accent1"/>
                </a:solidFill>
              </a:rPr>
              <a:t>Simulation (Evolutionary Algorithm)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2" y="4581128"/>
            <a:ext cx="8819992" cy="18002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233772" y="4725144"/>
            <a:ext cx="2736304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Optimal Operation Strategy (when to charge and discharge)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03848" y="4725144"/>
            <a:ext cx="2736304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Expected Revenue/Savings to National Grid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73924" y="4725144"/>
            <a:ext cx="2736304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Optimal Combination of Services Contracts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6" grpId="0">
        <p:bldAsOne/>
      </p:bldGraphic>
      <p:bldGraphic spid="18" grpId="0">
        <p:bldAsOne/>
      </p:bldGraphic>
      <p:bldP spid="19" grpId="0" animBg="1"/>
      <p:bldP spid="25" grpId="0" animBg="1"/>
      <p:bldP spid="27" grpId="0" animBg="1"/>
      <p:bldP spid="28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7615</TotalTime>
  <Words>429</Words>
  <Application>Microsoft Office PowerPoint</Application>
  <PresentationFormat>On-screen Show (4:3)</PresentationFormat>
  <Paragraphs>90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The Potential Value of Energy Storage as a Provider of Multiple Balancing Services</vt:lpstr>
      <vt:lpstr>Slide 2</vt:lpstr>
      <vt:lpstr>Questions to Address</vt:lpstr>
      <vt:lpstr>Frequency Response</vt:lpstr>
      <vt:lpstr>Reactive Power Services</vt:lpstr>
      <vt:lpstr>Network Development and Constraint Management</vt:lpstr>
      <vt:lpstr>System Challenges</vt:lpstr>
      <vt:lpstr>Project Outline</vt:lpstr>
      <vt:lpstr>Slide 9</vt:lpstr>
      <vt:lpstr>Summary</vt:lpstr>
      <vt:lpstr>Thank You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economics of electricity storage</dc:title>
  <dc:creator>Ellen Webborn</dc:creator>
  <cp:lastModifiedBy>Ellen Webborn</cp:lastModifiedBy>
  <cp:revision>40</cp:revision>
  <dcterms:created xsi:type="dcterms:W3CDTF">2013-08-13T16:29:57Z</dcterms:created>
  <dcterms:modified xsi:type="dcterms:W3CDTF">2014-04-04T08:28:54Z</dcterms:modified>
</cp:coreProperties>
</file>