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365" r:id="rId2"/>
    <p:sldId id="274" r:id="rId3"/>
    <p:sldId id="275" r:id="rId4"/>
    <p:sldId id="301" r:id="rId5"/>
    <p:sldId id="303" r:id="rId6"/>
    <p:sldId id="304" r:id="rId7"/>
    <p:sldId id="305" r:id="rId8"/>
    <p:sldId id="306" r:id="rId9"/>
    <p:sldId id="307" r:id="rId10"/>
    <p:sldId id="310" r:id="rId11"/>
    <p:sldId id="356" r:id="rId12"/>
    <p:sldId id="364" r:id="rId13"/>
    <p:sldId id="314" r:id="rId14"/>
    <p:sldId id="315" r:id="rId15"/>
    <p:sldId id="357" r:id="rId16"/>
    <p:sldId id="360" r:id="rId17"/>
    <p:sldId id="316" r:id="rId18"/>
    <p:sldId id="318" r:id="rId19"/>
    <p:sldId id="320" r:id="rId20"/>
    <p:sldId id="317" r:id="rId21"/>
    <p:sldId id="321" r:id="rId22"/>
    <p:sldId id="322" r:id="rId23"/>
    <p:sldId id="319" r:id="rId24"/>
    <p:sldId id="324" r:id="rId25"/>
    <p:sldId id="325" r:id="rId26"/>
    <p:sldId id="349" r:id="rId27"/>
    <p:sldId id="348" r:id="rId28"/>
    <p:sldId id="362" r:id="rId29"/>
    <p:sldId id="329" r:id="rId30"/>
    <p:sldId id="363" r:id="rId31"/>
    <p:sldId id="350" r:id="rId32"/>
    <p:sldId id="358" r:id="rId33"/>
    <p:sldId id="351" r:id="rId34"/>
    <p:sldId id="353" r:id="rId35"/>
    <p:sldId id="352" r:id="rId36"/>
    <p:sldId id="355" r:id="rId37"/>
    <p:sldId id="328" r:id="rId38"/>
    <p:sldId id="359" r:id="rId39"/>
    <p:sldId id="294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6699"/>
    <a:srgbClr val="FF9999"/>
    <a:srgbClr val="FF5050"/>
    <a:srgbClr val="FF3399"/>
    <a:srgbClr val="006600"/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5" autoAdjust="0"/>
    <p:restoredTop sz="94622" autoAdjust="0"/>
  </p:normalViewPr>
  <p:slideViewPr>
    <p:cSldViewPr>
      <p:cViewPr>
        <p:scale>
          <a:sx n="50" d="100"/>
          <a:sy n="50" d="100"/>
        </p:scale>
        <p:origin x="-1542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9ACA9-F77E-4F32-942F-36429258B5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E079635-4675-453E-A065-F2B2E27F75EF}" type="slidenum">
              <a:rPr lang="en-US" sz="1200"/>
              <a:pPr algn="r" eaLnBrk="0" hangingPunct="0"/>
              <a:t>2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B789CF3-5DC6-4F31-B2BB-0F6A69D3FDFA}" type="slidenum">
              <a:rPr lang="en-US" sz="1200"/>
              <a:pPr algn="r" eaLnBrk="0" hangingPunct="0"/>
              <a:t>3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-128"/>
              </a:rPr>
              <a:t>Next few slides show who was involved in creating the report, not just CAT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B789CF3-5DC6-4F31-B2BB-0F6A69D3FDFA}" type="slidenum">
              <a:rPr lang="en-US" sz="1200"/>
              <a:pPr algn="r" eaLnBrk="0" hangingPunct="0"/>
              <a:t>4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-128"/>
              </a:rPr>
              <a:t>Next few slides show who was involved in creating the report, not just CAT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9ACA9-F77E-4F32-942F-36429258B58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3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08275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96361-CE3D-455A-B193-C781678676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687D-849A-4F63-BDA2-B6CD1273F4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C8BB-326F-4422-9CC5-78F9C6068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AF7E-592F-4CE7-9C14-362F91C8F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8CD9-6AE3-4551-83C4-05EA5F7360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0354-5302-4339-B6BB-4C7EB66EB8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23CF-71DC-4B89-8BAE-398E3051B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DAAA-55F3-4A5C-9BE1-332E93CA7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6DC7E-756F-438E-9D6E-1C866E29DC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9F782-3AF8-4DF0-B35C-DF6E92E025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AACC-70D5-4C1E-B58D-AE269D384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105918C-413F-485D-A5E0-855E9B1058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bi.kellner@cat.org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png"/><Relationship Id="rId9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PLEASE READ BEFORE ACCCESSING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this </a:t>
            </a:r>
            <a:r>
              <a:rPr lang="en-GB" dirty="0" smtClean="0"/>
              <a:t>presentation gives </a:t>
            </a:r>
            <a:r>
              <a:rPr lang="en-GB" dirty="0"/>
              <a:t>a snapshot of the current, </a:t>
            </a:r>
            <a:r>
              <a:rPr lang="en-GB" dirty="0" err="1"/>
              <a:t>ongoing</a:t>
            </a:r>
            <a:r>
              <a:rPr lang="en-GB" dirty="0"/>
              <a:t> research on the Zero Carbon Britain project. Details may change before the publication of the report, therefore please contact me (</a:t>
            </a:r>
            <a:r>
              <a:rPr lang="en-GB" u="sng" dirty="0">
                <a:hlinkClick r:id="rId2"/>
              </a:rPr>
              <a:t>tobi.kellner@cat.org.uk</a:t>
            </a:r>
            <a:r>
              <a:rPr lang="en-GB" dirty="0"/>
              <a:t>) before you use or cite the material in this presentation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788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0" y="617220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6200" y="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How?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0347" y="2321585"/>
            <a:ext cx="88761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err="1" smtClean="0"/>
              <a:t>Modelling</a:t>
            </a:r>
            <a:r>
              <a:rPr lang="en-US" sz="4000" b="1" dirty="0" smtClean="0"/>
              <a:t> Future Energy Systems –</a:t>
            </a:r>
            <a:br>
              <a:rPr lang="en-US" sz="4000" b="1" dirty="0" smtClean="0"/>
            </a:br>
            <a:r>
              <a:rPr lang="en-US" sz="4000" b="1" dirty="0" smtClean="0"/>
              <a:t>What?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0" y="617220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6200" y="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What?</a:t>
            </a:r>
            <a:endParaRPr lang="en-GB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980728"/>
          <a:ext cx="8424936" cy="45365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312"/>
                <a:gridCol w="2808312"/>
                <a:gridCol w="2808312"/>
              </a:tblGrid>
              <a:tr h="74840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Parameter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Options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ZCB choice</a:t>
                      </a:r>
                      <a:endParaRPr lang="en-GB" b="1" dirty="0"/>
                    </a:p>
                  </a:txBody>
                  <a:tcPr/>
                </a:tc>
              </a:tr>
              <a:tr h="855377">
                <a:tc>
                  <a:txBody>
                    <a:bodyPr/>
                    <a:lstStyle/>
                    <a:p>
                      <a:pPr algn="l"/>
                      <a:r>
                        <a:rPr lang="en-GB" b="1" smtClean="0"/>
                        <a:t>Spatial</a:t>
                      </a:r>
                      <a:r>
                        <a:rPr lang="en-GB" b="1" baseline="0" smtClean="0"/>
                        <a:t> system boundaries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Single region?</a:t>
                      </a:r>
                      <a:r>
                        <a:rPr lang="en-GB" baseline="0" dirty="0" smtClean="0"/>
                        <a:t>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UK? Europe?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UK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(not “Britain”...)</a:t>
                      </a:r>
                    </a:p>
                  </a:txBody>
                  <a:tcPr/>
                </a:tc>
              </a:tr>
              <a:tr h="855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Interaction</a:t>
                      </a:r>
                      <a:r>
                        <a:rPr lang="en-GB" b="1" baseline="0" dirty="0" smtClean="0"/>
                        <a:t> with outside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Interconnectors?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Imports/exports?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None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(island</a:t>
                      </a:r>
                      <a:r>
                        <a:rPr lang="en-GB" baseline="0" dirty="0" smtClean="0"/>
                        <a:t> system)</a:t>
                      </a:r>
                      <a:endParaRPr lang="en-GB" dirty="0"/>
                    </a:p>
                  </a:txBody>
                  <a:tcPr/>
                </a:tc>
              </a:tr>
              <a:tr h="122196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Spatial resolution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Model individual regions &amp; flows between them?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Treat UK grid as a single point</a:t>
                      </a:r>
                      <a:r>
                        <a:rPr lang="en-GB" baseline="0" dirty="0" smtClean="0"/>
                        <a:t>,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“</a:t>
                      </a:r>
                      <a:r>
                        <a:rPr lang="en-GB" i="1" baseline="0" dirty="0" smtClean="0"/>
                        <a:t>copper plate UK</a:t>
                      </a:r>
                      <a:r>
                        <a:rPr lang="en-GB" baseline="0" dirty="0" smtClean="0"/>
                        <a:t>”</a:t>
                      </a:r>
                      <a:endParaRPr lang="en-GB" dirty="0"/>
                    </a:p>
                  </a:txBody>
                  <a:tcPr/>
                </a:tc>
              </a:tr>
              <a:tr h="85537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Temporal</a:t>
                      </a:r>
                      <a:r>
                        <a:rPr lang="en-GB" b="1" baseline="0" dirty="0" smtClean="0"/>
                        <a:t> resolution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Year? Day?</a:t>
                      </a:r>
                      <a:r>
                        <a:rPr lang="en-GB" baseline="0" dirty="0" smtClean="0"/>
                        <a:t> Hour? Millisecond?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hour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0" y="617220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6200" y="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How?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0347" y="2321585"/>
            <a:ext cx="88761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err="1" smtClean="0"/>
              <a:t>Modelling</a:t>
            </a:r>
            <a:r>
              <a:rPr lang="en-US" sz="4000" b="1" dirty="0" smtClean="0"/>
              <a:t> Future Energy Systems –</a:t>
            </a:r>
            <a:br>
              <a:rPr lang="en-US" sz="4000" b="1" dirty="0" smtClean="0"/>
            </a:br>
            <a:r>
              <a:rPr lang="en-US" sz="4000" b="1" dirty="0" smtClean="0"/>
              <a:t>How?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0" y="617220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6200" y="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How?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23928" y="908720"/>
            <a:ext cx="1512167" cy="1584176"/>
          </a:xfrm>
          <a:prstGeom prst="rect">
            <a:avLst/>
          </a:prstGeom>
          <a:solidFill>
            <a:srgbClr val="00B05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Supply</a:t>
            </a:r>
            <a:b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Model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23928" y="3933056"/>
            <a:ext cx="1512168" cy="1656184"/>
          </a:xfrm>
          <a:prstGeom prst="rect">
            <a:avLst/>
          </a:prstGeom>
          <a:solidFill>
            <a:srgbClr val="C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Demand</a:t>
            </a:r>
            <a:r>
              <a:rPr kumimoji="0" lang="en-GB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Model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763688" y="908720"/>
            <a:ext cx="2088232" cy="1665476"/>
            <a:chOff x="1763688" y="908720"/>
            <a:chExt cx="2088232" cy="1665476"/>
          </a:xfrm>
        </p:grpSpPr>
        <p:sp>
          <p:nvSpPr>
            <p:cNvPr id="10" name="TextBox 9"/>
            <p:cNvSpPr txBox="1"/>
            <p:nvPr/>
          </p:nvSpPr>
          <p:spPr>
            <a:xfrm>
              <a:off x="1763688" y="90872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wind speeds</a:t>
              </a: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3350270" y="908720"/>
              <a:ext cx="501650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3688" y="133147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solar radiation</a:t>
              </a: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491880" y="1383541"/>
              <a:ext cx="285626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5696" y="177281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wave height</a:t>
              </a: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3347864" y="1824881"/>
              <a:ext cx="429642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5696" y="220486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/>
                <a:t>...</a:t>
              </a: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3347864" y="2256929"/>
              <a:ext cx="429642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910110" y="3995772"/>
            <a:ext cx="2011412" cy="369332"/>
            <a:chOff x="1910110" y="3995772"/>
            <a:chExt cx="2011412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1910110" y="3995772"/>
              <a:ext cx="1725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Heat demand </a:t>
              </a:r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3491880" y="4005064"/>
              <a:ext cx="429642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51520" y="4366845"/>
            <a:ext cx="3670002" cy="1422817"/>
            <a:chOff x="251520" y="4366845"/>
            <a:chExt cx="3670002" cy="1422817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251520" y="4437112"/>
              <a:ext cx="1911350" cy="1352550"/>
              <a:chOff x="1428" y="6855"/>
              <a:chExt cx="4813" cy="3765"/>
            </a:xfrm>
          </p:grpSpPr>
          <p:cxnSp>
            <p:nvCxnSpPr>
              <p:cNvPr id="22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1455" y="6855"/>
                <a:ext cx="0" cy="376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AutoShape 10"/>
              <p:cNvCxnSpPr>
                <a:cxnSpLocks noChangeShapeType="1"/>
              </p:cNvCxnSpPr>
              <p:nvPr/>
            </p:nvCxnSpPr>
            <p:spPr bwMode="auto">
              <a:xfrm>
                <a:off x="1428" y="10620"/>
                <a:ext cx="4813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1455" y="8483"/>
                <a:ext cx="4410" cy="1102"/>
              </a:xfrm>
              <a:custGeom>
                <a:avLst/>
                <a:gdLst/>
                <a:ahLst/>
                <a:cxnLst>
                  <a:cxn ang="0">
                    <a:pos x="0" y="1042"/>
                  </a:cxn>
                  <a:cxn ang="0">
                    <a:pos x="285" y="982"/>
                  </a:cxn>
                  <a:cxn ang="0">
                    <a:pos x="1020" y="367"/>
                  </a:cxn>
                  <a:cxn ang="0">
                    <a:pos x="1440" y="7"/>
                  </a:cxn>
                  <a:cxn ang="0">
                    <a:pos x="1650" y="22"/>
                  </a:cxn>
                  <a:cxn ang="0">
                    <a:pos x="1710" y="97"/>
                  </a:cxn>
                  <a:cxn ang="0">
                    <a:pos x="1995" y="667"/>
                  </a:cxn>
                  <a:cxn ang="0">
                    <a:pos x="2070" y="862"/>
                  </a:cxn>
                  <a:cxn ang="0">
                    <a:pos x="2235" y="892"/>
                  </a:cxn>
                  <a:cxn ang="0">
                    <a:pos x="2430" y="952"/>
                  </a:cxn>
                  <a:cxn ang="0">
                    <a:pos x="2550" y="937"/>
                  </a:cxn>
                  <a:cxn ang="0">
                    <a:pos x="2715" y="607"/>
                  </a:cxn>
                  <a:cxn ang="0">
                    <a:pos x="2850" y="457"/>
                  </a:cxn>
                  <a:cxn ang="0">
                    <a:pos x="2925" y="487"/>
                  </a:cxn>
                  <a:cxn ang="0">
                    <a:pos x="2955" y="532"/>
                  </a:cxn>
                  <a:cxn ang="0">
                    <a:pos x="3120" y="697"/>
                  </a:cxn>
                  <a:cxn ang="0">
                    <a:pos x="3165" y="727"/>
                  </a:cxn>
                  <a:cxn ang="0">
                    <a:pos x="3240" y="847"/>
                  </a:cxn>
                  <a:cxn ang="0">
                    <a:pos x="3360" y="967"/>
                  </a:cxn>
                  <a:cxn ang="0">
                    <a:pos x="3390" y="1012"/>
                  </a:cxn>
                  <a:cxn ang="0">
                    <a:pos x="3465" y="1072"/>
                  </a:cxn>
                  <a:cxn ang="0">
                    <a:pos x="3510" y="1102"/>
                  </a:cxn>
                </a:cxnLst>
                <a:rect l="0" t="0" r="r" b="b"/>
                <a:pathLst>
                  <a:path w="3510" h="1102">
                    <a:moveTo>
                      <a:pt x="0" y="1042"/>
                    </a:moveTo>
                    <a:cubicBezTo>
                      <a:pt x="110" y="1031"/>
                      <a:pt x="185" y="1035"/>
                      <a:pt x="285" y="982"/>
                    </a:cubicBezTo>
                    <a:cubicBezTo>
                      <a:pt x="562" y="836"/>
                      <a:pt x="804" y="593"/>
                      <a:pt x="1020" y="367"/>
                    </a:cubicBezTo>
                    <a:cubicBezTo>
                      <a:pt x="1149" y="232"/>
                      <a:pt x="1262" y="78"/>
                      <a:pt x="1440" y="7"/>
                    </a:cubicBezTo>
                    <a:cubicBezTo>
                      <a:pt x="1510" y="12"/>
                      <a:pt x="1583" y="0"/>
                      <a:pt x="1650" y="22"/>
                    </a:cubicBezTo>
                    <a:cubicBezTo>
                      <a:pt x="1680" y="32"/>
                      <a:pt x="1694" y="70"/>
                      <a:pt x="1710" y="97"/>
                    </a:cubicBezTo>
                    <a:cubicBezTo>
                      <a:pt x="1802" y="250"/>
                      <a:pt x="1926" y="522"/>
                      <a:pt x="1995" y="667"/>
                    </a:cubicBezTo>
                    <a:cubicBezTo>
                      <a:pt x="2004" y="685"/>
                      <a:pt x="2035" y="849"/>
                      <a:pt x="2070" y="862"/>
                    </a:cubicBezTo>
                    <a:cubicBezTo>
                      <a:pt x="2122" y="882"/>
                      <a:pt x="2181" y="878"/>
                      <a:pt x="2235" y="892"/>
                    </a:cubicBezTo>
                    <a:cubicBezTo>
                      <a:pt x="2301" y="908"/>
                      <a:pt x="2364" y="936"/>
                      <a:pt x="2430" y="952"/>
                    </a:cubicBezTo>
                    <a:cubicBezTo>
                      <a:pt x="2470" y="947"/>
                      <a:pt x="2515" y="957"/>
                      <a:pt x="2550" y="937"/>
                    </a:cubicBezTo>
                    <a:cubicBezTo>
                      <a:pt x="2660" y="874"/>
                      <a:pt x="2679" y="714"/>
                      <a:pt x="2715" y="607"/>
                    </a:cubicBezTo>
                    <a:cubicBezTo>
                      <a:pt x="2738" y="539"/>
                      <a:pt x="2793" y="495"/>
                      <a:pt x="2850" y="457"/>
                    </a:cubicBezTo>
                    <a:cubicBezTo>
                      <a:pt x="2875" y="467"/>
                      <a:pt x="2903" y="471"/>
                      <a:pt x="2925" y="487"/>
                    </a:cubicBezTo>
                    <a:cubicBezTo>
                      <a:pt x="2940" y="497"/>
                      <a:pt x="2943" y="519"/>
                      <a:pt x="2955" y="532"/>
                    </a:cubicBezTo>
                    <a:cubicBezTo>
                      <a:pt x="3008" y="589"/>
                      <a:pt x="3065" y="642"/>
                      <a:pt x="3120" y="697"/>
                    </a:cubicBezTo>
                    <a:cubicBezTo>
                      <a:pt x="3133" y="710"/>
                      <a:pt x="3152" y="714"/>
                      <a:pt x="3165" y="727"/>
                    </a:cubicBezTo>
                    <a:cubicBezTo>
                      <a:pt x="3310" y="872"/>
                      <a:pt x="3121" y="704"/>
                      <a:pt x="3240" y="847"/>
                    </a:cubicBezTo>
                    <a:cubicBezTo>
                      <a:pt x="3276" y="890"/>
                      <a:pt x="3320" y="927"/>
                      <a:pt x="3360" y="967"/>
                    </a:cubicBezTo>
                    <a:cubicBezTo>
                      <a:pt x="3373" y="980"/>
                      <a:pt x="3377" y="999"/>
                      <a:pt x="3390" y="1012"/>
                    </a:cubicBezTo>
                    <a:cubicBezTo>
                      <a:pt x="3413" y="1035"/>
                      <a:pt x="3439" y="1053"/>
                      <a:pt x="3465" y="1072"/>
                    </a:cubicBezTo>
                    <a:cubicBezTo>
                      <a:pt x="3479" y="1083"/>
                      <a:pt x="3510" y="1102"/>
                      <a:pt x="3510" y="1102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95536" y="4366845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Appliances </a:t>
              </a:r>
              <a:br>
                <a:rPr lang="en-GB" b="1" dirty="0" smtClean="0"/>
              </a:br>
              <a:r>
                <a:rPr lang="en-GB" b="1" dirty="0" smtClean="0"/>
                <a:t>hourly demand</a:t>
              </a: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2411760" y="4489177"/>
              <a:ext cx="1509762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95736" y="5129063"/>
            <a:ext cx="2232248" cy="964233"/>
            <a:chOff x="2195736" y="5129063"/>
            <a:chExt cx="2232248" cy="964233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 rot="18599726">
              <a:off x="3427059" y="5210613"/>
              <a:ext cx="471076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5736" y="5446965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Transport </a:t>
              </a:r>
              <a:br>
                <a:rPr lang="en-GB" b="1" dirty="0" smtClean="0"/>
              </a:br>
              <a:r>
                <a:rPr lang="en-GB" b="1" dirty="0" smtClean="0"/>
                <a:t>demand model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581551" y="764704"/>
            <a:ext cx="2734865" cy="1224136"/>
            <a:chOff x="5581551" y="764704"/>
            <a:chExt cx="2734865" cy="1224136"/>
          </a:xfrm>
        </p:grpSpPr>
        <p:sp>
          <p:nvSpPr>
            <p:cNvPr id="46" name="AutoShape 29"/>
            <p:cNvSpPr>
              <a:spLocks noChangeArrowheads="1"/>
            </p:cNvSpPr>
            <p:nvPr/>
          </p:nvSpPr>
          <p:spPr bwMode="auto">
            <a:xfrm>
              <a:off x="5581551" y="1428527"/>
              <a:ext cx="258762" cy="396875"/>
            </a:xfrm>
            <a:prstGeom prst="rightArrow">
              <a:avLst>
                <a:gd name="adj1" fmla="val 50000"/>
                <a:gd name="adj2" fmla="val 3565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940152" y="1196752"/>
              <a:ext cx="1271587" cy="792088"/>
              <a:chOff x="5940152" y="1196752"/>
              <a:chExt cx="1271587" cy="792088"/>
            </a:xfrm>
          </p:grpSpPr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5984776" y="1196752"/>
                <a:ext cx="1157287" cy="628650"/>
              </a:xfrm>
              <a:custGeom>
                <a:avLst/>
                <a:gdLst/>
                <a:ahLst/>
                <a:cxnLst>
                  <a:cxn ang="0">
                    <a:pos x="0" y="751"/>
                  </a:cxn>
                  <a:cxn ang="0">
                    <a:pos x="277" y="106"/>
                  </a:cxn>
                  <a:cxn ang="0">
                    <a:pos x="517" y="916"/>
                  </a:cxn>
                  <a:cxn ang="0">
                    <a:pos x="667" y="556"/>
                  </a:cxn>
                  <a:cxn ang="0">
                    <a:pos x="817" y="736"/>
                  </a:cxn>
                  <a:cxn ang="0">
                    <a:pos x="952" y="271"/>
                  </a:cxn>
                  <a:cxn ang="0">
                    <a:pos x="1164" y="796"/>
                  </a:cxn>
                  <a:cxn ang="0">
                    <a:pos x="1372" y="766"/>
                  </a:cxn>
                  <a:cxn ang="0">
                    <a:pos x="1485" y="316"/>
                  </a:cxn>
                  <a:cxn ang="0">
                    <a:pos x="1655" y="211"/>
                  </a:cxn>
                  <a:cxn ang="0">
                    <a:pos x="1695" y="30"/>
                  </a:cxn>
                  <a:cxn ang="0">
                    <a:pos x="1822" y="30"/>
                  </a:cxn>
                </a:cxnLst>
                <a:rect l="0" t="0" r="r" b="b"/>
                <a:pathLst>
                  <a:path w="1822" h="991">
                    <a:moveTo>
                      <a:pt x="0" y="751"/>
                    </a:moveTo>
                    <a:cubicBezTo>
                      <a:pt x="95" y="415"/>
                      <a:pt x="191" y="79"/>
                      <a:pt x="277" y="106"/>
                    </a:cubicBezTo>
                    <a:cubicBezTo>
                      <a:pt x="363" y="133"/>
                      <a:pt x="452" y="841"/>
                      <a:pt x="517" y="916"/>
                    </a:cubicBezTo>
                    <a:cubicBezTo>
                      <a:pt x="582" y="991"/>
                      <a:pt x="617" y="586"/>
                      <a:pt x="667" y="556"/>
                    </a:cubicBezTo>
                    <a:cubicBezTo>
                      <a:pt x="717" y="526"/>
                      <a:pt x="770" y="783"/>
                      <a:pt x="817" y="736"/>
                    </a:cubicBezTo>
                    <a:cubicBezTo>
                      <a:pt x="864" y="689"/>
                      <a:pt x="894" y="261"/>
                      <a:pt x="952" y="271"/>
                    </a:cubicBezTo>
                    <a:cubicBezTo>
                      <a:pt x="1010" y="281"/>
                      <a:pt x="1094" y="714"/>
                      <a:pt x="1164" y="796"/>
                    </a:cubicBezTo>
                    <a:cubicBezTo>
                      <a:pt x="1234" y="878"/>
                      <a:pt x="1319" y="846"/>
                      <a:pt x="1372" y="766"/>
                    </a:cubicBezTo>
                    <a:cubicBezTo>
                      <a:pt x="1425" y="686"/>
                      <a:pt x="1438" y="409"/>
                      <a:pt x="1485" y="316"/>
                    </a:cubicBezTo>
                    <a:cubicBezTo>
                      <a:pt x="1532" y="223"/>
                      <a:pt x="1620" y="258"/>
                      <a:pt x="1655" y="211"/>
                    </a:cubicBezTo>
                    <a:cubicBezTo>
                      <a:pt x="1690" y="164"/>
                      <a:pt x="1667" y="60"/>
                      <a:pt x="1695" y="30"/>
                    </a:cubicBezTo>
                    <a:cubicBezTo>
                      <a:pt x="1723" y="0"/>
                      <a:pt x="1772" y="15"/>
                      <a:pt x="1822" y="3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50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5946502" y="1287165"/>
                <a:ext cx="0" cy="70167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23"/>
              <p:cNvCxnSpPr>
                <a:cxnSpLocks noChangeShapeType="1"/>
              </p:cNvCxnSpPr>
              <p:nvPr/>
            </p:nvCxnSpPr>
            <p:spPr bwMode="auto">
              <a:xfrm>
                <a:off x="5940152" y="1988840"/>
                <a:ext cx="127158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53" name="TextBox 52"/>
            <p:cNvSpPr txBox="1"/>
            <p:nvPr/>
          </p:nvSpPr>
          <p:spPr>
            <a:xfrm>
              <a:off x="5724128" y="764704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Hourly supply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03032" y="4482877"/>
            <a:ext cx="2929408" cy="1178371"/>
            <a:chOff x="5603032" y="4482877"/>
            <a:chExt cx="2929408" cy="1178371"/>
          </a:xfrm>
        </p:grpSpPr>
        <p:grpSp>
          <p:nvGrpSpPr>
            <p:cNvPr id="42" name="Group 25"/>
            <p:cNvGrpSpPr>
              <a:grpSpLocks/>
            </p:cNvGrpSpPr>
            <p:nvPr/>
          </p:nvGrpSpPr>
          <p:grpSpPr bwMode="auto">
            <a:xfrm>
              <a:off x="6002238" y="4482877"/>
              <a:ext cx="1162050" cy="654050"/>
              <a:chOff x="10358" y="6431"/>
              <a:chExt cx="1830" cy="1030"/>
            </a:xfrm>
          </p:grpSpPr>
          <p:cxnSp>
            <p:nvCxnSpPr>
              <p:cNvPr id="43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10368" y="6431"/>
                <a:ext cx="0" cy="103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7"/>
              <p:cNvCxnSpPr>
                <a:cxnSpLocks noChangeShapeType="1"/>
              </p:cNvCxnSpPr>
              <p:nvPr/>
            </p:nvCxnSpPr>
            <p:spPr bwMode="auto">
              <a:xfrm>
                <a:off x="10358" y="7461"/>
                <a:ext cx="1830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>
                <a:off x="10368" y="6500"/>
                <a:ext cx="1632" cy="880"/>
              </a:xfrm>
              <a:custGeom>
                <a:avLst/>
                <a:gdLst/>
                <a:ahLst/>
                <a:cxnLst>
                  <a:cxn ang="0">
                    <a:pos x="0" y="250"/>
                  </a:cxn>
                  <a:cxn ang="0">
                    <a:pos x="140" y="607"/>
                  </a:cxn>
                  <a:cxn ang="0">
                    <a:pos x="282" y="880"/>
                  </a:cxn>
                  <a:cxn ang="0">
                    <a:pos x="462" y="607"/>
                  </a:cxn>
                  <a:cxn ang="0">
                    <a:pos x="537" y="280"/>
                  </a:cxn>
                  <a:cxn ang="0">
                    <a:pos x="687" y="40"/>
                  </a:cxn>
                  <a:cxn ang="0">
                    <a:pos x="882" y="40"/>
                  </a:cxn>
                  <a:cxn ang="0">
                    <a:pos x="1164" y="130"/>
                  </a:cxn>
                  <a:cxn ang="0">
                    <a:pos x="1257" y="400"/>
                  </a:cxn>
                  <a:cxn ang="0">
                    <a:pos x="1372" y="607"/>
                  </a:cxn>
                  <a:cxn ang="0">
                    <a:pos x="1557" y="607"/>
                  </a:cxn>
                  <a:cxn ang="0">
                    <a:pos x="1632" y="520"/>
                  </a:cxn>
                </a:cxnLst>
                <a:rect l="0" t="0" r="r" b="b"/>
                <a:pathLst>
                  <a:path w="1632" h="880">
                    <a:moveTo>
                      <a:pt x="0" y="250"/>
                    </a:moveTo>
                    <a:cubicBezTo>
                      <a:pt x="46" y="376"/>
                      <a:pt x="93" y="502"/>
                      <a:pt x="140" y="607"/>
                    </a:cubicBezTo>
                    <a:cubicBezTo>
                      <a:pt x="187" y="712"/>
                      <a:pt x="228" y="880"/>
                      <a:pt x="282" y="880"/>
                    </a:cubicBezTo>
                    <a:cubicBezTo>
                      <a:pt x="336" y="880"/>
                      <a:pt x="420" y="707"/>
                      <a:pt x="462" y="607"/>
                    </a:cubicBezTo>
                    <a:cubicBezTo>
                      <a:pt x="504" y="507"/>
                      <a:pt x="500" y="374"/>
                      <a:pt x="537" y="280"/>
                    </a:cubicBezTo>
                    <a:cubicBezTo>
                      <a:pt x="574" y="186"/>
                      <a:pt x="630" y="80"/>
                      <a:pt x="687" y="40"/>
                    </a:cubicBezTo>
                    <a:cubicBezTo>
                      <a:pt x="744" y="0"/>
                      <a:pt x="803" y="25"/>
                      <a:pt x="882" y="40"/>
                    </a:cubicBezTo>
                    <a:cubicBezTo>
                      <a:pt x="961" y="55"/>
                      <a:pt x="1102" y="70"/>
                      <a:pt x="1164" y="130"/>
                    </a:cubicBezTo>
                    <a:cubicBezTo>
                      <a:pt x="1226" y="190"/>
                      <a:pt x="1222" y="321"/>
                      <a:pt x="1257" y="400"/>
                    </a:cubicBezTo>
                    <a:cubicBezTo>
                      <a:pt x="1292" y="479"/>
                      <a:pt x="1322" y="573"/>
                      <a:pt x="1372" y="607"/>
                    </a:cubicBezTo>
                    <a:cubicBezTo>
                      <a:pt x="1422" y="641"/>
                      <a:pt x="1514" y="622"/>
                      <a:pt x="1557" y="607"/>
                    </a:cubicBezTo>
                    <a:cubicBezTo>
                      <a:pt x="1600" y="592"/>
                      <a:pt x="1616" y="556"/>
                      <a:pt x="1632" y="52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7" name="AutoShape 30"/>
            <p:cNvSpPr>
              <a:spLocks noChangeArrowheads="1"/>
            </p:cNvSpPr>
            <p:nvPr/>
          </p:nvSpPr>
          <p:spPr bwMode="auto">
            <a:xfrm>
              <a:off x="5603032" y="4571777"/>
              <a:ext cx="265112" cy="396875"/>
            </a:xfrm>
            <a:prstGeom prst="rightArrow">
              <a:avLst>
                <a:gd name="adj1" fmla="val 50000"/>
                <a:gd name="adj2" fmla="val 35653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52120" y="529191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Hourly demand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92080" y="2060352"/>
            <a:ext cx="2447925" cy="2376760"/>
            <a:chOff x="5292080" y="2060352"/>
            <a:chExt cx="2447925" cy="2376760"/>
          </a:xfrm>
        </p:grpSpPr>
        <p:sp>
          <p:nvSpPr>
            <p:cNvPr id="48" name="AutoShape 31"/>
            <p:cNvSpPr>
              <a:spLocks noChangeArrowheads="1"/>
            </p:cNvSpPr>
            <p:nvPr/>
          </p:nvSpPr>
          <p:spPr bwMode="auto">
            <a:xfrm rot="5400000">
              <a:off x="6262588" y="2050827"/>
              <a:ext cx="536575" cy="555625"/>
            </a:xfrm>
            <a:prstGeom prst="rightArrow">
              <a:avLst>
                <a:gd name="adj1" fmla="val 50000"/>
                <a:gd name="adj2" fmla="val 3565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AutoShape 32"/>
            <p:cNvSpPr>
              <a:spLocks noChangeArrowheads="1"/>
            </p:cNvSpPr>
            <p:nvPr/>
          </p:nvSpPr>
          <p:spPr bwMode="auto">
            <a:xfrm rot="-5400000">
              <a:off x="6271319" y="3899743"/>
              <a:ext cx="519113" cy="555625"/>
            </a:xfrm>
            <a:prstGeom prst="rightArrow">
              <a:avLst>
                <a:gd name="adj1" fmla="val 50000"/>
                <a:gd name="adj2" fmla="val 35653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5" name="Picture 54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2080" y="2564904"/>
              <a:ext cx="24479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" name="Group 72"/>
          <p:cNvGrpSpPr/>
          <p:nvPr/>
        </p:nvGrpSpPr>
        <p:grpSpPr>
          <a:xfrm>
            <a:off x="6876257" y="2340099"/>
            <a:ext cx="2050528" cy="1376933"/>
            <a:chOff x="6876257" y="2340099"/>
            <a:chExt cx="2050528" cy="1376933"/>
          </a:xfrm>
        </p:grpSpPr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7812360" y="3193157"/>
              <a:ext cx="1114425" cy="52387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Backup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7812360" y="2340099"/>
              <a:ext cx="1114425" cy="52387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Storage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AutoShape 35"/>
            <p:cNvSpPr>
              <a:spLocks noChangeArrowheads="1"/>
            </p:cNvSpPr>
            <p:nvPr/>
          </p:nvSpPr>
          <p:spPr bwMode="auto">
            <a:xfrm>
              <a:off x="6876257" y="3474715"/>
              <a:ext cx="1008111" cy="242317"/>
            </a:xfrm>
            <a:prstGeom prst="rightArrow">
              <a:avLst>
                <a:gd name="adj1" fmla="val 50000"/>
                <a:gd name="adj2" fmla="val 115179"/>
              </a:avLst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AutoShape 36"/>
            <p:cNvSpPr>
              <a:spLocks noChangeArrowheads="1"/>
            </p:cNvSpPr>
            <p:nvPr/>
          </p:nvSpPr>
          <p:spPr bwMode="auto">
            <a:xfrm>
              <a:off x="7452321" y="2597274"/>
              <a:ext cx="637802" cy="255662"/>
            </a:xfrm>
            <a:prstGeom prst="rightArrow">
              <a:avLst>
                <a:gd name="adj1" fmla="val 50000"/>
                <a:gd name="adj2" fmla="val 69643"/>
              </a:avLst>
            </a:prstGeom>
            <a:solidFill>
              <a:srgbClr val="92D05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AutoShape 37"/>
            <p:cNvSpPr>
              <a:spLocks noChangeArrowheads="1"/>
            </p:cNvSpPr>
            <p:nvPr/>
          </p:nvSpPr>
          <p:spPr bwMode="auto">
            <a:xfrm>
              <a:off x="8028384" y="2852936"/>
              <a:ext cx="676275" cy="368300"/>
            </a:xfrm>
            <a:prstGeom prst="upDownArrow">
              <a:avLst>
                <a:gd name="adj1" fmla="val 55685"/>
                <a:gd name="adj2" fmla="val 41125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1520" y="1772816"/>
            <a:ext cx="1440160" cy="2088232"/>
            <a:chOff x="251520" y="1772816"/>
            <a:chExt cx="1440160" cy="2088232"/>
          </a:xfrm>
        </p:grpSpPr>
        <p:pic>
          <p:nvPicPr>
            <p:cNvPr id="61" name="il_fi" descr="http://news.bbcimg.co.uk/media/images/63074000/jpg/_63074299_weather.jpg"/>
            <p:cNvPicPr/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1520" y="2204864"/>
              <a:ext cx="144016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323528" y="177281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Weather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ZCB energy model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0" y="617220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6200" y="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How?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ZCB energy model</a:t>
            </a:r>
            <a:endParaRPr lang="en-GB" sz="3000" b="1" dirty="0">
              <a:solidFill>
                <a:schemeClr val="bg1"/>
              </a:solidFill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51520" y="3948658"/>
            <a:ext cx="1911350" cy="1352550"/>
            <a:chOff x="1428" y="6855"/>
            <a:chExt cx="4813" cy="3765"/>
          </a:xfrm>
        </p:grpSpPr>
        <p:cxnSp>
          <p:nvCxnSpPr>
            <p:cNvPr id="13" name="AutoShape 9"/>
            <p:cNvCxnSpPr>
              <a:cxnSpLocks noChangeShapeType="1"/>
            </p:cNvCxnSpPr>
            <p:nvPr/>
          </p:nvCxnSpPr>
          <p:spPr bwMode="auto">
            <a:xfrm flipV="1">
              <a:off x="1455" y="6855"/>
              <a:ext cx="0" cy="376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1428" y="10620"/>
              <a:ext cx="4813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455" y="8483"/>
              <a:ext cx="4410" cy="1102"/>
            </a:xfrm>
            <a:custGeom>
              <a:avLst/>
              <a:gdLst/>
              <a:ahLst/>
              <a:cxnLst>
                <a:cxn ang="0">
                  <a:pos x="0" y="1042"/>
                </a:cxn>
                <a:cxn ang="0">
                  <a:pos x="285" y="982"/>
                </a:cxn>
                <a:cxn ang="0">
                  <a:pos x="1020" y="367"/>
                </a:cxn>
                <a:cxn ang="0">
                  <a:pos x="1440" y="7"/>
                </a:cxn>
                <a:cxn ang="0">
                  <a:pos x="1650" y="22"/>
                </a:cxn>
                <a:cxn ang="0">
                  <a:pos x="1710" y="97"/>
                </a:cxn>
                <a:cxn ang="0">
                  <a:pos x="1995" y="667"/>
                </a:cxn>
                <a:cxn ang="0">
                  <a:pos x="2070" y="862"/>
                </a:cxn>
                <a:cxn ang="0">
                  <a:pos x="2235" y="892"/>
                </a:cxn>
                <a:cxn ang="0">
                  <a:pos x="2430" y="952"/>
                </a:cxn>
                <a:cxn ang="0">
                  <a:pos x="2550" y="937"/>
                </a:cxn>
                <a:cxn ang="0">
                  <a:pos x="2715" y="607"/>
                </a:cxn>
                <a:cxn ang="0">
                  <a:pos x="2850" y="457"/>
                </a:cxn>
                <a:cxn ang="0">
                  <a:pos x="2925" y="487"/>
                </a:cxn>
                <a:cxn ang="0">
                  <a:pos x="2955" y="532"/>
                </a:cxn>
                <a:cxn ang="0">
                  <a:pos x="3120" y="697"/>
                </a:cxn>
                <a:cxn ang="0">
                  <a:pos x="3165" y="727"/>
                </a:cxn>
                <a:cxn ang="0">
                  <a:pos x="3240" y="847"/>
                </a:cxn>
                <a:cxn ang="0">
                  <a:pos x="3360" y="967"/>
                </a:cxn>
                <a:cxn ang="0">
                  <a:pos x="3390" y="1012"/>
                </a:cxn>
                <a:cxn ang="0">
                  <a:pos x="3465" y="1072"/>
                </a:cxn>
                <a:cxn ang="0">
                  <a:pos x="3510" y="1102"/>
                </a:cxn>
              </a:cxnLst>
              <a:rect l="0" t="0" r="r" b="b"/>
              <a:pathLst>
                <a:path w="3510" h="1102">
                  <a:moveTo>
                    <a:pt x="0" y="1042"/>
                  </a:moveTo>
                  <a:cubicBezTo>
                    <a:pt x="110" y="1031"/>
                    <a:pt x="185" y="1035"/>
                    <a:pt x="285" y="982"/>
                  </a:cubicBezTo>
                  <a:cubicBezTo>
                    <a:pt x="562" y="836"/>
                    <a:pt x="804" y="593"/>
                    <a:pt x="1020" y="367"/>
                  </a:cubicBezTo>
                  <a:cubicBezTo>
                    <a:pt x="1149" y="232"/>
                    <a:pt x="1262" y="78"/>
                    <a:pt x="1440" y="7"/>
                  </a:cubicBezTo>
                  <a:cubicBezTo>
                    <a:pt x="1510" y="12"/>
                    <a:pt x="1583" y="0"/>
                    <a:pt x="1650" y="22"/>
                  </a:cubicBezTo>
                  <a:cubicBezTo>
                    <a:pt x="1680" y="32"/>
                    <a:pt x="1694" y="70"/>
                    <a:pt x="1710" y="97"/>
                  </a:cubicBezTo>
                  <a:cubicBezTo>
                    <a:pt x="1802" y="250"/>
                    <a:pt x="1926" y="522"/>
                    <a:pt x="1995" y="667"/>
                  </a:cubicBezTo>
                  <a:cubicBezTo>
                    <a:pt x="2004" y="685"/>
                    <a:pt x="2035" y="849"/>
                    <a:pt x="2070" y="862"/>
                  </a:cubicBezTo>
                  <a:cubicBezTo>
                    <a:pt x="2122" y="882"/>
                    <a:pt x="2181" y="878"/>
                    <a:pt x="2235" y="892"/>
                  </a:cubicBezTo>
                  <a:cubicBezTo>
                    <a:pt x="2301" y="908"/>
                    <a:pt x="2364" y="936"/>
                    <a:pt x="2430" y="952"/>
                  </a:cubicBezTo>
                  <a:cubicBezTo>
                    <a:pt x="2470" y="947"/>
                    <a:pt x="2515" y="957"/>
                    <a:pt x="2550" y="937"/>
                  </a:cubicBezTo>
                  <a:cubicBezTo>
                    <a:pt x="2660" y="874"/>
                    <a:pt x="2679" y="714"/>
                    <a:pt x="2715" y="607"/>
                  </a:cubicBezTo>
                  <a:cubicBezTo>
                    <a:pt x="2738" y="539"/>
                    <a:pt x="2793" y="495"/>
                    <a:pt x="2850" y="457"/>
                  </a:cubicBezTo>
                  <a:cubicBezTo>
                    <a:pt x="2875" y="467"/>
                    <a:pt x="2903" y="471"/>
                    <a:pt x="2925" y="487"/>
                  </a:cubicBezTo>
                  <a:cubicBezTo>
                    <a:pt x="2940" y="497"/>
                    <a:pt x="2943" y="519"/>
                    <a:pt x="2955" y="532"/>
                  </a:cubicBezTo>
                  <a:cubicBezTo>
                    <a:pt x="3008" y="589"/>
                    <a:pt x="3065" y="642"/>
                    <a:pt x="3120" y="697"/>
                  </a:cubicBezTo>
                  <a:cubicBezTo>
                    <a:pt x="3133" y="710"/>
                    <a:pt x="3152" y="714"/>
                    <a:pt x="3165" y="727"/>
                  </a:cubicBezTo>
                  <a:cubicBezTo>
                    <a:pt x="3310" y="872"/>
                    <a:pt x="3121" y="704"/>
                    <a:pt x="3240" y="847"/>
                  </a:cubicBezTo>
                  <a:cubicBezTo>
                    <a:pt x="3276" y="890"/>
                    <a:pt x="3320" y="927"/>
                    <a:pt x="3360" y="967"/>
                  </a:cubicBezTo>
                  <a:cubicBezTo>
                    <a:pt x="3373" y="980"/>
                    <a:pt x="3377" y="999"/>
                    <a:pt x="3390" y="1012"/>
                  </a:cubicBezTo>
                  <a:cubicBezTo>
                    <a:pt x="3413" y="1035"/>
                    <a:pt x="3439" y="1053"/>
                    <a:pt x="3465" y="1072"/>
                  </a:cubicBezTo>
                  <a:cubicBezTo>
                    <a:pt x="3479" y="1083"/>
                    <a:pt x="3510" y="1102"/>
                    <a:pt x="3510" y="1102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il_fi" descr="http://news.bbcimg.co.uk/media/images/63074000/jpg/_63074299_weather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12776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39752" y="764704"/>
            <a:ext cx="66247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sz="2800" dirty="0" smtClean="0"/>
              <a:t>For the ten years 2002-2011 </a:t>
            </a:r>
            <a:br>
              <a:rPr lang="de-DE" sz="2800" dirty="0" smtClean="0"/>
            </a:br>
            <a:r>
              <a:rPr lang="de-DE" sz="2800" dirty="0" smtClean="0"/>
              <a:t>(87,648 hours), we have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Hourly data on offshore &amp; onshore wind speeds, solar radiation, wave heights</a:t>
            </a:r>
          </a:p>
          <a:p>
            <a:pPr marL="342900" indent="-342900" eaLnBrk="0" hangingPunct="0">
              <a:buFontTx/>
              <a:buChar char="•"/>
            </a:pP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Hourly electricity consumption</a:t>
            </a:r>
            <a:br>
              <a:rPr lang="de-DE" sz="2800" dirty="0" smtClean="0"/>
            </a:br>
            <a:r>
              <a:rPr lang="de-DE" sz="2800" dirty="0" smtClean="0"/>
              <a:t>from National Grid</a:t>
            </a:r>
          </a:p>
          <a:p>
            <a:pPr marL="342900" indent="-342900" eaLnBrk="0" hangingPunct="0">
              <a:buFontTx/>
              <a:buChar char="•"/>
            </a:pP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Daily weighted temperatures from National Grid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0" y="617220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6200" y="0"/>
            <a:ext cx="9372600" cy="68580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How?</a:t>
            </a:r>
            <a:endParaRPr lang="en-GB" sz="3000" b="1" dirty="0">
              <a:solidFill>
                <a:schemeClr val="bg1"/>
              </a:solidFill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763688" y="908720"/>
            <a:ext cx="2088232" cy="1665476"/>
            <a:chOff x="1763688" y="908720"/>
            <a:chExt cx="2088232" cy="1665476"/>
          </a:xfrm>
        </p:grpSpPr>
        <p:sp>
          <p:nvSpPr>
            <p:cNvPr id="10" name="TextBox 9"/>
            <p:cNvSpPr txBox="1"/>
            <p:nvPr/>
          </p:nvSpPr>
          <p:spPr>
            <a:xfrm>
              <a:off x="1763688" y="90872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wind speeds</a:t>
              </a: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3350270" y="908720"/>
              <a:ext cx="501650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3688" y="133147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solar radiation</a:t>
              </a: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491880" y="1383541"/>
              <a:ext cx="285626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5696" y="177281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wave height</a:t>
              </a: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3347864" y="1824881"/>
              <a:ext cx="429642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5696" y="220486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/>
                <a:t>...</a:t>
              </a: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3347864" y="2256929"/>
              <a:ext cx="429642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1910110" y="3995772"/>
            <a:ext cx="2011412" cy="369332"/>
            <a:chOff x="1910110" y="3995772"/>
            <a:chExt cx="2011412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1910110" y="3995772"/>
              <a:ext cx="1725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Heat demand </a:t>
              </a:r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3491880" y="4005064"/>
              <a:ext cx="429642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69"/>
          <p:cNvGrpSpPr/>
          <p:nvPr/>
        </p:nvGrpSpPr>
        <p:grpSpPr>
          <a:xfrm>
            <a:off x="251520" y="4366845"/>
            <a:ext cx="3670002" cy="1422817"/>
            <a:chOff x="251520" y="4366845"/>
            <a:chExt cx="3670002" cy="1422817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251520" y="4437112"/>
              <a:ext cx="1911350" cy="1352550"/>
              <a:chOff x="1428" y="6855"/>
              <a:chExt cx="4813" cy="3765"/>
            </a:xfrm>
          </p:grpSpPr>
          <p:cxnSp>
            <p:nvCxnSpPr>
              <p:cNvPr id="22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1455" y="6855"/>
                <a:ext cx="0" cy="376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AutoShape 10"/>
              <p:cNvCxnSpPr>
                <a:cxnSpLocks noChangeShapeType="1"/>
              </p:cNvCxnSpPr>
              <p:nvPr/>
            </p:nvCxnSpPr>
            <p:spPr bwMode="auto">
              <a:xfrm>
                <a:off x="1428" y="10620"/>
                <a:ext cx="4813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1455" y="8483"/>
                <a:ext cx="4410" cy="1102"/>
              </a:xfrm>
              <a:custGeom>
                <a:avLst/>
                <a:gdLst/>
                <a:ahLst/>
                <a:cxnLst>
                  <a:cxn ang="0">
                    <a:pos x="0" y="1042"/>
                  </a:cxn>
                  <a:cxn ang="0">
                    <a:pos x="285" y="982"/>
                  </a:cxn>
                  <a:cxn ang="0">
                    <a:pos x="1020" y="367"/>
                  </a:cxn>
                  <a:cxn ang="0">
                    <a:pos x="1440" y="7"/>
                  </a:cxn>
                  <a:cxn ang="0">
                    <a:pos x="1650" y="22"/>
                  </a:cxn>
                  <a:cxn ang="0">
                    <a:pos x="1710" y="97"/>
                  </a:cxn>
                  <a:cxn ang="0">
                    <a:pos x="1995" y="667"/>
                  </a:cxn>
                  <a:cxn ang="0">
                    <a:pos x="2070" y="862"/>
                  </a:cxn>
                  <a:cxn ang="0">
                    <a:pos x="2235" y="892"/>
                  </a:cxn>
                  <a:cxn ang="0">
                    <a:pos x="2430" y="952"/>
                  </a:cxn>
                  <a:cxn ang="0">
                    <a:pos x="2550" y="937"/>
                  </a:cxn>
                  <a:cxn ang="0">
                    <a:pos x="2715" y="607"/>
                  </a:cxn>
                  <a:cxn ang="0">
                    <a:pos x="2850" y="457"/>
                  </a:cxn>
                  <a:cxn ang="0">
                    <a:pos x="2925" y="487"/>
                  </a:cxn>
                  <a:cxn ang="0">
                    <a:pos x="2955" y="532"/>
                  </a:cxn>
                  <a:cxn ang="0">
                    <a:pos x="3120" y="697"/>
                  </a:cxn>
                  <a:cxn ang="0">
                    <a:pos x="3165" y="727"/>
                  </a:cxn>
                  <a:cxn ang="0">
                    <a:pos x="3240" y="847"/>
                  </a:cxn>
                  <a:cxn ang="0">
                    <a:pos x="3360" y="967"/>
                  </a:cxn>
                  <a:cxn ang="0">
                    <a:pos x="3390" y="1012"/>
                  </a:cxn>
                  <a:cxn ang="0">
                    <a:pos x="3465" y="1072"/>
                  </a:cxn>
                  <a:cxn ang="0">
                    <a:pos x="3510" y="1102"/>
                  </a:cxn>
                </a:cxnLst>
                <a:rect l="0" t="0" r="r" b="b"/>
                <a:pathLst>
                  <a:path w="3510" h="1102">
                    <a:moveTo>
                      <a:pt x="0" y="1042"/>
                    </a:moveTo>
                    <a:cubicBezTo>
                      <a:pt x="110" y="1031"/>
                      <a:pt x="185" y="1035"/>
                      <a:pt x="285" y="982"/>
                    </a:cubicBezTo>
                    <a:cubicBezTo>
                      <a:pt x="562" y="836"/>
                      <a:pt x="804" y="593"/>
                      <a:pt x="1020" y="367"/>
                    </a:cubicBezTo>
                    <a:cubicBezTo>
                      <a:pt x="1149" y="232"/>
                      <a:pt x="1262" y="78"/>
                      <a:pt x="1440" y="7"/>
                    </a:cubicBezTo>
                    <a:cubicBezTo>
                      <a:pt x="1510" y="12"/>
                      <a:pt x="1583" y="0"/>
                      <a:pt x="1650" y="22"/>
                    </a:cubicBezTo>
                    <a:cubicBezTo>
                      <a:pt x="1680" y="32"/>
                      <a:pt x="1694" y="70"/>
                      <a:pt x="1710" y="97"/>
                    </a:cubicBezTo>
                    <a:cubicBezTo>
                      <a:pt x="1802" y="250"/>
                      <a:pt x="1926" y="522"/>
                      <a:pt x="1995" y="667"/>
                    </a:cubicBezTo>
                    <a:cubicBezTo>
                      <a:pt x="2004" y="685"/>
                      <a:pt x="2035" y="849"/>
                      <a:pt x="2070" y="862"/>
                    </a:cubicBezTo>
                    <a:cubicBezTo>
                      <a:pt x="2122" y="882"/>
                      <a:pt x="2181" y="878"/>
                      <a:pt x="2235" y="892"/>
                    </a:cubicBezTo>
                    <a:cubicBezTo>
                      <a:pt x="2301" y="908"/>
                      <a:pt x="2364" y="936"/>
                      <a:pt x="2430" y="952"/>
                    </a:cubicBezTo>
                    <a:cubicBezTo>
                      <a:pt x="2470" y="947"/>
                      <a:pt x="2515" y="957"/>
                      <a:pt x="2550" y="937"/>
                    </a:cubicBezTo>
                    <a:cubicBezTo>
                      <a:pt x="2660" y="874"/>
                      <a:pt x="2679" y="714"/>
                      <a:pt x="2715" y="607"/>
                    </a:cubicBezTo>
                    <a:cubicBezTo>
                      <a:pt x="2738" y="539"/>
                      <a:pt x="2793" y="495"/>
                      <a:pt x="2850" y="457"/>
                    </a:cubicBezTo>
                    <a:cubicBezTo>
                      <a:pt x="2875" y="467"/>
                      <a:pt x="2903" y="471"/>
                      <a:pt x="2925" y="487"/>
                    </a:cubicBezTo>
                    <a:cubicBezTo>
                      <a:pt x="2940" y="497"/>
                      <a:pt x="2943" y="519"/>
                      <a:pt x="2955" y="532"/>
                    </a:cubicBezTo>
                    <a:cubicBezTo>
                      <a:pt x="3008" y="589"/>
                      <a:pt x="3065" y="642"/>
                      <a:pt x="3120" y="697"/>
                    </a:cubicBezTo>
                    <a:cubicBezTo>
                      <a:pt x="3133" y="710"/>
                      <a:pt x="3152" y="714"/>
                      <a:pt x="3165" y="727"/>
                    </a:cubicBezTo>
                    <a:cubicBezTo>
                      <a:pt x="3310" y="872"/>
                      <a:pt x="3121" y="704"/>
                      <a:pt x="3240" y="847"/>
                    </a:cubicBezTo>
                    <a:cubicBezTo>
                      <a:pt x="3276" y="890"/>
                      <a:pt x="3320" y="927"/>
                      <a:pt x="3360" y="967"/>
                    </a:cubicBezTo>
                    <a:cubicBezTo>
                      <a:pt x="3373" y="980"/>
                      <a:pt x="3377" y="999"/>
                      <a:pt x="3390" y="1012"/>
                    </a:cubicBezTo>
                    <a:cubicBezTo>
                      <a:pt x="3413" y="1035"/>
                      <a:pt x="3439" y="1053"/>
                      <a:pt x="3465" y="1072"/>
                    </a:cubicBezTo>
                    <a:cubicBezTo>
                      <a:pt x="3479" y="1083"/>
                      <a:pt x="3510" y="1102"/>
                      <a:pt x="3510" y="1102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95536" y="4366845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Appliances </a:t>
              </a:r>
              <a:br>
                <a:rPr lang="en-GB" b="1" dirty="0" smtClean="0"/>
              </a:br>
              <a:r>
                <a:rPr lang="en-GB" b="1" dirty="0" smtClean="0"/>
                <a:t>hourly demand</a:t>
              </a: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2411760" y="4489177"/>
              <a:ext cx="1509762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67"/>
          <p:cNvGrpSpPr/>
          <p:nvPr/>
        </p:nvGrpSpPr>
        <p:grpSpPr>
          <a:xfrm>
            <a:off x="2195736" y="5129063"/>
            <a:ext cx="2232248" cy="964233"/>
            <a:chOff x="2195736" y="5129063"/>
            <a:chExt cx="2232248" cy="964233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 rot="18599726">
              <a:off x="3427059" y="5210613"/>
              <a:ext cx="471076" cy="307975"/>
            </a:xfrm>
            <a:prstGeom prst="rightArrow">
              <a:avLst>
                <a:gd name="adj1" fmla="val 50000"/>
                <a:gd name="adj2" fmla="val 40722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5736" y="5446965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Transport </a:t>
              </a:r>
              <a:br>
                <a:rPr lang="en-GB" b="1" dirty="0" smtClean="0"/>
              </a:br>
              <a:r>
                <a:rPr lang="en-GB" b="1" dirty="0" smtClean="0"/>
                <a:t>demand model</a:t>
              </a:r>
            </a:p>
          </p:txBody>
        </p:sp>
      </p:grpSp>
      <p:grpSp>
        <p:nvGrpSpPr>
          <p:cNvPr id="33" name="Group 64"/>
          <p:cNvGrpSpPr/>
          <p:nvPr/>
        </p:nvGrpSpPr>
        <p:grpSpPr>
          <a:xfrm>
            <a:off x="251520" y="1772816"/>
            <a:ext cx="1440160" cy="2088232"/>
            <a:chOff x="251520" y="1772816"/>
            <a:chExt cx="1440160" cy="2088232"/>
          </a:xfrm>
        </p:grpSpPr>
        <p:pic>
          <p:nvPicPr>
            <p:cNvPr id="61" name="il_fi" descr="http://news.bbcimg.co.uk/media/images/63074000/jpg/_63074299_weather.jpg"/>
            <p:cNvPicPr/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1520" y="2204864"/>
              <a:ext cx="144016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323528" y="177281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Weather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ZCB energy model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067944" y="908720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Use real historic data or synthesise from statistical model?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Potentially complex interactions </a:t>
            </a:r>
            <a:r>
              <a:rPr lang="de-DE" sz="2800" dirty="0" smtClean="0">
                <a:sym typeface="Wingdings" pitchFamily="2" charset="2"/>
              </a:rPr>
              <a:t> synthetic model would be very complex</a:t>
            </a:r>
            <a:br>
              <a:rPr lang="de-DE" sz="2800" dirty="0" smtClean="0">
                <a:sym typeface="Wingdings" pitchFamily="2" charset="2"/>
              </a:rPr>
            </a:br>
            <a:endParaRPr lang="de-DE" sz="2800" dirty="0" smtClean="0">
              <a:sym typeface="Wingdings" pitchFamily="2" charset="2"/>
            </a:endParaRPr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Is historic data plausible basis for future model?</a:t>
            </a: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707892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56176" y="6669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Offshore Wind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999001" y="2321585"/>
            <a:ext cx="51988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/>
              <a:t>Example: </a:t>
            </a:r>
            <a:br>
              <a:rPr lang="en-US" sz="4000" b="1" dirty="0" smtClean="0"/>
            </a:br>
            <a:r>
              <a:rPr lang="en-US" sz="4000" b="1" dirty="0" smtClean="0"/>
              <a:t>Hourly model for </a:t>
            </a:r>
            <a:br>
              <a:rPr lang="en-US" sz="4000" b="1" dirty="0" smtClean="0"/>
            </a:br>
            <a:r>
              <a:rPr lang="en-US" sz="4000" b="1" dirty="0" smtClean="0"/>
              <a:t>offshore wind power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56176" y="6669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Offshore Wind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0" y="908720"/>
            <a:ext cx="4392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sz="2800" dirty="0" smtClean="0"/>
              <a:t>Offshore wind: Strongest UK renewable energy source</a:t>
            </a:r>
          </a:p>
          <a:p>
            <a:pPr marL="342900" indent="-342900" eaLnBrk="0" hangingPunct="0"/>
            <a:endParaRPr lang="de-DE" sz="2800" dirty="0" smtClean="0"/>
          </a:p>
          <a:p>
            <a:pPr marL="342900" indent="-342900" eaLnBrk="0" hangingPunct="0"/>
            <a:r>
              <a:rPr lang="de-DE" sz="2800" dirty="0" smtClean="0"/>
              <a:t>Need to model output of widely distributed future wind farm fleet</a:t>
            </a:r>
          </a:p>
          <a:p>
            <a:pPr marL="342900" indent="-342900" eaLnBrk="0" hangingPunct="0"/>
            <a:endParaRPr lang="de-DE" sz="2800" dirty="0" smtClean="0"/>
          </a:p>
          <a:p>
            <a:pPr marL="342900" indent="-342900" eaLnBrk="0" hangingPunct="0"/>
            <a:r>
              <a:rPr lang="de-DE" sz="2800" dirty="0" smtClean="0"/>
              <a:t>Problem: Almost no historic measured offshore wind speed data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1" name="Picture 8" descr="813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1124744"/>
            <a:ext cx="4337050" cy="4608512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518916" y="3140869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Offshore wind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74229" y="2782094"/>
            <a:ext cx="94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/>
              <a:t>Heat pumps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56176" y="6669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Offshore Wind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7383" y="3242097"/>
            <a:ext cx="8675097" cy="277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908720"/>
            <a:ext cx="87849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sz="2800" dirty="0" smtClean="0"/>
              <a:t>Solution: NASA‘s </a:t>
            </a:r>
            <a:r>
              <a:rPr lang="de-DE" sz="2800" b="1" dirty="0" smtClean="0"/>
              <a:t>MERRA</a:t>
            </a:r>
            <a:r>
              <a:rPr lang="de-DE" sz="2800" dirty="0" smtClean="0"/>
              <a:t> (Modern-Era Retrospective Analysis for Research and Applications), a kind of „weather back-cast“</a:t>
            </a:r>
          </a:p>
          <a:p>
            <a:pPr marL="342900" indent="-342900" eaLnBrk="0" hangingPunct="0"/>
            <a:endParaRPr lang="de-DE" sz="2800" dirty="0" smtClean="0"/>
          </a:p>
          <a:p>
            <a:pPr marL="342900" indent="-342900" eaLnBrk="0" hangingPunct="0"/>
            <a:r>
              <a:rPr lang="de-DE" sz="2800" dirty="0" smtClean="0"/>
              <a:t>Hourly data for past decades, 0.5° spatial resolution</a:t>
            </a:r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MERRA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report cover"/>
          <p:cNvPicPr preferRelativeResize="0"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581128"/>
            <a:ext cx="2264259" cy="196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0069" y="5373216"/>
            <a:ext cx="5154019" cy="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404664"/>
            <a:ext cx="60486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70C0"/>
                </a:solidFill>
              </a:rPr>
              <a:t>Future Energy Networks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 smtClean="0"/>
          </a:p>
          <a:p>
            <a:r>
              <a:rPr lang="en-GB" sz="3200" i="1" dirty="0" smtClean="0"/>
              <a:t>Modelling Supply And Demand in a Renewable Energy Future</a:t>
            </a:r>
          </a:p>
          <a:p>
            <a:endParaRPr lang="en-GB" sz="3200" dirty="0" smtClean="0"/>
          </a:p>
          <a:p>
            <a:r>
              <a:rPr lang="en-GB" sz="2800" dirty="0" smtClean="0"/>
              <a:t>Tobi Kellner</a:t>
            </a:r>
            <a:br>
              <a:rPr lang="en-GB" sz="2800" dirty="0" smtClean="0"/>
            </a:br>
            <a:r>
              <a:rPr lang="en-GB" sz="2800" dirty="0" smtClean="0"/>
              <a:t>CAT</a:t>
            </a:r>
            <a:endParaRPr lang="en-GB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lum bright="-20000" contrast="30000"/>
          </a:blip>
          <a:srcRect l="32626" t="26529" r="55487" b="13491"/>
          <a:stretch>
            <a:fillRect/>
          </a:stretch>
        </p:blipFill>
        <p:spPr bwMode="auto">
          <a:xfrm>
            <a:off x="251520" y="332656"/>
            <a:ext cx="2160240" cy="486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56176" y="6669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Offshore Wind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Validation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908720"/>
            <a:ext cx="87849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sz="2800" dirty="0" smtClean="0"/>
              <a:t>Validation: compare MERRA to real offshore wind data, e.g. half-hourly  readings from helipad at Ekofisk oil field</a:t>
            </a:r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3078" name="Picture 6" descr="http://oilrig-photos.com.s3.amazonaws.com/2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830305"/>
            <a:ext cx="4536504" cy="319098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2420888"/>
            <a:ext cx="33123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56176" y="6669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Offshore Wind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Validation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9269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56176" y="6669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Offshore Wind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Validation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92697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56176" y="6669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Offshore Wind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016" y="875524"/>
            <a:ext cx="3923928" cy="514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11960" y="908720"/>
            <a:ext cx="4752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sz="2800" dirty="0" smtClean="0"/>
              <a:t>Approach: Define regions for fixed &amp; floating offshore wind farms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dirty="0" smtClean="0"/>
              <a:t>Assign capacity (in GW) for each region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dirty="0" smtClean="0"/>
              <a:t>Get hourly wind speeds &amp; calculate hourly power output for each region</a:t>
            </a:r>
          </a:p>
          <a:p>
            <a:pPr marL="342900" indent="-342900" eaLnBrk="0" hangingPunct="0"/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Methodology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5" y="863684"/>
            <a:ext cx="4896544" cy="51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56176" y="6669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Offshore Wind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834242"/>
            <a:ext cx="3816424" cy="518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3635896" y="2492896"/>
            <a:ext cx="1368152" cy="172819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43608" y="1772816"/>
            <a:ext cx="3960440" cy="31683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Methodology</a:t>
            </a:r>
            <a:endParaRPr lang="en-GB" sz="30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016" y="836712"/>
            <a:ext cx="8824035" cy="5184576"/>
            <a:chOff x="144016" y="836712"/>
            <a:chExt cx="8824035" cy="5184576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067943" y="836712"/>
              <a:ext cx="4900108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4016" y="875524"/>
              <a:ext cx="3923928" cy="514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52120" y="66690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Complete model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15514" y="2321585"/>
            <a:ext cx="63658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/>
              <a:t>Bringing it all together:</a:t>
            </a:r>
            <a:br>
              <a:rPr lang="en-US" sz="4000" b="1" dirty="0" smtClean="0"/>
            </a:br>
            <a:r>
              <a:rPr lang="en-US" sz="4000" b="1" dirty="0" smtClean="0"/>
              <a:t>The Hourly Energy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20000"/>
            <a:ext cx="9000000" cy="54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Hourly energy model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720000"/>
            <a:ext cx="9000000" cy="54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screen"/>
          <a:srcRect l="83075" t="48649" r="1154" b="47297"/>
          <a:stretch>
            <a:fillRect/>
          </a:stretch>
        </p:blipFill>
        <p:spPr bwMode="auto">
          <a:xfrm>
            <a:off x="7596336" y="3284984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720000"/>
            <a:ext cx="9000000" cy="54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screen"/>
          <a:srcRect l="83075" t="32432" r="1154" b="47297"/>
          <a:stretch>
            <a:fillRect/>
          </a:stretch>
        </p:blipFill>
        <p:spPr bwMode="auto">
          <a:xfrm>
            <a:off x="7596336" y="2420888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720000"/>
            <a:ext cx="9000000" cy="54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screen"/>
          <a:srcRect l="83075" t="1351" r="1154" b="47297"/>
          <a:stretch>
            <a:fillRect/>
          </a:stretch>
        </p:blipFill>
        <p:spPr bwMode="auto">
          <a:xfrm>
            <a:off x="7596336" y="764704"/>
            <a:ext cx="13681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0" y="720000"/>
            <a:ext cx="9000000" cy="5444217"/>
            <a:chOff x="0" y="720000"/>
            <a:chExt cx="9000000" cy="544421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0" y="720000"/>
              <a:ext cx="9000000" cy="544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 l="83075" t="56757" r="2320" b="36947"/>
            <a:stretch>
              <a:fillRect/>
            </a:stretch>
          </p:blipFill>
          <p:spPr bwMode="auto">
            <a:xfrm>
              <a:off x="7604781" y="3645024"/>
              <a:ext cx="135970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 l="83075" t="1351" r="1154" b="47297"/>
            <a:stretch>
              <a:fillRect/>
            </a:stretch>
          </p:blipFill>
          <p:spPr bwMode="auto">
            <a:xfrm>
              <a:off x="7596336" y="764704"/>
              <a:ext cx="1368152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0" y="720000"/>
            <a:ext cx="9000000" cy="5444217"/>
            <a:chOff x="0" y="720000"/>
            <a:chExt cx="9000000" cy="5444217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0" y="720000"/>
              <a:ext cx="9000000" cy="544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 l="83075" t="56757" r="2320" b="29392"/>
            <a:stretch>
              <a:fillRect/>
            </a:stretch>
          </p:blipFill>
          <p:spPr bwMode="auto">
            <a:xfrm>
              <a:off x="7604781" y="3645024"/>
              <a:ext cx="1359707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 l="83075" t="1351" r="1154" b="47297"/>
            <a:stretch>
              <a:fillRect/>
            </a:stretch>
          </p:blipFill>
          <p:spPr bwMode="auto">
            <a:xfrm>
              <a:off x="7596336" y="764704"/>
              <a:ext cx="1368152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1" name="Group 40"/>
          <p:cNvGrpSpPr/>
          <p:nvPr/>
        </p:nvGrpSpPr>
        <p:grpSpPr>
          <a:xfrm>
            <a:off x="0" y="720000"/>
            <a:ext cx="9000000" cy="5444217"/>
            <a:chOff x="0" y="720000"/>
            <a:chExt cx="9000000" cy="5444217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720000"/>
              <a:ext cx="9000000" cy="544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 l="83075" t="56757" r="2320" b="20578"/>
            <a:stretch>
              <a:fillRect/>
            </a:stretch>
          </p:blipFill>
          <p:spPr bwMode="auto">
            <a:xfrm>
              <a:off x="7604781" y="3645024"/>
              <a:ext cx="1359707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 l="83075" t="1351" r="1154" b="47297"/>
            <a:stretch>
              <a:fillRect/>
            </a:stretch>
          </p:blipFill>
          <p:spPr bwMode="auto">
            <a:xfrm>
              <a:off x="7596336" y="764704"/>
              <a:ext cx="1368152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Group 44"/>
          <p:cNvGrpSpPr/>
          <p:nvPr/>
        </p:nvGrpSpPr>
        <p:grpSpPr>
          <a:xfrm>
            <a:off x="0" y="720000"/>
            <a:ext cx="9000000" cy="5444216"/>
            <a:chOff x="0" y="720000"/>
            <a:chExt cx="9000000" cy="544421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720000"/>
              <a:ext cx="9000000" cy="54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 l="83075" t="56757" r="2320" b="2950"/>
            <a:stretch>
              <a:fillRect/>
            </a:stretch>
          </p:blipFill>
          <p:spPr bwMode="auto">
            <a:xfrm>
              <a:off x="7604781" y="3645024"/>
              <a:ext cx="1359707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 l="83075" t="1351" r="1154" b="47297"/>
            <a:stretch>
              <a:fillRect/>
            </a:stretch>
          </p:blipFill>
          <p:spPr bwMode="auto">
            <a:xfrm>
              <a:off x="7596336" y="764704"/>
              <a:ext cx="1368152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" y="720000"/>
            <a:ext cx="9000000" cy="54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Hourly energy model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screen">
            <a:lum bright="30000" contrast="-40000"/>
          </a:blip>
          <a:srcRect l="83075" t="56757" r="2320" b="2950"/>
          <a:stretch>
            <a:fillRect/>
          </a:stretch>
        </p:blipFill>
        <p:spPr bwMode="auto">
          <a:xfrm>
            <a:off x="7604781" y="3645024"/>
            <a:ext cx="13597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screen">
            <a:lum bright="30000" contrast="-40000"/>
          </a:blip>
          <a:srcRect l="83075" t="1351" r="1154" b="47297"/>
          <a:stretch>
            <a:fillRect/>
          </a:stretch>
        </p:blipFill>
        <p:spPr bwMode="auto">
          <a:xfrm>
            <a:off x="7596336" y="764704"/>
            <a:ext cx="13681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20000"/>
            <a:ext cx="9000000" cy="54442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699792" y="1700808"/>
            <a:ext cx="2088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&gt;90GW excess supply available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1835696" y="2023974"/>
            <a:ext cx="864096" cy="25289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3968" y="4581128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&gt;60GW </a:t>
            </a:r>
            <a:r>
              <a:rPr lang="en-GB" b="1" dirty="0" err="1" smtClean="0">
                <a:solidFill>
                  <a:srgbClr val="FF0000"/>
                </a:solidFill>
              </a:rPr>
              <a:t>dispatchable</a:t>
            </a:r>
            <a:r>
              <a:rPr lang="en-GB" b="1" dirty="0" smtClean="0">
                <a:solidFill>
                  <a:srgbClr val="FF0000"/>
                </a:solidFill>
              </a:rPr>
              <a:t> backup required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3347864" y="4653137"/>
            <a:ext cx="936104" cy="2511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" y="720000"/>
            <a:ext cx="9000000" cy="54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Hourly energy model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92696"/>
            <a:ext cx="9144000" cy="54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699792" y="4623519"/>
            <a:ext cx="415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/>
              <a:t>% of time level is exceeded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Short term variation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07904" y="836712"/>
            <a:ext cx="53285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b="1" dirty="0" smtClean="0"/>
              <a:t>Large hour-to-hour fluctuations, dominated by heat demand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b="1" dirty="0" smtClean="0"/>
              <a:t>Demand Side Management (DSM)</a:t>
            </a:r>
            <a:r>
              <a:rPr lang="de-DE" sz="2800" dirty="0" smtClean="0"/>
              <a:t> can help, e.g. „smart charging“ of electric cars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b="1" dirty="0" smtClean="0"/>
              <a:t>Pumped hydro storage</a:t>
            </a:r>
            <a:r>
              <a:rPr lang="de-DE" sz="2800" dirty="0" smtClean="0"/>
              <a:t> and </a:t>
            </a:r>
            <a:br>
              <a:rPr lang="de-DE" sz="2800" dirty="0" smtClean="0"/>
            </a:br>
            <a:r>
              <a:rPr lang="de-DE" sz="2800" b="1" dirty="0" smtClean="0"/>
              <a:t>heat storage</a:t>
            </a:r>
            <a:r>
              <a:rPr lang="de-DE" sz="2800" dirty="0" smtClean="0"/>
              <a:t> can provide short term storage </a:t>
            </a:r>
            <a:br>
              <a:rPr lang="de-DE" sz="2800" dirty="0" smtClean="0"/>
            </a:br>
            <a:r>
              <a:rPr lang="de-DE" sz="2800" dirty="0" smtClean="0"/>
              <a:t>(a few 100GWh)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800" dirty="0" smtClean="0"/>
          </a:p>
          <a:p>
            <a:pPr eaLnBrk="0" hangingPunct="0"/>
            <a:endParaRPr lang="de-DE" sz="2800" dirty="0" smtClean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 l="8395" r="56884" b="11382"/>
          <a:stretch>
            <a:fillRect/>
          </a:stretch>
        </p:blipFill>
        <p:spPr bwMode="auto">
          <a:xfrm>
            <a:off x="251520" y="836712"/>
            <a:ext cx="3312368" cy="511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 b="14757"/>
          <a:stretch>
            <a:fillRect/>
          </a:stretch>
        </p:blipFill>
        <p:spPr bwMode="auto">
          <a:xfrm>
            <a:off x="0" y="620688"/>
            <a:ext cx="4499992" cy="28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kumente und Einstellungen\Anwender\Desktop\CAT\Photos\WISE\Soar\4701420050_e16479d1ce_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29000"/>
            <a:ext cx="4499991" cy="279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2" descr="white_intr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15188" y="246063"/>
            <a:ext cx="185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2" descr="white_intr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15188" y="246063"/>
            <a:ext cx="185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4572000" y="981075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/>
              <a:t>Quick Introduction</a:t>
            </a:r>
            <a:endParaRPr lang="en-GB" sz="4000" b="1" dirty="0"/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4716016" y="1700808"/>
            <a:ext cx="4320480" cy="446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I am a renewable energy consultant &amp; researcher at the </a:t>
            </a:r>
            <a:r>
              <a:rPr lang="de-DE" sz="2800" b="1" dirty="0" smtClean="0"/>
              <a:t>Centre for Alternative Technology (CAT)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in Machynlleth, Wales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CAT is an education &amp; research centre established 1973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dirty="0"/>
            </a:p>
          </p:txBody>
        </p:sp>
        <p:pic>
          <p:nvPicPr>
            <p:cNvPr id="12" name="Picture 12" descr="white_intro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010400" y="188640"/>
              <a:ext cx="185737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Hourly energy model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5"/>
            <a:ext cx="9144000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00"/>
            <a:ext cx="9000000" cy="54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Long term variation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/>
          <a:srcRect l="83075" t="1351" r="1154" b="47297"/>
          <a:stretch>
            <a:fillRect/>
          </a:stretch>
        </p:blipFill>
        <p:spPr bwMode="auto">
          <a:xfrm>
            <a:off x="7596336" y="764704"/>
            <a:ext cx="13681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/>
          <a:srcRect l="83075" t="56757" r="2320" b="2950"/>
          <a:stretch>
            <a:fillRect/>
          </a:stretch>
        </p:blipFill>
        <p:spPr bwMode="auto">
          <a:xfrm>
            <a:off x="7604781" y="3645024"/>
            <a:ext cx="13597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Long term variation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07904" y="1844824"/>
            <a:ext cx="53285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b="1" dirty="0" smtClean="0"/>
              <a:t>Significant longer-term variation between months &amp; years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dirty="0" smtClean="0"/>
              <a:t>Ideally many TWh of storage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800" dirty="0" smtClean="0"/>
          </a:p>
          <a:p>
            <a:pPr eaLnBrk="0" hangingPunct="0"/>
            <a:endParaRPr lang="de-DE" sz="2800" dirty="0" smtClean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47600" t="6112" r="17996" b="6594"/>
          <a:stretch>
            <a:fillRect/>
          </a:stretch>
        </p:blipFill>
        <p:spPr bwMode="auto">
          <a:xfrm>
            <a:off x="179512" y="865180"/>
            <a:ext cx="3312368" cy="50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Backup &amp; storage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07904" y="1124744"/>
            <a:ext cx="53285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b="1" dirty="0" smtClean="0"/>
              <a:t>Flexible dispatchable storage &amp; backup</a:t>
            </a:r>
            <a:r>
              <a:rPr lang="de-DE" sz="2800" dirty="0" smtClean="0"/>
              <a:t> is still required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b="1" dirty="0" smtClean="0"/>
              <a:t>Gas </a:t>
            </a:r>
            <a:r>
              <a:rPr lang="de-DE" sz="2800" dirty="0" smtClean="0"/>
              <a:t>allows storage of large quantities of energy </a:t>
            </a:r>
            <a:br>
              <a:rPr lang="de-DE" sz="2800" dirty="0" smtClean="0"/>
            </a:br>
            <a:r>
              <a:rPr lang="de-DE" sz="2800" dirty="0" smtClean="0"/>
              <a:t>(100s of TWh) 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b="1" dirty="0" smtClean="0"/>
              <a:t>Gas turbines </a:t>
            </a:r>
            <a:r>
              <a:rPr lang="de-DE" sz="2800" dirty="0" smtClean="0"/>
              <a:t>allow flexible dispatch, proven technology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800" dirty="0" smtClean="0"/>
          </a:p>
          <a:p>
            <a:pPr eaLnBrk="0" hangingPunct="0"/>
            <a:endParaRPr lang="de-DE" sz="2800" dirty="0" smtClean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7412" name="Picture 4" descr="File:Gasturbine Montage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836712"/>
            <a:ext cx="316835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Backup &amp; storage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07904" y="1124744"/>
            <a:ext cx="53285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b="1" dirty="0" smtClean="0"/>
              <a:t>Hydrogen </a:t>
            </a:r>
            <a:r>
              <a:rPr lang="de-DE" sz="2800" dirty="0" smtClean="0"/>
              <a:t>can easily be created from renewable electricity (electrolysis)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dirty="0" smtClean="0"/>
              <a:t>But </a:t>
            </a:r>
            <a:r>
              <a:rPr lang="de-DE" sz="2800" b="1" dirty="0" smtClean="0"/>
              <a:t>natural gas (methane)</a:t>
            </a:r>
            <a:r>
              <a:rPr lang="de-DE" sz="2800" dirty="0" smtClean="0"/>
              <a:t> is easier to store and we have vast existing infrastructure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800" dirty="0" smtClean="0"/>
              <a:t>The </a:t>
            </a:r>
            <a:r>
              <a:rPr lang="de-DE" sz="2800" b="1" dirty="0" smtClean="0"/>
              <a:t>Sabatier</a:t>
            </a:r>
            <a:r>
              <a:rPr lang="de-DE" sz="2800" dirty="0" smtClean="0"/>
              <a:t> </a:t>
            </a:r>
            <a:r>
              <a:rPr lang="de-DE" sz="2800" b="1" dirty="0" smtClean="0"/>
              <a:t>reaction</a:t>
            </a:r>
            <a:r>
              <a:rPr lang="de-DE" sz="2800" dirty="0" smtClean="0"/>
              <a:t> allows „methanation“ of hydrogen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800" dirty="0" smtClean="0"/>
          </a:p>
          <a:p>
            <a:pPr eaLnBrk="0" hangingPunct="0"/>
            <a:endParaRPr lang="de-DE" sz="2800" dirty="0" smtClean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9" name="Picture 4" descr="File:Gasturbine Montage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836712"/>
            <a:ext cx="316835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Sabatier reaction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32" t="1614" r="2507"/>
          <a:stretch>
            <a:fillRect/>
          </a:stretch>
        </p:blipFill>
        <p:spPr bwMode="auto">
          <a:xfrm>
            <a:off x="1478477" y="764704"/>
            <a:ext cx="57578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7504" y="558052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Sabatier: 	CO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 + 4H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 → CH</a:t>
            </a:r>
            <a:r>
              <a:rPr lang="en-GB" sz="3200" baseline="-25000" dirty="0" smtClean="0"/>
              <a:t>4</a:t>
            </a:r>
            <a:r>
              <a:rPr lang="en-GB" sz="3200" dirty="0" smtClean="0"/>
              <a:t> + 2H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O</a:t>
            </a:r>
            <a:endParaRPr lang="en-GB" sz="32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5200" y="4509120"/>
            <a:ext cx="26288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dirty="0" smtClean="0"/>
              <a:t>source: Sterner (2010)</a:t>
            </a:r>
            <a:br>
              <a:rPr lang="de-DE" dirty="0" smtClean="0"/>
            </a:br>
            <a:endParaRPr lang="de-DE" dirty="0" smtClean="0"/>
          </a:p>
          <a:p>
            <a:pPr marL="342900" indent="-342900" eaLnBrk="0" hangingPunct="0"/>
            <a:endParaRPr lang="de-DE" dirty="0" smtClean="0"/>
          </a:p>
          <a:p>
            <a:pPr eaLnBrk="0" hangingPunct="0"/>
            <a:endParaRPr lang="de-DE" dirty="0" smtClean="0"/>
          </a:p>
          <a:p>
            <a:pPr marL="342900" indent="-342900" eaLnBrk="0" hangingPunct="0"/>
            <a:endParaRPr lang="en-GB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Long term gas storage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4328" y="4005064"/>
            <a:ext cx="43204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3979"/>
            <a:ext cx="9144000" cy="55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496" y="44624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The Future: Integrated Energy Networks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thumbs.gograph.com/gg57289935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04664"/>
            <a:ext cx="1872207" cy="1872208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QP0OmhYcoAEBgUuoLv8jVMYILkyh74zqbxLdsI_8Mjhlxyf9H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56992"/>
            <a:ext cx="1656184" cy="2086793"/>
          </a:xfrm>
          <a:prstGeom prst="rect">
            <a:avLst/>
          </a:prstGeom>
          <a:noFill/>
        </p:spPr>
      </p:pic>
      <p:sp>
        <p:nvSpPr>
          <p:cNvPr id="12" name="Bent Arrow 11"/>
          <p:cNvSpPr/>
          <p:nvPr/>
        </p:nvSpPr>
        <p:spPr>
          <a:xfrm>
            <a:off x="4166116" y="3429000"/>
            <a:ext cx="864096" cy="1080120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54452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Dispatchable</a:t>
            </a:r>
            <a:r>
              <a:rPr lang="en-GB" b="1" dirty="0" smtClean="0"/>
              <a:t> generation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627784" y="9807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Variable</a:t>
            </a:r>
            <a:br>
              <a:rPr lang="en-GB" b="1" dirty="0" smtClean="0"/>
            </a:br>
            <a:r>
              <a:rPr lang="en-GB" b="1" dirty="0" smtClean="0"/>
              <a:t>generation</a:t>
            </a:r>
            <a:endParaRPr lang="en-GB" b="1" dirty="0"/>
          </a:p>
        </p:txBody>
      </p:sp>
      <p:sp>
        <p:nvSpPr>
          <p:cNvPr id="37" name="Hexagon 36"/>
          <p:cNvSpPr/>
          <p:nvPr/>
        </p:nvSpPr>
        <p:spPr>
          <a:xfrm>
            <a:off x="35496" y="1628800"/>
            <a:ext cx="2088232" cy="1656184"/>
          </a:xfrm>
          <a:prstGeom prst="hexagon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Synthetic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H</a:t>
            </a:r>
            <a:r>
              <a:rPr lang="en-GB" b="1" baseline="-25000" dirty="0" smtClean="0">
                <a:solidFill>
                  <a:schemeClr val="tx1"/>
                </a:solidFill>
              </a:rPr>
              <a:t>2</a:t>
            </a:r>
            <a:r>
              <a:rPr lang="en-GB" b="1" dirty="0" smtClean="0">
                <a:solidFill>
                  <a:schemeClr val="tx1"/>
                </a:solidFill>
              </a:rPr>
              <a:t> / CH</a:t>
            </a:r>
            <a:r>
              <a:rPr lang="en-GB" b="1" baseline="-25000" dirty="0" smtClean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sz="1600" b="1" dirty="0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Bent Arrow 38"/>
          <p:cNvSpPr/>
          <p:nvPr/>
        </p:nvSpPr>
        <p:spPr>
          <a:xfrm rot="5400000" flipH="1" flipV="1">
            <a:off x="2843856" y="764656"/>
            <a:ext cx="864000" cy="2592288"/>
          </a:xfrm>
          <a:prstGeom prst="bentArrow">
            <a:avLst>
              <a:gd name="adj1" fmla="val 25000"/>
              <a:gd name="adj2" fmla="val 24591"/>
              <a:gd name="adj3" fmla="val 0"/>
              <a:gd name="adj4" fmla="val 4497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Bent Arrow 39"/>
          <p:cNvSpPr/>
          <p:nvPr/>
        </p:nvSpPr>
        <p:spPr>
          <a:xfrm flipH="1">
            <a:off x="1151672" y="908720"/>
            <a:ext cx="1152128" cy="1080120"/>
          </a:xfrm>
          <a:prstGeom prst="bentArrow">
            <a:avLst>
              <a:gd name="adj1" fmla="val 20647"/>
              <a:gd name="adj2" fmla="val 25000"/>
              <a:gd name="adj3" fmla="val 0"/>
              <a:gd name="adj4" fmla="val 437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Bent Arrow 40"/>
          <p:cNvSpPr/>
          <p:nvPr/>
        </p:nvSpPr>
        <p:spPr>
          <a:xfrm rot="16200000" flipH="1">
            <a:off x="1115680" y="846000"/>
            <a:ext cx="576064" cy="1007984"/>
          </a:xfrm>
          <a:prstGeom prst="bentArrow">
            <a:avLst>
              <a:gd name="adj1" fmla="val 39500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Flowchart: Magnetic Disk 47"/>
          <p:cNvSpPr/>
          <p:nvPr/>
        </p:nvSpPr>
        <p:spPr>
          <a:xfrm>
            <a:off x="467544" y="3573016"/>
            <a:ext cx="1368152" cy="108012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Gas Storage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Bent Arrow 49"/>
          <p:cNvSpPr/>
          <p:nvPr/>
        </p:nvSpPr>
        <p:spPr>
          <a:xfrm rot="10800000" flipH="1">
            <a:off x="1043608" y="4725144"/>
            <a:ext cx="1584176" cy="648072"/>
          </a:xfrm>
          <a:prstGeom prst="bentArrow">
            <a:avLst>
              <a:gd name="adj1" fmla="val 44107"/>
              <a:gd name="adj2" fmla="val 37493"/>
              <a:gd name="adj3" fmla="val 36758"/>
              <a:gd name="adj4" fmla="val 437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755576" y="3212976"/>
            <a:ext cx="720080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3" name="Picture 52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Hexagon 53"/>
          <p:cNvSpPr/>
          <p:nvPr/>
        </p:nvSpPr>
        <p:spPr>
          <a:xfrm>
            <a:off x="5076056" y="2780928"/>
            <a:ext cx="1872208" cy="1656184"/>
          </a:xfrm>
          <a:prstGeom prst="hexagon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Central Heat Pumps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5" name="Flowchart: Magnetic Disk 54"/>
          <p:cNvSpPr/>
          <p:nvPr/>
        </p:nvSpPr>
        <p:spPr>
          <a:xfrm>
            <a:off x="7262460" y="4149080"/>
            <a:ext cx="1368152" cy="1584176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Heat Storage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725562">
            <a:off x="6636791" y="3845961"/>
            <a:ext cx="672585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ight Arrow 56"/>
          <p:cNvSpPr/>
          <p:nvPr/>
        </p:nvSpPr>
        <p:spPr>
          <a:xfrm>
            <a:off x="4644008" y="5373216"/>
            <a:ext cx="2520280" cy="360040"/>
          </a:xfrm>
          <a:prstGeom prst="rightArrow">
            <a:avLst>
              <a:gd name="adj1" fmla="val 17852"/>
              <a:gd name="adj2" fmla="val 408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12" descr="http://www.easyvectors.com/assets/images/vectors/afbig/3da22c9c847dcca1acac8c2e53a84698-jcartier-city-clip-art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6356" y="908720"/>
            <a:ext cx="2566124" cy="1944216"/>
          </a:xfrm>
          <a:prstGeom prst="rect">
            <a:avLst/>
          </a:prstGeom>
          <a:noFill/>
        </p:spPr>
      </p:pic>
      <p:sp>
        <p:nvSpPr>
          <p:cNvPr id="59" name="Right Arrow 58"/>
          <p:cNvSpPr/>
          <p:nvPr/>
        </p:nvSpPr>
        <p:spPr>
          <a:xfrm rot="16200000">
            <a:off x="7298464" y="3248980"/>
            <a:ext cx="1440160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644008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CHP (maybe?)</a:t>
            </a:r>
            <a:endParaRPr lang="en-GB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051720" y="2348880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b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en-GB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99992" y="436800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Networks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9512" y="515719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b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en-GB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Bent Arrow 72"/>
          <p:cNvSpPr/>
          <p:nvPr/>
        </p:nvSpPr>
        <p:spPr>
          <a:xfrm flipV="1">
            <a:off x="4176000" y="2636912"/>
            <a:ext cx="864096" cy="1224136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Bent Arrow 73"/>
          <p:cNvSpPr/>
          <p:nvPr/>
        </p:nvSpPr>
        <p:spPr>
          <a:xfrm>
            <a:off x="4176000" y="2132856"/>
            <a:ext cx="2088232" cy="1008112"/>
          </a:xfrm>
          <a:prstGeom prst="bentArrow">
            <a:avLst>
              <a:gd name="adj1" fmla="val 21582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4.bp.blogspot.com/-nxELSzYo-94/Trroww0cw5I/AAAAAAAAAMU/duof0oy6lu0/s1600/zero-carbon-britain-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628800"/>
            <a:ext cx="4189939" cy="36004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44008" y="1340768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n-GB" sz="3200" i="1" dirty="0" smtClean="0">
                <a:solidFill>
                  <a:srgbClr val="000000"/>
                </a:solidFill>
              </a:rPr>
              <a:t>The easy part: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Hourly model of energy supply</a:t>
            </a:r>
            <a:br>
              <a:rPr lang="en-GB" sz="3200" dirty="0" smtClean="0">
                <a:solidFill>
                  <a:srgbClr val="000000"/>
                </a:solidFill>
              </a:rPr>
            </a:br>
            <a:endParaRPr lang="en-GB" sz="3200" dirty="0" smtClean="0">
              <a:solidFill>
                <a:srgbClr val="000000"/>
              </a:solidFill>
            </a:endParaRPr>
          </a:p>
          <a:p>
            <a:pPr marL="342900" indent="-342900" eaLnBrk="0" hangingPunct="0"/>
            <a:r>
              <a:rPr lang="en-GB" sz="3200" i="1" dirty="0" smtClean="0">
                <a:solidFill>
                  <a:srgbClr val="000000"/>
                </a:solidFill>
              </a:rPr>
              <a:t>The tricky part: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Model of interaction between price, demand, storage and backup</a:t>
            </a:r>
          </a:p>
          <a:p>
            <a:pPr marL="342900" indent="-342900" eaLnBrk="0" hangingPunct="0"/>
            <a:endParaRPr lang="en-GB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pic>
        <p:nvPicPr>
          <p:cNvPr id="5" name="Picture 4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white_power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188" y="188913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4.bp.blogspot.com/-nxELSzYo-94/Trroww0cw5I/AAAAAAAAAMU/duof0oy6lu0/s1600/zero-carbon-britain-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628800"/>
            <a:ext cx="4189939" cy="3600400"/>
          </a:xfrm>
          <a:prstGeom prst="rect">
            <a:avLst/>
          </a:prstGeom>
          <a:noFill/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536504" y="2293709"/>
            <a:ext cx="449999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 smtClean="0"/>
              <a:t>Thank You </a:t>
            </a:r>
            <a:br>
              <a:rPr lang="en-US" sz="4000" dirty="0" smtClean="0"/>
            </a:br>
            <a:r>
              <a:rPr lang="en-US" sz="4000" dirty="0" smtClean="0"/>
              <a:t>Very Much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>
                <a:solidFill>
                  <a:srgbClr val="002060"/>
                </a:solidFill>
              </a:rPr>
              <a:t>tobi.kellner@cat.org.uk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white_intr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188" y="246063"/>
            <a:ext cx="185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2" descr="white_intr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188" y="246063"/>
            <a:ext cx="185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189" y="5085184"/>
            <a:ext cx="4320803" cy="7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4.bp.blogspot.com/-nxELSzYo-94/Trroww0cw5I/AAAAAAAAAMU/duof0oy6lu0/s1600/zero-carbon-britain-larg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052736"/>
            <a:ext cx="4189939" cy="3600400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dirty="0"/>
            </a:p>
          </p:txBody>
        </p:sp>
        <p:pic>
          <p:nvPicPr>
            <p:cNvPr id="16" name="Picture 12" descr="white_intr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010400" y="188640"/>
              <a:ext cx="185737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rgbClr val="1D99E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dirty="0"/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0" y="981075"/>
            <a:ext cx="3975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 smtClean="0"/>
              <a:t>About ZCB 2030</a:t>
            </a:r>
            <a:endParaRPr lang="en-GB" sz="4000" b="1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16016" y="1700808"/>
            <a:ext cx="4320480" cy="446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sz="2800" dirty="0" smtClean="0"/>
              <a:t>Aims:</a:t>
            </a:r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Show that a future with 100% renewable energy &amp; zero (net) GHG emissions is physically possible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Stimulate debate, </a:t>
            </a:r>
            <a:br>
              <a:rPr lang="de-DE" sz="2800" dirty="0" smtClean="0"/>
            </a:br>
            <a:r>
              <a:rPr lang="de-DE" sz="2800" dirty="0" smtClean="0"/>
              <a:t>shift goal posts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04800" y="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04800" y="617220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Why?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0347" y="2321585"/>
            <a:ext cx="88761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err="1" smtClean="0"/>
              <a:t>Modelling</a:t>
            </a:r>
            <a:r>
              <a:rPr lang="en-US" sz="4000" b="1" dirty="0" smtClean="0"/>
              <a:t> Future Energy Systems –</a:t>
            </a:r>
            <a:br>
              <a:rPr lang="en-US" sz="4000" b="1" dirty="0" smtClean="0"/>
            </a:br>
            <a:r>
              <a:rPr lang="en-US" sz="4000" b="1" dirty="0" smtClean="0"/>
              <a:t>Why?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04800" y="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04800" y="617220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Why?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692696"/>
            <a:ext cx="90395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165304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DECC UK Energy Flow Chart 2011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4941168"/>
            <a:ext cx="1944216" cy="69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16632"/>
            <a:ext cx="7236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Today’s Energy System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04800" y="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04800" y="617220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Why?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2" y="692696"/>
            <a:ext cx="91805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88293" y="692696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Gas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32309" y="2117799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Coal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4277" y="4221088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Oil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451725" y="2348880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CC0000"/>
                </a:solidFill>
                <a:latin typeface="Arial" charset="0"/>
              </a:rPr>
              <a:t>Transport</a:t>
            </a:r>
            <a:endParaRPr lang="en-US" sz="28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524750" y="1556792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CC0000"/>
                </a:solidFill>
                <a:latin typeface="Arial" charset="0"/>
              </a:rPr>
              <a:t>Industry</a:t>
            </a:r>
            <a:endParaRPr lang="en-US" sz="28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451725" y="3557959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CC0000"/>
                </a:solidFill>
                <a:latin typeface="Arial" charset="0"/>
              </a:rPr>
              <a:t>Domestic</a:t>
            </a:r>
            <a:endParaRPr lang="en-US" sz="28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165304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DECC UK Energy Flow Chart 2011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7236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Today’s Energy System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04800" y="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04800" y="617220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Why?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2" y="692696"/>
            <a:ext cx="31683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88293" y="692696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Gas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32309" y="2117799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Coal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4277" y="4221088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Oil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7236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Today’s Energy System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347864" y="908720"/>
            <a:ext cx="5112568" cy="446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sz="2800" dirty="0" smtClean="0"/>
              <a:t>Today‘s energy system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Is heavily dependent on finite fossil fuels with high GHG emissions</a:t>
            </a:r>
          </a:p>
          <a:p>
            <a:pPr marL="342900" indent="-342900" eaLnBrk="0" hangingPunct="0"/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Has grown &amp; evolved over many decades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04800" y="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04800" y="6172200"/>
            <a:ext cx="9677400" cy="685800"/>
          </a:xfrm>
          <a:prstGeom prst="rect">
            <a:avLst/>
          </a:prstGeom>
          <a:solidFill>
            <a:srgbClr val="FD7A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</a:rPr>
              <a:t>Modelling: Why?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2" y="692696"/>
            <a:ext cx="31683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88293" y="692696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Gas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32309" y="2117799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Coal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4277" y="4221088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Arial" charset="0"/>
              </a:rPr>
              <a:t>Oil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7236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Today’s Energy System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347864" y="908720"/>
            <a:ext cx="51125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de-DE" sz="2800" dirty="0" smtClean="0"/>
              <a:t>Tomorrow‘s energy system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Radical changes in supply:</a:t>
            </a:r>
            <a:br>
              <a:rPr lang="de-DE" sz="2800" dirty="0" smtClean="0"/>
            </a:br>
            <a:r>
              <a:rPr lang="de-DE" sz="2800" b="1" i="1" dirty="0" smtClean="0"/>
              <a:t>Uncontrollable renewables</a:t>
            </a:r>
            <a:br>
              <a:rPr lang="de-DE" sz="2800" b="1" i="1" dirty="0" smtClean="0"/>
            </a:br>
            <a:r>
              <a:rPr lang="de-DE" sz="2800" dirty="0" smtClean="0"/>
              <a:t>(and/or </a:t>
            </a:r>
            <a:r>
              <a:rPr lang="de-DE" sz="2800" b="1" i="1" dirty="0" smtClean="0"/>
              <a:t>inflexible nuclear</a:t>
            </a:r>
            <a:r>
              <a:rPr lang="de-DE" sz="2800" dirty="0" smtClean="0"/>
              <a:t>)</a:t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dirty="0" smtClean="0"/>
              <a:t>Radical changes in demand:</a:t>
            </a:r>
            <a:br>
              <a:rPr lang="de-DE" sz="2800" dirty="0" smtClean="0"/>
            </a:br>
            <a:r>
              <a:rPr lang="de-DE" sz="2800" b="1" i="1" dirty="0" smtClean="0"/>
              <a:t>Electrification of heating &amp; transport</a:t>
            </a:r>
          </a:p>
          <a:p>
            <a:pPr marL="342900" indent="-342900" eaLnBrk="0" hangingPunct="0"/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r>
              <a:rPr lang="de-DE" sz="2800" b="1" i="1" dirty="0" smtClean="0"/>
              <a:t>No time for trial &amp; error evolution!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 marL="342900" indent="-342900" eaLnBrk="0" hangingPunct="0">
              <a:buFontTx/>
              <a:buChar char="•"/>
            </a:pPr>
            <a:endParaRPr lang="de-DE" sz="2800" dirty="0"/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T_normal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CAT_normal</Template>
  <TotalTime>8805</TotalTime>
  <Words>591</Words>
  <Application>Microsoft Office PowerPoint</Application>
  <PresentationFormat>On-screen Show (4:3)</PresentationFormat>
  <Paragraphs>204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CAT_normal</vt:lpstr>
      <vt:lpstr>PLEASE READ BEFORE ACCCESSING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Tobi Kellner</dc:creator>
  <cp:lastModifiedBy>Ben Mestel</cp:lastModifiedBy>
  <cp:revision>438</cp:revision>
  <dcterms:created xsi:type="dcterms:W3CDTF">2012-06-15T16:45:19Z</dcterms:created>
  <dcterms:modified xsi:type="dcterms:W3CDTF">2013-03-07T15:40:00Z</dcterms:modified>
</cp:coreProperties>
</file>