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mov" ContentType="video/unknown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51" r:id="rId2"/>
    <p:sldMasterId id="2147483650" r:id="rId3"/>
  </p:sldMasterIdLst>
  <p:notesMasterIdLst>
    <p:notesMasterId r:id="rId19"/>
  </p:notesMasterIdLst>
  <p:handoutMasterIdLst>
    <p:handoutMasterId r:id="rId20"/>
  </p:handoutMasterIdLst>
  <p:sldIdLst>
    <p:sldId id="344" r:id="rId4"/>
    <p:sldId id="345" r:id="rId5"/>
    <p:sldId id="352" r:id="rId6"/>
    <p:sldId id="353" r:id="rId7"/>
    <p:sldId id="351" r:id="rId8"/>
    <p:sldId id="354" r:id="rId9"/>
    <p:sldId id="355" r:id="rId10"/>
    <p:sldId id="356" r:id="rId11"/>
    <p:sldId id="357" r:id="rId12"/>
    <p:sldId id="358" r:id="rId13"/>
    <p:sldId id="348" r:id="rId14"/>
    <p:sldId id="349" r:id="rId15"/>
    <p:sldId id="350" r:id="rId16"/>
    <p:sldId id="346" r:id="rId17"/>
    <p:sldId id="347" r:id="rId1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39837E6B-8EB7-8948-926F-D2296BFEB3C3}">
          <p14:sldIdLst>
            <p14:sldId id="344"/>
            <p14:sldId id="345"/>
            <p14:sldId id="352"/>
            <p14:sldId id="353"/>
            <p14:sldId id="351"/>
            <p14:sldId id="354"/>
            <p14:sldId id="355"/>
            <p14:sldId id="356"/>
            <p14:sldId id="357"/>
            <p14:sldId id="358"/>
            <p14:sldId id="348"/>
            <p14:sldId id="349"/>
            <p14:sldId id="350"/>
            <p14:sldId id="346"/>
            <p14:sldId id="34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gray" frameSlides="1"/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5CE"/>
    <a:srgbClr val="FF8EA7"/>
    <a:srgbClr val="FFFFFF"/>
    <a:srgbClr val="51FF1F"/>
    <a:srgbClr val="FFF2C0"/>
    <a:srgbClr val="FF8000"/>
    <a:srgbClr val="000000"/>
    <a:srgbClr val="CCFF66"/>
    <a:srgbClr val="80008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131" autoAdjust="0"/>
  </p:normalViewPr>
  <p:slideViewPr>
    <p:cSldViewPr>
      <p:cViewPr>
        <p:scale>
          <a:sx n="85" d="100"/>
          <a:sy n="85" d="100"/>
        </p:scale>
        <p:origin x="-872" y="-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1" Type="http://schemas.openxmlformats.org/officeDocument/2006/relationships/image" Target="../media/image12.emf"/><Relationship Id="rId2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A86B4B-D022-0042-9551-675C45B1511B}" type="datetimeFigureOut">
              <a:t>22/03/2014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5A4294-D96C-A347-801E-E0275A15DADC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58453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Lucida Grande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Lucida Grande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Lucida Grande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Lucida Grande" charset="0"/>
              </a:defRPr>
            </a:lvl1pPr>
          </a:lstStyle>
          <a:p>
            <a:pPr>
              <a:defRPr/>
            </a:pPr>
            <a:fld id="{A0FCEBD3-A582-5442-AF13-50C2B7E2B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7128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7A67CFEC-A894-3744-AB10-A7BAC93BF4D2}" type="slidenum">
              <a:rPr lang="en-US" sz="1200" b="0">
                <a:latin typeface="Lucida Grande" charset="0"/>
              </a:rPr>
              <a:pPr/>
              <a:t>1</a:t>
            </a:fld>
            <a:endParaRPr lang="en-US" sz="1200" b="0">
              <a:latin typeface="Lucida Grande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797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621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5113" y="152400"/>
            <a:ext cx="2103437" cy="56388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157913" cy="56388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638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GB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1873C-8276-E449-9733-905D3995D3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770405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3CEBE-BB09-FF47-976F-58E9EA93E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92247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E853A-A83C-3A4B-B9BD-B0175DFF8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384211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016000"/>
            <a:ext cx="4210050" cy="515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14850" y="1016000"/>
            <a:ext cx="4210050" cy="515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E941A-E36A-9545-AB27-523028EFB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12840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41067-1855-014B-96A8-DA7D056862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421313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B661D-C418-414D-A709-C47B174987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518465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53DA9F-FC11-0346-B46B-99C4D4ADA3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45578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45D6CA-AA83-214C-8B87-02FEE1D522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254120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8441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>
              <a:sym typeface="Chalkboard" pitchFamily="-111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A7021-EC8E-6A47-AB51-F5F6BA5D74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44305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C98BB-B838-7A4D-9242-708A09D6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104283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88900"/>
            <a:ext cx="2143125" cy="60833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88900"/>
            <a:ext cx="6276975" cy="60833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8A354-DBA1-1A43-AFD3-900AA1A895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610150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DC9C9-3A70-9C45-8395-5050EA2236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8323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1D1D25-E0D1-E74C-BB85-8721036A4B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213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9001D-2FE4-5243-99A1-1B469F76BF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1246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4267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524000"/>
            <a:ext cx="4267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444C5-5C26-4241-8CDE-74AAD7DB01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698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9DEB5-E6EF-8C42-A07C-852754A27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0416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6DF07-0A07-D94B-817B-336108EDC8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015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F7F89-9AB1-234F-B8D1-DB51C2E662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992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74338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FF962-821A-2E49-8A24-F01D3C78ED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771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8B277-0E2F-AC4C-8BC7-5C1A10E8F5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7475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B749F9-BB89-964D-9BB0-EB0C1764E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6791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9900" y="228600"/>
            <a:ext cx="2171700" cy="64008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28600"/>
            <a:ext cx="6362700" cy="64008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A0568-EE28-1144-BF90-979F2E93A0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866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676400"/>
            <a:ext cx="3787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0775" y="1676400"/>
            <a:ext cx="3787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823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8433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897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994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3220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9841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0">
            <a:alpha val="8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77724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520" y="980728"/>
            <a:ext cx="8496944" cy="51125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077" name="Text Box 5"/>
          <p:cNvSpPr txBox="1">
            <a:spLocks noChangeArrowheads="1"/>
          </p:cNvSpPr>
          <p:nvPr userDrawn="1"/>
        </p:nvSpPr>
        <p:spPr bwMode="auto">
          <a:xfrm>
            <a:off x="76200" y="6338888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fld id="{81FB3A04-3DDA-6D4B-B419-E64C2CC61434}" type="slidenum">
              <a:rPr lang="en-US" sz="2400" b="0" smtClean="0">
                <a:solidFill>
                  <a:srgbClr val="000000"/>
                </a:solidFill>
                <a:latin typeface="Lucida Grande" charset="0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2400" b="0" smtClean="0">
              <a:solidFill>
                <a:srgbClr val="000000"/>
              </a:solidFill>
              <a:latin typeface="Lucida Grande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build="p" bldLvl="2">
        <p:tmplLst>
          <p:tmpl lvl="1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5">
              <a:lumMod val="25000"/>
            </a:schemeClr>
          </a:solidFill>
          <a:effectLst>
            <a:outerShdw blurRad="38100" dist="38100" dir="2700000" algn="tl">
              <a:schemeClr val="tx2"/>
            </a:outerShdw>
          </a:effectLst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  <a:ea typeface="ＭＳ Ｐゴシック" pitchFamily="-65" charset="-128"/>
          <a:cs typeface="ＭＳ Ｐゴシック" pitchFamily="-65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75000"/>
        <a:buFont typeface="Wingdings" charset="2"/>
        <a:buChar char="v"/>
        <a:defRPr sz="2400">
          <a:solidFill>
            <a:schemeClr val="accent3">
              <a:lumMod val="50000"/>
            </a:schemeClr>
          </a:solidFill>
          <a:effectLst/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5">
            <a:lumMod val="50000"/>
          </a:schemeClr>
        </a:buClr>
        <a:buSzPct val="100000"/>
        <a:buFontTx/>
        <a:buChar char="–"/>
        <a:defRPr sz="2000">
          <a:solidFill>
            <a:schemeClr val="bg2">
              <a:lumMod val="10000"/>
            </a:schemeClr>
          </a:solidFill>
          <a:effectLst/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Tx/>
        <a:buSzPct val="100000"/>
        <a:buFont typeface="Wingdings" charset="2"/>
        <a:buChar char="u"/>
        <a:defRPr sz="2000">
          <a:solidFill>
            <a:srgbClr val="800000"/>
          </a:solidFill>
          <a:latin typeface="+mj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charset="0"/>
        <a:buChar char="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9pPr>
    </p:bodyStyle>
    <p:otherStyle>
      <a:defPPr>
        <a:defRPr lang="en-GB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0">
            <a:alpha val="8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88900"/>
            <a:ext cx="6680200" cy="749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5400" dist="63500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charset="0"/>
              </a:rPr>
              <a:t>Click to edit Master title style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016000"/>
            <a:ext cx="8572500" cy="5156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5400" dist="25399" dir="2700000" algn="ctr" rotWithShape="0">
              <a:srgbClr val="FFFFFF">
                <a:alpha val="75000"/>
              </a:srgbClr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charset="0"/>
              </a:rPr>
              <a:t>Click to edit Master text styles</a:t>
            </a:r>
          </a:p>
          <a:p>
            <a:pPr lvl="1"/>
            <a:r>
              <a:rPr lang="en-US">
                <a:sym typeface="Chalkboard" charset="0"/>
              </a:rPr>
              <a:t>Second level</a:t>
            </a:r>
          </a:p>
          <a:p>
            <a:pPr lvl="2"/>
            <a:r>
              <a:rPr lang="en-US">
                <a:sym typeface="Chalkboard" charset="0"/>
              </a:rPr>
              <a:t>Third level</a:t>
            </a:r>
          </a:p>
          <a:p>
            <a:pPr lvl="3"/>
            <a:r>
              <a:rPr lang="en-US">
                <a:sym typeface="Hoefler Text" charset="0"/>
              </a:rPr>
              <a:t>Fourth level</a:t>
            </a:r>
          </a:p>
          <a:p>
            <a:pPr lvl="4"/>
            <a:r>
              <a:rPr lang="en-US">
                <a:sym typeface="Hoefler Text" charset="0"/>
              </a:rPr>
              <a:t>Fifth level</a:t>
            </a:r>
          </a:p>
        </p:txBody>
      </p:sp>
      <p:sp>
        <p:nvSpPr>
          <p:cNvPr id="88068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46050" y="6280150"/>
            <a:ext cx="469900" cy="584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5400" dist="25399" dir="2700000" algn="ctr" rotWithShape="0">
              <a:srgbClr val="FFFFFF">
                <a:alpha val="75000"/>
              </a:srgb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3200" b="0">
                <a:cs typeface="Chalkboard" charset="0"/>
                <a:sym typeface="Chalkboard" charset="0"/>
              </a:defRPr>
            </a:lvl1pPr>
          </a:lstStyle>
          <a:p>
            <a:pPr>
              <a:defRPr/>
            </a:pPr>
            <a:fld id="{F9BEE6A6-C067-B541-8D44-9DCE806829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+mj-lt"/>
          <a:ea typeface="+mj-ea"/>
          <a:cs typeface="+mj-cs"/>
          <a:sym typeface="Chalkboar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pitchFamily="-11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pitchFamily="-11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pitchFamily="-11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pitchFamily="-111" charset="0"/>
        </a:defRPr>
      </a:lvl9pPr>
    </p:titleStyle>
    <p:bodyStyle>
      <a:lvl1pPr marL="381000" indent="-381000" algn="l" rtl="0" eaLnBrk="0" fontAlgn="base" hangingPunct="0">
        <a:spcBef>
          <a:spcPts val="1000"/>
        </a:spcBef>
        <a:spcAft>
          <a:spcPct val="0"/>
        </a:spcAft>
        <a:buSzPct val="116000"/>
        <a:buChar char="•"/>
        <a:defRPr sz="3200">
          <a:solidFill>
            <a:srgbClr val="2300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Chalkboard" charset="0"/>
        </a:defRPr>
      </a:lvl1pPr>
      <a:lvl2pPr marL="769938" indent="-401638" algn="l" rtl="0" eaLnBrk="0" fontAlgn="base" hangingPunct="0">
        <a:spcBef>
          <a:spcPts val="900"/>
        </a:spcBef>
        <a:spcAft>
          <a:spcPct val="0"/>
        </a:spcAft>
        <a:buSzPct val="77000"/>
        <a:buChar char="•"/>
        <a:defRPr sz="2400">
          <a:solidFill>
            <a:srgbClr val="0084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Chalkboard" charset="0"/>
        </a:defRPr>
      </a:lvl2pPr>
      <a:lvl3pPr marL="1176338" indent="-249238" algn="l" rtl="0" eaLnBrk="0" fontAlgn="base" hangingPunct="0">
        <a:spcBef>
          <a:spcPts val="900"/>
        </a:spcBef>
        <a:spcAft>
          <a:spcPct val="0"/>
        </a:spcAft>
        <a:buClr>
          <a:srgbClr val="444229"/>
        </a:buClr>
        <a:buSzPct val="125000"/>
        <a:buFont typeface="Hoefler Text" charset="0"/>
        <a:buChar char="•"/>
        <a:defRPr sz="2400">
          <a:solidFill>
            <a:srgbClr val="9400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Chalkboard" charset="0"/>
        </a:defRPr>
      </a:lvl3pPr>
      <a:lvl4pPr marL="1544638" indent="-249238" algn="l" rtl="0" eaLnBrk="0" fontAlgn="base" hangingPunct="0">
        <a:spcBef>
          <a:spcPts val="2300"/>
        </a:spcBef>
        <a:spcAft>
          <a:spcPct val="0"/>
        </a:spcAft>
        <a:buSzPct val="125000"/>
        <a:buFont typeface="Lucida Grande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charset="0"/>
        </a:defRPr>
      </a:lvl4pPr>
      <a:lvl5pPr marL="1912938" indent="-249238" algn="l" rtl="0" eaLnBrk="0" fontAlgn="base" hangingPunct="0">
        <a:spcBef>
          <a:spcPts val="2300"/>
        </a:spcBef>
        <a:spcAft>
          <a:spcPct val="0"/>
        </a:spcAft>
        <a:buSzPct val="125000"/>
        <a:buFont typeface="Lucida Grande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charset="0"/>
        </a:defRPr>
      </a:lvl5pPr>
      <a:lvl6pPr marL="2370138" indent="-249238" algn="l" rtl="0" fontAlgn="base">
        <a:spcBef>
          <a:spcPts val="2300"/>
        </a:spcBef>
        <a:spcAft>
          <a:spcPct val="0"/>
        </a:spcAft>
        <a:buSzPct val="125000"/>
        <a:buFont typeface="Lucida Grande" pitchFamily="-111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pitchFamily="-111" charset="0"/>
        </a:defRPr>
      </a:lvl6pPr>
      <a:lvl7pPr marL="2827338" indent="-249238" algn="l" rtl="0" fontAlgn="base">
        <a:spcBef>
          <a:spcPts val="2300"/>
        </a:spcBef>
        <a:spcAft>
          <a:spcPct val="0"/>
        </a:spcAft>
        <a:buSzPct val="125000"/>
        <a:buFont typeface="Lucida Grande" pitchFamily="-111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pitchFamily="-111" charset="0"/>
        </a:defRPr>
      </a:lvl7pPr>
      <a:lvl8pPr marL="3284538" indent="-249238" algn="l" rtl="0" fontAlgn="base">
        <a:spcBef>
          <a:spcPts val="2300"/>
        </a:spcBef>
        <a:spcAft>
          <a:spcPct val="0"/>
        </a:spcAft>
        <a:buSzPct val="125000"/>
        <a:buFont typeface="Lucida Grande" pitchFamily="-111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pitchFamily="-111" charset="0"/>
        </a:defRPr>
      </a:lvl8pPr>
      <a:lvl9pPr marL="3741738" indent="-249238" algn="l" rtl="0" fontAlgn="base">
        <a:spcBef>
          <a:spcPts val="2300"/>
        </a:spcBef>
        <a:spcAft>
          <a:spcPct val="0"/>
        </a:spcAft>
        <a:buSzPct val="125000"/>
        <a:buFont typeface="Lucida Grande" pitchFamily="-111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pitchFamily="-111" charset="0"/>
        </a:defRPr>
      </a:lvl9pPr>
    </p:bodyStyle>
    <p:otherStyle>
      <a:defPPr>
        <a:defRPr lang="en-GB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0">
            <a:alpha val="8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286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301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524000"/>
            <a:ext cx="8686800" cy="5105400"/>
          </a:xfrm>
          <a:prstGeom prst="roundRect">
            <a:avLst>
              <a:gd name="adj" fmla="val 345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00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CC00"/>
                </a:solidFill>
                <a:latin typeface="Times" charset="0"/>
              </a:defRPr>
            </a:lvl1pPr>
          </a:lstStyle>
          <a:p>
            <a:pPr>
              <a:defRPr/>
            </a:pPr>
            <a:fld id="{EDDDA3EC-EAA5-0E44-83EC-F204EA7B18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 bldLvl="2" autoUpdateAnimBg="0">
        <p:tmplLst>
          <p:tmpl lvl="1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3011"/>
                        </p:tgtEl>
                        <p:attrNameLst>
                          <p:attrName>ppt_c</p:attrName>
                        </p:attrNameLst>
                      </p:cBhvr>
                      <p:to>
                        <a:srgbClr val="66CCFF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3011"/>
                        </p:tgtEl>
                        <p:attrNameLst>
                          <p:attrName>ppt_c</p:attrName>
                        </p:attrNameLst>
                      </p:cBhvr>
                      <p:to>
                        <a:srgbClr val="66CCFF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3011"/>
                        </p:tgtEl>
                        <p:attrNameLst>
                          <p:attrName>ppt_c</p:attrName>
                        </p:attrNameLst>
                      </p:cBhvr>
                      <p:to>
                        <a:srgbClr val="66CCFF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3011"/>
                        </p:tgtEl>
                        <p:attrNameLst>
                          <p:attrName>ppt_c</p:attrName>
                        </p:attrNameLst>
                      </p:cBhvr>
                      <p:to>
                        <a:srgbClr val="66CCFF"/>
                      </p:to>
                    </p:animClr>
                  </p:sub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  <a:ea typeface="ＭＳ Ｐゴシック" pitchFamily="-65" charset="-128"/>
          <a:cs typeface="ＭＳ Ｐゴシック" pitchFamily="-65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ebdings" charset="0"/>
        <a:buChar char="&quot;"/>
        <a:defRPr sz="3200" b="1">
          <a:solidFill>
            <a:srgbClr val="FFFF00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charset="0"/>
        <a:buChar char="z"/>
        <a:defRPr sz="3200" b="1">
          <a:solidFill>
            <a:srgbClr val="FFCC66"/>
          </a:solidFill>
          <a:latin typeface="Arial Narrow" pitchFamily="-111" charset="0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3200" b="1" i="1">
          <a:solidFill>
            <a:srgbClr val="FFCC66"/>
          </a:solidFill>
          <a:latin typeface="Arial Narrow" pitchFamily="-111" charset="0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9pPr>
    </p:bodyStyle>
    <p:otherStyle>
      <a:defPPr>
        <a:defRPr lang="en-GB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21.e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22.emf"/><Relationship Id="rId7" Type="http://schemas.openxmlformats.org/officeDocument/2006/relationships/oleObject" Target="../embeddings/oleObject7.bin"/><Relationship Id="rId8" Type="http://schemas.openxmlformats.org/officeDocument/2006/relationships/image" Target="../media/image2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1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2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3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14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1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528" y="1340768"/>
            <a:ext cx="8137897" cy="2133600"/>
          </a:xfrm>
        </p:spPr>
        <p:txBody>
          <a:bodyPr anchor="t"/>
          <a:lstStyle/>
          <a:p>
            <a:pPr algn="ctr">
              <a:lnSpc>
                <a:spcPct val="90000"/>
              </a:lnSpc>
            </a:pP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/>
            </a:r>
            <a:br>
              <a:rPr lang="en-GB">
                <a:latin typeface="Chalkboard" charset="0"/>
                <a:ea typeface="ＭＳ Ｐゴシック" charset="0"/>
                <a:cs typeface="ＭＳ Ｐゴシック" charset="0"/>
              </a:rPr>
            </a:b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Functioning with Coordinates</a:t>
            </a:r>
            <a:br>
              <a:rPr lang="en-GB">
                <a:latin typeface="Chalkboard" charset="0"/>
                <a:ea typeface="ＭＳ Ｐゴシック" charset="0"/>
                <a:cs typeface="ＭＳ Ｐゴシック" charset="0"/>
              </a:rPr>
            </a:b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&amp;</a:t>
            </a:r>
            <a:br>
              <a:rPr lang="en-GB">
                <a:latin typeface="Chalkboard" charset="0"/>
                <a:ea typeface="ＭＳ Ｐゴシック" charset="0"/>
                <a:cs typeface="ＭＳ Ｐゴシック" charset="0"/>
              </a:rPr>
            </a:b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Coordinating Functions</a:t>
            </a:r>
            <a:endParaRPr lang="en-US">
              <a:latin typeface="Chalkboar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1846599" y="3852336"/>
            <a:ext cx="5338451" cy="176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  <a:buSzPct val="75000"/>
            </a:pPr>
            <a:r>
              <a:rPr lang="en-US" sz="3200" b="0">
                <a:solidFill>
                  <a:srgbClr val="008000"/>
                </a:solidFill>
              </a:rPr>
              <a:t>Anne Watson &amp; John Mason</a:t>
            </a:r>
          </a:p>
          <a:p>
            <a:pPr algn="ctr">
              <a:spcBef>
                <a:spcPct val="20000"/>
              </a:spcBef>
              <a:buClr>
                <a:schemeClr val="tx2"/>
              </a:buClr>
              <a:buSzPct val="75000"/>
            </a:pPr>
            <a:r>
              <a:rPr lang="en-US" sz="3200" b="0">
                <a:solidFill>
                  <a:srgbClr val="0000FF"/>
                </a:solidFill>
              </a:rPr>
              <a:t>Prince’s Teaching Institute</a:t>
            </a:r>
          </a:p>
          <a:p>
            <a:pPr algn="ctr">
              <a:spcBef>
                <a:spcPct val="20000"/>
              </a:spcBef>
              <a:buClr>
                <a:schemeClr val="tx2"/>
              </a:buClr>
              <a:buSzPct val="75000"/>
            </a:pPr>
            <a:r>
              <a:rPr lang="en-US" sz="3200" b="0">
                <a:solidFill>
                  <a:srgbClr val="0000FF"/>
                </a:solidFill>
              </a:rPr>
              <a:t> 2014</a:t>
            </a:r>
          </a:p>
        </p:txBody>
      </p:sp>
      <p:grpSp>
        <p:nvGrpSpPr>
          <p:cNvPr id="28675" name="Group 13"/>
          <p:cNvGrpSpPr>
            <a:grpSpLocks/>
          </p:cNvGrpSpPr>
          <p:nvPr/>
        </p:nvGrpSpPr>
        <p:grpSpPr bwMode="auto">
          <a:xfrm>
            <a:off x="323528" y="4953000"/>
            <a:ext cx="8740775" cy="1708150"/>
            <a:chOff x="110" y="96"/>
            <a:chExt cx="5506" cy="1076"/>
          </a:xfrm>
        </p:grpSpPr>
        <p:grpSp>
          <p:nvGrpSpPr>
            <p:cNvPr id="28679" name="Group 11"/>
            <p:cNvGrpSpPr>
              <a:grpSpLocks/>
            </p:cNvGrpSpPr>
            <p:nvPr/>
          </p:nvGrpSpPr>
          <p:grpSpPr bwMode="auto">
            <a:xfrm>
              <a:off x="110" y="96"/>
              <a:ext cx="1457" cy="983"/>
              <a:chOff x="38" y="96"/>
              <a:chExt cx="1457" cy="983"/>
            </a:xfrm>
          </p:grpSpPr>
          <p:pic>
            <p:nvPicPr>
              <p:cNvPr id="2" name="Picture 6" descr="OUPowerPoint18mmShiel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" y="96"/>
                <a:ext cx="469" cy="5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85" name="Text Box 8"/>
              <p:cNvSpPr txBox="1">
                <a:spLocks noChangeArrowheads="1"/>
              </p:cNvSpPr>
              <p:nvPr/>
            </p:nvSpPr>
            <p:spPr bwMode="auto">
              <a:xfrm>
                <a:off x="38" y="672"/>
                <a:ext cx="1457" cy="407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2pPr>
                <a:lvl3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3pPr>
                <a:lvl4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4pPr>
                <a:lvl5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9pPr>
              </a:lstStyle>
              <a:p>
                <a:pPr algn="ctr" eaLnBrk="0" hangingPunct="0">
                  <a:defRPr/>
                </a:pPr>
                <a:r>
                  <a:rPr lang="en-GB" sz="1800" b="0">
                    <a:solidFill>
                      <a:srgbClr val="732600"/>
                    </a:solidFill>
                  </a:rPr>
                  <a:t>The Open University</a:t>
                </a:r>
              </a:p>
              <a:p>
                <a:pPr algn="ctr" eaLnBrk="0" hangingPunct="0">
                  <a:defRPr/>
                </a:pPr>
                <a:r>
                  <a:rPr lang="en-GB" sz="1800" b="0">
                    <a:solidFill>
                      <a:srgbClr val="732600"/>
                    </a:solidFill>
                  </a:rPr>
                  <a:t>Maths Dept</a:t>
                </a:r>
              </a:p>
            </p:txBody>
          </p:sp>
        </p:grpSp>
        <p:grpSp>
          <p:nvGrpSpPr>
            <p:cNvPr id="28680" name="Group 12"/>
            <p:cNvGrpSpPr>
              <a:grpSpLocks/>
            </p:cNvGrpSpPr>
            <p:nvPr/>
          </p:nvGrpSpPr>
          <p:grpSpPr bwMode="auto">
            <a:xfrm>
              <a:off x="4152" y="144"/>
              <a:ext cx="1464" cy="1028"/>
              <a:chOff x="4080" y="144"/>
              <a:chExt cx="1464" cy="1028"/>
            </a:xfrm>
          </p:grpSpPr>
          <p:pic>
            <p:nvPicPr>
              <p:cNvPr id="28681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56" y="144"/>
                <a:ext cx="484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83" name="Text Box 10"/>
              <p:cNvSpPr txBox="1">
                <a:spLocks noChangeArrowheads="1"/>
              </p:cNvSpPr>
              <p:nvPr/>
            </p:nvSpPr>
            <p:spPr bwMode="auto">
              <a:xfrm>
                <a:off x="4080" y="768"/>
                <a:ext cx="1464" cy="404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2pPr>
                <a:lvl3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3pPr>
                <a:lvl4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4pPr>
                <a:lvl5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9pPr>
              </a:lstStyle>
              <a:p>
                <a:pPr algn="ctr" eaLnBrk="0" hangingPunct="0">
                  <a:defRPr/>
                </a:pPr>
                <a:r>
                  <a:rPr lang="en-GB" sz="1800" b="0">
                    <a:solidFill>
                      <a:srgbClr val="732600"/>
                    </a:solidFill>
                  </a:rPr>
                  <a:t>University of Oxford</a:t>
                </a:r>
              </a:p>
              <a:p>
                <a:pPr algn="ctr" eaLnBrk="0" hangingPunct="0">
                  <a:defRPr/>
                </a:pPr>
                <a:r>
                  <a:rPr lang="en-GB" sz="1800" b="0">
                    <a:solidFill>
                      <a:srgbClr val="732600"/>
                    </a:solidFill>
                  </a:rPr>
                  <a:t>Dept of Education</a:t>
                </a:r>
              </a:p>
            </p:txBody>
          </p:sp>
        </p:grpSp>
      </p:grpSp>
      <p:pic>
        <p:nvPicPr>
          <p:cNvPr id="28676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17018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9"/>
          <p:cNvSpPr txBox="1">
            <a:spLocks noChangeArrowheads="1"/>
          </p:cNvSpPr>
          <p:nvPr/>
        </p:nvSpPr>
        <p:spPr bwMode="auto">
          <a:xfrm>
            <a:off x="0" y="1219200"/>
            <a:ext cx="2865438" cy="3079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1400" b="0">
                <a:solidFill>
                  <a:srgbClr val="732600"/>
                </a:solidFill>
              </a:rPr>
              <a:t>Promoting Mathematical Thinking</a:t>
            </a:r>
          </a:p>
        </p:txBody>
      </p:sp>
      <p:pic>
        <p:nvPicPr>
          <p:cNvPr id="28678" name="Picture 12" descr="NCETM_CPD_Standard_Logo FINAL Smal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0"/>
            <a:ext cx="18716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992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Cobwebs</a:t>
            </a:r>
          </a:p>
        </p:txBody>
      </p:sp>
      <p:pic>
        <p:nvPicPr>
          <p:cNvPr id="5" name="Cinderella2ScreenSnapz004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8" y="836712"/>
            <a:ext cx="6696744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18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Understanding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80728"/>
            <a:ext cx="8496944" cy="4752528"/>
          </a:xfrm>
        </p:spPr>
        <p:txBody>
          <a:bodyPr/>
          <a:lstStyle/>
          <a:p>
            <a:pPr lvl="0"/>
            <a:r>
              <a:rPr lang="en-GB"/>
              <a:t>shift </a:t>
            </a:r>
          </a:p>
          <a:p>
            <a:pPr lvl="1"/>
            <a:r>
              <a:rPr lang="en-GB"/>
              <a:t>from seeing functions as instructions to calculate, </a:t>
            </a:r>
          </a:p>
          <a:p>
            <a:pPr lvl="1"/>
            <a:r>
              <a:rPr lang="en-GB"/>
              <a:t>to seeing them as correspondences between sets, </a:t>
            </a:r>
          </a:p>
          <a:p>
            <a:pPr lvl="1"/>
            <a:r>
              <a:rPr lang="en-GB"/>
              <a:t>to seeing them as describing variations, </a:t>
            </a:r>
          </a:p>
          <a:p>
            <a:pPr lvl="1"/>
            <a:r>
              <a:rPr lang="en-GB"/>
              <a:t>to becoming familiar with functions, </a:t>
            </a:r>
          </a:p>
          <a:p>
            <a:pPr lvl="1"/>
            <a:r>
              <a:rPr lang="en-GB"/>
              <a:t>to using functions to describe situations, </a:t>
            </a:r>
          </a:p>
          <a:p>
            <a:pPr lvl="1"/>
            <a:r>
              <a:rPr lang="en-GB"/>
              <a:t>and also to appreciating functions as objects in their own right.</a:t>
            </a:r>
          </a:p>
          <a:p>
            <a:pPr lvl="0"/>
            <a:r>
              <a:rPr lang="en-GB"/>
              <a:t>functions are not lines, straight or curved, that join plotted points</a:t>
            </a:r>
          </a:p>
          <a:p>
            <a:pPr lvl="0"/>
            <a:r>
              <a:rPr lang="en-GB"/>
              <a:t>plotting points focuses the mind on values of variables rather than parameters and properties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737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Understanding Functions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students have to understand </a:t>
            </a:r>
          </a:p>
          <a:p>
            <a:pPr lvl="1"/>
            <a:r>
              <a:rPr lang="en-GB"/>
              <a:t>the relation between coordinates for individual points, </a:t>
            </a:r>
          </a:p>
          <a:p>
            <a:pPr lvl="1"/>
            <a:r>
              <a:rPr lang="en-GB"/>
              <a:t>the fact that the same relation applies to sets of points, </a:t>
            </a:r>
          </a:p>
          <a:p>
            <a:pPr lvl="1"/>
            <a:r>
              <a:rPr lang="en-GB"/>
              <a:t>and that the equation and line represent this relationship and all the points that have it</a:t>
            </a:r>
          </a:p>
          <a:p>
            <a:pPr lvl="0"/>
            <a:r>
              <a:rPr lang="en-GB"/>
              <a:t>in linear graphs, the roles of </a:t>
            </a:r>
            <a:r>
              <a:rPr lang="en-GB" i="1"/>
              <a:t>y, x, m</a:t>
            </a:r>
            <a:r>
              <a:rPr lang="en-GB"/>
              <a:t> and </a:t>
            </a:r>
            <a:r>
              <a:rPr lang="en-GB" i="1"/>
              <a:t>c</a:t>
            </a:r>
            <a:r>
              <a:rPr lang="en-GB"/>
              <a:t> in  are very different from each other</a:t>
            </a:r>
          </a:p>
          <a:p>
            <a:pPr lvl="0"/>
            <a:r>
              <a:rPr lang="en-GB"/>
              <a:t>having 'time' on the x-axis helps students move towards understanding continuous independent variables but can also limit understanding</a:t>
            </a:r>
          </a:p>
          <a:p>
            <a:pPr lvl="0"/>
            <a:r>
              <a:rPr lang="en-GB"/>
              <a:t>students often think graphs 'start' at zero and need a broad repertoire of functions to counteract this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166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Understanding Functions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3728" y="908720"/>
            <a:ext cx="6840760" cy="864096"/>
          </a:xfrm>
        </p:spPr>
        <p:txBody>
          <a:bodyPr/>
          <a:lstStyle/>
          <a:p>
            <a:pPr lvl="0"/>
            <a:r>
              <a:rPr lang="en-GB"/>
              <a:t>Different forms of quadratic give access to different understanding</a:t>
            </a:r>
            <a:endParaRPr lang="en-GB" sz="200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6790071"/>
              </p:ext>
            </p:extLst>
          </p:nvPr>
        </p:nvGraphicFramePr>
        <p:xfrm>
          <a:off x="323528" y="4365104"/>
          <a:ext cx="2088233" cy="404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8" name="Equation" r:id="rId3" imgW="1181100" imgH="228600" progId="Equation.DSMT4">
                  <p:embed/>
                </p:oleObj>
              </mc:Choice>
              <mc:Fallback>
                <p:oleObj name="Equation" r:id="rId3" imgW="11811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3528" y="4365104"/>
                        <a:ext cx="2088233" cy="4041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631073"/>
              </p:ext>
            </p:extLst>
          </p:nvPr>
        </p:nvGraphicFramePr>
        <p:xfrm>
          <a:off x="395536" y="1988840"/>
          <a:ext cx="1800200" cy="420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9" name="Equation" r:id="rId5" imgW="977900" imgH="228600" progId="Equation.DSMT4">
                  <p:embed/>
                </p:oleObj>
              </mc:Choice>
              <mc:Fallback>
                <p:oleObj name="Equation" r:id="rId5" imgW="9779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5536" y="1988840"/>
                        <a:ext cx="1800200" cy="4208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2886211"/>
              </p:ext>
            </p:extLst>
          </p:nvPr>
        </p:nvGraphicFramePr>
        <p:xfrm>
          <a:off x="467544" y="3212976"/>
          <a:ext cx="1841845" cy="466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" name="Equation" r:id="rId7" imgW="1054100" imgH="266700" progId="Equation.DSMT4">
                  <p:embed/>
                </p:oleObj>
              </mc:Choice>
              <mc:Fallback>
                <p:oleObj name="Equation" r:id="rId7" imgW="1054100" imgH="266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67544" y="3212976"/>
                        <a:ext cx="1841845" cy="466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195736" y="1844824"/>
            <a:ext cx="6192688" cy="8640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charset="2"/>
              <a:buChar char="u"/>
              <a:defRPr sz="2000">
                <a:solidFill>
                  <a:srgbClr val="800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pPr lvl="1"/>
            <a:r>
              <a:rPr lang="en-GB" b="0"/>
              <a:t>the y-intercept is visible clearly as</a:t>
            </a:r>
            <a:r>
              <a:rPr lang="en-GB" b="0" i="1"/>
              <a:t> c,</a:t>
            </a:r>
            <a:r>
              <a:rPr lang="en-GB" b="0"/>
              <a:t> but the roles of </a:t>
            </a:r>
            <a:r>
              <a:rPr lang="en-GB" b="0" i="1"/>
              <a:t>a</a:t>
            </a:r>
            <a:r>
              <a:rPr lang="en-GB" b="0"/>
              <a:t> and </a:t>
            </a:r>
            <a:r>
              <a:rPr lang="en-GB" b="0" i="1"/>
              <a:t>b</a:t>
            </a:r>
            <a:r>
              <a:rPr lang="en-GB" b="0"/>
              <a:t> are obscure;</a:t>
            </a:r>
            <a:endParaRPr lang="en-GB" sz="1800" b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195736" y="2564904"/>
            <a:ext cx="6840760" cy="180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charset="2"/>
              <a:buChar char="u"/>
              <a:defRPr sz="2000">
                <a:solidFill>
                  <a:srgbClr val="800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pPr lvl="1"/>
            <a:r>
              <a:rPr lang="en-GB" b="0"/>
              <a:t>the turning point (probably the most obvious visual feature of quadratics) is most visible in the completed square form. The displacement of </a:t>
            </a:r>
            <a:r>
              <a:rPr lang="en-GB" b="0" i="1"/>
              <a:t>+a</a:t>
            </a:r>
            <a:r>
              <a:rPr lang="en-GB" b="0"/>
              <a:t> in the </a:t>
            </a:r>
            <a:r>
              <a:rPr lang="en-GB" b="0" i="1"/>
              <a:t>x</a:t>
            </a:r>
            <a:r>
              <a:rPr lang="en-GB" b="0"/>
              <a:t>-direction appears in (</a:t>
            </a:r>
            <a:r>
              <a:rPr lang="en-GB" b="0" i="1"/>
              <a:t>x</a:t>
            </a:r>
            <a:r>
              <a:rPr lang="en-GB" b="0"/>
              <a:t> – </a:t>
            </a:r>
            <a:r>
              <a:rPr lang="en-GB" b="0" i="1"/>
              <a:t>a</a:t>
            </a:r>
            <a:r>
              <a:rPr lang="en-GB" b="0"/>
              <a:t>) which students find counter-intuitive</a:t>
            </a:r>
            <a:endParaRPr lang="en-GB" sz="1800" b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195736" y="4149080"/>
            <a:ext cx="6840760" cy="15121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charset="2"/>
              <a:buChar char="u"/>
              <a:defRPr sz="2000">
                <a:solidFill>
                  <a:srgbClr val="800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pPr lvl="1"/>
            <a:r>
              <a:rPr lang="en-GB" b="0"/>
              <a:t>the</a:t>
            </a:r>
            <a:r>
              <a:rPr lang="en-GB" b="0" i="1"/>
              <a:t> x</a:t>
            </a:r>
            <a:r>
              <a:rPr lang="en-GB" b="0"/>
              <a:t>-intercepts are visible as roots </a:t>
            </a:r>
            <a:r>
              <a:rPr lang="en-GB" b="0" i="1"/>
              <a:t>a</a:t>
            </a:r>
            <a:r>
              <a:rPr lang="en-GB" b="0"/>
              <a:t> and </a:t>
            </a:r>
            <a:r>
              <a:rPr lang="en-GB" b="0" i="1"/>
              <a:t>b</a:t>
            </a:r>
            <a:r>
              <a:rPr lang="en-GB" b="0"/>
              <a:t> in the factorised form but the </a:t>
            </a:r>
            <a:r>
              <a:rPr lang="en-GB" b="0" i="1"/>
              <a:t>y</a:t>
            </a:r>
            <a:r>
              <a:rPr lang="en-GB" b="0"/>
              <a:t>-intercept is not obvious; changing</a:t>
            </a:r>
            <a:r>
              <a:rPr lang="en-GB" b="0" i="1"/>
              <a:t> k</a:t>
            </a:r>
            <a:r>
              <a:rPr lang="en-GB" b="0"/>
              <a:t> is interesting, particularly with software;</a:t>
            </a:r>
            <a:endParaRPr lang="en-GB" sz="1800" b="0"/>
          </a:p>
        </p:txBody>
      </p:sp>
      <p:sp>
        <p:nvSpPr>
          <p:cNvPr id="11" name="Rounded Rectangle 10"/>
          <p:cNvSpPr/>
          <p:nvPr/>
        </p:nvSpPr>
        <p:spPr bwMode="auto">
          <a:xfrm>
            <a:off x="1043608" y="5445224"/>
            <a:ext cx="7560840" cy="1296144"/>
          </a:xfrm>
          <a:prstGeom prst="roundRect">
            <a:avLst/>
          </a:prstGeom>
          <a:solidFill>
            <a:srgbClr val="E0EB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en-GB" sz="2400" b="0">
                <a:solidFill>
                  <a:schemeClr val="accent3">
                    <a:lumMod val="50000"/>
                  </a:schemeClr>
                </a:solidFill>
              </a:rPr>
              <a:t>students can get the idea that </a:t>
            </a:r>
            <a:br>
              <a:rPr lang="en-GB" sz="2400" b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GB" sz="2400" b="0">
                <a:solidFill>
                  <a:schemeClr val="accent3">
                    <a:lumMod val="50000"/>
                  </a:schemeClr>
                </a:solidFill>
              </a:rPr>
              <a:t>all functions are continuous, smooth and calculable </a:t>
            </a:r>
            <a:br>
              <a:rPr lang="en-GB" sz="2400" b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GB" sz="2400" b="0">
                <a:solidFill>
                  <a:schemeClr val="accent3">
                    <a:lumMod val="50000"/>
                  </a:schemeClr>
                </a:solidFill>
              </a:rPr>
              <a:t>unless they meet a broad repertoire of functions</a:t>
            </a:r>
          </a:p>
        </p:txBody>
      </p:sp>
    </p:spTree>
    <p:extLst>
      <p:ext uri="{BB962C8B-B14F-4D97-AF65-F5344CB8AC3E}">
        <p14:creationId xmlns:p14="http://schemas.microsoft.com/office/powerpoint/2010/main" val="3507270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Aims, Intentions &amp; Possibilities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To offer mathematical challenge</a:t>
            </a:r>
          </a:p>
          <a:p>
            <a:r>
              <a:rPr lang="en-GB"/>
              <a:t>To open up some possible ways of working on mathematics</a:t>
            </a:r>
          </a:p>
          <a:p>
            <a:r>
              <a:rPr lang="en-GB"/>
              <a:t>To draw attention to core aspects (awarenesses) of coordinate geometry and functions</a:t>
            </a:r>
          </a:p>
          <a:p>
            <a:r>
              <a:rPr lang="en-GB"/>
              <a:t>To raise questions about how to provoke students to move flexibly between discrete and continuous </a:t>
            </a:r>
          </a:p>
        </p:txBody>
      </p:sp>
    </p:spTree>
    <p:extLst>
      <p:ext uri="{BB962C8B-B14F-4D97-AF65-F5344CB8AC3E}">
        <p14:creationId xmlns:p14="http://schemas.microsoft.com/office/powerpoint/2010/main" val="3613065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Further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Institute for Mathematical Pedagogy (IMP14)</a:t>
            </a:r>
            <a:br>
              <a:rPr lang="en-GB"/>
            </a:br>
            <a:r>
              <a:rPr lang="en-GB"/>
              <a:t> (4 days July 28-31) see </a:t>
            </a:r>
            <a:r>
              <a:rPr lang="en-GB">
                <a:solidFill>
                  <a:srgbClr val="FF0000"/>
                </a:solidFill>
              </a:rPr>
              <a:t>mcs.open.ac.uk/jhm3</a:t>
            </a:r>
          </a:p>
          <a:p>
            <a:r>
              <a:rPr lang="en-GB"/>
              <a:t>Picturing Functions</a:t>
            </a:r>
            <a:br>
              <a:rPr lang="en-GB"/>
            </a:br>
            <a:r>
              <a:rPr lang="en-GB"/>
              <a:t> (labspace.open.ac.uk/mod/oucontent/view.php?id=426866&amp;section=1.2.2)</a:t>
            </a:r>
          </a:p>
          <a:p>
            <a:r>
              <a:rPr lang="en-GB">
                <a:solidFill>
                  <a:srgbClr val="FF0000"/>
                </a:solidFill>
              </a:rPr>
              <a:t>mcs.open.ac.uk/jhm3</a:t>
            </a:r>
            <a:r>
              <a:rPr lang="en-GB"/>
              <a:t> (go to presentations)</a:t>
            </a:r>
          </a:p>
          <a:p>
            <a:r>
              <a:rPr lang="en-GB"/>
              <a:t>Key Ideas in Teaching Mathematics </a:t>
            </a:r>
            <a:br>
              <a:rPr lang="en-GB"/>
            </a:br>
            <a:r>
              <a:rPr lang="en-GB"/>
              <a:t>    (Watson, Jones &amp; Pratt (O.U.P)</a:t>
            </a:r>
          </a:p>
          <a:p>
            <a:r>
              <a:rPr lang="en-GB">
                <a:solidFill>
                  <a:srgbClr val="FF0000"/>
                </a:solidFill>
              </a:rPr>
              <a:t>j.h.mason@open.ac.uk</a:t>
            </a:r>
          </a:p>
        </p:txBody>
      </p:sp>
    </p:spTree>
    <p:extLst>
      <p:ext uri="{BB962C8B-B14F-4D97-AF65-F5344CB8AC3E}">
        <p14:creationId xmlns:p14="http://schemas.microsoft.com/office/powerpoint/2010/main" val="66026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Aims, Intentions &amp; Possibilities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To offer mathematical challenge</a:t>
            </a:r>
          </a:p>
          <a:p>
            <a:r>
              <a:rPr lang="en-GB"/>
              <a:t>To open up some possible ways of working on mathematics</a:t>
            </a:r>
          </a:p>
          <a:p>
            <a:r>
              <a:rPr lang="en-GB"/>
              <a:t>To draw attention to core aspects (awarenesses) of coordinate geometry and functions</a:t>
            </a:r>
          </a:p>
          <a:p>
            <a:r>
              <a:rPr lang="en-GB"/>
              <a:t>To raise questions about how to provoke students to move flexibly between discrete and continuous </a:t>
            </a:r>
          </a:p>
        </p:txBody>
      </p:sp>
    </p:spTree>
    <p:extLst>
      <p:ext uri="{BB962C8B-B14F-4D97-AF65-F5344CB8AC3E}">
        <p14:creationId xmlns:p14="http://schemas.microsoft.com/office/powerpoint/2010/main" val="2568247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541" y="1493655"/>
            <a:ext cx="4356100" cy="4584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Corners of a Square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340768"/>
            <a:ext cx="4356100" cy="4584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2492896"/>
            <a:ext cx="2400300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70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Corners of a Kite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340768"/>
            <a:ext cx="4470400" cy="3619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356" y="1340768"/>
            <a:ext cx="35941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884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Function: images through School</a:t>
            </a:r>
          </a:p>
        </p:txBody>
      </p:sp>
      <p:grpSp>
        <p:nvGrpSpPr>
          <p:cNvPr id="4" name="Group 93"/>
          <p:cNvGrpSpPr>
            <a:grpSpLocks/>
          </p:cNvGrpSpPr>
          <p:nvPr/>
        </p:nvGrpSpPr>
        <p:grpSpPr bwMode="auto">
          <a:xfrm>
            <a:off x="467544" y="1124744"/>
            <a:ext cx="2152650" cy="1038225"/>
            <a:chOff x="2535" y="1853"/>
            <a:chExt cx="3390" cy="1635"/>
          </a:xfrm>
        </p:grpSpPr>
        <p:sp>
          <p:nvSpPr>
            <p:cNvPr id="5" name="Oval 94"/>
            <p:cNvSpPr>
              <a:spLocks noChangeArrowheads="1"/>
            </p:cNvSpPr>
            <p:nvPr/>
          </p:nvSpPr>
          <p:spPr bwMode="auto">
            <a:xfrm>
              <a:off x="2535" y="1973"/>
              <a:ext cx="645" cy="151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" name="Oval 95"/>
            <p:cNvSpPr>
              <a:spLocks noChangeArrowheads="1"/>
            </p:cNvSpPr>
            <p:nvPr/>
          </p:nvSpPr>
          <p:spPr bwMode="auto">
            <a:xfrm>
              <a:off x="5280" y="1853"/>
              <a:ext cx="645" cy="151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cxnSp>
          <p:nvCxnSpPr>
            <p:cNvPr id="95" name="AutoShape 96"/>
            <p:cNvCxnSpPr>
              <a:cxnSpLocks noChangeShapeType="1"/>
            </p:cNvCxnSpPr>
            <p:nvPr/>
          </p:nvCxnSpPr>
          <p:spPr bwMode="auto">
            <a:xfrm>
              <a:off x="2910" y="2163"/>
              <a:ext cx="2775" cy="21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6" name="AutoShape 97"/>
            <p:cNvCxnSpPr>
              <a:cxnSpLocks noChangeShapeType="1"/>
            </p:cNvCxnSpPr>
            <p:nvPr/>
          </p:nvCxnSpPr>
          <p:spPr bwMode="auto">
            <a:xfrm flipV="1">
              <a:off x="2910" y="2373"/>
              <a:ext cx="2775" cy="18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" name="AutoShape 98"/>
            <p:cNvCxnSpPr>
              <a:cxnSpLocks noChangeShapeType="1"/>
            </p:cNvCxnSpPr>
            <p:nvPr/>
          </p:nvCxnSpPr>
          <p:spPr bwMode="auto">
            <a:xfrm flipV="1">
              <a:off x="2820" y="2373"/>
              <a:ext cx="2865" cy="66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8" name="AutoShape 99"/>
            <p:cNvCxnSpPr>
              <a:cxnSpLocks noChangeShapeType="1"/>
            </p:cNvCxnSpPr>
            <p:nvPr/>
          </p:nvCxnSpPr>
          <p:spPr bwMode="auto">
            <a:xfrm>
              <a:off x="2820" y="2373"/>
              <a:ext cx="2790" cy="28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9" name="AutoShape 100"/>
            <p:cNvCxnSpPr>
              <a:cxnSpLocks noChangeShapeType="1"/>
            </p:cNvCxnSpPr>
            <p:nvPr/>
          </p:nvCxnSpPr>
          <p:spPr bwMode="auto">
            <a:xfrm flipV="1">
              <a:off x="2685" y="2658"/>
              <a:ext cx="2925" cy="18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0" name="AutoShape 101"/>
            <p:cNvCxnSpPr>
              <a:cxnSpLocks noChangeShapeType="1"/>
            </p:cNvCxnSpPr>
            <p:nvPr/>
          </p:nvCxnSpPr>
          <p:spPr bwMode="auto">
            <a:xfrm flipV="1">
              <a:off x="2820" y="2658"/>
              <a:ext cx="2677" cy="61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" name="Oval 102"/>
            <p:cNvSpPr>
              <a:spLocks noChangeArrowheads="1"/>
            </p:cNvSpPr>
            <p:nvPr/>
          </p:nvSpPr>
          <p:spPr bwMode="auto">
            <a:xfrm>
              <a:off x="2828" y="2087"/>
              <a:ext cx="143" cy="14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" name="Oval 103"/>
            <p:cNvSpPr>
              <a:spLocks noChangeArrowheads="1"/>
            </p:cNvSpPr>
            <p:nvPr/>
          </p:nvSpPr>
          <p:spPr bwMode="auto">
            <a:xfrm>
              <a:off x="2700" y="2290"/>
              <a:ext cx="143" cy="14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Oval 104"/>
            <p:cNvSpPr>
              <a:spLocks noChangeArrowheads="1"/>
            </p:cNvSpPr>
            <p:nvPr/>
          </p:nvSpPr>
          <p:spPr bwMode="auto">
            <a:xfrm>
              <a:off x="2624" y="2741"/>
              <a:ext cx="143" cy="14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Oval 105"/>
            <p:cNvSpPr>
              <a:spLocks noChangeArrowheads="1"/>
            </p:cNvSpPr>
            <p:nvPr/>
          </p:nvSpPr>
          <p:spPr bwMode="auto">
            <a:xfrm>
              <a:off x="2752" y="2470"/>
              <a:ext cx="143" cy="14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Oval 106"/>
            <p:cNvSpPr>
              <a:spLocks noChangeArrowheads="1"/>
            </p:cNvSpPr>
            <p:nvPr/>
          </p:nvSpPr>
          <p:spPr bwMode="auto">
            <a:xfrm>
              <a:off x="2767" y="2932"/>
              <a:ext cx="143" cy="14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Oval 107"/>
            <p:cNvSpPr>
              <a:spLocks noChangeArrowheads="1"/>
            </p:cNvSpPr>
            <p:nvPr/>
          </p:nvSpPr>
          <p:spPr bwMode="auto">
            <a:xfrm>
              <a:off x="2767" y="3195"/>
              <a:ext cx="143" cy="14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Oval 108"/>
            <p:cNvSpPr>
              <a:spLocks noChangeArrowheads="1"/>
            </p:cNvSpPr>
            <p:nvPr/>
          </p:nvSpPr>
          <p:spPr bwMode="auto">
            <a:xfrm>
              <a:off x="5595" y="2598"/>
              <a:ext cx="143" cy="14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Oval 109"/>
            <p:cNvSpPr>
              <a:spLocks noChangeArrowheads="1"/>
            </p:cNvSpPr>
            <p:nvPr/>
          </p:nvSpPr>
          <p:spPr bwMode="auto">
            <a:xfrm>
              <a:off x="5625" y="2290"/>
              <a:ext cx="143" cy="14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83568" y="2132856"/>
            <a:ext cx="1750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>
                <a:solidFill>
                  <a:schemeClr val="bg1"/>
                </a:solidFill>
              </a:rPr>
              <a:t>Mappings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563888" y="2185700"/>
            <a:ext cx="1672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>
                <a:solidFill>
                  <a:schemeClr val="bg1"/>
                </a:solidFill>
              </a:rPr>
              <a:t>Machines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296" y="404664"/>
            <a:ext cx="1728192" cy="3098100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 bwMode="auto">
          <a:xfrm>
            <a:off x="251520" y="3068960"/>
            <a:ext cx="8892480" cy="3744416"/>
          </a:xfrm>
          <a:prstGeom prst="roundRect">
            <a:avLst/>
          </a:prstGeom>
          <a:solidFill>
            <a:srgbClr val="CCFF66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buFont typeface="Wingdings" charset="2"/>
              <a:buChar char="²"/>
            </a:pPr>
            <a:r>
              <a:rPr lang="en-GB" sz="2400" b="0">
                <a:solidFill>
                  <a:srgbClr val="000000"/>
                </a:solidFill>
              </a:rPr>
              <a:t>Formulae for getting </a:t>
            </a:r>
            <a:r>
              <a:rPr lang="en-GB" sz="2400" b="0" i="1">
                <a:solidFill>
                  <a:srgbClr val="000000"/>
                </a:solidFill>
              </a:rPr>
              <a:t>y</a:t>
            </a:r>
            <a:r>
              <a:rPr lang="en-GB" sz="2400" b="0">
                <a:solidFill>
                  <a:srgbClr val="000000"/>
                </a:solidFill>
              </a:rPr>
              <a:t>-values from given </a:t>
            </a:r>
            <a:r>
              <a:rPr lang="en-GB" sz="2400" b="0" i="1">
                <a:solidFill>
                  <a:srgbClr val="000000"/>
                </a:solidFill>
              </a:rPr>
              <a:t>x</a:t>
            </a:r>
            <a:r>
              <a:rPr lang="en-GB" sz="2400" b="0">
                <a:solidFill>
                  <a:srgbClr val="000000"/>
                </a:solidFill>
              </a:rPr>
              <a:t>-values</a:t>
            </a:r>
            <a:endParaRPr lang="en-GB" sz="2400" b="0" i="1">
              <a:solidFill>
                <a:srgbClr val="000000"/>
              </a:solidFill>
            </a:endParaRPr>
          </a:p>
          <a:p>
            <a:pPr marL="342900" lvl="0" indent="-342900">
              <a:buFont typeface="Wingdings" charset="2"/>
              <a:buChar char="²"/>
            </a:pPr>
            <a:r>
              <a:rPr lang="en-GB" sz="2400" b="0">
                <a:solidFill>
                  <a:schemeClr val="bg1"/>
                </a:solidFill>
              </a:rPr>
              <a:t>Input/output ‘black boxes’ such as trigonometric or exponential functions</a:t>
            </a:r>
          </a:p>
          <a:p>
            <a:pPr marL="342900" lvl="0" indent="-342900">
              <a:buFont typeface="Wingdings" charset="2"/>
              <a:buChar char="²"/>
            </a:pPr>
            <a:r>
              <a:rPr lang="en-GB" sz="2400" b="0">
                <a:solidFill>
                  <a:srgbClr val="000000"/>
                </a:solidFill>
              </a:rPr>
              <a:t>Relations between a domain of </a:t>
            </a:r>
            <a:r>
              <a:rPr lang="en-GB" sz="2400" b="0" i="1">
                <a:solidFill>
                  <a:srgbClr val="000000"/>
                </a:solidFill>
              </a:rPr>
              <a:t>x</a:t>
            </a:r>
            <a:r>
              <a:rPr lang="en-GB" sz="2400" b="0">
                <a:solidFill>
                  <a:srgbClr val="000000"/>
                </a:solidFill>
              </a:rPr>
              <a:t>-values and a range of function values;</a:t>
            </a:r>
          </a:p>
          <a:p>
            <a:pPr marL="342900" lvl="0" indent="-342900">
              <a:buFont typeface="Wingdings" charset="2"/>
              <a:buChar char="²"/>
            </a:pPr>
            <a:r>
              <a:rPr lang="en-GB" sz="2400" b="0">
                <a:solidFill>
                  <a:srgbClr val="993300"/>
                </a:solidFill>
              </a:rPr>
              <a:t>Relations between variables in ‘realistic’ situations</a:t>
            </a:r>
          </a:p>
          <a:p>
            <a:pPr marL="342900" lvl="0" indent="-342900">
              <a:buFont typeface="Wingdings" charset="2"/>
              <a:buChar char="²"/>
            </a:pPr>
            <a:r>
              <a:rPr lang="en-GB" sz="2400" b="0">
                <a:solidFill>
                  <a:srgbClr val="000000"/>
                </a:solidFill>
              </a:rPr>
              <a:t>Graphs which have particular characteristics;</a:t>
            </a:r>
          </a:p>
          <a:p>
            <a:pPr marL="342900" lvl="0" indent="-342900">
              <a:buFont typeface="Wingdings" charset="2"/>
              <a:buChar char="²"/>
            </a:pPr>
            <a:r>
              <a:rPr lang="en-GB" sz="2400" b="0">
                <a:solidFill>
                  <a:srgbClr val="993300"/>
                </a:solidFill>
              </a:rPr>
              <a:t>Graphs which can be transformed by scaling, translating;</a:t>
            </a:r>
          </a:p>
          <a:p>
            <a:pPr marL="342900" lvl="0" indent="-342900">
              <a:buFont typeface="Wingdings" charset="2"/>
              <a:buChar char="²"/>
            </a:pPr>
            <a:r>
              <a:rPr lang="en-GB" sz="2400" b="0">
                <a:solidFill>
                  <a:srgbClr val="000000"/>
                </a:solidFill>
              </a:rPr>
              <a:t>Particular kinds of relations with parameters e.g. </a:t>
            </a:r>
          </a:p>
          <a:p>
            <a:pPr marL="342900" lvl="0" indent="-342900">
              <a:buFont typeface="Wingdings" charset="2"/>
              <a:buChar char="²"/>
            </a:pPr>
            <a:endParaRPr lang="en-GB" sz="2400" b="0">
              <a:solidFill>
                <a:srgbClr val="000000"/>
              </a:solidFill>
              <a:effectLst/>
            </a:endParaRPr>
          </a:p>
          <a:p>
            <a:pPr marL="342900" lvl="0" indent="-342900">
              <a:buFont typeface="Wingdings" charset="2"/>
              <a:buChar char="²"/>
            </a:pPr>
            <a:endParaRPr lang="en-GB" sz="2400" b="0">
              <a:solidFill>
                <a:srgbClr val="00000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059832" y="1321605"/>
            <a:ext cx="3712414" cy="523220"/>
            <a:chOff x="3059832" y="1321604"/>
            <a:chExt cx="4032448" cy="568325"/>
          </a:xfrm>
        </p:grpSpPr>
        <p:grpSp>
          <p:nvGrpSpPr>
            <p:cNvPr id="16" name="Group 161"/>
            <p:cNvGrpSpPr>
              <a:grpSpLocks/>
            </p:cNvGrpSpPr>
            <p:nvPr/>
          </p:nvGrpSpPr>
          <p:grpSpPr bwMode="auto">
            <a:xfrm>
              <a:off x="3059832" y="1321604"/>
              <a:ext cx="3533775" cy="568325"/>
              <a:chOff x="2445" y="4413"/>
              <a:chExt cx="5565" cy="895"/>
            </a:xfrm>
          </p:grpSpPr>
          <p:sp>
            <p:nvSpPr>
              <p:cNvPr id="17" name="Oval 111"/>
              <p:cNvSpPr>
                <a:spLocks noChangeArrowheads="1"/>
              </p:cNvSpPr>
              <p:nvPr/>
            </p:nvSpPr>
            <p:spPr bwMode="auto">
              <a:xfrm>
                <a:off x="2445" y="4413"/>
                <a:ext cx="885" cy="895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cxnSp>
            <p:nvCxnSpPr>
              <p:cNvPr id="86" name="AutoShape 112"/>
              <p:cNvCxnSpPr>
                <a:cxnSpLocks noChangeShapeType="1"/>
              </p:cNvCxnSpPr>
              <p:nvPr/>
            </p:nvCxnSpPr>
            <p:spPr bwMode="auto">
              <a:xfrm>
                <a:off x="3330" y="4874"/>
                <a:ext cx="765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7" name="AutoShape 113"/>
              <p:cNvCxnSpPr>
                <a:cxnSpLocks noChangeShapeType="1"/>
              </p:cNvCxnSpPr>
              <p:nvPr/>
            </p:nvCxnSpPr>
            <p:spPr bwMode="auto">
              <a:xfrm>
                <a:off x="5280" y="4874"/>
                <a:ext cx="765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8" name="AutoShape 114"/>
              <p:cNvCxnSpPr>
                <a:cxnSpLocks noChangeShapeType="1"/>
              </p:cNvCxnSpPr>
              <p:nvPr/>
            </p:nvCxnSpPr>
            <p:spPr bwMode="auto">
              <a:xfrm>
                <a:off x="7245" y="4788"/>
                <a:ext cx="765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8" name="Text Box 115"/>
              <p:cNvSpPr txBox="1">
                <a:spLocks noChangeArrowheads="1"/>
              </p:cNvSpPr>
              <p:nvPr/>
            </p:nvSpPr>
            <p:spPr bwMode="auto">
              <a:xfrm>
                <a:off x="2685" y="4503"/>
                <a:ext cx="434" cy="55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1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  <a:ea typeface="ÇlÇr ñæí©" charset="0"/>
                  </a:rPr>
                  <a:t>x</a:t>
                </a: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endParaRPr>
              </a:p>
            </p:txBody>
          </p:sp>
          <p:sp>
            <p:nvSpPr>
              <p:cNvPr id="19" name="Text Box 116"/>
              <p:cNvSpPr txBox="1">
                <a:spLocks noChangeArrowheads="1"/>
              </p:cNvSpPr>
              <p:nvPr/>
            </p:nvSpPr>
            <p:spPr bwMode="auto">
              <a:xfrm>
                <a:off x="4095" y="4503"/>
                <a:ext cx="1124" cy="66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  <a:ea typeface="ÇlÇr ñæí©" charset="0"/>
                  </a:rPr>
                  <a:t> + 5</a:t>
                </a: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endParaRPr>
              </a:p>
            </p:txBody>
          </p:sp>
          <p:sp>
            <p:nvSpPr>
              <p:cNvPr id="20" name="Text Box 117"/>
              <p:cNvSpPr txBox="1">
                <a:spLocks noChangeArrowheads="1"/>
              </p:cNvSpPr>
              <p:nvPr/>
            </p:nvSpPr>
            <p:spPr bwMode="auto">
              <a:xfrm>
                <a:off x="6045" y="4503"/>
                <a:ext cx="1349" cy="66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  <a:ea typeface="ÇlÇr ñæí©" charset="0"/>
                  </a:rPr>
                  <a:t> x 7</a:t>
                </a: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</a:endParaRPr>
              </a:p>
            </p:txBody>
          </p:sp>
        </p:grpSp>
        <p:sp>
          <p:nvSpPr>
            <p:cNvPr id="3" name="Document 2"/>
            <p:cNvSpPr/>
            <p:nvPr/>
          </p:nvSpPr>
          <p:spPr bwMode="auto">
            <a:xfrm>
              <a:off x="6588224" y="1340768"/>
              <a:ext cx="504056" cy="504056"/>
            </a:xfrm>
            <a:prstGeom prst="flowChartDocumen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014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Getting a Lift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80728"/>
            <a:ext cx="8496944" cy="2520280"/>
          </a:xfrm>
        </p:spPr>
        <p:txBody>
          <a:bodyPr/>
          <a:lstStyle/>
          <a:p>
            <a:r>
              <a:rPr lang="en-GB"/>
              <a:t>You are staying in a hotel on its 14</a:t>
            </a:r>
            <a:r>
              <a:rPr lang="en-GB" baseline="30000"/>
              <a:t>th</a:t>
            </a:r>
            <a:r>
              <a:rPr lang="en-GB"/>
              <a:t> floor. You are going to use the lift to go down to the parking level. The hotel has a ground level numbered zero, and there are several parking levels underneath the zero floor. </a:t>
            </a:r>
          </a:p>
          <a:p>
            <a:r>
              <a:rPr lang="en-GB"/>
              <a:t>The table below shows what floor you reach after a number of seconds. </a:t>
            </a:r>
          </a:p>
          <a:p>
            <a:endParaRPr lang="en-GB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3146750"/>
              </p:ext>
            </p:extLst>
          </p:nvPr>
        </p:nvGraphicFramePr>
        <p:xfrm>
          <a:off x="3445348" y="2908300"/>
          <a:ext cx="5727700" cy="394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Document" r:id="rId3" imgW="5727700" imgH="3949700" progId="Word.Document.12">
                  <p:embed/>
                </p:oleObj>
              </mc:Choice>
              <mc:Fallback>
                <p:oleObj name="Document" r:id="rId3" imgW="5727700" imgH="3949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45348" y="2908300"/>
                        <a:ext cx="5727700" cy="394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9575004"/>
              </p:ext>
            </p:extLst>
          </p:nvPr>
        </p:nvGraphicFramePr>
        <p:xfrm>
          <a:off x="467544" y="3573016"/>
          <a:ext cx="2664296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2148"/>
                <a:gridCol w="133214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>
                          <a:solidFill>
                            <a:srgbClr val="000000"/>
                          </a:solidFill>
                        </a:rPr>
                        <a:t>Number of seconds</a:t>
                      </a:r>
                    </a:p>
                  </a:txBody>
                  <a:tcPr>
                    <a:solidFill>
                      <a:srgbClr val="E0E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>
                          <a:solidFill>
                            <a:srgbClr val="000000"/>
                          </a:solidFill>
                        </a:rPr>
                        <a:t>Floor Number</a:t>
                      </a:r>
                    </a:p>
                  </a:txBody>
                  <a:tcPr>
                    <a:solidFill>
                      <a:srgbClr val="E0EB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>
                          <a:solidFill>
                            <a:srgbClr val="000000"/>
                          </a:solidFill>
                        </a:rPr>
                        <a:t>0</a:t>
                      </a:r>
                    </a:p>
                  </a:txBody>
                  <a:tcPr>
                    <a:solidFill>
                      <a:srgbClr val="E0E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>
                          <a:solidFill>
                            <a:srgbClr val="000000"/>
                          </a:solidFill>
                        </a:rPr>
                        <a:t>14</a:t>
                      </a:r>
                    </a:p>
                  </a:txBody>
                  <a:tcPr>
                    <a:solidFill>
                      <a:srgbClr val="E0EB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>
                          <a:solidFill>
                            <a:srgbClr val="000000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rgbClr val="E0E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>
                          <a:solidFill>
                            <a:srgbClr val="000000"/>
                          </a:solidFill>
                        </a:rPr>
                        <a:t>10</a:t>
                      </a:r>
                    </a:p>
                  </a:txBody>
                  <a:tcPr>
                    <a:solidFill>
                      <a:srgbClr val="E0EB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>
                          <a:solidFill>
                            <a:srgbClr val="000000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rgbClr val="E0E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>
                          <a:solidFill>
                            <a:srgbClr val="000000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rgbClr val="E0EB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>
                          <a:solidFill>
                            <a:srgbClr val="000000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rgbClr val="E0E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>
                          <a:solidFill>
                            <a:srgbClr val="000000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rgbClr val="E0EB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>
                          <a:solidFill>
                            <a:srgbClr val="000000"/>
                          </a:solidFill>
                        </a:rPr>
                        <a:t>7</a:t>
                      </a:r>
                    </a:p>
                  </a:txBody>
                  <a:tcPr>
                    <a:solidFill>
                      <a:srgbClr val="E0E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>
                          <a:solidFill>
                            <a:srgbClr val="000000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E0EB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0559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Functions From Sequences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80728"/>
            <a:ext cx="3960440" cy="648072"/>
          </a:xfrm>
        </p:spPr>
        <p:txBody>
          <a:bodyPr/>
          <a:lstStyle/>
          <a:p>
            <a:r>
              <a:rPr lang="en-GB"/>
              <a:t>What is the function?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8659558"/>
              </p:ext>
            </p:extLst>
          </p:nvPr>
        </p:nvGraphicFramePr>
        <p:xfrm>
          <a:off x="179513" y="1700808"/>
          <a:ext cx="2952330" cy="936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466"/>
                <a:gridCol w="590466"/>
                <a:gridCol w="590466"/>
                <a:gridCol w="590466"/>
                <a:gridCol w="590466"/>
              </a:tblGrid>
              <a:tr h="468052"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solidFill>
                            <a:srgbClr val="000000"/>
                          </a:solidFill>
                        </a:rPr>
                        <a:t>x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solidFill>
                            <a:srgbClr val="000000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solidFill>
                            <a:srgbClr val="000000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solidFill>
                            <a:srgbClr val="000000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solidFill>
                            <a:srgbClr val="000000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468052"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solidFill>
                            <a:srgbClr val="000000"/>
                          </a:solidFill>
                        </a:rPr>
                        <a:t>y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solidFill>
                            <a:srgbClr val="000000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solidFill>
                            <a:srgbClr val="000000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solidFill>
                            <a:srgbClr val="000000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solidFill>
                            <a:srgbClr val="000000"/>
                          </a:solidFill>
                        </a:rPr>
                        <a:t>8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2937540"/>
              </p:ext>
            </p:extLst>
          </p:nvPr>
        </p:nvGraphicFramePr>
        <p:xfrm>
          <a:off x="3419872" y="1760108"/>
          <a:ext cx="1008112" cy="4447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5" name="Equation" r:id="rId3" imgW="431800" imgH="190500" progId="Equation.DSMT4">
                  <p:embed/>
                </p:oleObj>
              </mc:Choice>
              <mc:Fallback>
                <p:oleObj name="Equation" r:id="rId3" imgW="4318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19872" y="1760108"/>
                        <a:ext cx="1008112" cy="4447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6150313"/>
              </p:ext>
            </p:extLst>
          </p:nvPr>
        </p:nvGraphicFramePr>
        <p:xfrm>
          <a:off x="3419872" y="2204864"/>
          <a:ext cx="5572224" cy="442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6" name="Equation" r:id="rId5" imgW="2400300" imgH="190500" progId="Equation.DSMT4">
                  <p:embed/>
                </p:oleObj>
              </mc:Choice>
              <mc:Fallback>
                <p:oleObj name="Equation" r:id="rId5" imgW="24003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19872" y="2204864"/>
                        <a:ext cx="5572224" cy="4422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7584414"/>
              </p:ext>
            </p:extLst>
          </p:nvPr>
        </p:nvGraphicFramePr>
        <p:xfrm>
          <a:off x="179512" y="3212976"/>
          <a:ext cx="2952330" cy="936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466"/>
                <a:gridCol w="590466"/>
                <a:gridCol w="590466"/>
                <a:gridCol w="590466"/>
                <a:gridCol w="590466"/>
              </a:tblGrid>
              <a:tr h="468052"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solidFill>
                            <a:srgbClr val="000000"/>
                          </a:solidFill>
                        </a:rPr>
                        <a:t>x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solidFill>
                            <a:srgbClr val="000000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solidFill>
                            <a:srgbClr val="000000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solidFill>
                            <a:srgbClr val="000000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solidFill>
                            <a:srgbClr val="000000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468052"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solidFill>
                            <a:srgbClr val="000000"/>
                          </a:solidFill>
                        </a:rPr>
                        <a:t>y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solidFill>
                            <a:srgbClr val="000000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solidFill>
                            <a:srgbClr val="000000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solidFill>
                            <a:srgbClr val="000000"/>
                          </a:solidFill>
                        </a:rPr>
                        <a:t>9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solidFill>
                            <a:srgbClr val="000000"/>
                          </a:solidFill>
                        </a:rPr>
                        <a:t>16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4170546"/>
              </p:ext>
            </p:extLst>
          </p:nvPr>
        </p:nvGraphicFramePr>
        <p:xfrm>
          <a:off x="3491880" y="3068960"/>
          <a:ext cx="94773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7" name="Equation" r:id="rId7" imgW="406400" imgH="228600" progId="Equation.DSMT4">
                  <p:embed/>
                </p:oleObj>
              </mc:Choice>
              <mc:Fallback>
                <p:oleObj name="Equation" r:id="rId7" imgW="4064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91880" y="3068960"/>
                        <a:ext cx="947737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2479955"/>
              </p:ext>
            </p:extLst>
          </p:nvPr>
        </p:nvGraphicFramePr>
        <p:xfrm>
          <a:off x="3433763" y="3600450"/>
          <a:ext cx="5541962" cy="531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8" name="Equation" r:id="rId9" imgW="2387600" imgH="228600" progId="Equation.DSMT4">
                  <p:embed/>
                </p:oleObj>
              </mc:Choice>
              <mc:Fallback>
                <p:oleObj name="Equation" r:id="rId9" imgW="23876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433763" y="3600450"/>
                        <a:ext cx="5541962" cy="531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7070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Alge-Dog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1520" y="980728"/>
            <a:ext cx="4104456" cy="2088232"/>
          </a:xfrm>
        </p:spPr>
        <p:txBody>
          <a:bodyPr/>
          <a:lstStyle/>
          <a:p>
            <a:r>
              <a:rPr lang="en-GB"/>
              <a:t>Alge-dog is going to be scaled. </a:t>
            </a:r>
          </a:p>
          <a:p>
            <a:r>
              <a:rPr lang="en-GB"/>
              <a:t>What will happen to its perimeter?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1484784"/>
            <a:ext cx="3848100" cy="4267200"/>
          </a:xfrm>
          <a:prstGeom prst="rect">
            <a:avLst/>
          </a:prstGeom>
        </p:spPr>
      </p:pic>
      <p:pic>
        <p:nvPicPr>
          <p:cNvPr id="9" name="Cinderella2ScreenSnapz00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12" y="836712"/>
            <a:ext cx="9144000" cy="552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60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Introduction to Polynomials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716016" y="980728"/>
            <a:ext cx="4032448" cy="5112568"/>
          </a:xfrm>
        </p:spPr>
        <p:txBody>
          <a:bodyPr/>
          <a:lstStyle/>
          <a:p>
            <a:r>
              <a:rPr lang="en-GB"/>
              <a:t>Imagine a quadratic graph through these three points</a:t>
            </a:r>
          </a:p>
          <a:p>
            <a:r>
              <a:rPr lang="en-GB"/>
              <a:t>How might the graph change if one of the points is dragged up and down?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081112"/>
            <a:ext cx="4191000" cy="5156200"/>
          </a:xfrm>
          <a:prstGeom prst="rect">
            <a:avLst/>
          </a:prstGeom>
        </p:spPr>
      </p:pic>
      <p:pic>
        <p:nvPicPr>
          <p:cNvPr id="7" name="Cinderella2ScreenSnapz00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1124744"/>
            <a:ext cx="46228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12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Yellow on Blue">
  <a:themeElements>
    <a:clrScheme name="Custom 1">
      <a:dk1>
        <a:srgbClr val="FFFF99"/>
      </a:dk1>
      <a:lt1>
        <a:srgbClr val="6699FF"/>
      </a:lt1>
      <a:dk2>
        <a:srgbClr val="993300"/>
      </a:dk2>
      <a:lt2>
        <a:srgbClr val="FFFF00"/>
      </a:lt2>
      <a:accent1>
        <a:srgbClr val="F57B49"/>
      </a:accent1>
      <a:accent2>
        <a:srgbClr val="FF00FF"/>
      </a:accent2>
      <a:accent3>
        <a:srgbClr val="AAAAFF"/>
      </a:accent3>
      <a:accent4>
        <a:srgbClr val="DADADA"/>
      </a:accent4>
      <a:accent5>
        <a:srgbClr val="F9BFB1"/>
      </a:accent5>
      <a:accent6>
        <a:srgbClr val="E700E7"/>
      </a:accent6>
      <a:hlink>
        <a:srgbClr val="FF0000"/>
      </a:hlink>
      <a:folHlink>
        <a:srgbClr val="919191"/>
      </a:folHlink>
    </a:clrScheme>
    <a:fontScheme name="Yellow on Blue">
      <a:majorFont>
        <a:latin typeface="Chalkboard"/>
        <a:ea typeface=""/>
        <a:cs typeface=""/>
      </a:majorFont>
      <a:minorFont>
        <a:latin typeface="Chalkboar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halkboar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lnDef>
  </a:objectDefaults>
  <a:extraClrSchemeLst>
    <a:extraClrScheme>
      <a:clrScheme name="Yellow on Blu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Yellow on Blu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&amp; Bullets">
  <a:themeElements>
    <a:clrScheme name="">
      <a:dk1>
        <a:srgbClr val="444229"/>
      </a:dk1>
      <a:lt1>
        <a:srgbClr val="BBBDD6"/>
      </a:lt1>
      <a:dk2>
        <a:srgbClr val="000000"/>
      </a:dk2>
      <a:lt2>
        <a:srgbClr val="A46527"/>
      </a:lt2>
      <a:accent1>
        <a:srgbClr val="FF7C00"/>
      </a:accent1>
      <a:accent2>
        <a:srgbClr val="333399"/>
      </a:accent2>
      <a:accent3>
        <a:srgbClr val="DADBE8"/>
      </a:accent3>
      <a:accent4>
        <a:srgbClr val="393721"/>
      </a:accent4>
      <a:accent5>
        <a:srgbClr val="FFBF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Chalkboard"/>
        <a:ea typeface="ヒラギノ角ゴ Pro W3"/>
        <a:cs typeface="ヒラギノ角ゴ Pro W3"/>
      </a:majorFont>
      <a:minorFont>
        <a:latin typeface="Chalkboard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MaxiMac:Applications:Microsoft Office X:Templates:JHM Templates:Yellow on Blue.pot</Template>
  <TotalTime>23957</TotalTime>
  <Words>679</Words>
  <Application>Microsoft Macintosh PowerPoint</Application>
  <PresentationFormat>On-screen Show (4:3)</PresentationFormat>
  <Paragraphs>109</Paragraphs>
  <Slides>15</Slides>
  <Notes>1</Notes>
  <HiddenSlides>0</HiddenSlides>
  <MMClips>3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Yellow on Blue</vt:lpstr>
      <vt:lpstr>Title &amp; Bullets</vt:lpstr>
      <vt:lpstr>Blank Presentation</vt:lpstr>
      <vt:lpstr>Document</vt:lpstr>
      <vt:lpstr>Equation</vt:lpstr>
      <vt:lpstr> Functioning with Coordinates &amp; Coordinating Functions</vt:lpstr>
      <vt:lpstr>Aims, Intentions &amp; Possibilities</vt:lpstr>
      <vt:lpstr>Corners of a Square</vt:lpstr>
      <vt:lpstr>Corners of a Kite</vt:lpstr>
      <vt:lpstr>Function: images through School</vt:lpstr>
      <vt:lpstr>Getting a Lift</vt:lpstr>
      <vt:lpstr>Functions From Sequences</vt:lpstr>
      <vt:lpstr>Alge-Dog</vt:lpstr>
      <vt:lpstr>Introduction to Polynomials</vt:lpstr>
      <vt:lpstr>Cobwebs</vt:lpstr>
      <vt:lpstr>Understanding Functions</vt:lpstr>
      <vt:lpstr>Understanding Functions (2)</vt:lpstr>
      <vt:lpstr>Understanding Functions (3)</vt:lpstr>
      <vt:lpstr>Aims, Intentions &amp; Possibilities</vt:lpstr>
      <vt:lpstr>Further Development</vt:lpstr>
    </vt:vector>
  </TitlesOfParts>
  <Company>CME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Mason</dc:creator>
  <cp:lastModifiedBy>Mason</cp:lastModifiedBy>
  <cp:revision>505</cp:revision>
  <cp:lastPrinted>2014-03-20T21:10:48Z</cp:lastPrinted>
  <dcterms:created xsi:type="dcterms:W3CDTF">2009-05-15T05:15:20Z</dcterms:created>
  <dcterms:modified xsi:type="dcterms:W3CDTF">2014-03-23T18:03:34Z</dcterms:modified>
</cp:coreProperties>
</file>