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31"/>
  </p:notesMasterIdLst>
  <p:handoutMasterIdLst>
    <p:handoutMasterId r:id="rId32"/>
  </p:handoutMasterIdLst>
  <p:sldIdLst>
    <p:sldId id="336" r:id="rId4"/>
    <p:sldId id="369" r:id="rId5"/>
    <p:sldId id="424" r:id="rId6"/>
    <p:sldId id="425" r:id="rId7"/>
    <p:sldId id="431" r:id="rId8"/>
    <p:sldId id="452" r:id="rId9"/>
    <p:sldId id="437" r:id="rId10"/>
    <p:sldId id="438" r:id="rId11"/>
    <p:sldId id="440" r:id="rId12"/>
    <p:sldId id="444" r:id="rId13"/>
    <p:sldId id="441" r:id="rId14"/>
    <p:sldId id="442" r:id="rId15"/>
    <p:sldId id="453" r:id="rId16"/>
    <p:sldId id="451" r:id="rId17"/>
    <p:sldId id="450" r:id="rId18"/>
    <p:sldId id="445" r:id="rId19"/>
    <p:sldId id="446" r:id="rId20"/>
    <p:sldId id="447" r:id="rId21"/>
    <p:sldId id="448" r:id="rId22"/>
    <p:sldId id="449" r:id="rId23"/>
    <p:sldId id="443" r:id="rId24"/>
    <p:sldId id="432" r:id="rId25"/>
    <p:sldId id="430" r:id="rId26"/>
    <p:sldId id="436" r:id="rId27"/>
    <p:sldId id="434" r:id="rId28"/>
    <p:sldId id="454" r:id="rId29"/>
    <p:sldId id="42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4B38B2E-A3C3-9B49-A0BF-81184EF823D9}">
          <p14:sldIdLst>
            <p14:sldId id="336"/>
            <p14:sldId id="369"/>
            <p14:sldId id="424"/>
            <p14:sldId id="425"/>
            <p14:sldId id="431"/>
            <p14:sldId id="452"/>
            <p14:sldId id="437"/>
            <p14:sldId id="438"/>
            <p14:sldId id="440"/>
            <p14:sldId id="444"/>
            <p14:sldId id="441"/>
            <p14:sldId id="442"/>
            <p14:sldId id="453"/>
          </p14:sldIdLst>
        </p14:section>
        <p14:section name="Variation" id="{E6E79BC4-79B6-714F-AA85-E68197E83628}">
          <p14:sldIdLst>
            <p14:sldId id="451"/>
            <p14:sldId id="450"/>
            <p14:sldId id="445"/>
            <p14:sldId id="446"/>
            <p14:sldId id="447"/>
            <p14:sldId id="448"/>
            <p14:sldId id="449"/>
            <p14:sldId id="443"/>
            <p14:sldId id="432"/>
            <p14:sldId id="430"/>
            <p14:sldId id="436"/>
            <p14:sldId id="434"/>
            <p14:sldId id="454"/>
            <p14:sldId id="4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00279F"/>
    <a:srgbClr val="3400FF"/>
    <a:srgbClr val="FFFFFF"/>
    <a:srgbClr val="666666"/>
    <a:srgbClr val="8E8E8E"/>
    <a:srgbClr val="999999"/>
    <a:srgbClr val="51FF1F"/>
    <a:srgbClr val="FFF2C0"/>
    <a:srgbClr val="FF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1" autoAdjust="0"/>
    <p:restoredTop sz="94660"/>
  </p:normalViewPr>
  <p:slideViewPr>
    <p:cSldViewPr>
      <p:cViewPr>
        <p:scale>
          <a:sx n="76" d="100"/>
          <a:sy n="76" d="100"/>
        </p:scale>
        <p:origin x="-79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8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12/02/2014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MS PGothic" charset="0"/>
            </a:endParaRPr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E69EDA3A-0255-BD4D-9FB9-FCBECA08F9AF}" type="slidenum">
              <a:rPr lang="en-US" altLang="ko-KR" sz="1200" b="0">
                <a:latin typeface="Lucida Grande" charset="0"/>
              </a:rPr>
              <a:pPr/>
              <a:t>2</a:t>
            </a:fld>
            <a:endParaRPr lang="en-US" altLang="ko-KR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Mathematical context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What probaby matters most is not eh context, but whether students ‘think’ they can solve the problem!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408A77F9-71CA-9946-9B6C-59A6EC5DF8F0}" type="slidenum">
              <a:rPr lang="en-US" sz="1200" b="0">
                <a:latin typeface="Lucida Grande" charset="0"/>
              </a:rPr>
              <a:pPr/>
              <a:t>3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Revealing Structure by attending to relationships not calculations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264CE620-FD18-CF47-B835-C6C99966BD03}" type="slidenum">
              <a:rPr lang="en-US" sz="1200" b="0">
                <a:latin typeface="Lucida Grande" charset="0"/>
              </a:rPr>
              <a:pPr/>
              <a:t>4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H(n)=3(n-1)+1+3(n-1)(n-1)</a:t>
            </a:r>
            <a:r>
              <a:rPr lang="en-GB" baseline="0"/>
              <a:t>   </a:t>
            </a:r>
            <a:r>
              <a:rPr lang="en-GB"/>
              <a:t>H(n)=2n(n-1)/2+n*n+(n-1)(n-1)</a:t>
            </a:r>
            <a:r>
              <a:rPr lang="en-GB" baseline="0"/>
              <a:t>   </a:t>
            </a:r>
            <a:r>
              <a:rPr lang="en-GB"/>
              <a:t>H(n)=2n(n+1)/2-1+(n-1)(n-1)  XXX</a:t>
            </a:r>
          </a:p>
          <a:p>
            <a:r>
              <a:rPr lang="en-GB"/>
              <a:t>H(n)=1+6n(n-1)/2                 H(n)= (n+n-1+n)/2(n)+(n+n-2+n)/2(n-1)</a:t>
            </a:r>
            <a:r>
              <a:rPr lang="en-GB" baseline="0"/>
              <a:t>  H(n)=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Bury the Bone!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0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Generalise!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Generalise!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How do you know? 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Generalise!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4AA0100-3666-BE42-9543-666229E4E378}" type="slidenum">
              <a:rPr lang="en-US" sz="1200" b="0">
                <a:latin typeface="Lucida Grande" charset="0"/>
              </a:rPr>
              <a:pPr/>
              <a:t>21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76200" y="63388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24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2400" b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rgbClr val="008000"/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25.emf"/><Relationship Id="rId15" Type="http://schemas.openxmlformats.org/officeDocument/2006/relationships/oleObject" Target="../embeddings/oleObject11.bin"/><Relationship Id="rId16" Type="http://schemas.openxmlformats.org/officeDocument/2006/relationships/oleObject" Target="../embeddings/oleObject12.bin"/><Relationship Id="rId17" Type="http://schemas.openxmlformats.org/officeDocument/2006/relationships/oleObject" Target="../embeddings/oleObject13.bin"/><Relationship Id="rId18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287357" y="5993904"/>
            <a:ext cx="864096" cy="864096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132856"/>
            <a:ext cx="8712968" cy="2592288"/>
          </a:xfrm>
        </p:spPr>
        <p:txBody>
          <a:bodyPr anchor="t"/>
          <a:lstStyle/>
          <a:p>
            <a:pPr algn="ctr">
              <a:defRPr/>
            </a:pPr>
            <a:r>
              <a:rPr lang="en-US" sz="3200">
                <a:latin typeface="Chalkboard" charset="0"/>
                <a:ea typeface="ＭＳ Ｐゴシック" charset="0"/>
                <a:cs typeface="ＭＳ Ｐゴシック" charset="0"/>
              </a:rPr>
              <a:t>Generalisation</a:t>
            </a:r>
            <a:br>
              <a:rPr lang="en-US" sz="320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Chalkboard" charset="0"/>
                <a:ea typeface="ＭＳ Ｐゴシック" charset="0"/>
                <a:cs typeface="ＭＳ Ｐゴシック" charset="0"/>
              </a:rPr>
              <a:t>as the Core and Key</a:t>
            </a:r>
            <a:br>
              <a:rPr lang="en-US" sz="320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Chalkboard" charset="0"/>
                <a:ea typeface="ＭＳ Ｐゴシック" charset="0"/>
                <a:cs typeface="ＭＳ Ｐゴシック" charset="0"/>
              </a:rPr>
              <a:t>to Learning Mathematics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35896" y="4365104"/>
            <a:ext cx="22322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John Mason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PGCE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Oxford Feb 12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2014</a:t>
            </a: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Sundaram</a:t>
            </a: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 Grid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382000" cy="3635375"/>
        </p:xfrm>
        <a:graphic>
          <a:graphicData uri="http://schemas.openxmlformats.org/drawingml/2006/table">
            <a:tbl>
              <a:tblPr/>
              <a:tblGrid>
                <a:gridCol w="1196975"/>
                <a:gridCol w="1198563"/>
                <a:gridCol w="1196975"/>
                <a:gridCol w="1196975"/>
                <a:gridCol w="1196975"/>
                <a:gridCol w="1198562"/>
                <a:gridCol w="1196975"/>
              </a:tblGrid>
              <a:tr h="727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Chalkboard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652463" y="5632450"/>
            <a:ext cx="7664450" cy="533400"/>
          </a:xfrm>
          <a:prstGeom prst="roundRect">
            <a:avLst>
              <a:gd name="adj" fmla="val 48608"/>
            </a:avLst>
          </a:prstGeom>
          <a:solidFill>
            <a:srgbClr val="FFF077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000" b="0" dirty="0">
                <a:solidFill>
                  <a:srgbClr val="732600"/>
                </a:solidFill>
                <a:ea typeface="+mn-ea"/>
                <a:cs typeface="+mn-cs"/>
              </a:rPr>
              <a:t>What number will appear in the </a:t>
            </a:r>
            <a:r>
              <a:rPr lang="en-US" sz="2000" b="0" i="1" dirty="0" err="1">
                <a:solidFill>
                  <a:srgbClr val="732600"/>
                </a:solidFill>
                <a:ea typeface="+mn-ea"/>
                <a:cs typeface="+mn-cs"/>
              </a:rPr>
              <a:t>R</a:t>
            </a:r>
            <a:r>
              <a:rPr lang="en-US" sz="2000" b="0" baseline="30000" dirty="0" err="1">
                <a:solidFill>
                  <a:srgbClr val="732600"/>
                </a:solidFill>
                <a:ea typeface="+mn-ea"/>
                <a:cs typeface="+mn-cs"/>
              </a:rPr>
              <a:t>th</a:t>
            </a:r>
            <a:r>
              <a:rPr lang="en-US" sz="2000" b="0" dirty="0">
                <a:solidFill>
                  <a:srgbClr val="732600"/>
                </a:solidFill>
                <a:ea typeface="+mn-ea"/>
                <a:cs typeface="+mn-cs"/>
              </a:rPr>
              <a:t> row and the </a:t>
            </a:r>
            <a:r>
              <a:rPr lang="en-US" sz="2000" b="0" i="1" dirty="0" err="1">
                <a:solidFill>
                  <a:srgbClr val="732600"/>
                </a:solidFill>
                <a:ea typeface="+mn-ea"/>
                <a:cs typeface="+mn-cs"/>
              </a:rPr>
              <a:t>C</a:t>
            </a:r>
            <a:r>
              <a:rPr lang="en-US" sz="2000" b="0" baseline="30000" dirty="0" err="1">
                <a:solidFill>
                  <a:srgbClr val="732600"/>
                </a:solidFill>
                <a:ea typeface="+mn-ea"/>
                <a:cs typeface="+mn-cs"/>
              </a:rPr>
              <a:t>th</a:t>
            </a:r>
            <a:r>
              <a:rPr lang="en-US" sz="2000" b="0" dirty="0">
                <a:solidFill>
                  <a:srgbClr val="732600"/>
                </a:solidFill>
                <a:ea typeface="+mn-ea"/>
                <a:cs typeface="+mn-cs"/>
              </a:rPr>
              <a:t> column?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042988" y="4941888"/>
            <a:ext cx="6769100" cy="533400"/>
          </a:xfrm>
          <a:prstGeom prst="roundRect">
            <a:avLst>
              <a:gd name="adj" fmla="val 48608"/>
            </a:avLst>
          </a:prstGeom>
          <a:solidFill>
            <a:srgbClr val="FFF077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000" b="0" dirty="0">
                <a:solidFill>
                  <a:srgbClr val="732600"/>
                </a:solidFill>
                <a:ea typeface="+mn-ea"/>
                <a:cs typeface="+mn-cs"/>
              </a:rPr>
              <a:t>Claim: </a:t>
            </a:r>
            <a:r>
              <a:rPr lang="en-US" sz="2000" b="0" i="1" dirty="0">
                <a:solidFill>
                  <a:srgbClr val="732600"/>
                </a:solidFill>
                <a:ea typeface="+mn-ea"/>
                <a:cs typeface="+mn-cs"/>
              </a:rPr>
              <a:t>N</a:t>
            </a:r>
            <a:r>
              <a:rPr lang="en-US" sz="2000" b="0" dirty="0">
                <a:solidFill>
                  <a:srgbClr val="732600"/>
                </a:solidFill>
                <a:ea typeface="+mn-ea"/>
                <a:cs typeface="+mn-cs"/>
              </a:rPr>
              <a:t> will appear in the table </a:t>
            </a:r>
            <a:r>
              <a:rPr lang="en-US" sz="2000" b="0" dirty="0" err="1">
                <a:solidFill>
                  <a:srgbClr val="732600"/>
                </a:solidFill>
                <a:ea typeface="+mn-ea"/>
                <a:cs typeface="+mn-cs"/>
              </a:rPr>
              <a:t>iff</a:t>
            </a:r>
            <a:r>
              <a:rPr lang="en-US" sz="2000" b="0" dirty="0">
                <a:solidFill>
                  <a:srgbClr val="732600"/>
                </a:solidFill>
                <a:ea typeface="+mn-ea"/>
                <a:cs typeface="+mn-cs"/>
              </a:rPr>
              <a:t> 2</a:t>
            </a:r>
            <a:r>
              <a:rPr lang="en-US" sz="2000" b="0" i="1" dirty="0">
                <a:solidFill>
                  <a:srgbClr val="732600"/>
                </a:solidFill>
                <a:ea typeface="+mn-ea"/>
                <a:cs typeface="+mn-cs"/>
              </a:rPr>
              <a:t>N</a:t>
            </a:r>
            <a:r>
              <a:rPr lang="en-US" sz="2000" b="0" dirty="0">
                <a:solidFill>
                  <a:srgbClr val="732600"/>
                </a:solidFill>
                <a:ea typeface="+mn-ea"/>
                <a:cs typeface="+mn-cs"/>
              </a:rPr>
              <a:t> + 1 is composite</a:t>
            </a:r>
          </a:p>
        </p:txBody>
      </p:sp>
    </p:spTree>
    <p:extLst>
      <p:ext uri="{BB962C8B-B14F-4D97-AF65-F5344CB8AC3E}">
        <p14:creationId xmlns:p14="http://schemas.microsoft.com/office/powerpoint/2010/main" val="11230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Rolling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4104456" cy="3528392"/>
          </a:xfrm>
        </p:spPr>
        <p:txBody>
          <a:bodyPr/>
          <a:lstStyle/>
          <a:p>
            <a:r>
              <a:rPr lang="en-GB" sz="2000"/>
              <a:t>Imagine a circle with three lines through the centre</a:t>
            </a:r>
          </a:p>
          <a:p>
            <a:r>
              <a:rPr lang="en-GB" sz="2000"/>
              <a:t>Imagine a point P on the circumference of the circle</a:t>
            </a:r>
          </a:p>
          <a:p>
            <a:r>
              <a:rPr lang="en-GB" sz="2000"/>
              <a:t>Drop perpendiculars from P to the three lines</a:t>
            </a:r>
          </a:p>
          <a:p>
            <a:r>
              <a:rPr lang="en-GB" sz="2000"/>
              <a:t>Form a triangle from the feet of those three perpendiculars</a:t>
            </a:r>
          </a:p>
          <a:p>
            <a:r>
              <a:rPr lang="en-GB" sz="2000"/>
              <a:t>As P moves around the circle, what happens to the triangle?</a:t>
            </a:r>
          </a:p>
        </p:txBody>
      </p:sp>
      <p:pic>
        <p:nvPicPr>
          <p:cNvPr id="4" name="Rolling Triangl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5442" y="980728"/>
            <a:ext cx="4779217" cy="46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2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Squares on a Triangle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092" y="3226310"/>
            <a:ext cx="3362372" cy="3587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31" y="3291530"/>
            <a:ext cx="3458956" cy="3521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83671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chemeClr val="accent3">
                    <a:lumMod val="50000"/>
                  </a:schemeClr>
                </a:solidFill>
              </a:rPr>
              <a:t>Imagine a triangle;</a:t>
            </a:r>
          </a:p>
          <a:p>
            <a:r>
              <a:rPr lang="en-GB" sz="2000" b="0">
                <a:solidFill>
                  <a:schemeClr val="accent3">
                    <a:lumMod val="50000"/>
                  </a:schemeClr>
                </a:solidFill>
              </a:rPr>
              <a:t>Imagine the midpoint of each edge;</a:t>
            </a:r>
          </a:p>
          <a:p>
            <a:r>
              <a:rPr lang="en-GB" sz="2000" b="0">
                <a:solidFill>
                  <a:schemeClr val="accent3">
                    <a:lumMod val="50000"/>
                  </a:schemeClr>
                </a:solidFill>
              </a:rPr>
              <a:t>Construct squares outwards on each of the six segments;</a:t>
            </a:r>
            <a:br>
              <a:rPr lang="en-GB" sz="2000" b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2000" b="0">
                <a:solidFill>
                  <a:schemeClr val="accent3">
                    <a:lumMod val="50000"/>
                  </a:schemeClr>
                </a:solidFill>
              </a:rPr>
              <a:t>   colour them alternately cyan and yellow;</a:t>
            </a:r>
          </a:p>
          <a:p>
            <a:r>
              <a:rPr lang="en-GB" sz="2000" b="0">
                <a:solidFill>
                  <a:schemeClr val="accent3">
                    <a:lumMod val="50000"/>
                  </a:schemeClr>
                </a:solidFill>
              </a:rPr>
              <a:t>Then the total area of the yellow squares is the total area of the cyan squares.</a:t>
            </a:r>
          </a:p>
        </p:txBody>
      </p:sp>
    </p:spTree>
    <p:extLst>
      <p:ext uri="{BB962C8B-B14F-4D97-AF65-F5344CB8AC3E}">
        <p14:creationId xmlns:p14="http://schemas.microsoft.com/office/powerpoint/2010/main" val="283487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Expressing Generality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07704" y="301044"/>
            <a:ext cx="5210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2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Variation ‘Theory’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is available to be learned</a:t>
            </a:r>
          </a:p>
          <a:p>
            <a:pPr lvl="1"/>
            <a:r>
              <a:rPr lang="en-GB"/>
              <a:t>From an exercise?</a:t>
            </a:r>
          </a:p>
          <a:p>
            <a:pPr lvl="1"/>
            <a:r>
              <a:rPr lang="en-GB"/>
              <a:t>From a page of text?</a:t>
            </a:r>
          </a:p>
          <a:p>
            <a:r>
              <a:rPr lang="en-GB"/>
              <a:t>What generality is intended?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630932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>
                <a:solidFill>
                  <a:srgbClr val="4040FF"/>
                </a:solidFill>
              </a:rPr>
              <a:t>Adapted from Häggström (2008 p90)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662" y="404664"/>
            <a:ext cx="6417338" cy="57332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-27384"/>
            <a:ext cx="7772400" cy="609600"/>
          </a:xfrm>
        </p:spPr>
        <p:txBody>
          <a:bodyPr/>
          <a:lstStyle/>
          <a:p>
            <a:r>
              <a:rPr lang="en-GB"/>
              <a:t>Same &amp; Different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620688"/>
            <a:ext cx="259228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Do you ever give</a:t>
            </a:r>
            <a:br>
              <a:rPr lang="en-GB" sz="2400" b="0">
                <a:solidFill>
                  <a:srgbClr val="000000"/>
                </a:solidFill>
              </a:rPr>
            </a:br>
            <a:r>
              <a:rPr lang="en-GB" sz="2400" b="0">
                <a:solidFill>
                  <a:srgbClr val="000000"/>
                </a:solidFill>
              </a:rPr>
              <a:t>students a set of</a:t>
            </a:r>
            <a:br>
              <a:rPr lang="en-GB" sz="2400" b="0">
                <a:solidFill>
                  <a:srgbClr val="000000"/>
                </a:solidFill>
              </a:rPr>
            </a:br>
            <a:r>
              <a:rPr lang="en-GB" sz="2400" b="0">
                <a:solidFill>
                  <a:srgbClr val="000000"/>
                </a:solidFill>
              </a:rPr>
              <a:t>exercises to do?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23528" y="1844824"/>
            <a:ext cx="2736304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b="0">
                <a:solidFill>
                  <a:schemeClr val="bg1"/>
                </a:solidFill>
              </a:rPr>
              <a:t>What is your immediate response?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95536" y="4941168"/>
            <a:ext cx="2736304" cy="504056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b="0">
                <a:solidFill>
                  <a:schemeClr val="tx2"/>
                </a:solidFill>
              </a:rPr>
              <a:t>What is being varied?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3528" y="2780928"/>
            <a:ext cx="2880320" cy="79208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b="0">
                <a:solidFill>
                  <a:schemeClr val="bg1"/>
                </a:solidFill>
              </a:rPr>
              <a:t>What might students be attending to?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5536" y="3861048"/>
            <a:ext cx="2736304" cy="792088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b="0">
                <a:solidFill>
                  <a:schemeClr val="tx2"/>
                </a:solidFill>
              </a:rPr>
              <a:t>What is the same &amp; 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316331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87680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Raise your hand when you can see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064500" cy="2736850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  <a:latin typeface="Chalkboard" charset="0"/>
                <a:ea typeface="ＭＳ Ｐゴシック" charset="0"/>
                <a:cs typeface="ＭＳ Ｐゴシック" charset="0"/>
              </a:rPr>
              <a:t>Something that is 3/5 of something else</a:t>
            </a:r>
          </a:p>
          <a:p>
            <a:pPr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  <a:latin typeface="Chalkboard" charset="0"/>
                <a:ea typeface="ＭＳ Ｐゴシック" charset="0"/>
                <a:cs typeface="ＭＳ Ｐゴシック" charset="0"/>
              </a:rPr>
              <a:t>Something that is 2/5 of something else</a:t>
            </a:r>
          </a:p>
          <a:p>
            <a:pPr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  <a:latin typeface="Chalkboard" charset="0"/>
                <a:ea typeface="ＭＳ Ｐゴシック" charset="0"/>
                <a:cs typeface="ＭＳ Ｐゴシック" charset="0"/>
              </a:rPr>
              <a:t>Something that is 2/3 of something else</a:t>
            </a:r>
          </a:p>
          <a:p>
            <a:pPr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  <a:latin typeface="Chalkboard" charset="0"/>
                <a:ea typeface="ＭＳ Ｐゴシック" charset="0"/>
                <a:cs typeface="ＭＳ Ｐゴシック" charset="0"/>
              </a:rPr>
              <a:t>Something that is 5/3 of something else</a:t>
            </a:r>
          </a:p>
          <a:p>
            <a:pPr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  <a:latin typeface="Chalkboard" charset="0"/>
                <a:ea typeface="ＭＳ Ｐゴシック" charset="0"/>
                <a:cs typeface="ＭＳ Ｐゴシック" charset="0"/>
              </a:rPr>
              <a:t>What other fraction-actions can you see?</a:t>
            </a:r>
          </a:p>
        </p:txBody>
      </p:sp>
      <p:grpSp>
        <p:nvGrpSpPr>
          <p:cNvPr id="43011" name="Group 41"/>
          <p:cNvGrpSpPr>
            <a:grpSpLocks/>
          </p:cNvGrpSpPr>
          <p:nvPr/>
        </p:nvGrpSpPr>
        <p:grpSpPr bwMode="auto">
          <a:xfrm>
            <a:off x="2700338" y="1052513"/>
            <a:ext cx="2667000" cy="533400"/>
            <a:chOff x="1536" y="3312"/>
            <a:chExt cx="1680" cy="336"/>
          </a:xfrm>
        </p:grpSpPr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1536" y="3312"/>
              <a:ext cx="336" cy="33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1872" y="3312"/>
              <a:ext cx="336" cy="33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2208" y="3312"/>
              <a:ext cx="336" cy="336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2544" y="3312"/>
              <a:ext cx="336" cy="336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2880" y="3312"/>
              <a:ext cx="336" cy="336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10" name="Rounded Rectangle 9"/>
          <p:cNvSpPr/>
          <p:nvPr/>
        </p:nvSpPr>
        <p:spPr bwMode="auto">
          <a:xfrm>
            <a:off x="6876256" y="2852936"/>
            <a:ext cx="2267744" cy="8640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How did your attention shift?</a:t>
            </a: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 bwMode="auto">
          <a:xfrm>
            <a:off x="8604448" y="6381328"/>
            <a:ext cx="432048" cy="360040"/>
          </a:xfrm>
          <a:prstGeom prst="roundRect">
            <a:avLst/>
          </a:prstGeom>
          <a:solidFill>
            <a:srgbClr val="0000D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halkboard" pitchFamily="-111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300192" y="4653136"/>
            <a:ext cx="2664296" cy="936104"/>
          </a:xfrm>
          <a:prstGeom prst="wedgeRoundRectCallout">
            <a:avLst>
              <a:gd name="adj1" fmla="val -121323"/>
              <a:gd name="adj2" fmla="val -78890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Flexibility in choice of unit</a:t>
            </a:r>
          </a:p>
        </p:txBody>
      </p:sp>
    </p:spTree>
    <p:extLst>
      <p:ext uri="{BB962C8B-B14F-4D97-AF65-F5344CB8AC3E}">
        <p14:creationId xmlns:p14="http://schemas.microsoft.com/office/powerpoint/2010/main" val="30642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87680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Raise your hand when you can see …</a:t>
            </a:r>
          </a:p>
        </p:txBody>
      </p:sp>
      <p:grpSp>
        <p:nvGrpSpPr>
          <p:cNvPr id="31" name="Group 66"/>
          <p:cNvGrpSpPr>
            <a:grpSpLocks/>
          </p:cNvGrpSpPr>
          <p:nvPr/>
        </p:nvGrpSpPr>
        <p:grpSpPr bwMode="auto">
          <a:xfrm>
            <a:off x="5435600" y="980728"/>
            <a:ext cx="3048000" cy="2438400"/>
            <a:chOff x="1968" y="1488"/>
            <a:chExt cx="1920" cy="1536"/>
          </a:xfrm>
        </p:grpSpPr>
        <p:sp>
          <p:nvSpPr>
            <p:cNvPr id="11" name="Rectangle 46"/>
            <p:cNvSpPr>
              <a:spLocks noChangeArrowheads="1"/>
            </p:cNvSpPr>
            <p:nvPr/>
          </p:nvSpPr>
          <p:spPr bwMode="auto">
            <a:xfrm>
              <a:off x="1968" y="1488"/>
              <a:ext cx="384" cy="38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auto">
            <a:xfrm>
              <a:off x="2352" y="1488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3" name="Rectangle 48"/>
            <p:cNvSpPr>
              <a:spLocks noChangeArrowheads="1"/>
            </p:cNvSpPr>
            <p:nvPr/>
          </p:nvSpPr>
          <p:spPr bwMode="auto">
            <a:xfrm>
              <a:off x="2736" y="1488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4" name="Rectangle 49"/>
            <p:cNvSpPr>
              <a:spLocks noChangeArrowheads="1"/>
            </p:cNvSpPr>
            <p:nvPr/>
          </p:nvSpPr>
          <p:spPr bwMode="auto">
            <a:xfrm>
              <a:off x="3120" y="1488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1968" y="1872"/>
              <a:ext cx="384" cy="38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2352" y="1872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" name="Rectangle 52"/>
            <p:cNvSpPr>
              <a:spLocks noChangeArrowheads="1"/>
            </p:cNvSpPr>
            <p:nvPr/>
          </p:nvSpPr>
          <p:spPr bwMode="auto">
            <a:xfrm>
              <a:off x="2736" y="1872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8" name="Rectangle 53"/>
            <p:cNvSpPr>
              <a:spLocks noChangeArrowheads="1"/>
            </p:cNvSpPr>
            <p:nvPr/>
          </p:nvSpPr>
          <p:spPr bwMode="auto">
            <a:xfrm>
              <a:off x="3120" y="1872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9" name="Rectangle 54"/>
            <p:cNvSpPr>
              <a:spLocks noChangeArrowheads="1"/>
            </p:cNvSpPr>
            <p:nvPr/>
          </p:nvSpPr>
          <p:spPr bwMode="auto">
            <a:xfrm>
              <a:off x="1968" y="2256"/>
              <a:ext cx="384" cy="38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0" name="Rectangle 55"/>
            <p:cNvSpPr>
              <a:spLocks noChangeArrowheads="1"/>
            </p:cNvSpPr>
            <p:nvPr/>
          </p:nvSpPr>
          <p:spPr bwMode="auto">
            <a:xfrm>
              <a:off x="2352" y="2256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1" name="Rectangle 56"/>
            <p:cNvSpPr>
              <a:spLocks noChangeArrowheads="1"/>
            </p:cNvSpPr>
            <p:nvPr/>
          </p:nvSpPr>
          <p:spPr bwMode="auto">
            <a:xfrm>
              <a:off x="2736" y="2256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3120" y="2256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3" name="Rectangle 58"/>
            <p:cNvSpPr>
              <a:spLocks noChangeArrowheads="1"/>
            </p:cNvSpPr>
            <p:nvPr/>
          </p:nvSpPr>
          <p:spPr bwMode="auto">
            <a:xfrm>
              <a:off x="1968" y="2640"/>
              <a:ext cx="384" cy="384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2352" y="2640"/>
              <a:ext cx="384" cy="384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5" name="Rectangle 60"/>
            <p:cNvSpPr>
              <a:spLocks noChangeArrowheads="1"/>
            </p:cNvSpPr>
            <p:nvPr/>
          </p:nvSpPr>
          <p:spPr bwMode="auto">
            <a:xfrm>
              <a:off x="2736" y="2640"/>
              <a:ext cx="384" cy="384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3120" y="2640"/>
              <a:ext cx="384" cy="384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3504" y="1488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" name="Rectangle 63"/>
            <p:cNvSpPr>
              <a:spLocks noChangeArrowheads="1"/>
            </p:cNvSpPr>
            <p:nvPr/>
          </p:nvSpPr>
          <p:spPr bwMode="auto">
            <a:xfrm>
              <a:off x="3504" y="1872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>
              <a:off x="3504" y="2256"/>
              <a:ext cx="384" cy="38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0" name="Rectangle 65"/>
            <p:cNvSpPr>
              <a:spLocks noChangeArrowheads="1"/>
            </p:cNvSpPr>
            <p:nvPr/>
          </p:nvSpPr>
          <p:spPr bwMode="auto">
            <a:xfrm>
              <a:off x="3504" y="2640"/>
              <a:ext cx="384" cy="384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7544" y="1556792"/>
            <a:ext cx="40068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</a:rPr>
              <a:t>Something that is 1/4 – 1/5</a:t>
            </a:r>
            <a:br>
              <a:rPr lang="en-GB" sz="2400" b="0">
                <a:solidFill>
                  <a:schemeClr val="accent3">
                    <a:lumMod val="10000"/>
                  </a:schemeClr>
                </a:solidFill>
              </a:rPr>
            </a:br>
            <a:r>
              <a:rPr lang="en-GB" sz="2400" b="0">
                <a:solidFill>
                  <a:schemeClr val="accent3">
                    <a:lumMod val="10000"/>
                  </a:schemeClr>
                </a:solidFill>
              </a:rPr>
              <a:t>of something else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683568" y="4653136"/>
            <a:ext cx="468052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tx2"/>
                </a:solidFill>
                <a:latin typeface="Chalkboard" pitchFamily="-111" charset="0"/>
              </a:rPr>
              <a:t>What did you have to do with your attention?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283968" y="5229200"/>
            <a:ext cx="3600400" cy="129614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halkboard" pitchFamily="-111" charset="0"/>
              </a:rPr>
              <a:t>What do you do with your attention in order to generalise?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6517" y="3068960"/>
            <a:ext cx="594765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</a:rPr>
              <a:t>Did you look for </a:t>
            </a:r>
            <a:br>
              <a:rPr lang="en-GB" sz="2400" b="0">
                <a:solidFill>
                  <a:schemeClr val="accent3">
                    <a:lumMod val="10000"/>
                  </a:schemeClr>
                </a:solidFill>
              </a:rPr>
            </a:br>
            <a:r>
              <a:rPr lang="en-GB" sz="2400" b="0">
                <a:solidFill>
                  <a:schemeClr val="accent3">
                    <a:lumMod val="10000"/>
                  </a:schemeClr>
                </a:solidFill>
              </a:rPr>
              <a:t>something that is 1/4 of something else</a:t>
            </a:r>
          </a:p>
          <a:p>
            <a:pPr algn="ctr" eaLnBrk="0" hangingPunct="0">
              <a:defRPr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</a:rPr>
              <a:t>and for</a:t>
            </a:r>
          </a:p>
          <a:p>
            <a:pPr algn="ctr" eaLnBrk="0" hangingPunct="0">
              <a:defRPr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</a:rPr>
              <a:t>something that is 1/5 of the same thing?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732240" y="3717032"/>
            <a:ext cx="1440160" cy="936104"/>
          </a:xfrm>
          <a:prstGeom prst="wedgeRoundRectCallout">
            <a:avLst>
              <a:gd name="adj1" fmla="val -80715"/>
              <a:gd name="adj2" fmla="val 24653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Common Measure</a:t>
            </a:r>
          </a:p>
        </p:txBody>
      </p:sp>
    </p:spTree>
    <p:extLst>
      <p:ext uri="{BB962C8B-B14F-4D97-AF65-F5344CB8AC3E}">
        <p14:creationId xmlns:p14="http://schemas.microsoft.com/office/powerpoint/2010/main" val="35644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34" grpId="0" animBg="1"/>
      <p:bldP spid="36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Stepping Stones</a:t>
            </a: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5364088" y="692696"/>
            <a:ext cx="2520280" cy="2016224"/>
            <a:chOff x="1968" y="1488"/>
            <a:chExt cx="1920" cy="1536"/>
          </a:xfrm>
        </p:grpSpPr>
        <p:sp>
          <p:nvSpPr>
            <p:cNvPr id="5" name="Rectangle 46"/>
            <p:cNvSpPr>
              <a:spLocks noChangeArrowheads="1"/>
            </p:cNvSpPr>
            <p:nvPr/>
          </p:nvSpPr>
          <p:spPr bwMode="auto">
            <a:xfrm>
              <a:off x="1968" y="1488"/>
              <a:ext cx="384" cy="38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" name="Rectangle 47"/>
            <p:cNvSpPr>
              <a:spLocks noChangeArrowheads="1"/>
            </p:cNvSpPr>
            <p:nvPr/>
          </p:nvSpPr>
          <p:spPr bwMode="auto">
            <a:xfrm>
              <a:off x="2352" y="1488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2736" y="1488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49"/>
            <p:cNvSpPr>
              <a:spLocks noChangeArrowheads="1"/>
            </p:cNvSpPr>
            <p:nvPr/>
          </p:nvSpPr>
          <p:spPr bwMode="auto">
            <a:xfrm>
              <a:off x="3120" y="1488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50"/>
            <p:cNvSpPr>
              <a:spLocks noChangeArrowheads="1"/>
            </p:cNvSpPr>
            <p:nvPr/>
          </p:nvSpPr>
          <p:spPr bwMode="auto">
            <a:xfrm>
              <a:off x="1968" y="1872"/>
              <a:ext cx="384" cy="38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" name="Rectangle 51"/>
            <p:cNvSpPr>
              <a:spLocks noChangeArrowheads="1"/>
            </p:cNvSpPr>
            <p:nvPr/>
          </p:nvSpPr>
          <p:spPr bwMode="auto">
            <a:xfrm>
              <a:off x="2352" y="1872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2736" y="1872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3120" y="1872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3" name="Rectangle 54"/>
            <p:cNvSpPr>
              <a:spLocks noChangeArrowheads="1"/>
            </p:cNvSpPr>
            <p:nvPr/>
          </p:nvSpPr>
          <p:spPr bwMode="auto">
            <a:xfrm>
              <a:off x="1968" y="2256"/>
              <a:ext cx="384" cy="38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4" name="Rectangle 55"/>
            <p:cNvSpPr>
              <a:spLocks noChangeArrowheads="1"/>
            </p:cNvSpPr>
            <p:nvPr/>
          </p:nvSpPr>
          <p:spPr bwMode="auto">
            <a:xfrm>
              <a:off x="2352" y="2256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5" name="Rectangle 56"/>
            <p:cNvSpPr>
              <a:spLocks noChangeArrowheads="1"/>
            </p:cNvSpPr>
            <p:nvPr/>
          </p:nvSpPr>
          <p:spPr bwMode="auto">
            <a:xfrm>
              <a:off x="2736" y="2256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6" name="Rectangle 57"/>
            <p:cNvSpPr>
              <a:spLocks noChangeArrowheads="1"/>
            </p:cNvSpPr>
            <p:nvPr/>
          </p:nvSpPr>
          <p:spPr bwMode="auto">
            <a:xfrm>
              <a:off x="3120" y="2256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" name="Rectangle 58"/>
            <p:cNvSpPr>
              <a:spLocks noChangeArrowheads="1"/>
            </p:cNvSpPr>
            <p:nvPr/>
          </p:nvSpPr>
          <p:spPr bwMode="auto">
            <a:xfrm>
              <a:off x="1968" y="2640"/>
              <a:ext cx="384" cy="384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8" name="Rectangle 59"/>
            <p:cNvSpPr>
              <a:spLocks noChangeArrowheads="1"/>
            </p:cNvSpPr>
            <p:nvPr/>
          </p:nvSpPr>
          <p:spPr bwMode="auto">
            <a:xfrm>
              <a:off x="2352" y="2640"/>
              <a:ext cx="384" cy="384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9" name="Rectangle 60"/>
            <p:cNvSpPr>
              <a:spLocks noChangeArrowheads="1"/>
            </p:cNvSpPr>
            <p:nvPr/>
          </p:nvSpPr>
          <p:spPr bwMode="auto">
            <a:xfrm>
              <a:off x="2736" y="2640"/>
              <a:ext cx="384" cy="384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3120" y="2640"/>
              <a:ext cx="384" cy="384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1" name="Rectangle 62"/>
            <p:cNvSpPr>
              <a:spLocks noChangeArrowheads="1"/>
            </p:cNvSpPr>
            <p:nvPr/>
          </p:nvSpPr>
          <p:spPr bwMode="auto">
            <a:xfrm>
              <a:off x="3504" y="1488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2" name="Rectangle 63"/>
            <p:cNvSpPr>
              <a:spLocks noChangeArrowheads="1"/>
            </p:cNvSpPr>
            <p:nvPr/>
          </p:nvSpPr>
          <p:spPr bwMode="auto">
            <a:xfrm>
              <a:off x="3504" y="1872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3" name="Rectangle 64"/>
            <p:cNvSpPr>
              <a:spLocks noChangeArrowheads="1"/>
            </p:cNvSpPr>
            <p:nvPr/>
          </p:nvSpPr>
          <p:spPr bwMode="auto">
            <a:xfrm>
              <a:off x="3504" y="2256"/>
              <a:ext cx="384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4" name="Rectangle 65"/>
            <p:cNvSpPr>
              <a:spLocks noChangeArrowheads="1"/>
            </p:cNvSpPr>
            <p:nvPr/>
          </p:nvSpPr>
          <p:spPr bwMode="auto">
            <a:xfrm>
              <a:off x="3504" y="2640"/>
              <a:ext cx="384" cy="384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11560" y="3068960"/>
            <a:ext cx="3537202" cy="3321080"/>
            <a:chOff x="611560" y="3068960"/>
            <a:chExt cx="3537202" cy="3321080"/>
          </a:xfrm>
        </p:grpSpPr>
        <p:sp>
          <p:nvSpPr>
            <p:cNvPr id="27" name="Rectangle 46"/>
            <p:cNvSpPr>
              <a:spLocks noChangeArrowheads="1"/>
            </p:cNvSpPr>
            <p:nvPr/>
          </p:nvSpPr>
          <p:spPr bwMode="auto">
            <a:xfrm>
              <a:off x="1700490" y="3140968"/>
              <a:ext cx="378042" cy="37804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2078532" y="3140968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3014636" y="3140968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3392678" y="3140968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1" name="Rectangle 50"/>
            <p:cNvSpPr>
              <a:spLocks noChangeArrowheads="1"/>
            </p:cNvSpPr>
            <p:nvPr/>
          </p:nvSpPr>
          <p:spPr bwMode="auto">
            <a:xfrm>
              <a:off x="1700490" y="3519010"/>
              <a:ext cx="378042" cy="37804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" name="Rectangle 51"/>
            <p:cNvSpPr>
              <a:spLocks noChangeArrowheads="1"/>
            </p:cNvSpPr>
            <p:nvPr/>
          </p:nvSpPr>
          <p:spPr bwMode="auto">
            <a:xfrm>
              <a:off x="2078532" y="3519010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3014636" y="3519010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4" name="Rectangle 53"/>
            <p:cNvSpPr>
              <a:spLocks noChangeArrowheads="1"/>
            </p:cNvSpPr>
            <p:nvPr/>
          </p:nvSpPr>
          <p:spPr bwMode="auto">
            <a:xfrm>
              <a:off x="3392678" y="3519010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00490" y="4473116"/>
              <a:ext cx="378042" cy="37804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6" name="Rectangle 55"/>
            <p:cNvSpPr>
              <a:spLocks noChangeArrowheads="1"/>
            </p:cNvSpPr>
            <p:nvPr/>
          </p:nvSpPr>
          <p:spPr bwMode="auto">
            <a:xfrm>
              <a:off x="2078532" y="4473116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7" name="Rectangle 56"/>
            <p:cNvSpPr>
              <a:spLocks noChangeArrowheads="1"/>
            </p:cNvSpPr>
            <p:nvPr/>
          </p:nvSpPr>
          <p:spPr bwMode="auto">
            <a:xfrm>
              <a:off x="3014636" y="4473116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8" name="Rectangle 57"/>
            <p:cNvSpPr>
              <a:spLocks noChangeArrowheads="1"/>
            </p:cNvSpPr>
            <p:nvPr/>
          </p:nvSpPr>
          <p:spPr bwMode="auto">
            <a:xfrm>
              <a:off x="3392678" y="4473116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9" name="Rectangle 58"/>
            <p:cNvSpPr>
              <a:spLocks noChangeArrowheads="1"/>
            </p:cNvSpPr>
            <p:nvPr/>
          </p:nvSpPr>
          <p:spPr bwMode="auto">
            <a:xfrm>
              <a:off x="1700490" y="4851158"/>
              <a:ext cx="378042" cy="378042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" name="Rectangle 59"/>
            <p:cNvSpPr>
              <a:spLocks noChangeArrowheads="1"/>
            </p:cNvSpPr>
            <p:nvPr/>
          </p:nvSpPr>
          <p:spPr bwMode="auto">
            <a:xfrm>
              <a:off x="2078532" y="4851158"/>
              <a:ext cx="378042" cy="378042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1" name="Rectangle 60"/>
            <p:cNvSpPr>
              <a:spLocks noChangeArrowheads="1"/>
            </p:cNvSpPr>
            <p:nvPr/>
          </p:nvSpPr>
          <p:spPr bwMode="auto">
            <a:xfrm>
              <a:off x="3014636" y="4851158"/>
              <a:ext cx="378042" cy="378042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3392678" y="4851158"/>
              <a:ext cx="378042" cy="378042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3" name="Rectangle 62"/>
            <p:cNvSpPr>
              <a:spLocks noChangeArrowheads="1"/>
            </p:cNvSpPr>
            <p:nvPr/>
          </p:nvSpPr>
          <p:spPr bwMode="auto">
            <a:xfrm>
              <a:off x="3770720" y="3140968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4" name="Rectangle 63"/>
            <p:cNvSpPr>
              <a:spLocks noChangeArrowheads="1"/>
            </p:cNvSpPr>
            <p:nvPr/>
          </p:nvSpPr>
          <p:spPr bwMode="auto">
            <a:xfrm>
              <a:off x="3770720" y="3519010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5" name="Rectangle 64"/>
            <p:cNvSpPr>
              <a:spLocks noChangeArrowheads="1"/>
            </p:cNvSpPr>
            <p:nvPr/>
          </p:nvSpPr>
          <p:spPr bwMode="auto">
            <a:xfrm>
              <a:off x="3770720" y="4473116"/>
              <a:ext cx="378042" cy="37804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6" name="Rectangle 65"/>
            <p:cNvSpPr>
              <a:spLocks noChangeArrowheads="1"/>
            </p:cNvSpPr>
            <p:nvPr/>
          </p:nvSpPr>
          <p:spPr bwMode="auto">
            <a:xfrm>
              <a:off x="3770720" y="4851158"/>
              <a:ext cx="378042" cy="378042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92578" y="4581128"/>
              <a:ext cx="49391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0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28482" y="3717032"/>
              <a:ext cx="49391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0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1560" y="3780328"/>
              <a:ext cx="4408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0" dirty="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50" name="Left Brace 49"/>
            <p:cNvSpPr/>
            <p:nvPr/>
          </p:nvSpPr>
          <p:spPr bwMode="auto">
            <a:xfrm>
              <a:off x="1124426" y="3068960"/>
              <a:ext cx="432048" cy="2232248"/>
            </a:xfrm>
            <a:prstGeom prst="leftBrace">
              <a:avLst>
                <a:gd name="adj1" fmla="val 40824"/>
                <a:gd name="adj2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</a:endParaRP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>
              <a:off x="2672598" y="4329100"/>
              <a:ext cx="432048" cy="2520280"/>
            </a:xfrm>
            <a:prstGeom prst="leftBrace">
              <a:avLst>
                <a:gd name="adj1" fmla="val 32487"/>
                <a:gd name="adj2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92578" y="5805264"/>
              <a:ext cx="81448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0" dirty="0">
                  <a:solidFill>
                    <a:srgbClr val="000000"/>
                  </a:solidFill>
                </a:rPr>
                <a:t>R+1</a:t>
              </a:r>
            </a:p>
          </p:txBody>
        </p:sp>
      </p:grp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92279"/>
              </p:ext>
            </p:extLst>
          </p:nvPr>
        </p:nvGraphicFramePr>
        <p:xfrm>
          <a:off x="4848870" y="3140398"/>
          <a:ext cx="15938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3" imgW="622300" imgH="393700" progId="Equation.DSMT4">
                  <p:embed/>
                </p:oleObj>
              </mc:Choice>
              <mc:Fallback>
                <p:oleObj name="Equation" r:id="rId3" imgW="622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8870" y="3140398"/>
                        <a:ext cx="1593850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7623"/>
              </p:ext>
            </p:extLst>
          </p:nvPr>
        </p:nvGraphicFramePr>
        <p:xfrm>
          <a:off x="6563370" y="3068960"/>
          <a:ext cx="1897062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5" imgW="711200" imgH="431800" progId="Equation.DSMT4">
                  <p:embed/>
                </p:oleObj>
              </mc:Choice>
              <mc:Fallback>
                <p:oleObj name="Equation" r:id="rId5" imgW="711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63370" y="3068960"/>
                        <a:ext cx="1897062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905136"/>
              </p:ext>
            </p:extLst>
          </p:nvPr>
        </p:nvGraphicFramePr>
        <p:xfrm>
          <a:off x="4708525" y="5589860"/>
          <a:ext cx="16256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7" imgW="635000" imgH="393700" progId="Equation.DSMT4">
                  <p:embed/>
                </p:oleObj>
              </mc:Choice>
              <mc:Fallback>
                <p:oleObj name="Equation" r:id="rId7" imgW="635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08525" y="5589860"/>
                        <a:ext cx="1625600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46025"/>
              </p:ext>
            </p:extLst>
          </p:nvPr>
        </p:nvGraphicFramePr>
        <p:xfrm>
          <a:off x="6421438" y="5518422"/>
          <a:ext cx="19319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9" imgW="723900" imgH="431800" progId="Equation.DSMT4">
                  <p:embed/>
                </p:oleObj>
              </mc:Choice>
              <mc:Fallback>
                <p:oleObj name="Equation" r:id="rId9" imgW="723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21438" y="5518422"/>
                        <a:ext cx="1931987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ounded Rectangular Callout 57"/>
          <p:cNvSpPr/>
          <p:nvPr/>
        </p:nvSpPr>
        <p:spPr bwMode="auto">
          <a:xfrm>
            <a:off x="4644008" y="4365104"/>
            <a:ext cx="4248472" cy="1008112"/>
          </a:xfrm>
          <a:prstGeom prst="wedgeRoundRectCallout">
            <a:avLst>
              <a:gd name="adj1" fmla="val -29447"/>
              <a:gd name="adj2" fmla="val 77445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rPr>
              <a:t>What needs to change so as to ‘see’ that</a:t>
            </a:r>
          </a:p>
        </p:txBody>
      </p:sp>
    </p:spTree>
    <p:extLst>
      <p:ext uri="{BB962C8B-B14F-4D97-AF65-F5344CB8AC3E}">
        <p14:creationId xmlns:p14="http://schemas.microsoft.com/office/powerpoint/2010/main" val="385382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SWYS</a:t>
            </a:r>
          </a:p>
        </p:txBody>
      </p:sp>
      <p:grpSp>
        <p:nvGrpSpPr>
          <p:cNvPr id="422" name="Group 421"/>
          <p:cNvGrpSpPr/>
          <p:nvPr/>
        </p:nvGrpSpPr>
        <p:grpSpPr>
          <a:xfrm>
            <a:off x="1039189" y="911972"/>
            <a:ext cx="1872208" cy="1377254"/>
            <a:chOff x="467544" y="1241926"/>
            <a:chExt cx="3389423" cy="2493365"/>
          </a:xfrm>
        </p:grpSpPr>
        <p:grpSp>
          <p:nvGrpSpPr>
            <p:cNvPr id="88" name="Group 87"/>
            <p:cNvGrpSpPr/>
            <p:nvPr/>
          </p:nvGrpSpPr>
          <p:grpSpPr>
            <a:xfrm>
              <a:off x="471964" y="3372050"/>
              <a:ext cx="2520280" cy="360040"/>
              <a:chOff x="4792444" y="3758924"/>
              <a:chExt cx="2520280" cy="360040"/>
            </a:xfrm>
            <a:solidFill>
              <a:srgbClr val="008000"/>
            </a:solidFill>
          </p:grpSpPr>
          <p:sp>
            <p:nvSpPr>
              <p:cNvPr id="5" name="Rectangle 4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71964" y="3012010"/>
              <a:ext cx="2520280" cy="360040"/>
              <a:chOff x="4792444" y="3398884"/>
              <a:chExt cx="2520280" cy="360040"/>
            </a:xfrm>
            <a:solidFill>
              <a:srgbClr val="008000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1964" y="2651970"/>
              <a:ext cx="2520280" cy="360040"/>
              <a:chOff x="4792444" y="3038844"/>
              <a:chExt cx="2520280" cy="360040"/>
            </a:xfrm>
            <a:solidFill>
              <a:srgbClr val="0080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71964" y="2291930"/>
              <a:ext cx="2520280" cy="360040"/>
              <a:chOff x="4792444" y="2678804"/>
              <a:chExt cx="2520280" cy="360040"/>
            </a:xfrm>
            <a:solidFill>
              <a:srgbClr val="008000"/>
            </a:solidFill>
          </p:grpSpPr>
          <p:sp>
            <p:nvSpPr>
              <p:cNvPr id="26" name="Rectangle 25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71964" y="1931890"/>
              <a:ext cx="2520280" cy="360040"/>
              <a:chOff x="4792444" y="2318764"/>
              <a:chExt cx="2520280" cy="360040"/>
            </a:xfrm>
            <a:solidFill>
              <a:srgbClr val="008000"/>
            </a:solidFill>
          </p:grpSpPr>
          <p:sp>
            <p:nvSpPr>
              <p:cNvPr id="33" name="Rectangle 32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67544" y="170080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41" name="Parallelogram 40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" name="Parallelogram 43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" name="Parallelogram 44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" name="Parallelogram 45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" name="Parallelogram 46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54301" y="1471367"/>
              <a:ext cx="2815909" cy="235254"/>
              <a:chOff x="5071636" y="2765870"/>
              <a:chExt cx="2815909" cy="235254"/>
            </a:xfrm>
          </p:grpSpPr>
          <p:sp>
            <p:nvSpPr>
              <p:cNvPr id="49" name="Parallelogram 48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" name="Parallelogram 49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1" name="Parallelogram 50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2" name="Parallelogram 51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3" name="Parallelogram 52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4" name="Parallelogram 53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5" name="Parallelogram 54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41058" y="1241926"/>
              <a:ext cx="2815909" cy="235254"/>
              <a:chOff x="5071636" y="2765870"/>
              <a:chExt cx="2815909" cy="235254"/>
            </a:xfrm>
          </p:grpSpPr>
          <p:sp>
            <p:nvSpPr>
              <p:cNvPr id="57" name="Parallelogram 56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8" name="Parallelogram 57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9" name="Parallelogram 58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0" name="Parallelogram 59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1" name="Parallelogram 60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" name="Parallelogram 61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" name="Parallelogram 62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992241" y="1244372"/>
              <a:ext cx="863708" cy="1048331"/>
              <a:chOff x="7596333" y="2309434"/>
              <a:chExt cx="863708" cy="1048331"/>
            </a:xfrm>
          </p:grpSpPr>
          <p:sp>
            <p:nvSpPr>
              <p:cNvPr id="65" name="Parallelogram 64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" name="Parallelogram 65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" name="Parallelogram 66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992244" y="1604060"/>
              <a:ext cx="863708" cy="1048331"/>
              <a:chOff x="7596333" y="2309434"/>
              <a:chExt cx="863708" cy="1048331"/>
            </a:xfrm>
          </p:grpSpPr>
          <p:sp>
            <p:nvSpPr>
              <p:cNvPr id="69" name="Parallelogram 68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" name="Parallelogram 69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" name="Parallelogram 70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992247" y="1963748"/>
              <a:ext cx="863708" cy="1048331"/>
              <a:chOff x="7596333" y="2309434"/>
              <a:chExt cx="863708" cy="1048331"/>
            </a:xfrm>
          </p:grpSpPr>
          <p:sp>
            <p:nvSpPr>
              <p:cNvPr id="73" name="Parallelogram 72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" name="Parallelogram 73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5" name="Parallelogram 74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992244" y="2325354"/>
              <a:ext cx="863708" cy="1048331"/>
              <a:chOff x="7596333" y="2309434"/>
              <a:chExt cx="863708" cy="1048331"/>
            </a:xfrm>
          </p:grpSpPr>
          <p:sp>
            <p:nvSpPr>
              <p:cNvPr id="77" name="Parallelogram 76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8" name="Parallelogram 77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9" name="Parallelogram 78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92241" y="2686960"/>
              <a:ext cx="863708" cy="1048331"/>
              <a:chOff x="7596333" y="2309434"/>
              <a:chExt cx="863708" cy="1048331"/>
            </a:xfrm>
          </p:grpSpPr>
          <p:sp>
            <p:nvSpPr>
              <p:cNvPr id="81" name="Parallelogram 80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2" name="Parallelogram 81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3" name="Parallelogram 82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423" name="Group 422"/>
          <p:cNvGrpSpPr/>
          <p:nvPr/>
        </p:nvGrpSpPr>
        <p:grpSpPr>
          <a:xfrm>
            <a:off x="3415451" y="957779"/>
            <a:ext cx="1948637" cy="1331446"/>
            <a:chOff x="5143644" y="1226868"/>
            <a:chExt cx="3389423" cy="2493365"/>
          </a:xfrm>
        </p:grpSpPr>
        <p:grpSp>
          <p:nvGrpSpPr>
            <p:cNvPr id="169" name="Group 168"/>
            <p:cNvGrpSpPr/>
            <p:nvPr/>
          </p:nvGrpSpPr>
          <p:grpSpPr>
            <a:xfrm>
              <a:off x="5148064" y="3356992"/>
              <a:ext cx="2520280" cy="360040"/>
              <a:chOff x="4792444" y="3758924"/>
              <a:chExt cx="2520280" cy="360040"/>
            </a:xfrm>
            <a:solidFill>
              <a:srgbClr val="CCFFCC"/>
            </a:solidFill>
          </p:grpSpPr>
          <p:sp>
            <p:nvSpPr>
              <p:cNvPr id="170" name="Rectangle 169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5148064" y="2996952"/>
              <a:ext cx="2520280" cy="360040"/>
              <a:chOff x="4792444" y="3398884"/>
              <a:chExt cx="2520280" cy="360040"/>
            </a:xfrm>
            <a:solidFill>
              <a:srgbClr val="CCFFCC"/>
            </a:solidFill>
          </p:grpSpPr>
          <p:sp>
            <p:nvSpPr>
              <p:cNvPr id="178" name="Rectangle 177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5148064" y="2636912"/>
              <a:ext cx="2520280" cy="360040"/>
              <a:chOff x="4792444" y="3038844"/>
              <a:chExt cx="2520280" cy="360040"/>
            </a:xfrm>
            <a:solidFill>
              <a:srgbClr val="CCFFCC"/>
            </a:solidFill>
          </p:grpSpPr>
          <p:sp>
            <p:nvSpPr>
              <p:cNvPr id="186" name="Rectangle 185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5148064" y="2276872"/>
              <a:ext cx="2520280" cy="360040"/>
              <a:chOff x="4792444" y="2678804"/>
              <a:chExt cx="2520280" cy="360040"/>
            </a:xfrm>
            <a:solidFill>
              <a:srgbClr val="CCFFCC"/>
            </a:solidFill>
          </p:grpSpPr>
          <p:sp>
            <p:nvSpPr>
              <p:cNvPr id="194" name="Rectangle 193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148064" y="1916832"/>
              <a:ext cx="2520280" cy="360040"/>
              <a:chOff x="4792444" y="2318764"/>
              <a:chExt cx="2520280" cy="360040"/>
            </a:xfrm>
            <a:solidFill>
              <a:srgbClr val="008000"/>
            </a:solidFill>
          </p:grpSpPr>
          <p:sp>
            <p:nvSpPr>
              <p:cNvPr id="202" name="Rectangle 201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143644" y="1685750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10" name="Parallelogram 20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1" name="Parallelogram 21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2" name="Parallelogram 21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3" name="Parallelogram 21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4" name="Parallelogram 21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5" name="Parallelogram 21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6" name="Parallelogram 21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5430401" y="1456309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18" name="Parallelogram 21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9" name="Parallelogram 21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0" name="Parallelogram 21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1" name="Parallelogram 22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2" name="Parallelogram 22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3" name="Parallelogram 22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4" name="Parallelogram 22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5717158" y="122686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26" name="Parallelogram 225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7" name="Parallelogram 226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8" name="Parallelogram 227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9" name="Parallelogram 228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0" name="Parallelogram 229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1" name="Parallelogram 230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2" name="Parallelogram 231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7668341" y="1229314"/>
              <a:ext cx="863708" cy="1048331"/>
              <a:chOff x="7596333" y="2309434"/>
              <a:chExt cx="863708" cy="1048331"/>
            </a:xfrm>
          </p:grpSpPr>
          <p:sp>
            <p:nvSpPr>
              <p:cNvPr id="234" name="Parallelogram 23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5" name="Parallelogram 23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6" name="Parallelogram 23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7668344" y="1589002"/>
              <a:ext cx="863708" cy="1048331"/>
              <a:chOff x="7596333" y="2309434"/>
              <a:chExt cx="863708" cy="1048331"/>
            </a:xfrm>
          </p:grpSpPr>
          <p:sp>
            <p:nvSpPr>
              <p:cNvPr id="238" name="Parallelogram 23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9" name="Parallelogram 23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0" name="Parallelogram 23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7668347" y="1948690"/>
              <a:ext cx="863708" cy="1048331"/>
              <a:chOff x="7596333" y="2309434"/>
              <a:chExt cx="863708" cy="1048331"/>
            </a:xfrm>
          </p:grpSpPr>
          <p:sp>
            <p:nvSpPr>
              <p:cNvPr id="242" name="Parallelogram 24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3" name="Parallelogram 24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4" name="Parallelogram 24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7668344" y="2310296"/>
              <a:ext cx="863708" cy="1048331"/>
              <a:chOff x="7596333" y="2309434"/>
              <a:chExt cx="863708" cy="1048331"/>
            </a:xfrm>
          </p:grpSpPr>
          <p:sp>
            <p:nvSpPr>
              <p:cNvPr id="246" name="Parallelogram 24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7" name="Parallelogram 24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8" name="Parallelogram 24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7668341" y="2671902"/>
              <a:ext cx="863708" cy="1048331"/>
              <a:chOff x="7596333" y="2309434"/>
              <a:chExt cx="863708" cy="1048331"/>
            </a:xfrm>
          </p:grpSpPr>
          <p:sp>
            <p:nvSpPr>
              <p:cNvPr id="250" name="Parallelogram 24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1" name="Parallelogram 25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2" name="Parallelogram 25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424" name="Group 423"/>
          <p:cNvGrpSpPr/>
          <p:nvPr/>
        </p:nvGrpSpPr>
        <p:grpSpPr>
          <a:xfrm>
            <a:off x="5863724" y="908720"/>
            <a:ext cx="1876628" cy="1380506"/>
            <a:chOff x="463124" y="3963172"/>
            <a:chExt cx="3389423" cy="2493365"/>
          </a:xfrm>
        </p:grpSpPr>
        <p:grpSp>
          <p:nvGrpSpPr>
            <p:cNvPr id="253" name="Group 252"/>
            <p:cNvGrpSpPr/>
            <p:nvPr/>
          </p:nvGrpSpPr>
          <p:grpSpPr>
            <a:xfrm>
              <a:off x="467544" y="6093296"/>
              <a:ext cx="2520280" cy="360040"/>
              <a:chOff x="4792444" y="3758924"/>
              <a:chExt cx="2520280" cy="360040"/>
            </a:xfrm>
            <a:solidFill>
              <a:srgbClr val="CCFFCC"/>
            </a:solidFill>
          </p:grpSpPr>
          <p:sp>
            <p:nvSpPr>
              <p:cNvPr id="254" name="Rectangle 253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467544" y="5733256"/>
              <a:ext cx="2520280" cy="360040"/>
              <a:chOff x="4792444" y="3398884"/>
              <a:chExt cx="2520280" cy="360040"/>
            </a:xfrm>
            <a:solidFill>
              <a:srgbClr val="CCFFCC"/>
            </a:solidFill>
          </p:grpSpPr>
          <p:sp>
            <p:nvSpPr>
              <p:cNvPr id="262" name="Rectangle 261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467544" y="5373216"/>
              <a:ext cx="2520280" cy="360040"/>
              <a:chOff x="4792444" y="3038844"/>
              <a:chExt cx="2520280" cy="360040"/>
            </a:xfrm>
            <a:solidFill>
              <a:srgbClr val="CCFFCC"/>
            </a:solidFill>
          </p:grpSpPr>
          <p:sp>
            <p:nvSpPr>
              <p:cNvPr id="270" name="Rectangle 269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467544" y="5013176"/>
              <a:ext cx="2520280" cy="360040"/>
              <a:chOff x="4792444" y="2678804"/>
              <a:chExt cx="2520280" cy="360040"/>
            </a:xfrm>
            <a:solidFill>
              <a:srgbClr val="CCFFCC"/>
            </a:solidFill>
          </p:grpSpPr>
          <p:sp>
            <p:nvSpPr>
              <p:cNvPr id="278" name="Rectangle 277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467544" y="4653136"/>
              <a:ext cx="2520280" cy="360040"/>
              <a:chOff x="4792444" y="2318764"/>
              <a:chExt cx="2520280" cy="360040"/>
            </a:xfrm>
            <a:solidFill>
              <a:srgbClr val="CCFFCC"/>
            </a:solidFill>
          </p:grpSpPr>
          <p:sp>
            <p:nvSpPr>
              <p:cNvPr id="286" name="Rectangle 285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463124" y="4422054"/>
              <a:ext cx="2815909" cy="235254"/>
              <a:chOff x="5071636" y="2765870"/>
              <a:chExt cx="2815909" cy="235254"/>
            </a:xfrm>
            <a:solidFill>
              <a:srgbClr val="CCFFCC"/>
            </a:solidFill>
          </p:grpSpPr>
          <p:sp>
            <p:nvSpPr>
              <p:cNvPr id="294" name="Parallelogram 293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5" name="Parallelogram 294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6" name="Parallelogram 295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7" name="Parallelogram 296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8" name="Parallelogram 297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9" name="Parallelogram 298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0" name="Parallelogram 299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749881" y="4192613"/>
              <a:ext cx="2815909" cy="235254"/>
              <a:chOff x="5071636" y="2765870"/>
              <a:chExt cx="2815909" cy="235254"/>
            </a:xfrm>
            <a:solidFill>
              <a:srgbClr val="CCFFCC"/>
            </a:solidFill>
          </p:grpSpPr>
          <p:sp>
            <p:nvSpPr>
              <p:cNvPr id="302" name="Parallelogram 30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3" name="Parallelogram 30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4" name="Parallelogram 30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5" name="Parallelogram 30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6" name="Parallelogram 30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7" name="Parallelogram 30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8" name="Parallelogram 30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1036638" y="3963172"/>
              <a:ext cx="2815909" cy="235254"/>
              <a:chOff x="5071636" y="2765870"/>
              <a:chExt cx="2815909" cy="235254"/>
            </a:xfrm>
          </p:grpSpPr>
          <p:sp>
            <p:nvSpPr>
              <p:cNvPr id="310" name="Parallelogram 30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1" name="Parallelogram 31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2" name="Parallelogram 31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3" name="Parallelogram 31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4" name="Parallelogram 31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5" name="Parallelogram 31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6" name="Parallelogram 31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2987821" y="3965618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18" name="Parallelogram 31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9" name="Parallelogram 31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0" name="Parallelogram 31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2987824" y="4325306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22" name="Parallelogram 32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3" name="Parallelogram 32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4" name="Parallelogram 32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2987827" y="4684994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26" name="Parallelogram 32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7" name="Parallelogram 32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8" name="Parallelogram 32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>
              <a:off x="2987824" y="5046600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30" name="Parallelogram 32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1" name="Parallelogram 33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2" name="Parallelogram 33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33" name="Group 332"/>
            <p:cNvGrpSpPr/>
            <p:nvPr/>
          </p:nvGrpSpPr>
          <p:grpSpPr>
            <a:xfrm>
              <a:off x="2987821" y="5408206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34" name="Parallelogram 33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5" name="Parallelogram 33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6" name="Parallelogram 33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665" name="Group 664"/>
          <p:cNvGrpSpPr/>
          <p:nvPr/>
        </p:nvGrpSpPr>
        <p:grpSpPr>
          <a:xfrm>
            <a:off x="1115616" y="2492896"/>
            <a:ext cx="1944216" cy="1430226"/>
            <a:chOff x="323528" y="3171084"/>
            <a:chExt cx="3389423" cy="2493365"/>
          </a:xfrm>
        </p:grpSpPr>
        <p:grpSp>
          <p:nvGrpSpPr>
            <p:cNvPr id="425" name="Group 424"/>
            <p:cNvGrpSpPr/>
            <p:nvPr/>
          </p:nvGrpSpPr>
          <p:grpSpPr>
            <a:xfrm>
              <a:off x="327948" y="3861048"/>
              <a:ext cx="2520280" cy="1800200"/>
              <a:chOff x="5076056" y="2996952"/>
              <a:chExt cx="2520280" cy="1800200"/>
            </a:xfrm>
          </p:grpSpPr>
          <p:sp>
            <p:nvSpPr>
              <p:cNvPr id="426" name="Rectangle 425"/>
              <p:cNvSpPr/>
              <p:nvPr/>
            </p:nvSpPr>
            <p:spPr bwMode="auto">
              <a:xfrm>
                <a:off x="50760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>
                <a:off x="54360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579613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615617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651621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68762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7236296" y="443711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50760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54360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5" name="Rectangle 434"/>
              <p:cNvSpPr/>
              <p:nvPr/>
            </p:nvSpPr>
            <p:spPr bwMode="auto">
              <a:xfrm>
                <a:off x="579613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615617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651621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68762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7236296" y="407707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50760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54360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579613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3" name="Rectangle 442"/>
              <p:cNvSpPr/>
              <p:nvPr/>
            </p:nvSpPr>
            <p:spPr bwMode="auto">
              <a:xfrm>
                <a:off x="615617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651621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 bwMode="auto">
              <a:xfrm>
                <a:off x="68762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7236296" y="371703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>
                <a:off x="50760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>
                <a:off x="54360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579613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 bwMode="auto">
              <a:xfrm>
                <a:off x="615617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 bwMode="auto">
              <a:xfrm>
                <a:off x="651621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>
                <a:off x="68762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>
                <a:off x="7236296" y="335699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 bwMode="auto">
              <a:xfrm>
                <a:off x="50760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>
                <a:off x="543609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>
                <a:off x="579613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615617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 bwMode="auto">
              <a:xfrm>
                <a:off x="651621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9" name="Rectangle 458"/>
              <p:cNvSpPr/>
              <p:nvPr/>
            </p:nvSpPr>
            <p:spPr bwMode="auto">
              <a:xfrm>
                <a:off x="68762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0" name="Rectangle 459"/>
              <p:cNvSpPr/>
              <p:nvPr/>
            </p:nvSpPr>
            <p:spPr bwMode="auto">
              <a:xfrm>
                <a:off x="7236296" y="299695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323528" y="3629966"/>
              <a:ext cx="2815909" cy="235254"/>
              <a:chOff x="5071636" y="2765870"/>
              <a:chExt cx="2815909" cy="235254"/>
            </a:xfrm>
          </p:grpSpPr>
          <p:sp>
            <p:nvSpPr>
              <p:cNvPr id="462" name="Parallelogram 46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3" name="Parallelogram 46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4" name="Parallelogram 46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5" name="Parallelogram 46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6" name="Parallelogram 46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7" name="Parallelogram 46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8" name="Parallelogram 46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69" name="Group 468"/>
            <p:cNvGrpSpPr/>
            <p:nvPr/>
          </p:nvGrpSpPr>
          <p:grpSpPr>
            <a:xfrm>
              <a:off x="610285" y="3400525"/>
              <a:ext cx="2815909" cy="235254"/>
              <a:chOff x="5071636" y="2765870"/>
              <a:chExt cx="2815909" cy="235254"/>
            </a:xfrm>
          </p:grpSpPr>
          <p:sp>
            <p:nvSpPr>
              <p:cNvPr id="470" name="Parallelogram 46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1" name="Parallelogram 47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2" name="Parallelogram 47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3" name="Parallelogram 47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4" name="Parallelogram 47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5" name="Parallelogram 47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6" name="Parallelogram 47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897042" y="3171084"/>
              <a:ext cx="2815909" cy="235254"/>
              <a:chOff x="5071636" y="2765870"/>
              <a:chExt cx="2815909" cy="235254"/>
            </a:xfrm>
          </p:grpSpPr>
          <p:sp>
            <p:nvSpPr>
              <p:cNvPr id="478" name="Parallelogram 47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9" name="Parallelogram 47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0" name="Parallelogram 47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1" name="Parallelogram 48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2" name="Parallelogram 48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3" name="Parallelogram 48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4" name="Parallelogram 48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2848225" y="3173530"/>
              <a:ext cx="863708" cy="1048331"/>
              <a:chOff x="7596333" y="2309434"/>
              <a:chExt cx="863708" cy="1048331"/>
            </a:xfrm>
          </p:grpSpPr>
          <p:sp>
            <p:nvSpPr>
              <p:cNvPr id="486" name="Parallelogram 48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7" name="Parallelogram 48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8" name="Parallelogram 48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2848228" y="3533218"/>
              <a:ext cx="863708" cy="1048331"/>
              <a:chOff x="7596333" y="2309434"/>
              <a:chExt cx="863708" cy="1048331"/>
            </a:xfrm>
          </p:grpSpPr>
          <p:sp>
            <p:nvSpPr>
              <p:cNvPr id="490" name="Parallelogram 48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1" name="Parallelogram 49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2" name="Parallelogram 49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2848231" y="3892906"/>
              <a:ext cx="863708" cy="1048331"/>
              <a:chOff x="7596333" y="2309434"/>
              <a:chExt cx="863708" cy="1048331"/>
            </a:xfrm>
          </p:grpSpPr>
          <p:sp>
            <p:nvSpPr>
              <p:cNvPr id="494" name="Parallelogram 49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5" name="Parallelogram 49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6" name="Parallelogram 49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2848228" y="4254512"/>
              <a:ext cx="863708" cy="1048331"/>
              <a:chOff x="7596333" y="2309434"/>
              <a:chExt cx="863708" cy="1048331"/>
            </a:xfrm>
          </p:grpSpPr>
          <p:sp>
            <p:nvSpPr>
              <p:cNvPr id="498" name="Parallelogram 49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9" name="Parallelogram 49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0" name="Parallelogram 49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501" name="Group 500"/>
            <p:cNvGrpSpPr/>
            <p:nvPr/>
          </p:nvGrpSpPr>
          <p:grpSpPr>
            <a:xfrm>
              <a:off x="2848225" y="4616118"/>
              <a:ext cx="863708" cy="1048331"/>
              <a:chOff x="7596333" y="2309434"/>
              <a:chExt cx="863708" cy="1048331"/>
            </a:xfrm>
          </p:grpSpPr>
          <p:sp>
            <p:nvSpPr>
              <p:cNvPr id="502" name="Parallelogram 50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3" name="Parallelogram 50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4" name="Parallelogram 50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666" name="Group 665"/>
          <p:cNvGrpSpPr/>
          <p:nvPr/>
        </p:nvGrpSpPr>
        <p:grpSpPr>
          <a:xfrm>
            <a:off x="3565445" y="2534786"/>
            <a:ext cx="1887270" cy="1388335"/>
            <a:chOff x="4423564" y="3099076"/>
            <a:chExt cx="3389423" cy="2493365"/>
          </a:xfrm>
        </p:grpSpPr>
        <p:sp>
          <p:nvSpPr>
            <p:cNvPr id="586" name="Rectangle 585"/>
            <p:cNvSpPr/>
            <p:nvPr/>
          </p:nvSpPr>
          <p:spPr bwMode="auto">
            <a:xfrm>
              <a:off x="442798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7" name="Rectangle 586"/>
            <p:cNvSpPr/>
            <p:nvPr/>
          </p:nvSpPr>
          <p:spPr bwMode="auto">
            <a:xfrm>
              <a:off x="478802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8" name="Rectangle 587"/>
            <p:cNvSpPr/>
            <p:nvPr/>
          </p:nvSpPr>
          <p:spPr bwMode="auto">
            <a:xfrm>
              <a:off x="514806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550810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0" name="Rectangle 589"/>
            <p:cNvSpPr/>
            <p:nvPr/>
          </p:nvSpPr>
          <p:spPr bwMode="auto">
            <a:xfrm>
              <a:off x="586814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1" name="Rectangle 590"/>
            <p:cNvSpPr/>
            <p:nvPr/>
          </p:nvSpPr>
          <p:spPr bwMode="auto">
            <a:xfrm>
              <a:off x="622818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2" name="Rectangle 591"/>
            <p:cNvSpPr/>
            <p:nvPr/>
          </p:nvSpPr>
          <p:spPr bwMode="auto">
            <a:xfrm>
              <a:off x="658822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3" name="Rectangle 592"/>
            <p:cNvSpPr/>
            <p:nvPr/>
          </p:nvSpPr>
          <p:spPr bwMode="auto">
            <a:xfrm>
              <a:off x="442798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4" name="Rectangle 593"/>
            <p:cNvSpPr/>
            <p:nvPr/>
          </p:nvSpPr>
          <p:spPr bwMode="auto">
            <a:xfrm>
              <a:off x="478802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5" name="Rectangle 594"/>
            <p:cNvSpPr/>
            <p:nvPr/>
          </p:nvSpPr>
          <p:spPr bwMode="auto">
            <a:xfrm>
              <a:off x="514806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6" name="Rectangle 595"/>
            <p:cNvSpPr/>
            <p:nvPr/>
          </p:nvSpPr>
          <p:spPr bwMode="auto">
            <a:xfrm>
              <a:off x="550810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7" name="Rectangle 596"/>
            <p:cNvSpPr/>
            <p:nvPr/>
          </p:nvSpPr>
          <p:spPr bwMode="auto">
            <a:xfrm>
              <a:off x="586814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622818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9" name="Rectangle 598"/>
            <p:cNvSpPr/>
            <p:nvPr/>
          </p:nvSpPr>
          <p:spPr bwMode="auto">
            <a:xfrm>
              <a:off x="658822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0" name="Rectangle 599"/>
            <p:cNvSpPr/>
            <p:nvPr/>
          </p:nvSpPr>
          <p:spPr bwMode="auto">
            <a:xfrm>
              <a:off x="442798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1" name="Rectangle 600"/>
            <p:cNvSpPr/>
            <p:nvPr/>
          </p:nvSpPr>
          <p:spPr bwMode="auto">
            <a:xfrm>
              <a:off x="478802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2" name="Rectangle 601"/>
            <p:cNvSpPr/>
            <p:nvPr/>
          </p:nvSpPr>
          <p:spPr bwMode="auto">
            <a:xfrm>
              <a:off x="514806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3" name="Rectangle 602"/>
            <p:cNvSpPr/>
            <p:nvPr/>
          </p:nvSpPr>
          <p:spPr bwMode="auto">
            <a:xfrm>
              <a:off x="550810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4" name="Rectangle 603"/>
            <p:cNvSpPr/>
            <p:nvPr/>
          </p:nvSpPr>
          <p:spPr bwMode="auto">
            <a:xfrm>
              <a:off x="586814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5" name="Rectangle 604"/>
            <p:cNvSpPr/>
            <p:nvPr/>
          </p:nvSpPr>
          <p:spPr bwMode="auto">
            <a:xfrm>
              <a:off x="622818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6" name="Rectangle 605"/>
            <p:cNvSpPr/>
            <p:nvPr/>
          </p:nvSpPr>
          <p:spPr bwMode="auto">
            <a:xfrm>
              <a:off x="658822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7" name="Rectangle 606"/>
            <p:cNvSpPr/>
            <p:nvPr/>
          </p:nvSpPr>
          <p:spPr bwMode="auto">
            <a:xfrm>
              <a:off x="442798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8" name="Rectangle 607"/>
            <p:cNvSpPr/>
            <p:nvPr/>
          </p:nvSpPr>
          <p:spPr bwMode="auto">
            <a:xfrm>
              <a:off x="478802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9" name="Rectangle 608"/>
            <p:cNvSpPr/>
            <p:nvPr/>
          </p:nvSpPr>
          <p:spPr bwMode="auto">
            <a:xfrm>
              <a:off x="514806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0" name="Rectangle 609"/>
            <p:cNvSpPr/>
            <p:nvPr/>
          </p:nvSpPr>
          <p:spPr bwMode="auto">
            <a:xfrm>
              <a:off x="550810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1" name="Rectangle 610"/>
            <p:cNvSpPr/>
            <p:nvPr/>
          </p:nvSpPr>
          <p:spPr bwMode="auto">
            <a:xfrm>
              <a:off x="586814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2" name="Rectangle 611"/>
            <p:cNvSpPr/>
            <p:nvPr/>
          </p:nvSpPr>
          <p:spPr bwMode="auto">
            <a:xfrm>
              <a:off x="622818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3" name="Rectangle 612"/>
            <p:cNvSpPr/>
            <p:nvPr/>
          </p:nvSpPr>
          <p:spPr bwMode="auto">
            <a:xfrm>
              <a:off x="658822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4" name="Rectangle 613"/>
            <p:cNvSpPr/>
            <p:nvPr/>
          </p:nvSpPr>
          <p:spPr bwMode="auto">
            <a:xfrm>
              <a:off x="442798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5" name="Rectangle 614"/>
            <p:cNvSpPr/>
            <p:nvPr/>
          </p:nvSpPr>
          <p:spPr bwMode="auto">
            <a:xfrm>
              <a:off x="478802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6" name="Rectangle 615"/>
            <p:cNvSpPr/>
            <p:nvPr/>
          </p:nvSpPr>
          <p:spPr bwMode="auto">
            <a:xfrm>
              <a:off x="514806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7" name="Rectangle 616"/>
            <p:cNvSpPr/>
            <p:nvPr/>
          </p:nvSpPr>
          <p:spPr bwMode="auto">
            <a:xfrm>
              <a:off x="550810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8" name="Rectangle 617"/>
            <p:cNvSpPr/>
            <p:nvPr/>
          </p:nvSpPr>
          <p:spPr bwMode="auto">
            <a:xfrm>
              <a:off x="586814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9" name="Rectangle 618"/>
            <p:cNvSpPr/>
            <p:nvPr/>
          </p:nvSpPr>
          <p:spPr bwMode="auto">
            <a:xfrm>
              <a:off x="622818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20" name="Rectangle 619"/>
            <p:cNvSpPr/>
            <p:nvPr/>
          </p:nvSpPr>
          <p:spPr bwMode="auto">
            <a:xfrm>
              <a:off x="658822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grpSp>
          <p:nvGrpSpPr>
            <p:cNvPr id="621" name="Group 620"/>
            <p:cNvGrpSpPr/>
            <p:nvPr/>
          </p:nvGrpSpPr>
          <p:grpSpPr>
            <a:xfrm>
              <a:off x="4423564" y="355795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622" name="Parallelogram 62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3" name="Parallelogram 62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4" name="Parallelogram 62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5" name="Parallelogram 62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6" name="Parallelogram 62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7" name="Parallelogram 62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8" name="Parallelogram 62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29" name="Group 628"/>
            <p:cNvGrpSpPr/>
            <p:nvPr/>
          </p:nvGrpSpPr>
          <p:grpSpPr>
            <a:xfrm>
              <a:off x="4710321" y="3328517"/>
              <a:ext cx="2815909" cy="235254"/>
              <a:chOff x="5071636" y="2765870"/>
              <a:chExt cx="2815909" cy="235254"/>
            </a:xfrm>
          </p:grpSpPr>
          <p:sp>
            <p:nvSpPr>
              <p:cNvPr id="630" name="Parallelogram 62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1" name="Parallelogram 63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2" name="Parallelogram 63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3" name="Parallelogram 63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4" name="Parallelogram 63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5" name="Parallelogram 63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6" name="Parallelogram 63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37" name="Group 636"/>
            <p:cNvGrpSpPr/>
            <p:nvPr/>
          </p:nvGrpSpPr>
          <p:grpSpPr>
            <a:xfrm>
              <a:off x="4997078" y="3099076"/>
              <a:ext cx="2815909" cy="235254"/>
              <a:chOff x="5071636" y="2765870"/>
              <a:chExt cx="2815909" cy="235254"/>
            </a:xfrm>
          </p:grpSpPr>
          <p:sp>
            <p:nvSpPr>
              <p:cNvPr id="638" name="Parallelogram 63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9" name="Parallelogram 63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0" name="Parallelogram 63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1" name="Parallelogram 64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2" name="Parallelogram 64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3" name="Parallelogram 64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4" name="Parallelogram 64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5" name="Group 644"/>
            <p:cNvGrpSpPr/>
            <p:nvPr/>
          </p:nvGrpSpPr>
          <p:grpSpPr>
            <a:xfrm>
              <a:off x="6948261" y="3101522"/>
              <a:ext cx="863708" cy="1048331"/>
              <a:chOff x="7596333" y="2309434"/>
              <a:chExt cx="863708" cy="1048331"/>
            </a:xfrm>
          </p:grpSpPr>
          <p:sp>
            <p:nvSpPr>
              <p:cNvPr id="646" name="Parallelogram 64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7" name="Parallelogram 64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8" name="Parallelogram 64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9" name="Group 648"/>
            <p:cNvGrpSpPr/>
            <p:nvPr/>
          </p:nvGrpSpPr>
          <p:grpSpPr>
            <a:xfrm>
              <a:off x="6948264" y="3461210"/>
              <a:ext cx="863708" cy="1048331"/>
              <a:chOff x="7596333" y="2309434"/>
              <a:chExt cx="863708" cy="1048331"/>
            </a:xfrm>
          </p:grpSpPr>
          <p:sp>
            <p:nvSpPr>
              <p:cNvPr id="650" name="Parallelogram 64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1" name="Parallelogram 65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2" name="Parallelogram 65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53" name="Group 652"/>
            <p:cNvGrpSpPr/>
            <p:nvPr/>
          </p:nvGrpSpPr>
          <p:grpSpPr>
            <a:xfrm>
              <a:off x="6948267" y="3820898"/>
              <a:ext cx="863708" cy="1048331"/>
              <a:chOff x="7596333" y="2309434"/>
              <a:chExt cx="863708" cy="1048331"/>
            </a:xfrm>
          </p:grpSpPr>
          <p:sp>
            <p:nvSpPr>
              <p:cNvPr id="654" name="Parallelogram 65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5" name="Parallelogram 65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6" name="Parallelogram 65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57" name="Group 656"/>
            <p:cNvGrpSpPr/>
            <p:nvPr/>
          </p:nvGrpSpPr>
          <p:grpSpPr>
            <a:xfrm>
              <a:off x="6948264" y="4182504"/>
              <a:ext cx="863708" cy="1048331"/>
              <a:chOff x="7596333" y="2309434"/>
              <a:chExt cx="863708" cy="1048331"/>
            </a:xfrm>
          </p:grpSpPr>
          <p:sp>
            <p:nvSpPr>
              <p:cNvPr id="658" name="Parallelogram 65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9" name="Parallelogram 65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0" name="Parallelogram 65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61" name="Group 660"/>
            <p:cNvGrpSpPr/>
            <p:nvPr/>
          </p:nvGrpSpPr>
          <p:grpSpPr>
            <a:xfrm>
              <a:off x="6948261" y="4544110"/>
              <a:ext cx="863708" cy="1048331"/>
              <a:chOff x="7596333" y="2309434"/>
              <a:chExt cx="863708" cy="1048331"/>
            </a:xfrm>
          </p:grpSpPr>
          <p:sp>
            <p:nvSpPr>
              <p:cNvPr id="662" name="Parallelogram 66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3" name="Parallelogram 66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4" name="Parallelogram 66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747" name="Group 746"/>
          <p:cNvGrpSpPr/>
          <p:nvPr/>
        </p:nvGrpSpPr>
        <p:grpSpPr>
          <a:xfrm>
            <a:off x="5935732" y="2542616"/>
            <a:ext cx="1876628" cy="1380506"/>
            <a:chOff x="4855612" y="3819156"/>
            <a:chExt cx="3389423" cy="2493365"/>
          </a:xfrm>
        </p:grpSpPr>
        <p:grpSp>
          <p:nvGrpSpPr>
            <p:cNvPr id="667" name="Group 666"/>
            <p:cNvGrpSpPr/>
            <p:nvPr/>
          </p:nvGrpSpPr>
          <p:grpSpPr>
            <a:xfrm>
              <a:off x="4860032" y="4509120"/>
              <a:ext cx="2520280" cy="1800200"/>
              <a:chOff x="5076056" y="2996952"/>
              <a:chExt cx="2520280" cy="1800200"/>
            </a:xfrm>
          </p:grpSpPr>
          <p:sp>
            <p:nvSpPr>
              <p:cNvPr id="668" name="Rectangle 667"/>
              <p:cNvSpPr/>
              <p:nvPr/>
            </p:nvSpPr>
            <p:spPr bwMode="auto">
              <a:xfrm>
                <a:off x="50760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9" name="Rectangle 668"/>
              <p:cNvSpPr/>
              <p:nvPr/>
            </p:nvSpPr>
            <p:spPr bwMode="auto">
              <a:xfrm>
                <a:off x="54360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 bwMode="auto">
              <a:xfrm>
                <a:off x="579613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1" name="Rectangle 670"/>
              <p:cNvSpPr/>
              <p:nvPr/>
            </p:nvSpPr>
            <p:spPr bwMode="auto">
              <a:xfrm>
                <a:off x="615617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 bwMode="auto">
              <a:xfrm>
                <a:off x="651621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3" name="Rectangle 672"/>
              <p:cNvSpPr/>
              <p:nvPr/>
            </p:nvSpPr>
            <p:spPr bwMode="auto">
              <a:xfrm>
                <a:off x="68762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4" name="Rectangle 673"/>
              <p:cNvSpPr/>
              <p:nvPr/>
            </p:nvSpPr>
            <p:spPr bwMode="auto">
              <a:xfrm>
                <a:off x="72362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5" name="Rectangle 674"/>
              <p:cNvSpPr/>
              <p:nvPr/>
            </p:nvSpPr>
            <p:spPr bwMode="auto">
              <a:xfrm>
                <a:off x="50760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6" name="Rectangle 675"/>
              <p:cNvSpPr/>
              <p:nvPr/>
            </p:nvSpPr>
            <p:spPr bwMode="auto">
              <a:xfrm>
                <a:off x="54360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7" name="Rectangle 676"/>
              <p:cNvSpPr/>
              <p:nvPr/>
            </p:nvSpPr>
            <p:spPr bwMode="auto">
              <a:xfrm>
                <a:off x="579613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8" name="Rectangle 677"/>
              <p:cNvSpPr/>
              <p:nvPr/>
            </p:nvSpPr>
            <p:spPr bwMode="auto">
              <a:xfrm>
                <a:off x="615617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9" name="Rectangle 678"/>
              <p:cNvSpPr/>
              <p:nvPr/>
            </p:nvSpPr>
            <p:spPr bwMode="auto">
              <a:xfrm>
                <a:off x="651621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0" name="Rectangle 679"/>
              <p:cNvSpPr/>
              <p:nvPr/>
            </p:nvSpPr>
            <p:spPr bwMode="auto">
              <a:xfrm>
                <a:off x="68762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1" name="Rectangle 680"/>
              <p:cNvSpPr/>
              <p:nvPr/>
            </p:nvSpPr>
            <p:spPr bwMode="auto">
              <a:xfrm>
                <a:off x="72362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2" name="Rectangle 681"/>
              <p:cNvSpPr/>
              <p:nvPr/>
            </p:nvSpPr>
            <p:spPr bwMode="auto">
              <a:xfrm>
                <a:off x="50760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3" name="Rectangle 682"/>
              <p:cNvSpPr/>
              <p:nvPr/>
            </p:nvSpPr>
            <p:spPr bwMode="auto">
              <a:xfrm>
                <a:off x="54360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4" name="Rectangle 683"/>
              <p:cNvSpPr/>
              <p:nvPr/>
            </p:nvSpPr>
            <p:spPr bwMode="auto">
              <a:xfrm>
                <a:off x="579613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5" name="Rectangle 684"/>
              <p:cNvSpPr/>
              <p:nvPr/>
            </p:nvSpPr>
            <p:spPr bwMode="auto">
              <a:xfrm>
                <a:off x="615617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6" name="Rectangle 685"/>
              <p:cNvSpPr/>
              <p:nvPr/>
            </p:nvSpPr>
            <p:spPr bwMode="auto">
              <a:xfrm>
                <a:off x="651621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7" name="Rectangle 686"/>
              <p:cNvSpPr/>
              <p:nvPr/>
            </p:nvSpPr>
            <p:spPr bwMode="auto">
              <a:xfrm>
                <a:off x="68762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8" name="Rectangle 687"/>
              <p:cNvSpPr/>
              <p:nvPr/>
            </p:nvSpPr>
            <p:spPr bwMode="auto">
              <a:xfrm>
                <a:off x="72362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9" name="Rectangle 688"/>
              <p:cNvSpPr/>
              <p:nvPr/>
            </p:nvSpPr>
            <p:spPr bwMode="auto">
              <a:xfrm>
                <a:off x="50760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0" name="Rectangle 689"/>
              <p:cNvSpPr/>
              <p:nvPr/>
            </p:nvSpPr>
            <p:spPr bwMode="auto">
              <a:xfrm>
                <a:off x="54360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1" name="Rectangle 690"/>
              <p:cNvSpPr/>
              <p:nvPr/>
            </p:nvSpPr>
            <p:spPr bwMode="auto">
              <a:xfrm>
                <a:off x="579613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2" name="Rectangle 691"/>
              <p:cNvSpPr/>
              <p:nvPr/>
            </p:nvSpPr>
            <p:spPr bwMode="auto">
              <a:xfrm>
                <a:off x="615617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3" name="Rectangle 692"/>
              <p:cNvSpPr/>
              <p:nvPr/>
            </p:nvSpPr>
            <p:spPr bwMode="auto">
              <a:xfrm>
                <a:off x="651621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4" name="Rectangle 693"/>
              <p:cNvSpPr/>
              <p:nvPr/>
            </p:nvSpPr>
            <p:spPr bwMode="auto">
              <a:xfrm>
                <a:off x="68762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5" name="Rectangle 694"/>
              <p:cNvSpPr/>
              <p:nvPr/>
            </p:nvSpPr>
            <p:spPr bwMode="auto">
              <a:xfrm>
                <a:off x="72362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6" name="Rectangle 695"/>
              <p:cNvSpPr/>
              <p:nvPr/>
            </p:nvSpPr>
            <p:spPr bwMode="auto">
              <a:xfrm>
                <a:off x="50760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7" name="Rectangle 696"/>
              <p:cNvSpPr/>
              <p:nvPr/>
            </p:nvSpPr>
            <p:spPr bwMode="auto">
              <a:xfrm>
                <a:off x="543609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8" name="Rectangle 697"/>
              <p:cNvSpPr/>
              <p:nvPr/>
            </p:nvSpPr>
            <p:spPr bwMode="auto">
              <a:xfrm>
                <a:off x="579613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9" name="Rectangle 698"/>
              <p:cNvSpPr/>
              <p:nvPr/>
            </p:nvSpPr>
            <p:spPr bwMode="auto">
              <a:xfrm>
                <a:off x="615617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0" name="Rectangle 699"/>
              <p:cNvSpPr/>
              <p:nvPr/>
            </p:nvSpPr>
            <p:spPr bwMode="auto">
              <a:xfrm>
                <a:off x="651621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1" name="Rectangle 700"/>
              <p:cNvSpPr/>
              <p:nvPr/>
            </p:nvSpPr>
            <p:spPr bwMode="auto">
              <a:xfrm>
                <a:off x="68762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2" name="Rectangle 701"/>
              <p:cNvSpPr/>
              <p:nvPr/>
            </p:nvSpPr>
            <p:spPr bwMode="auto">
              <a:xfrm>
                <a:off x="7236296" y="299695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03" name="Group 702"/>
            <p:cNvGrpSpPr/>
            <p:nvPr/>
          </p:nvGrpSpPr>
          <p:grpSpPr>
            <a:xfrm>
              <a:off x="4855612" y="4278038"/>
              <a:ext cx="2815909" cy="235254"/>
              <a:chOff x="5071636" y="2765870"/>
              <a:chExt cx="2815909" cy="235254"/>
            </a:xfrm>
          </p:grpSpPr>
          <p:sp>
            <p:nvSpPr>
              <p:cNvPr id="704" name="Parallelogram 703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5" name="Parallelogram 704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6" name="Parallelogram 705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7" name="Parallelogram 706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8" name="Parallelogram 707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9" name="Parallelogram 708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0" name="Parallelogram 709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11" name="Group 710"/>
            <p:cNvGrpSpPr/>
            <p:nvPr/>
          </p:nvGrpSpPr>
          <p:grpSpPr>
            <a:xfrm>
              <a:off x="5142369" y="4048597"/>
              <a:ext cx="2815909" cy="235254"/>
              <a:chOff x="5071636" y="2765870"/>
              <a:chExt cx="2815909" cy="235254"/>
            </a:xfrm>
          </p:grpSpPr>
          <p:sp>
            <p:nvSpPr>
              <p:cNvPr id="712" name="Parallelogram 71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3" name="Parallelogram 71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4" name="Parallelogram 71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5" name="Parallelogram 71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6" name="Parallelogram 71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7" name="Parallelogram 71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8" name="Parallelogram 71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19" name="Group 718"/>
            <p:cNvGrpSpPr/>
            <p:nvPr/>
          </p:nvGrpSpPr>
          <p:grpSpPr>
            <a:xfrm>
              <a:off x="5429126" y="3819156"/>
              <a:ext cx="2815909" cy="235254"/>
              <a:chOff x="5071636" y="2765870"/>
              <a:chExt cx="2815909" cy="235254"/>
            </a:xfrm>
          </p:grpSpPr>
          <p:sp>
            <p:nvSpPr>
              <p:cNvPr id="720" name="Parallelogram 71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1" name="Parallelogram 72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2" name="Parallelogram 72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3" name="Parallelogram 72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4" name="Parallelogram 72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5" name="Parallelogram 72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6" name="Parallelogram 72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7380309" y="3821602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728" name="Parallelogram 72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9" name="Parallelogram 72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0" name="Parallelogram 72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1" name="Group 730"/>
            <p:cNvGrpSpPr/>
            <p:nvPr/>
          </p:nvGrpSpPr>
          <p:grpSpPr>
            <a:xfrm>
              <a:off x="7380312" y="4181290"/>
              <a:ext cx="863708" cy="1048331"/>
              <a:chOff x="7596333" y="2309434"/>
              <a:chExt cx="863708" cy="1048331"/>
            </a:xfrm>
          </p:grpSpPr>
          <p:sp>
            <p:nvSpPr>
              <p:cNvPr id="732" name="Parallelogram 73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3" name="Parallelogram 73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4" name="Parallelogram 73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5" name="Group 734"/>
            <p:cNvGrpSpPr/>
            <p:nvPr/>
          </p:nvGrpSpPr>
          <p:grpSpPr>
            <a:xfrm>
              <a:off x="7380315" y="4540978"/>
              <a:ext cx="863708" cy="1048331"/>
              <a:chOff x="7596333" y="2309434"/>
              <a:chExt cx="863708" cy="1048331"/>
            </a:xfrm>
          </p:grpSpPr>
          <p:sp>
            <p:nvSpPr>
              <p:cNvPr id="736" name="Parallelogram 73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7" name="Parallelogram 73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8" name="Parallelogram 73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9" name="Group 738"/>
            <p:cNvGrpSpPr/>
            <p:nvPr/>
          </p:nvGrpSpPr>
          <p:grpSpPr>
            <a:xfrm>
              <a:off x="7380312" y="4902584"/>
              <a:ext cx="863708" cy="1048331"/>
              <a:chOff x="7596333" y="2309434"/>
              <a:chExt cx="863708" cy="1048331"/>
            </a:xfrm>
          </p:grpSpPr>
          <p:sp>
            <p:nvSpPr>
              <p:cNvPr id="740" name="Parallelogram 73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1" name="Parallelogram 74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2" name="Parallelogram 74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43" name="Group 742"/>
            <p:cNvGrpSpPr/>
            <p:nvPr/>
          </p:nvGrpSpPr>
          <p:grpSpPr>
            <a:xfrm>
              <a:off x="7380309" y="5264190"/>
              <a:ext cx="863708" cy="1048331"/>
              <a:chOff x="7596333" y="2309434"/>
              <a:chExt cx="863708" cy="1048331"/>
            </a:xfrm>
          </p:grpSpPr>
          <p:sp>
            <p:nvSpPr>
              <p:cNvPr id="744" name="Parallelogram 74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5" name="Parallelogram 74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6" name="Parallelogram 74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79512" y="4149058"/>
            <a:ext cx="7838288" cy="811763"/>
            <a:chOff x="179512" y="4149058"/>
            <a:chExt cx="7838288" cy="811763"/>
          </a:xfrm>
        </p:grpSpPr>
        <p:graphicFrame>
          <p:nvGraphicFramePr>
            <p:cNvPr id="748" name="Object 7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4372888"/>
                </p:ext>
              </p:extLst>
            </p:nvPr>
          </p:nvGraphicFramePr>
          <p:xfrm>
            <a:off x="3851920" y="4149080"/>
            <a:ext cx="288032" cy="811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4" name="Equation" r:id="rId3" imgW="139700" imgH="393700" progId="Equation.DSMT4">
                    <p:embed/>
                  </p:oleObj>
                </mc:Choice>
                <mc:Fallback>
                  <p:oleObj name="Equation" r:id="rId3" imgW="1397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51920" y="4149080"/>
                          <a:ext cx="288032" cy="8117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9" name="Object 7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9381631"/>
                </p:ext>
              </p:extLst>
            </p:nvPr>
          </p:nvGraphicFramePr>
          <p:xfrm>
            <a:off x="3419872" y="4149059"/>
            <a:ext cx="314324" cy="811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5" name="Equation" r:id="rId5" imgW="152400" imgH="393700" progId="Equation.DSMT4">
                    <p:embed/>
                  </p:oleObj>
                </mc:Choice>
                <mc:Fallback>
                  <p:oleObj name="Equation" r:id="rId5" imgW="1524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19872" y="4149059"/>
                          <a:ext cx="314324" cy="8117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0" name="Object 7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907492"/>
                </p:ext>
              </p:extLst>
            </p:nvPr>
          </p:nvGraphicFramePr>
          <p:xfrm>
            <a:off x="2915816" y="4149058"/>
            <a:ext cx="314324" cy="811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6" name="Equation" r:id="rId7" imgW="152400" imgH="393700" progId="Equation.DSMT4">
                    <p:embed/>
                  </p:oleObj>
                </mc:Choice>
                <mc:Fallback>
                  <p:oleObj name="Equation" r:id="rId7" imgW="1524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15816" y="4149058"/>
                          <a:ext cx="314324" cy="8117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1" name="Object 7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9911174"/>
                </p:ext>
              </p:extLst>
            </p:nvPr>
          </p:nvGraphicFramePr>
          <p:xfrm>
            <a:off x="5292080" y="4149080"/>
            <a:ext cx="445558" cy="811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7" name="Equation" r:id="rId9" imgW="215900" imgH="393700" progId="Equation.DSMT4">
                    <p:embed/>
                  </p:oleObj>
                </mc:Choice>
                <mc:Fallback>
                  <p:oleObj name="Equation" r:id="rId9" imgW="2159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292080" y="4149080"/>
                          <a:ext cx="445558" cy="8117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2" name="Object 7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5961980"/>
                </p:ext>
              </p:extLst>
            </p:nvPr>
          </p:nvGraphicFramePr>
          <p:xfrm>
            <a:off x="4211960" y="4149080"/>
            <a:ext cx="445558" cy="811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8" name="Equation" r:id="rId11" imgW="215900" imgH="393700" progId="Equation.DSMT4">
                    <p:embed/>
                  </p:oleObj>
                </mc:Choice>
                <mc:Fallback>
                  <p:oleObj name="Equation" r:id="rId11" imgW="2159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211960" y="4149080"/>
                          <a:ext cx="445558" cy="8117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3" name="Object 7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3541470"/>
                </p:ext>
              </p:extLst>
            </p:nvPr>
          </p:nvGraphicFramePr>
          <p:xfrm>
            <a:off x="4788024" y="4149080"/>
            <a:ext cx="470958" cy="811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9" name="Equation" r:id="rId13" imgW="228600" imgH="393700" progId="Equation.DSMT4">
                    <p:embed/>
                  </p:oleObj>
                </mc:Choice>
                <mc:Fallback>
                  <p:oleObj name="Equation" r:id="rId13" imgW="2286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788024" y="4149080"/>
                          <a:ext cx="470958" cy="8117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79512" y="4332257"/>
              <a:ext cx="27715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0">
                  <a:solidFill>
                    <a:srgbClr val="008000"/>
                  </a:solidFill>
                </a:rPr>
                <a:t>Find something that is</a:t>
              </a:r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3203848" y="4293096"/>
              <a:ext cx="4813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0">
                  <a:solidFill>
                    <a:srgbClr val="008000"/>
                  </a:solidFill>
                </a:rPr>
                <a:t>,    ,   ,     ,     ,     of something else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79512" y="5013176"/>
            <a:ext cx="6034587" cy="811740"/>
            <a:chOff x="395536" y="5373216"/>
            <a:chExt cx="6034587" cy="811740"/>
          </a:xfrm>
        </p:grpSpPr>
        <p:sp>
          <p:nvSpPr>
            <p:cNvPr id="508" name="TextBox 507"/>
            <p:cNvSpPr txBox="1"/>
            <p:nvPr/>
          </p:nvSpPr>
          <p:spPr>
            <a:xfrm>
              <a:off x="395536" y="5589240"/>
              <a:ext cx="6034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0">
                  <a:solidFill>
                    <a:srgbClr val="008000"/>
                  </a:solidFill>
                </a:rPr>
                <a:t>Find something that is     of     of something else </a:t>
              </a:r>
            </a:p>
          </p:txBody>
        </p:sp>
        <p:graphicFrame>
          <p:nvGraphicFramePr>
            <p:cNvPr id="509" name="Object 5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7621161"/>
                </p:ext>
              </p:extLst>
            </p:nvPr>
          </p:nvGraphicFramePr>
          <p:xfrm>
            <a:off x="3131840" y="5373216"/>
            <a:ext cx="288032" cy="811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0" name="Equation" r:id="rId15" imgW="139700" imgH="393700" progId="Equation.DSMT4">
                    <p:embed/>
                  </p:oleObj>
                </mc:Choice>
                <mc:Fallback>
                  <p:oleObj name="Equation" r:id="rId15" imgW="1397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31840" y="5373216"/>
                          <a:ext cx="288032" cy="8117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0" name="Object 5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0282346"/>
                </p:ext>
              </p:extLst>
            </p:nvPr>
          </p:nvGraphicFramePr>
          <p:xfrm>
            <a:off x="3851920" y="5373216"/>
            <a:ext cx="314324" cy="811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1" name="Equation" r:id="rId16" imgW="152400" imgH="393700" progId="Equation.DSMT4">
                    <p:embed/>
                  </p:oleObj>
                </mc:Choice>
                <mc:Fallback>
                  <p:oleObj name="Equation" r:id="rId16" imgW="1524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51920" y="5373216"/>
                          <a:ext cx="314324" cy="8117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" name="Group 89"/>
          <p:cNvGrpSpPr/>
          <p:nvPr/>
        </p:nvGrpSpPr>
        <p:grpSpPr>
          <a:xfrm>
            <a:off x="179512" y="5733256"/>
            <a:ext cx="6034587" cy="819221"/>
            <a:chOff x="539552" y="6046273"/>
            <a:chExt cx="6034587" cy="819221"/>
          </a:xfrm>
        </p:grpSpPr>
        <p:sp>
          <p:nvSpPr>
            <p:cNvPr id="511" name="TextBox 510"/>
            <p:cNvSpPr txBox="1"/>
            <p:nvPr/>
          </p:nvSpPr>
          <p:spPr>
            <a:xfrm>
              <a:off x="539552" y="6246198"/>
              <a:ext cx="6034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0">
                  <a:solidFill>
                    <a:srgbClr val="008000"/>
                  </a:solidFill>
                </a:rPr>
                <a:t>Find something that is     of     of something else </a:t>
              </a:r>
            </a:p>
          </p:txBody>
        </p:sp>
        <p:graphicFrame>
          <p:nvGraphicFramePr>
            <p:cNvPr id="512" name="Object 5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9237070"/>
                </p:ext>
              </p:extLst>
            </p:nvPr>
          </p:nvGraphicFramePr>
          <p:xfrm>
            <a:off x="3995936" y="6046273"/>
            <a:ext cx="288032" cy="811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2" name="Equation" r:id="rId17" imgW="139700" imgH="393700" progId="Equation.DSMT4">
                    <p:embed/>
                  </p:oleObj>
                </mc:Choice>
                <mc:Fallback>
                  <p:oleObj name="Equation" r:id="rId17" imgW="1397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95936" y="6046273"/>
                          <a:ext cx="288032" cy="8117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" name="Object 5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8690720"/>
                </p:ext>
              </p:extLst>
            </p:nvPr>
          </p:nvGraphicFramePr>
          <p:xfrm>
            <a:off x="3275856" y="6053754"/>
            <a:ext cx="314324" cy="811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3" name="Equation" r:id="rId18" imgW="152400" imgH="393700" progId="Equation.DSMT4">
                    <p:embed/>
                  </p:oleObj>
                </mc:Choice>
                <mc:Fallback>
                  <p:oleObj name="Equation" r:id="rId18" imgW="1524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75856" y="6053754"/>
                          <a:ext cx="314324" cy="8117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" name="Rounded Rectangle 90"/>
          <p:cNvSpPr/>
          <p:nvPr/>
        </p:nvSpPr>
        <p:spPr bwMode="auto">
          <a:xfrm>
            <a:off x="6228184" y="5301208"/>
            <a:ext cx="2915816" cy="864096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is the same, and 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80212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>
                <a:latin typeface="Chalkboard" charset="0"/>
                <a:ea typeface="MS PGothic" charset="0"/>
              </a:rPr>
              <a:t>Conjectures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7727950" cy="4114800"/>
          </a:xfrm>
        </p:spPr>
        <p:txBody>
          <a:bodyPr/>
          <a:lstStyle/>
          <a:p>
            <a:r>
              <a:rPr lang="en-GB" altLang="ko-KR">
                <a:latin typeface="Chalkboard" charset="0"/>
                <a:ea typeface="MS PGothic" charset="0"/>
              </a:rPr>
              <a:t>Everything said here today is a conjecture … to be tested in your experience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The best way to sensitise yourself to learners …</a:t>
            </a:r>
          </a:p>
          <a:p>
            <a:pPr lvl="1">
              <a:buFont typeface="Lucida Grande"/>
              <a:buChar char="…"/>
            </a:pPr>
            <a:r>
              <a:rPr lang="en-US" altLang="ko-KR" sz="2400">
                <a:latin typeface="Chalkboard" charset="0"/>
                <a:ea typeface="MS PGothic" charset="0"/>
              </a:rPr>
              <a:t> </a:t>
            </a:r>
            <a:r>
              <a:rPr lang="en-GB" altLang="ko-KR" sz="2400">
                <a:latin typeface="Chalkboard" charset="0"/>
                <a:ea typeface="MS PGothic" charset="0"/>
              </a:rPr>
              <a:t>is to experience parallel phenomena yourself 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So, what you get from this</a:t>
            </a:r>
            <a:r>
              <a:rPr lang="en-US" altLang="ko-KR">
                <a:latin typeface="Chalkboard" charset="0"/>
                <a:ea typeface="MS PGothic" charset="0"/>
              </a:rPr>
              <a:t> </a:t>
            </a:r>
            <a:r>
              <a:rPr lang="en-GB" altLang="ko-KR">
                <a:latin typeface="Chalkboard" charset="0"/>
                <a:ea typeface="MS PGothic" charset="0"/>
              </a:rPr>
              <a:t>session is what you notice happening inside you!</a:t>
            </a:r>
          </a:p>
        </p:txBody>
      </p:sp>
    </p:spTree>
    <p:extLst>
      <p:ext uri="{BB962C8B-B14F-4D97-AF65-F5344CB8AC3E}">
        <p14:creationId xmlns:p14="http://schemas.microsoft.com/office/powerpoint/2010/main" val="416298858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044352"/>
          </a:xfrm>
        </p:spPr>
        <p:txBody>
          <a:bodyPr/>
          <a:lstStyle/>
          <a:p>
            <a:r>
              <a:rPr lang="en-GB"/>
              <a:t>Describe to Someone How to See</a:t>
            </a:r>
            <a:br>
              <a:rPr lang="en-GB"/>
            </a:br>
            <a:r>
              <a:rPr lang="en-GB"/>
              <a:t>something that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30424"/>
            <a:ext cx="4320480" cy="4114800"/>
          </a:xfrm>
        </p:spPr>
        <p:txBody>
          <a:bodyPr/>
          <a:lstStyle/>
          <a:p>
            <a:r>
              <a:rPr lang="en-GB"/>
              <a:t>1/3 of something else</a:t>
            </a:r>
          </a:p>
          <a:p>
            <a:r>
              <a:rPr lang="en-GB"/>
              <a:t>1/5 of something else</a:t>
            </a:r>
          </a:p>
          <a:p>
            <a:r>
              <a:rPr lang="en-GB"/>
              <a:t>1/7 of something else</a:t>
            </a:r>
          </a:p>
          <a:p>
            <a:r>
              <a:rPr lang="en-GB"/>
              <a:t>1/15 of something else</a:t>
            </a:r>
          </a:p>
          <a:p>
            <a:r>
              <a:rPr lang="en-GB"/>
              <a:t>1/21 of something else</a:t>
            </a:r>
          </a:p>
          <a:p>
            <a:r>
              <a:rPr lang="en-GB"/>
              <a:t>1/35 of something else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92444" y="2318764"/>
            <a:ext cx="2520280" cy="1800200"/>
            <a:chOff x="5076056" y="2996952"/>
            <a:chExt cx="2520280" cy="18002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07605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43609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9613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15617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1621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87625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23629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07605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43609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9613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15617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1621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87625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23629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07605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43609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79613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15617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51621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87625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23629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07605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43609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79613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15617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51621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7625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23629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07605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43609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79613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15617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51621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87625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629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88024" y="2087682"/>
            <a:ext cx="2815909" cy="235254"/>
            <a:chOff x="5071636" y="2765870"/>
            <a:chExt cx="2815909" cy="235254"/>
          </a:xfrm>
        </p:grpSpPr>
        <p:sp>
          <p:nvSpPr>
            <p:cNvPr id="41" name="Parallelogram 40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2" name="Parallelogram 41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3" name="Parallelogram 42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4" name="Parallelogram 43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5" name="Parallelogram 44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6" name="Parallelogram 45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7" name="Parallelogram 46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74781" y="1858241"/>
            <a:ext cx="2815909" cy="235254"/>
            <a:chOff x="5071636" y="2765870"/>
            <a:chExt cx="2815909" cy="235254"/>
          </a:xfrm>
        </p:grpSpPr>
        <p:sp>
          <p:nvSpPr>
            <p:cNvPr id="49" name="Parallelogram 48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0" name="Parallelogram 49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1" name="Parallelogram 50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2" name="Parallelogram 51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3" name="Parallelogram 52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4" name="Parallelogram 53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5" name="Parallelogram 54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61538" y="1628800"/>
            <a:ext cx="2815909" cy="235254"/>
            <a:chOff x="5071636" y="2765870"/>
            <a:chExt cx="2815909" cy="235254"/>
          </a:xfrm>
        </p:grpSpPr>
        <p:sp>
          <p:nvSpPr>
            <p:cNvPr id="57" name="Parallelogram 56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" name="Parallelogram 57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" name="Parallelogram 58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" name="Parallelogram 59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" name="Parallelogram 60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2" name="Parallelogram 61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3" name="Parallelogram 62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312721" y="1631246"/>
            <a:ext cx="863708" cy="1048331"/>
            <a:chOff x="7596333" y="2309434"/>
            <a:chExt cx="863708" cy="1048331"/>
          </a:xfrm>
        </p:grpSpPr>
        <p:sp>
          <p:nvSpPr>
            <p:cNvPr id="65" name="Parallelogram 64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6" name="Parallelogram 65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7" name="Parallelogram 66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312724" y="1990934"/>
            <a:ext cx="863708" cy="1048331"/>
            <a:chOff x="7596333" y="2309434"/>
            <a:chExt cx="863708" cy="1048331"/>
          </a:xfrm>
        </p:grpSpPr>
        <p:sp>
          <p:nvSpPr>
            <p:cNvPr id="69" name="Parallelogram 68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0" name="Parallelogram 69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1" name="Parallelogram 70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12727" y="2350622"/>
            <a:ext cx="863708" cy="1048331"/>
            <a:chOff x="7596333" y="2309434"/>
            <a:chExt cx="863708" cy="1048331"/>
          </a:xfrm>
        </p:grpSpPr>
        <p:sp>
          <p:nvSpPr>
            <p:cNvPr id="73" name="Parallelogram 72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4" name="Parallelogram 73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5" name="Parallelogram 74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312724" y="2712228"/>
            <a:ext cx="863708" cy="1048331"/>
            <a:chOff x="7596333" y="2309434"/>
            <a:chExt cx="863708" cy="1048331"/>
          </a:xfrm>
        </p:grpSpPr>
        <p:sp>
          <p:nvSpPr>
            <p:cNvPr id="77" name="Parallelogram 76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8" name="Parallelogram 77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9" name="Parallelogram 78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12721" y="3073834"/>
            <a:ext cx="863708" cy="1048331"/>
            <a:chOff x="7596333" y="2309434"/>
            <a:chExt cx="863708" cy="1048331"/>
          </a:xfrm>
        </p:grpSpPr>
        <p:sp>
          <p:nvSpPr>
            <p:cNvPr id="81" name="Parallelogram 80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2" name="Parallelogram 81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3" name="Parallelogram 82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58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Counting Out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064500" cy="1800225"/>
          </a:xfrm>
        </p:spPr>
        <p:txBody>
          <a:bodyPr/>
          <a:lstStyle/>
          <a:p>
            <a:pPr>
              <a:defRPr/>
            </a:pPr>
            <a:r>
              <a:rPr lang="en-GB"/>
              <a:t>In a selection ‘game’ you start at the left and count forwards and backwards until you get to a specified number (say 37). Which object will you end on?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1857375" y="2565400"/>
            <a:ext cx="914400" cy="1216025"/>
          </a:xfrm>
          <a:prstGeom prst="can">
            <a:avLst>
              <a:gd name="adj" fmla="val 28918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b="0" dirty="0">
                <a:solidFill>
                  <a:srgbClr val="631908"/>
                </a:solidFill>
              </a:rPr>
              <a:t>A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3081338" y="2565400"/>
            <a:ext cx="914400" cy="1216025"/>
          </a:xfrm>
          <a:prstGeom prst="can">
            <a:avLst>
              <a:gd name="adj" fmla="val 28918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b="0" dirty="0">
                <a:solidFill>
                  <a:srgbClr val="631908"/>
                </a:solidFill>
              </a:rPr>
              <a:t>B</a:t>
            </a:r>
          </a:p>
        </p:txBody>
      </p:sp>
      <p:sp>
        <p:nvSpPr>
          <p:cNvPr id="8" name="Can 7"/>
          <p:cNvSpPr/>
          <p:nvPr/>
        </p:nvSpPr>
        <p:spPr bwMode="auto">
          <a:xfrm>
            <a:off x="4305300" y="2565400"/>
            <a:ext cx="914400" cy="1216025"/>
          </a:xfrm>
          <a:prstGeom prst="can">
            <a:avLst>
              <a:gd name="adj" fmla="val 28918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b="0" dirty="0">
                <a:solidFill>
                  <a:srgbClr val="631908"/>
                </a:solidFill>
              </a:rPr>
              <a:t>C</a:t>
            </a:r>
          </a:p>
        </p:txBody>
      </p:sp>
      <p:sp>
        <p:nvSpPr>
          <p:cNvPr id="9" name="Can 8"/>
          <p:cNvSpPr/>
          <p:nvPr/>
        </p:nvSpPr>
        <p:spPr bwMode="auto">
          <a:xfrm>
            <a:off x="5529263" y="2565400"/>
            <a:ext cx="914400" cy="1216025"/>
          </a:xfrm>
          <a:prstGeom prst="can">
            <a:avLst>
              <a:gd name="adj" fmla="val 28918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b="0" dirty="0">
                <a:solidFill>
                  <a:srgbClr val="631908"/>
                </a:solidFill>
              </a:rPr>
              <a:t>D</a:t>
            </a:r>
          </a:p>
        </p:txBody>
      </p:sp>
      <p:sp>
        <p:nvSpPr>
          <p:cNvPr id="10" name="Can 9"/>
          <p:cNvSpPr/>
          <p:nvPr/>
        </p:nvSpPr>
        <p:spPr bwMode="auto">
          <a:xfrm>
            <a:off x="6753225" y="2565400"/>
            <a:ext cx="914400" cy="1216025"/>
          </a:xfrm>
          <a:prstGeom prst="can">
            <a:avLst>
              <a:gd name="adj" fmla="val 28918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b="0" dirty="0">
                <a:solidFill>
                  <a:srgbClr val="631908"/>
                </a:solidFill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3275" y="3933825"/>
            <a:ext cx="5048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933825"/>
            <a:ext cx="5048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1200" y="3933825"/>
            <a:ext cx="5048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5163" y="3933825"/>
            <a:ext cx="5048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713" y="3933825"/>
            <a:ext cx="5032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3275" y="4521200"/>
            <a:ext cx="504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97238" y="4521200"/>
            <a:ext cx="504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1200" y="4521200"/>
            <a:ext cx="504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45163" y="4521200"/>
            <a:ext cx="504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6100" y="5157788"/>
            <a:ext cx="7921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388" y="5732463"/>
            <a:ext cx="87852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0" dirty="0">
                <a:solidFill>
                  <a:schemeClr val="accent3">
                    <a:lumMod val="10000"/>
                  </a:schemeClr>
                </a:solidFill>
              </a:rPr>
              <a:t>If that object is elimated, you start again from the ‘next’. Which object is the last one left?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3575" y="5157788"/>
            <a:ext cx="7921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7183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Money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People who convert currencies offer a ‘buy’ rate and a ‘sell’ rate, and sometimes charge a commission in addition!</a:t>
            </a:r>
          </a:p>
          <a:p>
            <a:r>
              <a:rPr lang="en-GB"/>
              <a:t>Suppose they take </a:t>
            </a:r>
            <a:r>
              <a:rPr lang="en-GB" i="1"/>
              <a:t>p</a:t>
            </a:r>
            <a:r>
              <a:rPr lang="en-GB"/>
              <a:t>% from every transaction, and that they sell $</a:t>
            </a:r>
            <a:r>
              <a:rPr lang="en-GB" i="1"/>
              <a:t>s</a:t>
            </a:r>
            <a:r>
              <a:rPr lang="en-GB"/>
              <a:t> for 1£ but buy back at the rate of £</a:t>
            </a:r>
            <a:r>
              <a:rPr lang="en-GB" i="1"/>
              <a:t>b</a:t>
            </a:r>
            <a:r>
              <a:rPr lang="en-GB"/>
              <a:t> for $1. How can you calculate the profit that make on each transaction?</a:t>
            </a:r>
          </a:p>
        </p:txBody>
      </p:sp>
    </p:spTree>
    <p:extLst>
      <p:ext uri="{BB962C8B-B14F-4D97-AF65-F5344CB8AC3E}">
        <p14:creationId xmlns:p14="http://schemas.microsoft.com/office/powerpoint/2010/main" val="201993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Mathematical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Describe the mathematical thinking you have done so far today.</a:t>
            </a:r>
          </a:p>
          <a:p>
            <a:r>
              <a:rPr lang="en-GB"/>
              <a:t>How could you incorporate that into students’  learning?</a:t>
            </a:r>
          </a:p>
        </p:txBody>
      </p:sp>
    </p:spTree>
    <p:extLst>
      <p:ext uri="{BB962C8B-B14F-4D97-AF65-F5344CB8AC3E}">
        <p14:creationId xmlns:p14="http://schemas.microsoft.com/office/powerpoint/2010/main" val="99256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Possibilities for 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400600"/>
          </a:xfrm>
        </p:spPr>
        <p:txBody>
          <a:bodyPr/>
          <a:lstStyle/>
          <a:p>
            <a:r>
              <a:rPr lang="en-GB"/>
              <a:t>Trying small things and making small progress; telling colleagues</a:t>
            </a:r>
          </a:p>
          <a:p>
            <a:r>
              <a:rPr lang="en-GB"/>
              <a:t>Pedagogic strategies used today</a:t>
            </a:r>
          </a:p>
          <a:p>
            <a:r>
              <a:rPr lang="en-GB"/>
              <a:t>Provoking mathematical thinks as happened today</a:t>
            </a:r>
          </a:p>
          <a:p>
            <a:r>
              <a:rPr lang="en-GB"/>
              <a:t>Question &amp; Prompts for mathematical Thinking (ATM)</a:t>
            </a:r>
          </a:p>
          <a:p>
            <a:r>
              <a:rPr lang="en-GB"/>
              <a:t>Group work and 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84520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>
                <a:latin typeface="Chalkboard" charset="0"/>
                <a:ea typeface="MS PGothic" charset="0"/>
              </a:rPr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727950" cy="4114800"/>
          </a:xfrm>
        </p:spPr>
        <p:txBody>
          <a:bodyPr/>
          <a:lstStyle/>
          <a:p>
            <a:r>
              <a:rPr lang="en-GB" altLang="ko-KR">
                <a:latin typeface="Chalkboard" charset="0"/>
                <a:ea typeface="MS PGothic" charset="0"/>
              </a:rPr>
              <a:t>Tasks promote Activity;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Activity involves Actions; 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Actions generate Experience; </a:t>
            </a:r>
          </a:p>
          <a:p>
            <a:pPr lvl="1"/>
            <a:r>
              <a:rPr lang="en-GB" altLang="ko-KR" sz="2400">
                <a:latin typeface="Chalkboard" charset="0"/>
                <a:ea typeface="MS PGothic" charset="0"/>
              </a:rPr>
              <a:t>but one thing we don</a:t>
            </a:r>
            <a:r>
              <a:rPr lang="en-GB" sz="2400">
                <a:latin typeface="Chalkboard" charset="0"/>
                <a:ea typeface="MS PGothic" charset="0"/>
              </a:rPr>
              <a:t>’</a:t>
            </a:r>
            <a:r>
              <a:rPr lang="en-GB" altLang="ko-KR" sz="2400">
                <a:latin typeface="Chalkboard" charset="0"/>
                <a:ea typeface="MS PGothic" charset="0"/>
              </a:rPr>
              <a:t>t learn from experience is that we don</a:t>
            </a:r>
            <a:r>
              <a:rPr lang="en-GB" sz="2400">
                <a:latin typeface="Chalkboard" charset="0"/>
                <a:ea typeface="MS PGothic" charset="0"/>
              </a:rPr>
              <a:t>’</a:t>
            </a:r>
            <a:r>
              <a:rPr lang="en-GB" altLang="ko-KR" sz="2400">
                <a:latin typeface="Chalkboard" charset="0"/>
                <a:ea typeface="MS PGothic" charset="0"/>
              </a:rPr>
              <a:t>t often learn from experience alone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It is not the task that is rich …</a:t>
            </a:r>
          </a:p>
          <a:p>
            <a:pPr lvl="1"/>
            <a:r>
              <a:rPr lang="en-GB" altLang="ko-KR" sz="2400">
                <a:latin typeface="Chalkboard" charset="0"/>
                <a:ea typeface="MS PGothic" charset="0"/>
              </a:rPr>
              <a:t> but whether it is used richly</a:t>
            </a:r>
          </a:p>
        </p:txBody>
      </p:sp>
    </p:spTree>
    <p:extLst>
      <p:ext uri="{BB962C8B-B14F-4D97-AF65-F5344CB8AC3E}">
        <p14:creationId xmlns:p14="http://schemas.microsoft.com/office/powerpoint/2010/main" val="210641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Powers &amp; Themes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392488" cy="2160240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GB" sz="2400"/>
              <a:t>Imagining &amp; Expressing</a:t>
            </a:r>
          </a:p>
          <a:p>
            <a:pPr>
              <a:buFont typeface="Wingdings" charset="2"/>
              <a:buChar char="u"/>
            </a:pPr>
            <a:r>
              <a:rPr lang="en-GB" sz="2400"/>
              <a:t>Specialising &amp; Generalising</a:t>
            </a:r>
          </a:p>
          <a:p>
            <a:pPr>
              <a:buFont typeface="Wingdings" charset="2"/>
              <a:buChar char="u"/>
            </a:pPr>
            <a:r>
              <a:rPr lang="en-GB" sz="2400"/>
              <a:t>Conjecturing &amp; Convincing</a:t>
            </a:r>
          </a:p>
          <a:p>
            <a:pPr>
              <a:buFont typeface="Wingdings" charset="2"/>
              <a:buChar char="u"/>
            </a:pPr>
            <a:r>
              <a:rPr lang="en-GB" sz="2400"/>
              <a:t>Stressing &amp; Ignoring</a:t>
            </a:r>
          </a:p>
          <a:p>
            <a:pPr>
              <a:buFont typeface="Wingdings" charset="2"/>
              <a:buChar char="u"/>
            </a:pPr>
            <a:r>
              <a:rPr lang="en-GB" sz="2400"/>
              <a:t>Organising &amp; Characterising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4033713" cy="204063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GB" sz="2400"/>
              <a:t>Doing &amp; Undoing</a:t>
            </a:r>
          </a:p>
          <a:p>
            <a:pPr>
              <a:buFont typeface="Wingdings" charset="2"/>
              <a:buChar char="v"/>
            </a:pPr>
            <a:r>
              <a:rPr lang="en-GB" sz="2400"/>
              <a:t>Invariance in the midst of change</a:t>
            </a:r>
          </a:p>
          <a:p>
            <a:pPr>
              <a:buFont typeface="Wingdings" charset="2"/>
              <a:buChar char="v"/>
            </a:pPr>
            <a:r>
              <a:rPr lang="en-GB" sz="2400"/>
              <a:t>Freedom &amp; Constraint</a:t>
            </a:r>
          </a:p>
          <a:p>
            <a:pPr>
              <a:buFont typeface="Wingdings" charset="2"/>
              <a:buChar char="v"/>
            </a:pPr>
            <a:r>
              <a:rPr lang="en-GB" sz="2400"/>
              <a:t>Extending &amp; Restricting</a:t>
            </a:r>
          </a:p>
          <a:p>
            <a:pPr marL="0" indent="0">
              <a:buNone/>
            </a:pPr>
            <a:endParaRPr lang="en-GB" sz="2400"/>
          </a:p>
        </p:txBody>
      </p:sp>
      <p:sp>
        <p:nvSpPr>
          <p:cNvPr id="6" name="TextBox 5"/>
          <p:cNvSpPr txBox="1"/>
          <p:nvPr/>
        </p:nvSpPr>
        <p:spPr>
          <a:xfrm>
            <a:off x="755576" y="105273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>
                <a:solidFill>
                  <a:srgbClr val="000000"/>
                </a:solidFill>
              </a:rPr>
              <a:t>Powers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112474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>
                <a:solidFill>
                  <a:srgbClr val="000000"/>
                </a:solidFill>
              </a:rPr>
              <a:t>Themes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55576" y="3933056"/>
            <a:ext cx="6840760" cy="1224136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rPr>
              <a:t>Are students being encouraged </a:t>
            </a:r>
            <a:b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rPr>
            </a:b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rPr>
              <a:t>to use their own powers</a:t>
            </a:r>
            <a:r>
              <a:rPr lang="en-GB" b="0" dirty="0">
                <a:solidFill>
                  <a:srgbClr val="631908"/>
                </a:solidFill>
              </a:rPr>
              <a:t>?</a:t>
            </a:r>
            <a:br>
              <a:rPr lang="en-GB" b="0" dirty="0">
                <a:solidFill>
                  <a:srgbClr val="631908"/>
                </a:solidFill>
              </a:rPr>
            </a:b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  <a:latin typeface="Chalkboard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07704" y="4941168"/>
            <a:ext cx="6984776" cy="1584176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chemeClr val="tx2"/>
                </a:solidFill>
              </a:rPr>
              <a:t>o</a:t>
            </a: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r</a:t>
            </a:r>
            <a:b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</a:b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are</a:t>
            </a:r>
            <a:r>
              <a:rPr kumimoji="0" lang="en-GB" sz="28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 their powers being usurped by textbook, worksheets and …</a:t>
            </a:r>
            <a:r>
              <a:rPr lang="en-GB" b="0" dirty="0">
                <a:solidFill>
                  <a:schemeClr val="tx2"/>
                </a:solidFill>
              </a:rPr>
              <a:t> ?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675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32440" cy="4114800"/>
          </a:xfrm>
        </p:spPr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j.h.mason @ open.ac.uk</a:t>
            </a:r>
          </a:p>
          <a:p>
            <a:r>
              <a:rPr lang="en-GB">
                <a:solidFill>
                  <a:srgbClr val="008000"/>
                </a:solidFill>
              </a:rPr>
              <a:t>mcs.open.ac.uk/jhm3  </a:t>
            </a:r>
            <a:r>
              <a:rPr lang="en-GB">
                <a:solidFill>
                  <a:srgbClr val="008000"/>
                </a:solidFill>
                <a:sym typeface="Wingdings"/>
              </a:rPr>
              <a:t></a:t>
            </a:r>
            <a:r>
              <a:rPr lang="en-GB">
                <a:solidFill>
                  <a:srgbClr val="008000"/>
                </a:solidFill>
              </a:rPr>
              <a:t> Presentations</a:t>
            </a:r>
          </a:p>
          <a:p>
            <a:r>
              <a:rPr lang="en-GB"/>
              <a:t>Questions &amp; Prompts (ATM)</a:t>
            </a:r>
          </a:p>
          <a:p>
            <a:r>
              <a:rPr lang="en-GB"/>
              <a:t>Key ideas in Mathematics (OUP)</a:t>
            </a:r>
          </a:p>
          <a:p>
            <a:r>
              <a:rPr lang="en-GB">
                <a:solidFill>
                  <a:schemeClr val="bg1"/>
                </a:solidFill>
              </a:rPr>
              <a:t>Learning &amp; Doing Mathematics (Tarquin)</a:t>
            </a:r>
          </a:p>
          <a:p>
            <a:r>
              <a:rPr lang="en-GB">
                <a:solidFill>
                  <a:schemeClr val="bg1"/>
                </a:solidFill>
              </a:rPr>
              <a:t>Thinking Mathematically (Pearson)</a:t>
            </a:r>
          </a:p>
          <a:p>
            <a:r>
              <a:rPr lang="en-GB"/>
              <a:t>Developing Thinking in Algebra (Sage)</a:t>
            </a:r>
          </a:p>
          <a:p>
            <a:r>
              <a:rPr lang="en-GB"/>
              <a:t>Fu</a:t>
            </a:r>
            <a:r>
              <a:rPr lang="en-GB"/>
              <a:t>ndamental Cosntructs in Maths Edn (RoutledgeFalmer)</a:t>
            </a:r>
          </a:p>
        </p:txBody>
      </p:sp>
    </p:spTree>
    <p:extLst>
      <p:ext uri="{BB962C8B-B14F-4D97-AF65-F5344CB8AC3E}">
        <p14:creationId xmlns:p14="http://schemas.microsoft.com/office/powerpoint/2010/main" val="77182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Differing Sums of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36613"/>
            <a:ext cx="5760318" cy="1223962"/>
          </a:xfrm>
        </p:spPr>
        <p:txBody>
          <a:bodyPr/>
          <a:lstStyle/>
          <a:p>
            <a:pPr>
              <a:defRPr/>
            </a:pPr>
            <a:r>
              <a:rPr lang="en-GB"/>
              <a:t>Write down four numbers in a 2 by 2 grid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1773238"/>
            <a:ext cx="5256213" cy="1223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Add together the products along the rows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850" y="2781300"/>
            <a:ext cx="5616575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Add together the products down the columns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850" y="3789363"/>
            <a:ext cx="5543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Calculate the difference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289" y="5516563"/>
            <a:ext cx="4896792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Now choose positive numbers </a:t>
            </a:r>
            <a:br>
              <a:rPr lang="en-GB" sz="2400" b="0">
                <a:solidFill>
                  <a:srgbClr val="000000"/>
                </a:solidFill>
                <a:effectLst/>
              </a:rPr>
            </a:br>
            <a:r>
              <a:rPr lang="en-GB" sz="2400" b="0">
                <a:solidFill>
                  <a:srgbClr val="000000"/>
                </a:solidFill>
                <a:effectLst/>
              </a:rPr>
              <a:t>so that the difference is 11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03350" y="4437063"/>
            <a:ext cx="4681538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FF"/>
                </a:solidFill>
                <a:effectLst/>
              </a:rPr>
              <a:t>That is the ‘doing’</a:t>
            </a:r>
            <a:br>
              <a:rPr lang="en-GB" sz="2400" b="0">
                <a:solidFill>
                  <a:srgbClr val="0000FF"/>
                </a:solidFill>
                <a:effectLst/>
              </a:rPr>
            </a:br>
            <a:r>
              <a:rPr lang="en-GB" sz="2400" b="0">
                <a:solidFill>
                  <a:srgbClr val="0000FF"/>
                </a:solidFill>
                <a:effectLst/>
              </a:rPr>
              <a:t>What is an ‘undoing’?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588125" y="836613"/>
            <a:ext cx="1008063" cy="1223962"/>
            <a:chOff x="6084168" y="980728"/>
            <a:chExt cx="1008112" cy="1224136"/>
          </a:xfrm>
        </p:grpSpPr>
        <p:sp>
          <p:nvSpPr>
            <p:cNvPr id="9" name="TextBox 8"/>
            <p:cNvSpPr txBox="1"/>
            <p:nvPr/>
          </p:nvSpPr>
          <p:spPr>
            <a:xfrm>
              <a:off x="6155609" y="980728"/>
              <a:ext cx="447697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5609" y="1558660"/>
              <a:ext cx="447697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1883" y="1539607"/>
              <a:ext cx="446109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31883" y="980728"/>
              <a:ext cx="446109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7</a:t>
              </a:r>
            </a:p>
          </p:txBody>
        </p:sp>
        <p:cxnSp>
          <p:nvCxnSpPr>
            <p:cNvPr id="33809" name="Straight Connector 13"/>
            <p:cNvCxnSpPr>
              <a:cxnSpLocks noChangeShapeType="1"/>
            </p:cNvCxnSpPr>
            <p:nvPr/>
          </p:nvCxnSpPr>
          <p:spPr bwMode="auto">
            <a:xfrm flipH="1">
              <a:off x="6084168" y="1628800"/>
              <a:ext cx="1008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0" name="Straight Connector 17"/>
            <p:cNvCxnSpPr>
              <a:cxnSpLocks noChangeShapeType="1"/>
            </p:cNvCxnSpPr>
            <p:nvPr/>
          </p:nvCxnSpPr>
          <p:spPr bwMode="auto">
            <a:xfrm flipH="1" flipV="1">
              <a:off x="6582833" y="1058333"/>
              <a:ext cx="5391" cy="11253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1" name="Rectangle 25"/>
            <p:cNvSpPr>
              <a:spLocks noChangeArrowheads="1"/>
            </p:cNvSpPr>
            <p:nvPr/>
          </p:nvSpPr>
          <p:spPr bwMode="auto">
            <a:xfrm>
              <a:off x="6084168" y="1052736"/>
              <a:ext cx="1008112" cy="11521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84888" y="2205038"/>
            <a:ext cx="22574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28 + 15 = 43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84888" y="2997200"/>
            <a:ext cx="21859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20 + 21 = 41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4888" y="3644900"/>
            <a:ext cx="2076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43 – 41 =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7651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Differing Sums &amp;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4608512" cy="792162"/>
          </a:xfrm>
        </p:spPr>
        <p:txBody>
          <a:bodyPr/>
          <a:lstStyle/>
          <a:p>
            <a:pPr>
              <a:defRPr/>
            </a:pPr>
            <a:r>
              <a:rPr lang="en-GB"/>
              <a:t>Tracking Arithmetic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88125" y="836613"/>
            <a:ext cx="1008063" cy="1223962"/>
            <a:chOff x="6084168" y="980728"/>
            <a:chExt cx="1008112" cy="1224136"/>
          </a:xfrm>
        </p:grpSpPr>
        <p:sp>
          <p:nvSpPr>
            <p:cNvPr id="5" name="TextBox 4"/>
            <p:cNvSpPr txBox="1"/>
            <p:nvPr/>
          </p:nvSpPr>
          <p:spPr>
            <a:xfrm>
              <a:off x="6155609" y="980728"/>
              <a:ext cx="447697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5609" y="1558660"/>
              <a:ext cx="447697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31883" y="1539607"/>
              <a:ext cx="446109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31883" y="980728"/>
              <a:ext cx="446109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7</a:t>
              </a:r>
            </a:p>
          </p:txBody>
        </p:sp>
        <p:cxnSp>
          <p:nvCxnSpPr>
            <p:cNvPr id="35855" name="Straight Connector 8"/>
            <p:cNvCxnSpPr>
              <a:cxnSpLocks noChangeShapeType="1"/>
            </p:cNvCxnSpPr>
            <p:nvPr/>
          </p:nvCxnSpPr>
          <p:spPr bwMode="auto">
            <a:xfrm flipH="1">
              <a:off x="6084168" y="1628800"/>
              <a:ext cx="1008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6" name="Straight Connector 9"/>
            <p:cNvCxnSpPr>
              <a:cxnSpLocks noChangeShapeType="1"/>
            </p:cNvCxnSpPr>
            <p:nvPr/>
          </p:nvCxnSpPr>
          <p:spPr bwMode="auto">
            <a:xfrm flipH="1" flipV="1">
              <a:off x="6582833" y="1058333"/>
              <a:ext cx="5391" cy="11253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57" name="Rectangle 10"/>
            <p:cNvSpPr>
              <a:spLocks noChangeArrowheads="1"/>
            </p:cNvSpPr>
            <p:nvPr/>
          </p:nvSpPr>
          <p:spPr bwMode="auto">
            <a:xfrm>
              <a:off x="6084168" y="1052736"/>
              <a:ext cx="1008112" cy="11521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31913" y="1844675"/>
            <a:ext cx="1870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4x7 + 5x3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913" y="2401888"/>
            <a:ext cx="18700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4x5 + 7x3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187450" y="2997200"/>
            <a:ext cx="2160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84213" y="3141663"/>
            <a:ext cx="31813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4x(7–5) + (5–7)x3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1550" y="3770313"/>
            <a:ext cx="28082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= (4-3)x (7–5)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8313" y="4365625"/>
            <a:ext cx="7704137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So in how many essentially different ways can 11 be the difference?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68313" y="5516563"/>
            <a:ext cx="7704137" cy="122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So in how many essentially different ways can </a:t>
            </a:r>
            <a:r>
              <a:rPr lang="en-GB" sz="2400" b="0" i="1">
                <a:solidFill>
                  <a:srgbClr val="000000"/>
                </a:solidFill>
                <a:effectLst/>
              </a:rPr>
              <a:t>n</a:t>
            </a:r>
            <a:r>
              <a:rPr lang="en-GB" sz="2400" b="0">
                <a:solidFill>
                  <a:srgbClr val="000000"/>
                </a:solidFill>
                <a:effectLst/>
              </a:rPr>
              <a:t> be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372457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Think Of A Number (ThOANs)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3869432" cy="4392488"/>
          </a:xfrm>
        </p:spPr>
        <p:txBody>
          <a:bodyPr/>
          <a:lstStyle/>
          <a:p>
            <a:r>
              <a:rPr lang="en-GB"/>
              <a:t>Think of a number</a:t>
            </a:r>
          </a:p>
          <a:p>
            <a:r>
              <a:rPr lang="en-GB"/>
              <a:t>Add 2</a:t>
            </a:r>
          </a:p>
          <a:p>
            <a:r>
              <a:rPr lang="en-GB"/>
              <a:t>Multiply by 3</a:t>
            </a:r>
          </a:p>
          <a:p>
            <a:r>
              <a:rPr lang="en-GB"/>
              <a:t>Subtract 4</a:t>
            </a:r>
          </a:p>
          <a:p>
            <a:r>
              <a:rPr lang="en-GB"/>
              <a:t>Multiply by 2</a:t>
            </a:r>
          </a:p>
          <a:p>
            <a:r>
              <a:rPr lang="en-GB"/>
              <a:t>Add 2</a:t>
            </a:r>
          </a:p>
          <a:p>
            <a:r>
              <a:rPr lang="en-GB"/>
              <a:t>Divide by 6</a:t>
            </a:r>
          </a:p>
          <a:p>
            <a:r>
              <a:rPr lang="en-GB"/>
              <a:t>Subtract the number you first thought of</a:t>
            </a:r>
          </a:p>
          <a:p>
            <a:r>
              <a:rPr lang="en-GB"/>
              <a:t>Your answer is 1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8064" y="1156682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56956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+ 2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01966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3x   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245282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3x    + 2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28742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6x     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338893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6x   + 6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389298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   + 1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439704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1</a:t>
            </a:r>
          </a:p>
        </p:txBody>
      </p:sp>
      <p:pic>
        <p:nvPicPr>
          <p:cNvPr id="12" name="Picture 11" descr="smiley-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1168"/>
            <a:ext cx="710994" cy="72008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 bwMode="auto">
          <a:xfrm>
            <a:off x="5148064" y="119390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58873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8104" y="20207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8104" y="244997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8104" y="288487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7530" y="3400621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20072" y="3912809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2" name="Cloud Callout 31"/>
          <p:cNvSpPr/>
          <p:nvPr/>
        </p:nvSpPr>
        <p:spPr bwMode="auto">
          <a:xfrm>
            <a:off x="5148064" y="166073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5508104" y="2060424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4" name="Cloud Callout 33"/>
          <p:cNvSpPr/>
          <p:nvPr/>
        </p:nvSpPr>
        <p:spPr bwMode="auto">
          <a:xfrm>
            <a:off x="5508104" y="249247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5" name="Cloud Callout 34"/>
          <p:cNvSpPr/>
          <p:nvPr/>
        </p:nvSpPr>
        <p:spPr bwMode="auto">
          <a:xfrm>
            <a:off x="5508104" y="2912829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5508104" y="342900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7" name="Cloud Callout 36"/>
          <p:cNvSpPr/>
          <p:nvPr/>
        </p:nvSpPr>
        <p:spPr bwMode="auto">
          <a:xfrm>
            <a:off x="5220072" y="3967846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Varied Multipication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4381500" cy="123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446660"/>
            <a:ext cx="4318000" cy="62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84984"/>
            <a:ext cx="8603186" cy="2880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39552" y="1700808"/>
            <a:ext cx="4608512" cy="648072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9552" y="2348880"/>
            <a:ext cx="4608512" cy="648072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1520" y="3284984"/>
            <a:ext cx="8712968" cy="432048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520" y="3717032"/>
            <a:ext cx="8712968" cy="432048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520" y="4149080"/>
            <a:ext cx="8712968" cy="432048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520" y="4653136"/>
            <a:ext cx="8712968" cy="504056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1520" y="5157192"/>
            <a:ext cx="8712968" cy="432048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51520" y="5661248"/>
            <a:ext cx="8712968" cy="432048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2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Patterns from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3378200" cy="405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555776" y="1124744"/>
            <a:ext cx="1368152" cy="792088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55576" y="1844824"/>
            <a:ext cx="1800200" cy="864096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55776" y="1844824"/>
            <a:ext cx="1800200" cy="864096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5576" y="2636912"/>
            <a:ext cx="1800200" cy="864096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55776" y="2636912"/>
            <a:ext cx="1800200" cy="864096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15616" y="3429000"/>
            <a:ext cx="1440160" cy="864096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55776" y="3429000"/>
            <a:ext cx="1800200" cy="864096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55776" y="4221088"/>
            <a:ext cx="1800200" cy="1008112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5576" y="3429000"/>
            <a:ext cx="360040" cy="720080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15616" y="4221088"/>
            <a:ext cx="1440160" cy="1008112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5576" y="4221088"/>
            <a:ext cx="360040" cy="1008112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2076" y="1186520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Tunja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1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Structured Variation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47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10554</TotalTime>
  <Words>1223</Words>
  <Application>Microsoft Macintosh PowerPoint</Application>
  <PresentationFormat>On-screen Show (4:3)</PresentationFormat>
  <Paragraphs>247</Paragraphs>
  <Slides>27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Yellow on Blue</vt:lpstr>
      <vt:lpstr>Title &amp; Bullets</vt:lpstr>
      <vt:lpstr>Blank Presentation</vt:lpstr>
      <vt:lpstr>Equation</vt:lpstr>
      <vt:lpstr>Generalisation as the Core and Key to Learning Mathematics</vt:lpstr>
      <vt:lpstr>Conjectures</vt:lpstr>
      <vt:lpstr>Differing Sums of Products</vt:lpstr>
      <vt:lpstr>Differing Sums &amp; Products</vt:lpstr>
      <vt:lpstr>Think Of A Number (ThOANs)</vt:lpstr>
      <vt:lpstr>Varied Multipication Differences</vt:lpstr>
      <vt:lpstr>Patterns from 2</vt:lpstr>
      <vt:lpstr>Tunja Sequences</vt:lpstr>
      <vt:lpstr>Structured Variation Grids</vt:lpstr>
      <vt:lpstr>Sundaram’s Grid</vt:lpstr>
      <vt:lpstr>Rolling Triangle</vt:lpstr>
      <vt:lpstr>Squares on a Triangle</vt:lpstr>
      <vt:lpstr>Expressing Generality</vt:lpstr>
      <vt:lpstr>Variation ‘Theory’</vt:lpstr>
      <vt:lpstr>Same &amp; Different</vt:lpstr>
      <vt:lpstr>Raise your hand when you can see …</vt:lpstr>
      <vt:lpstr>Raise your hand when you can see …</vt:lpstr>
      <vt:lpstr>Stepping Stones</vt:lpstr>
      <vt:lpstr>SWYS</vt:lpstr>
      <vt:lpstr>Describe to Someone How to See something that is …</vt:lpstr>
      <vt:lpstr>Counting Out</vt:lpstr>
      <vt:lpstr>Money Changing</vt:lpstr>
      <vt:lpstr>Mathematical Thinking</vt:lpstr>
      <vt:lpstr>Possibilities for Action</vt:lpstr>
      <vt:lpstr>Tasks</vt:lpstr>
      <vt:lpstr>Powers &amp; Themes</vt:lpstr>
      <vt:lpstr>Follow 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395</cp:revision>
  <dcterms:created xsi:type="dcterms:W3CDTF">2009-05-15T05:15:20Z</dcterms:created>
  <dcterms:modified xsi:type="dcterms:W3CDTF">2014-02-12T10:55:53Z</dcterms:modified>
</cp:coreProperties>
</file>