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7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notesSlides/notesSlide13.xml" ContentType="application/vnd.openxmlformats-officedocument.presentationml.notesSlide+xml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1" r:id="rId2"/>
    <p:sldMasterId id="2147483650" r:id="rId3"/>
  </p:sldMasterIdLst>
  <p:notesMasterIdLst>
    <p:notesMasterId r:id="rId28"/>
  </p:notesMasterIdLst>
  <p:handoutMasterIdLst>
    <p:handoutMasterId r:id="rId29"/>
  </p:handoutMasterIdLst>
  <p:sldIdLst>
    <p:sldId id="347" r:id="rId4"/>
    <p:sldId id="348" r:id="rId5"/>
    <p:sldId id="349" r:id="rId6"/>
    <p:sldId id="394" r:id="rId7"/>
    <p:sldId id="395" r:id="rId8"/>
    <p:sldId id="402" r:id="rId9"/>
    <p:sldId id="396" r:id="rId10"/>
    <p:sldId id="397" r:id="rId11"/>
    <p:sldId id="401" r:id="rId12"/>
    <p:sldId id="403" r:id="rId13"/>
    <p:sldId id="413" r:id="rId14"/>
    <p:sldId id="405" r:id="rId15"/>
    <p:sldId id="406" r:id="rId16"/>
    <p:sldId id="407" r:id="rId17"/>
    <p:sldId id="408" r:id="rId18"/>
    <p:sldId id="409" r:id="rId19"/>
    <p:sldId id="410" r:id="rId20"/>
    <p:sldId id="411" r:id="rId21"/>
    <p:sldId id="414" r:id="rId22"/>
    <p:sldId id="376" r:id="rId23"/>
    <p:sldId id="326" r:id="rId24"/>
    <p:sldId id="327" r:id="rId25"/>
    <p:sldId id="415" r:id="rId26"/>
    <p:sldId id="311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EDDFFAA-6769-AC41-B289-237148E39F85}">
          <p14:sldIdLst>
            <p14:sldId id="347"/>
            <p14:sldId id="348"/>
            <p14:sldId id="349"/>
            <p14:sldId id="394"/>
          </p14:sldIdLst>
        </p14:section>
        <p14:section name="Cuboids" id="{D403228B-64BC-CC48-A017-F2BE5B3B6A3E}">
          <p14:sldIdLst>
            <p14:sldId id="395"/>
          </p14:sldIdLst>
        </p14:section>
        <p14:section name="Palouse Relations" id="{84749F13-4811-0B48-B9E2-1A298689FE35}">
          <p14:sldIdLst>
            <p14:sldId id="402"/>
            <p14:sldId id="396"/>
            <p14:sldId id="397"/>
            <p14:sldId id="401"/>
          </p14:sldIdLst>
        </p14:section>
        <p14:section name="Elastic Scaling" id="{F3EA1E62-6CF7-A44C-A690-EBC810D31BBE}">
          <p14:sldIdLst>
            <p14:sldId id="403"/>
            <p14:sldId id="413"/>
          </p14:sldIdLst>
        </p14:section>
        <p14:section name="Fractions Of" id="{72A7F344-4805-6849-B9FD-01B17A632D44}">
          <p14:sldIdLst>
            <p14:sldId id="405"/>
            <p14:sldId id="406"/>
            <p14:sldId id="407"/>
            <p14:sldId id="408"/>
            <p14:sldId id="409"/>
            <p14:sldId id="410"/>
            <p14:sldId id="411"/>
            <p14:sldId id="414"/>
          </p14:sldIdLst>
        </p14:section>
        <p14:section name="Reflecting" id="{2B5B01ED-DF91-D04D-AD9B-C511988B8B3E}">
          <p14:sldIdLst>
            <p14:sldId id="376"/>
            <p14:sldId id="326"/>
            <p14:sldId id="327"/>
            <p14:sldId id="415"/>
            <p14:sldId id="31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clrMru>
    <a:srgbClr val="F6EDDD"/>
    <a:srgbClr val="FF0000"/>
    <a:srgbClr val="FF8000"/>
    <a:srgbClr val="000000"/>
    <a:srgbClr val="CCFF66"/>
    <a:srgbClr val="B1CEFA"/>
    <a:srgbClr val="FFB5C2"/>
    <a:srgbClr val="AAAEF9"/>
    <a:srgbClr val="00FFFF"/>
    <a:srgbClr val="083F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596" autoAdjust="0"/>
  </p:normalViewPr>
  <p:slideViewPr>
    <p:cSldViewPr>
      <p:cViewPr>
        <p:scale>
          <a:sx n="72" d="100"/>
          <a:sy n="72" d="100"/>
        </p:scale>
        <p:origin x="-1072" y="-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-1312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Relationship Id="rId2" Type="http://schemas.openxmlformats.org/officeDocument/2006/relationships/image" Target="../media/image12.emf"/><Relationship Id="rId3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4" Type="http://schemas.openxmlformats.org/officeDocument/2006/relationships/image" Target="../media/image17.emf"/><Relationship Id="rId1" Type="http://schemas.openxmlformats.org/officeDocument/2006/relationships/image" Target="../media/image14.emf"/><Relationship Id="rId2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4" Type="http://schemas.openxmlformats.org/officeDocument/2006/relationships/image" Target="../media/image21.emf"/><Relationship Id="rId5" Type="http://schemas.openxmlformats.org/officeDocument/2006/relationships/image" Target="../media/image22.emf"/><Relationship Id="rId6" Type="http://schemas.openxmlformats.org/officeDocument/2006/relationships/image" Target="../media/image23.emf"/><Relationship Id="rId1" Type="http://schemas.openxmlformats.org/officeDocument/2006/relationships/image" Target="../media/image18.emf"/><Relationship Id="rId2" Type="http://schemas.openxmlformats.org/officeDocument/2006/relationships/image" Target="../media/image1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F3C14FC-E28E-3542-A92D-C787A61D9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647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fld id="{6B5B0BFA-57D4-EE4A-88D6-793B69B02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777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rPr>
              <a:t>we demonstrate the use for fractional increase and decrease; </a:t>
            </a:r>
          </a:p>
          <a:p>
            <a:r>
              <a:rPr lang="en-GB" sz="1200" kern="1200"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rPr>
              <a:t>same as Palouse relationship, different experience.</a:t>
            </a:r>
          </a:p>
          <a:p>
            <a:r>
              <a:rPr lang="en-GB" sz="1200" kern="1200"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rPr>
              <a:t>Materials - enactive: model for understanding ratio as change in the unit</a:t>
            </a:r>
          </a:p>
          <a:p>
            <a:r>
              <a:rPr lang="en-GB" sz="1200" kern="1200"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rPr>
              <a:t>learners' powers: do/undo; desire to express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834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479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1463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4381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6001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Sorting and Matching tasks reveal a good deal about what learners</a:t>
            </a:r>
            <a:r>
              <a:rPr lang="en-GB" baseline="0"/>
              <a:t> are attending to.</a:t>
            </a:r>
          </a:p>
          <a:p>
            <a:r>
              <a:rPr lang="en-GB" baseline="0"/>
              <a:t>Construction tasks are even more revealing</a:t>
            </a:r>
          </a:p>
          <a:p>
            <a:r>
              <a:rPr lang="en-GB" baseline="0"/>
              <a:t>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A3479A-1956-4B4D-BBD1-E5BFE24B9F94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026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Sorting and Matching tasks reveal a good deal about what learners</a:t>
            </a:r>
            <a:r>
              <a:rPr lang="en-GB" baseline="0"/>
              <a:t> are attending to.</a:t>
            </a:r>
          </a:p>
          <a:p>
            <a:r>
              <a:rPr lang="en-GB" baseline="0"/>
              <a:t>Construction tasks are even more revealing</a:t>
            </a:r>
          </a:p>
          <a:p>
            <a:r>
              <a:rPr lang="en-GB" baseline="0"/>
              <a:t>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A3479A-1956-4B4D-BBD1-E5BFE24B9F94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026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Sorting and Matching tasks reveal a good deal about what learners</a:t>
            </a:r>
            <a:r>
              <a:rPr lang="en-GB" baseline="0"/>
              <a:t> are attending to.</a:t>
            </a:r>
          </a:p>
          <a:p>
            <a:r>
              <a:rPr lang="en-GB" baseline="0"/>
              <a:t>Construction tasks are even more revealing</a:t>
            </a:r>
          </a:p>
          <a:p>
            <a:r>
              <a:rPr lang="en-GB" baseline="0"/>
              <a:t>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A3479A-1956-4B4D-BBD1-E5BFE24B9F94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026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rPr>
              <a:t>materials - iconic; what can be gained through observation and discussion?</a:t>
            </a:r>
          </a:p>
          <a:p>
            <a:r>
              <a:rPr lang="en-GB" sz="1200" kern="1200"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rPr>
              <a:t> What needs didactic structure?</a:t>
            </a:r>
          </a:p>
          <a:p>
            <a:r>
              <a:rPr lang="en-GB" sz="1200" kern="1200"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rPr>
              <a:t>pedagogic issues: exploring materials, mathematical meaning developing from exploration + input(cuboids);</a:t>
            </a:r>
          </a:p>
          <a:p>
            <a:r>
              <a:rPr lang="en-GB" sz="1200" kern="1200"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rPr>
              <a:t> 'scientific' knowledge through structure (Palouse);</a:t>
            </a:r>
          </a:p>
          <a:p>
            <a:r>
              <a:rPr lang="en-GB" sz="1200" kern="1200"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rPr>
              <a:t> exploration of materials in a structured environment (elastics &amp; 3D cards);</a:t>
            </a:r>
          </a:p>
          <a:p>
            <a:r>
              <a:rPr lang="en-GB" sz="1200" kern="1200"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rPr>
              <a:t>didactic guidance (3D cards).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5098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562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5149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6848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1518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Palouse:</a:t>
            </a:r>
            <a:r>
              <a:rPr lang="en-GB" baseline="0"/>
              <a:t> symbolic presentation; participants ‘making real’; dependent on SWYS and use of powers; Structured so Same &amp; Different applies to encounter underlying structure; also rehearsal of fraction calculations</a:t>
            </a:r>
          </a:p>
          <a:p>
            <a:r>
              <a:rPr lang="en-GB" baseline="0"/>
              <a:t>Cuboids: underlying structural relations; constraint (only one missing); no measuring instrruments</a:t>
            </a:r>
          </a:p>
          <a:p>
            <a:r>
              <a:rPr lang="en-GB" baseline="0"/>
              <a:t>Elastics: underlying awareness being appealed to; used to fractionate; supports mental and kinesthetic appreciation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817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310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572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rPr>
              <a:t>Possible methods: combinatorics; 'it looks like'; 'it looks as if'; judging by eye; </a:t>
            </a:r>
            <a:br>
              <a:rPr lang="en-GB" sz="1200" kern="1200"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rPr>
            </a:br>
            <a:r>
              <a:rPr lang="en-GB" sz="1200" kern="1200"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rPr>
              <a:t> finding similarity by eye;</a:t>
            </a:r>
            <a:br>
              <a:rPr lang="en-GB" sz="1200" kern="1200"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rPr>
            </a:br>
            <a:r>
              <a:rPr lang="en-GB" sz="1200" kern="1200"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rPr>
              <a:t> finding similarity by rays from a point</a:t>
            </a:r>
          </a:p>
          <a:p>
            <a:r>
              <a:rPr lang="en-GB" sz="1200" kern="1200"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rPr>
              <a:t>materials being used to promote mathematical ideas - enactive</a:t>
            </a:r>
          </a:p>
          <a:p>
            <a:r>
              <a:rPr lang="en-GB" sz="1200" kern="1200"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rPr>
              <a:t>learners' powers: comparison -same and different; observation- what do I see?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802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573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66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900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25463" y="685800"/>
            <a:ext cx="2354262" cy="1766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82777" y="2750268"/>
            <a:ext cx="4957591" cy="2955761"/>
          </a:xfrm>
        </p:spPr>
        <p:txBody>
          <a:bodyPr/>
          <a:lstStyle/>
          <a:p>
            <a:r>
              <a:rPr lang="en-GB" sz="1200" kern="1200"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rPr>
              <a:t>Not materials -symbolic</a:t>
            </a:r>
          </a:p>
          <a:p>
            <a:r>
              <a:rPr lang="en-GB" sz="1200" kern="1200"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rPr>
              <a:t>learners' powers: same/different; pattern/relationship/structure; </a:t>
            </a:r>
          </a:p>
          <a:p>
            <a:r>
              <a:rPr lang="en-GB" sz="1200" kern="1200"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rPr>
              <a:t>desire to express;</a:t>
            </a:r>
          </a:p>
          <a:p>
            <a:r>
              <a:rPr lang="en-GB" sz="1200" kern="1200"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rPr>
              <a:t> with and across the grain (sequential numbers are avoided,</a:t>
            </a:r>
            <a:br>
              <a:rPr lang="en-GB" sz="1200" kern="1200"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rPr>
            </a:br>
            <a:r>
              <a:rPr lang="en-GB" sz="1200" kern="1200"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rPr>
              <a:t> but 'with the grain' shows similarities, 'across the grain' to express structure)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61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66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1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73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4" y="152400"/>
            <a:ext cx="2103437" cy="56388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1" y="152400"/>
            <a:ext cx="6157913" cy="56388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47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2E515-CBB6-2C4F-887A-7A09EA7F9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69554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68DA8-0E12-ED47-8926-B440E4C5C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4908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274BF-54AE-164B-8414-D524EDF06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12012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16000"/>
            <a:ext cx="4210051" cy="515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49" y="1016000"/>
            <a:ext cx="4210051" cy="515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42A84-A185-8041-882C-D9D79D390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96030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9DC67-AE45-4C41-94D6-ADBBF77F2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20328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FF4F4-3F8D-E14D-9E11-5F45BADCC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64639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19735-15F9-AC47-B4EE-083A6DD5E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32494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B6F65-6902-1741-881B-9C0E27346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35459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7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halkboar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788FF-46BB-5B4E-BC73-DC20F02DC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94859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52D36-83D8-3B47-836B-E05F6AD13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919589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1776" y="88900"/>
            <a:ext cx="2143125" cy="6083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2" y="88900"/>
            <a:ext cx="6276975" cy="60833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1F3D4-0246-E749-92B4-5B93655D8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04918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E7867-8746-8144-9523-B84FCF18F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619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C05CF-DEDD-4B4D-8876-53FA9600E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399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5F259-123C-BB43-9DE5-9E561C50F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210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A5281-4327-F541-B1C2-8D931DA46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146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1B40F-0C52-134B-8D44-769D5F760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511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A8257-0D9C-E141-B4F1-F35C800F8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704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5DD40-A89E-494A-B48D-D8130A570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2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40484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6FF9A-F5CF-2640-8ED6-0C87A97C6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15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F5387-5F1A-DE4F-8AE9-D863905CB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898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E049B-D17F-004B-BDD6-EE0CA3968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189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1" y="228600"/>
            <a:ext cx="2171700" cy="64008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1" y="228600"/>
            <a:ext cx="6362700" cy="64008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4E6F2-BA61-0240-A78D-6D32322A6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5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2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7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05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3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29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820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356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6611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E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124745"/>
            <a:ext cx="8424936" cy="5256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3077" name="Text Box 5"/>
          <p:cNvSpPr txBox="1">
            <a:spLocks noChangeArrowheads="1"/>
          </p:cNvSpPr>
          <p:nvPr userDrawn="1"/>
        </p:nvSpPr>
        <p:spPr bwMode="auto">
          <a:xfrm>
            <a:off x="-74240" y="6474822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8912F652-3DF6-A74F-AAEC-960906F7E917}" type="slidenum">
              <a:rPr lang="en-US" sz="1600" b="0" smtClean="0">
                <a:solidFill>
                  <a:srgbClr val="000000"/>
                </a:solidFill>
                <a:latin typeface="Lucida Grande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600" b="0" smtClean="0">
              <a:solidFill>
                <a:srgbClr val="000000"/>
              </a:solidFill>
              <a:latin typeface="Lucida Grande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bldLvl="2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3">
              <a:lumMod val="50000"/>
            </a:schemeClr>
          </a:solidFill>
          <a:effectLst/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75000"/>
        <a:buFont typeface="Wingdings" charset="2"/>
        <a:buChar char="v"/>
        <a:defRPr sz="2400">
          <a:solidFill>
            <a:srgbClr val="800000"/>
          </a:solidFill>
          <a:effectLst/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Tx/>
        <a:buChar char="–"/>
        <a:defRPr sz="2000">
          <a:solidFill>
            <a:schemeClr val="accent3">
              <a:lumMod val="50000"/>
            </a:schemeClr>
          </a:solidFill>
          <a:effectLst/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400">
          <a:solidFill>
            <a:schemeClr val="tx1"/>
          </a:solidFill>
          <a:latin typeface="Times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0"/>
        <a:buChar char=""/>
        <a:defRPr sz="2000">
          <a:solidFill>
            <a:schemeClr val="tx1"/>
          </a:solidFill>
          <a:latin typeface="Times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E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88900"/>
            <a:ext cx="6680200" cy="74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63500" dir="2700000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halkboard" charset="0"/>
              </a:rPr>
              <a:t>Click to edit Master title style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1" y="1016000"/>
            <a:ext cx="8572500" cy="515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25399" dir="2700000" algn="ctr" rotWithShape="0">
              <a:srgbClr val="FFFFFF">
                <a:alpha val="75000"/>
              </a:srgbClr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halkboard" charset="0"/>
              </a:rPr>
              <a:t>Click to edit Master text styles</a:t>
            </a:r>
          </a:p>
          <a:p>
            <a:pPr lvl="1"/>
            <a:r>
              <a:rPr lang="en-US">
                <a:sym typeface="Chalkboard" charset="0"/>
              </a:rPr>
              <a:t>Second level</a:t>
            </a:r>
          </a:p>
          <a:p>
            <a:pPr lvl="2"/>
            <a:r>
              <a:rPr lang="en-US">
                <a:sym typeface="Chalkboard" charset="0"/>
              </a:rPr>
              <a:t>Third level</a:t>
            </a:r>
          </a:p>
          <a:p>
            <a:pPr lvl="3"/>
            <a:r>
              <a:rPr lang="en-US">
                <a:sym typeface="Hoefler Text" charset="0"/>
              </a:rPr>
              <a:t>Fourth level</a:t>
            </a:r>
          </a:p>
          <a:p>
            <a:pPr lvl="4"/>
            <a:r>
              <a:rPr lang="en-US">
                <a:sym typeface="Hoefler Text" charset="0"/>
              </a:rPr>
              <a:t>Fifth level</a:t>
            </a:r>
          </a:p>
        </p:txBody>
      </p:sp>
      <p:sp>
        <p:nvSpPr>
          <p:cNvPr id="88068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46051" y="6280151"/>
            <a:ext cx="469900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25399" dir="2700000" algn="ctr" rotWithShape="0">
              <a:srgbClr val="FFFFFF">
                <a:alpha val="75000"/>
              </a:srgb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3200" b="0">
                <a:cs typeface="Chalkboard" charset="0"/>
                <a:sym typeface="Chalkboard" charset="0"/>
              </a:defRPr>
            </a:lvl1pPr>
          </a:lstStyle>
          <a:p>
            <a:pPr>
              <a:defRPr/>
            </a:pPr>
            <a:fld id="{C67256E7-EA81-5C49-87D1-40A0CE169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xmlns:p14="http://schemas.microsoft.com/office/powerpoint/2010/main"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+mj-lt"/>
          <a:ea typeface="+mj-ea"/>
          <a:cs typeface="+mj-cs"/>
          <a:sym typeface="Chalkboar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charset="0"/>
          <a:ea typeface="ヒラギノ角ゴ Pro W3" charset="-128"/>
          <a:cs typeface="ヒラギノ角ゴ Pro W3" charset="-128"/>
          <a:sym typeface="Chalkboar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charset="0"/>
          <a:ea typeface="ヒラギノ角ゴ Pro W3" charset="-128"/>
          <a:cs typeface="ヒラギノ角ゴ Pro W3" charset="-128"/>
          <a:sym typeface="Chalkboar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charset="0"/>
          <a:ea typeface="ヒラギノ角ゴ Pro W3" charset="-128"/>
          <a:cs typeface="ヒラギノ角ゴ Pro W3" charset="-128"/>
          <a:sym typeface="Chalkboar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charset="0"/>
          <a:ea typeface="ヒラギノ角ゴ Pro W3" charset="-128"/>
          <a:cs typeface="ヒラギノ角ゴ Pro W3" charset="-128"/>
          <a:sym typeface="Chalkboar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charset="0"/>
          <a:ea typeface="ヒラギノ角ゴ Pro W3" charset="-128"/>
          <a:cs typeface="ヒラギノ角ゴ Pro W3" charset="-128"/>
          <a:sym typeface="Chalkboar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charset="0"/>
          <a:ea typeface="ヒラギノ角ゴ Pro W3" charset="-128"/>
          <a:cs typeface="ヒラギノ角ゴ Pro W3" charset="-128"/>
          <a:sym typeface="Chalkboar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charset="0"/>
          <a:ea typeface="ヒラギノ角ゴ Pro W3" charset="-128"/>
          <a:cs typeface="ヒラギノ角ゴ Pro W3" charset="-128"/>
          <a:sym typeface="Chalkboar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charset="0"/>
          <a:ea typeface="ヒラギノ角ゴ Pro W3" charset="-128"/>
          <a:cs typeface="ヒラギノ角ゴ Pro W3" charset="-128"/>
          <a:sym typeface="Chalkboard" charset="0"/>
        </a:defRPr>
      </a:lvl9pPr>
    </p:titleStyle>
    <p:bodyStyle>
      <a:lvl1pPr marL="381000" indent="-381000" algn="l" rtl="0" eaLnBrk="0" fontAlgn="base" hangingPunct="0">
        <a:spcBef>
          <a:spcPts val="1000"/>
        </a:spcBef>
        <a:spcAft>
          <a:spcPct val="0"/>
        </a:spcAft>
        <a:buSzPct val="116000"/>
        <a:buChar char="•"/>
        <a:defRPr sz="3200">
          <a:solidFill>
            <a:srgbClr val="2300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Chalkboard" charset="0"/>
        </a:defRPr>
      </a:lvl1pPr>
      <a:lvl2pPr marL="769938" indent="-401638" algn="l" rtl="0" eaLnBrk="0" fontAlgn="base" hangingPunct="0">
        <a:spcBef>
          <a:spcPts val="900"/>
        </a:spcBef>
        <a:spcAft>
          <a:spcPct val="0"/>
        </a:spcAft>
        <a:buSzPct val="77000"/>
        <a:buChar char="•"/>
        <a:defRPr sz="2400">
          <a:solidFill>
            <a:srgbClr val="0084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Chalkboard" charset="0"/>
        </a:defRPr>
      </a:lvl2pPr>
      <a:lvl3pPr marL="1176338" indent="-249238" algn="l" rtl="0" eaLnBrk="0" fontAlgn="base" hangingPunct="0">
        <a:spcBef>
          <a:spcPts val="900"/>
        </a:spcBef>
        <a:spcAft>
          <a:spcPct val="0"/>
        </a:spcAft>
        <a:buClr>
          <a:srgbClr val="444229"/>
        </a:buClr>
        <a:buSzPct val="125000"/>
        <a:buFont typeface="Hoefler Text" charset="0"/>
        <a:buChar char="•"/>
        <a:defRPr sz="2400">
          <a:solidFill>
            <a:srgbClr val="9400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Chalkboard" charset="0"/>
        </a:defRPr>
      </a:lvl3pPr>
      <a:lvl4pPr marL="1544638" indent="-249238" algn="l" rtl="0" eaLnBrk="0" fontAlgn="base" hangingPunct="0">
        <a:spcBef>
          <a:spcPts val="2300"/>
        </a:spcBef>
        <a:spcAft>
          <a:spcPct val="0"/>
        </a:spcAft>
        <a:buSzPct val="125000"/>
        <a:buFont typeface="Lucida Grande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charset="0"/>
          <a:ea typeface="ヒラギノ明朝 Pro W6" charset="-128"/>
          <a:cs typeface="ヒラギノ明朝 Pro W6" charset="-128"/>
          <a:sym typeface="Hoefler Text" charset="0"/>
        </a:defRPr>
      </a:lvl4pPr>
      <a:lvl5pPr marL="1912938" indent="-249238" algn="l" rtl="0" eaLnBrk="0" fontAlgn="base" hangingPunct="0">
        <a:spcBef>
          <a:spcPts val="2300"/>
        </a:spcBef>
        <a:spcAft>
          <a:spcPct val="0"/>
        </a:spcAft>
        <a:buSzPct val="125000"/>
        <a:buFont typeface="Lucida Grande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charset="0"/>
          <a:ea typeface="ヒラギノ明朝 Pro W6" charset="-128"/>
          <a:cs typeface="ヒラギノ明朝 Pro W6" charset="-128"/>
          <a:sym typeface="Hoefler Text" charset="0"/>
        </a:defRPr>
      </a:lvl5pPr>
      <a:lvl6pPr marL="2370138" indent="-249238" algn="l" rtl="0" fontAlgn="base">
        <a:spcBef>
          <a:spcPts val="2300"/>
        </a:spcBef>
        <a:spcAft>
          <a:spcPct val="0"/>
        </a:spcAft>
        <a:buSzPct val="125000"/>
        <a:buFont typeface="Lucida Grande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charset="0"/>
          <a:ea typeface="ヒラギノ明朝 Pro W6" charset="-128"/>
          <a:cs typeface="ヒラギノ明朝 Pro W6" charset="-128"/>
          <a:sym typeface="Hoefler Text" charset="0"/>
        </a:defRPr>
      </a:lvl6pPr>
      <a:lvl7pPr marL="2827338" indent="-249238" algn="l" rtl="0" fontAlgn="base">
        <a:spcBef>
          <a:spcPts val="2300"/>
        </a:spcBef>
        <a:spcAft>
          <a:spcPct val="0"/>
        </a:spcAft>
        <a:buSzPct val="125000"/>
        <a:buFont typeface="Lucida Grande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charset="0"/>
          <a:ea typeface="ヒラギノ明朝 Pro W6" charset="-128"/>
          <a:cs typeface="ヒラギノ明朝 Pro W6" charset="-128"/>
          <a:sym typeface="Hoefler Text" charset="0"/>
        </a:defRPr>
      </a:lvl7pPr>
      <a:lvl8pPr marL="3284538" indent="-249238" algn="l" rtl="0" fontAlgn="base">
        <a:spcBef>
          <a:spcPts val="2300"/>
        </a:spcBef>
        <a:spcAft>
          <a:spcPct val="0"/>
        </a:spcAft>
        <a:buSzPct val="125000"/>
        <a:buFont typeface="Lucida Grande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charset="0"/>
          <a:ea typeface="ヒラギノ明朝 Pro W6" charset="-128"/>
          <a:cs typeface="ヒラギノ明朝 Pro W6" charset="-128"/>
          <a:sym typeface="Hoefler Text" charset="0"/>
        </a:defRPr>
      </a:lvl8pPr>
      <a:lvl9pPr marL="3741738" indent="-249238" algn="l" rtl="0" fontAlgn="base">
        <a:spcBef>
          <a:spcPts val="2300"/>
        </a:spcBef>
        <a:spcAft>
          <a:spcPct val="0"/>
        </a:spcAft>
        <a:buSzPct val="125000"/>
        <a:buFont typeface="Lucida Grande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charset="0"/>
          <a:ea typeface="ヒラギノ明朝 Pro W6" charset="-128"/>
          <a:cs typeface="ヒラギノ明朝 Pro W6" charset="-128"/>
          <a:sym typeface="Hoefler Tex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E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3011" name="AutoShap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686800" cy="5105400"/>
          </a:xfrm>
          <a:prstGeom prst="roundRect">
            <a:avLst>
              <a:gd name="adj" fmla="val 345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CC00"/>
                </a:solidFill>
                <a:latin typeface="Times" charset="0"/>
              </a:defRPr>
            </a:lvl1pPr>
          </a:lstStyle>
          <a:p>
            <a:pPr>
              <a:defRPr/>
            </a:pPr>
            <a:fld id="{53B26D5F-70EC-8040-97B8-0D07D88D3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bldLvl="2" autoUpdateAnimBg="0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</p:tmplLst>
      </p:bldP>
    </p:bld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ebdings" charset="0"/>
        <a:buChar char="&quot;"/>
        <a:defRPr sz="3200" b="1">
          <a:solidFill>
            <a:srgbClr val="FFFF00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charset="0"/>
        <a:buChar char="z"/>
        <a:defRPr sz="3200" b="1">
          <a:solidFill>
            <a:srgbClr val="FFCC66"/>
          </a:solidFill>
          <a:latin typeface="Arial Narrow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 b="1" i="1">
          <a:solidFill>
            <a:srgbClr val="FFCC66"/>
          </a:solidFill>
          <a:latin typeface="Arial Narrow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file://localhost/Users/jhm3/Documents/Files/%20%20%20%20Current%20Activities/%20%20%20%20%20Events%202014/07.05%20Manchester/Resources/Elastic%20Multn/Elastic%20Multiplication.ppt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4.emf"/><Relationship Id="rId6" Type="http://schemas.openxmlformats.org/officeDocument/2006/relationships/oleObject" Target="../embeddings/oleObject10.bin"/><Relationship Id="rId7" Type="http://schemas.openxmlformats.org/officeDocument/2006/relationships/image" Target="../media/image15.emf"/><Relationship Id="rId8" Type="http://schemas.openxmlformats.org/officeDocument/2006/relationships/oleObject" Target="../embeddings/oleObject11.bin"/><Relationship Id="rId9" Type="http://schemas.openxmlformats.org/officeDocument/2006/relationships/image" Target="../media/image16.emf"/><Relationship Id="rId10" Type="http://schemas.openxmlformats.org/officeDocument/2006/relationships/oleObject" Target="../embeddings/oleObject12.bin"/><Relationship Id="rId11" Type="http://schemas.openxmlformats.org/officeDocument/2006/relationships/image" Target="../media/image1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1.emf"/><Relationship Id="rId12" Type="http://schemas.openxmlformats.org/officeDocument/2006/relationships/oleObject" Target="../embeddings/oleObject17.bin"/><Relationship Id="rId13" Type="http://schemas.openxmlformats.org/officeDocument/2006/relationships/image" Target="../media/image22.emf"/><Relationship Id="rId14" Type="http://schemas.openxmlformats.org/officeDocument/2006/relationships/oleObject" Target="../embeddings/oleObject18.bin"/><Relationship Id="rId15" Type="http://schemas.openxmlformats.org/officeDocument/2006/relationships/image" Target="../media/image23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8.emf"/><Relationship Id="rId6" Type="http://schemas.openxmlformats.org/officeDocument/2006/relationships/oleObject" Target="../embeddings/oleObject14.bin"/><Relationship Id="rId7" Type="http://schemas.openxmlformats.org/officeDocument/2006/relationships/image" Target="../media/image19.emf"/><Relationship Id="rId8" Type="http://schemas.openxmlformats.org/officeDocument/2006/relationships/oleObject" Target="../embeddings/oleObject15.bin"/><Relationship Id="rId9" Type="http://schemas.openxmlformats.org/officeDocument/2006/relationships/image" Target="../media/image20.emf"/><Relationship Id="rId10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JHMMac:Users:jhm3:Desktop:Exercise%20Cards:Fraction%20Cards%20V4.docx!OLE_LINK971" TargetMode="External"/><Relationship Id="rId5" Type="http://schemas.openxmlformats.org/officeDocument/2006/relationships/image" Target="../media/image24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JHMMac:Users:jhm3:Desktop:Exercise%20Cards:Fraction%20Cards%20V4.docx!OLE_LINK971" TargetMode="External"/><Relationship Id="rId5" Type="http://schemas.openxmlformats.org/officeDocument/2006/relationships/image" Target="../media/image24.pn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e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10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7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8.emf"/><Relationship Id="rId10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11.e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12.emf"/><Relationship Id="rId8" Type="http://schemas.openxmlformats.org/officeDocument/2006/relationships/oleObject" Target="../embeddings/oleObject8.bin"/><Relationship Id="rId9" Type="http://schemas.openxmlformats.org/officeDocument/2006/relationships/image" Target="../media/image1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9" y="1844824"/>
            <a:ext cx="7489825" cy="2133600"/>
          </a:xfrm>
        </p:spPr>
        <p:txBody>
          <a:bodyPr anchor="t"/>
          <a:lstStyle/>
          <a:p>
            <a:pPr algn="ctr"/>
            <a:r>
              <a:rPr lang="en-GB"/>
              <a:t>Drawing on Learners’ Perspectives</a:t>
            </a:r>
            <a:r>
              <a:rPr lang="en-GB" b="1"/>
              <a:t/>
            </a:r>
            <a:br>
              <a:rPr lang="en-GB" b="1"/>
            </a:br>
            <a:r>
              <a:rPr lang="en-GB"/>
              <a:t/>
            </a:r>
            <a:br>
              <a:rPr lang="en-GB"/>
            </a:br>
            <a:endParaRPr lang="en-US">
              <a:latin typeface="Chalkboar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1987440" y="3645025"/>
            <a:ext cx="5338451" cy="176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</a:pPr>
            <a:r>
              <a:rPr lang="en-US" sz="3200" b="0">
                <a:solidFill>
                  <a:srgbClr val="008000"/>
                </a:solidFill>
              </a:rPr>
              <a:t>Anne Watson &amp; John Mason</a:t>
            </a: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</a:pPr>
            <a:r>
              <a:rPr lang="en-US" sz="3200" b="0">
                <a:solidFill>
                  <a:srgbClr val="008000"/>
                </a:solidFill>
              </a:rPr>
              <a:t>STEM Education NW</a:t>
            </a: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</a:pPr>
            <a:r>
              <a:rPr lang="en-US" sz="3200" b="0">
                <a:solidFill>
                  <a:srgbClr val="008000"/>
                </a:solidFill>
              </a:rPr>
              <a:t>July 5 2014</a:t>
            </a:r>
          </a:p>
        </p:txBody>
      </p:sp>
      <p:grpSp>
        <p:nvGrpSpPr>
          <p:cNvPr id="28675" name="Group 13"/>
          <p:cNvGrpSpPr>
            <a:grpSpLocks/>
          </p:cNvGrpSpPr>
          <p:nvPr/>
        </p:nvGrpSpPr>
        <p:grpSpPr bwMode="auto">
          <a:xfrm>
            <a:off x="403226" y="4953001"/>
            <a:ext cx="8748713" cy="1712912"/>
            <a:chOff x="110" y="96"/>
            <a:chExt cx="5511" cy="1079"/>
          </a:xfrm>
        </p:grpSpPr>
        <p:grpSp>
          <p:nvGrpSpPr>
            <p:cNvPr id="28679" name="Group 11"/>
            <p:cNvGrpSpPr>
              <a:grpSpLocks/>
            </p:cNvGrpSpPr>
            <p:nvPr/>
          </p:nvGrpSpPr>
          <p:grpSpPr bwMode="auto">
            <a:xfrm>
              <a:off x="110" y="96"/>
              <a:ext cx="1457" cy="983"/>
              <a:chOff x="38" y="96"/>
              <a:chExt cx="1457" cy="983"/>
            </a:xfrm>
          </p:grpSpPr>
          <p:pic>
            <p:nvPicPr>
              <p:cNvPr id="2" name="Picture 6" descr="OUPowerPoint18mmShiel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" y="96"/>
                <a:ext cx="469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85" name="Text Box 8"/>
              <p:cNvSpPr txBox="1">
                <a:spLocks noChangeArrowheads="1"/>
              </p:cNvSpPr>
              <p:nvPr/>
            </p:nvSpPr>
            <p:spPr bwMode="auto">
              <a:xfrm>
                <a:off x="38" y="672"/>
                <a:ext cx="1457" cy="40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>
                    <a:solidFill>
                      <a:srgbClr val="732600"/>
                    </a:solidFill>
                  </a:rPr>
                  <a:t>The Open University</a:t>
                </a:r>
              </a:p>
              <a:p>
                <a:pPr algn="ctr" eaLnBrk="0" hangingPunct="0">
                  <a:defRPr/>
                </a:pPr>
                <a:r>
                  <a:rPr lang="en-GB" sz="1800" b="0">
                    <a:solidFill>
                      <a:srgbClr val="732600"/>
                    </a:solidFill>
                  </a:rPr>
                  <a:t>Maths Dept</a:t>
                </a:r>
              </a:p>
            </p:txBody>
          </p:sp>
        </p:grpSp>
        <p:grpSp>
          <p:nvGrpSpPr>
            <p:cNvPr id="28680" name="Group 12"/>
            <p:cNvGrpSpPr>
              <a:grpSpLocks/>
            </p:cNvGrpSpPr>
            <p:nvPr/>
          </p:nvGrpSpPr>
          <p:grpSpPr bwMode="auto">
            <a:xfrm>
              <a:off x="4148" y="144"/>
              <a:ext cx="1473" cy="1031"/>
              <a:chOff x="4076" y="144"/>
              <a:chExt cx="1473" cy="1031"/>
            </a:xfrm>
          </p:grpSpPr>
          <p:pic>
            <p:nvPicPr>
              <p:cNvPr id="28681" name="Picture 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6" y="144"/>
                <a:ext cx="484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83" name="Text Box 10"/>
              <p:cNvSpPr txBox="1">
                <a:spLocks noChangeArrowheads="1"/>
              </p:cNvSpPr>
              <p:nvPr/>
            </p:nvSpPr>
            <p:spPr bwMode="auto">
              <a:xfrm>
                <a:off x="4076" y="768"/>
                <a:ext cx="1473" cy="40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>
                    <a:solidFill>
                      <a:srgbClr val="732600"/>
                    </a:solidFill>
                  </a:rPr>
                  <a:t>University of Oxford</a:t>
                </a:r>
              </a:p>
              <a:p>
                <a:pPr algn="ctr" eaLnBrk="0" hangingPunct="0">
                  <a:defRPr/>
                </a:pPr>
                <a:r>
                  <a:rPr lang="en-GB" sz="1800" b="0">
                    <a:solidFill>
                      <a:srgbClr val="732600"/>
                    </a:solidFill>
                  </a:rPr>
                  <a:t>Dept of Education</a:t>
                </a:r>
              </a:p>
            </p:txBody>
          </p:sp>
        </p:grpSp>
      </p:grpSp>
      <p:pic>
        <p:nvPicPr>
          <p:cNvPr id="28676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"/>
            <a:ext cx="17018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9"/>
          <p:cNvSpPr txBox="1">
            <a:spLocks noChangeArrowheads="1"/>
          </p:cNvSpPr>
          <p:nvPr/>
        </p:nvSpPr>
        <p:spPr bwMode="auto">
          <a:xfrm>
            <a:off x="1" y="1219201"/>
            <a:ext cx="2852673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b="0">
                <a:solidFill>
                  <a:srgbClr val="732600"/>
                </a:solidFill>
              </a:rPr>
              <a:t>Promoting Mathematical Thinking</a:t>
            </a:r>
          </a:p>
        </p:txBody>
      </p:sp>
      <p:pic>
        <p:nvPicPr>
          <p:cNvPr id="28678" name="Picture 12" descr="NCETM_CPD_Standard_Logo FINAL Small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358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Elastic Scaling</a:t>
            </a:r>
          </a:p>
        </p:txBody>
      </p:sp>
      <p:sp>
        <p:nvSpPr>
          <p:cNvPr id="4" name="Rounded Rectangle 3">
            <a:hlinkClick r:id="rId3" action="ppaction://hlinkpres?slideindex=1&amp;slidetitle=Elastic Multiplication"/>
          </p:cNvPr>
          <p:cNvSpPr/>
          <p:nvPr/>
        </p:nvSpPr>
        <p:spPr bwMode="auto">
          <a:xfrm>
            <a:off x="3347864" y="1412776"/>
            <a:ext cx="1440160" cy="648072"/>
          </a:xfrm>
          <a:prstGeom prst="round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>
              <a:ln>
                <a:noFill/>
              </a:ln>
              <a:solidFill>
                <a:srgbClr val="631908"/>
              </a:solidFill>
              <a:effectLst/>
              <a:latin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227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Reflection</a:t>
            </a:r>
          </a:p>
        </p:txBody>
      </p:sp>
      <p:sp>
        <p:nvSpPr>
          <p:cNvPr id="4" name="Cloud Callout 3"/>
          <p:cNvSpPr/>
          <p:nvPr/>
        </p:nvSpPr>
        <p:spPr bwMode="auto">
          <a:xfrm>
            <a:off x="2195736" y="2204865"/>
            <a:ext cx="3816424" cy="1368152"/>
          </a:xfrm>
          <a:prstGeom prst="cloudCallout">
            <a:avLst>
              <a:gd name="adj1" fmla="val -39080"/>
              <a:gd name="adj2" fmla="val -1257"/>
            </a:avLst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halkboard" charset="0"/>
              </a:rPr>
              <a:t>What powers were you using?</a:t>
            </a:r>
          </a:p>
        </p:txBody>
      </p:sp>
      <p:sp>
        <p:nvSpPr>
          <p:cNvPr id="5" name="Cloud Callout 4"/>
          <p:cNvSpPr/>
          <p:nvPr/>
        </p:nvSpPr>
        <p:spPr bwMode="auto">
          <a:xfrm>
            <a:off x="3131840" y="3284985"/>
            <a:ext cx="3816424" cy="1368152"/>
          </a:xfrm>
          <a:prstGeom prst="cloudCallout">
            <a:avLst>
              <a:gd name="adj1" fmla="val -44459"/>
              <a:gd name="adj2" fmla="val -55637"/>
            </a:avLst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halkboard" charset="0"/>
              </a:rPr>
              <a:t>What worlds were you in?</a:t>
            </a:r>
          </a:p>
        </p:txBody>
      </p:sp>
      <p:sp>
        <p:nvSpPr>
          <p:cNvPr id="7" name="Cloud Callout 6"/>
          <p:cNvSpPr/>
          <p:nvPr/>
        </p:nvSpPr>
        <p:spPr bwMode="auto">
          <a:xfrm>
            <a:off x="3851920" y="4581129"/>
            <a:ext cx="4536504" cy="1368152"/>
          </a:xfrm>
          <a:prstGeom prst="cloudCallout">
            <a:avLst>
              <a:gd name="adj1" fmla="val -44459"/>
              <a:gd name="adj2" fmla="val -55637"/>
            </a:avLst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 dirty="0">
                <a:solidFill>
                  <a:srgbClr val="FFFF00"/>
                </a:solidFill>
              </a:rPr>
              <a:t>C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halkboard" charset="0"/>
              </a:rPr>
              <a:t>onnections with Cuboids</a:t>
            </a:r>
            <a:r>
              <a:rPr kumimoji="0" lang="en-GB" sz="2400" b="0" i="0" u="none" strike="noStrike" cap="none" normalizeH="0" dirty="0">
                <a:ln>
                  <a:noFill/>
                </a:ln>
                <a:solidFill>
                  <a:srgbClr val="FFFF00"/>
                </a:solidFill>
                <a:effectLst/>
                <a:latin typeface="Chalkboard" charset="0"/>
              </a:rPr>
              <a:t> &amp; Palouse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halkboard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47835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Raise your hand up when you can see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1" y="1916114"/>
            <a:ext cx="8064500" cy="2736850"/>
          </a:xfrm>
        </p:spPr>
        <p:txBody>
          <a:bodyPr/>
          <a:lstStyle/>
          <a:p>
            <a:pPr>
              <a:defRPr/>
            </a:pPr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Something that is 3/5 of something else</a:t>
            </a:r>
          </a:p>
          <a:p>
            <a:pPr>
              <a:defRPr/>
            </a:pPr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Something that is 2/5 of something else</a:t>
            </a:r>
          </a:p>
          <a:p>
            <a:pPr>
              <a:defRPr/>
            </a:pPr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Something that is 2/3 of something else</a:t>
            </a:r>
          </a:p>
          <a:p>
            <a:pPr>
              <a:defRPr/>
            </a:pPr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Something that is 5/3 of something else</a:t>
            </a:r>
          </a:p>
          <a:p>
            <a:pPr>
              <a:defRPr/>
            </a:pPr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What other fractional actions can you see?</a:t>
            </a:r>
          </a:p>
        </p:txBody>
      </p:sp>
      <p:grpSp>
        <p:nvGrpSpPr>
          <p:cNvPr id="47107" name="Group 41"/>
          <p:cNvGrpSpPr>
            <a:grpSpLocks/>
          </p:cNvGrpSpPr>
          <p:nvPr/>
        </p:nvGrpSpPr>
        <p:grpSpPr bwMode="auto">
          <a:xfrm>
            <a:off x="2700339" y="1052513"/>
            <a:ext cx="2667000" cy="533400"/>
            <a:chOff x="1536" y="3312"/>
            <a:chExt cx="1680" cy="336"/>
          </a:xfrm>
        </p:grpSpPr>
        <p:sp>
          <p:nvSpPr>
            <p:cNvPr id="5" name="Rectangle 36"/>
            <p:cNvSpPr>
              <a:spLocks noChangeArrowheads="1"/>
            </p:cNvSpPr>
            <p:nvPr/>
          </p:nvSpPr>
          <p:spPr bwMode="auto">
            <a:xfrm>
              <a:off x="1536" y="3312"/>
              <a:ext cx="336" cy="336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6" name="Rectangle 37"/>
            <p:cNvSpPr>
              <a:spLocks noChangeArrowheads="1"/>
            </p:cNvSpPr>
            <p:nvPr/>
          </p:nvSpPr>
          <p:spPr bwMode="auto">
            <a:xfrm>
              <a:off x="1872" y="3312"/>
              <a:ext cx="336" cy="336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7" name="Rectangle 38"/>
            <p:cNvSpPr>
              <a:spLocks noChangeArrowheads="1"/>
            </p:cNvSpPr>
            <p:nvPr/>
          </p:nvSpPr>
          <p:spPr bwMode="auto">
            <a:xfrm>
              <a:off x="2208" y="3312"/>
              <a:ext cx="336" cy="336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8" name="Rectangle 39"/>
            <p:cNvSpPr>
              <a:spLocks noChangeArrowheads="1"/>
            </p:cNvSpPr>
            <p:nvPr/>
          </p:nvSpPr>
          <p:spPr bwMode="auto">
            <a:xfrm>
              <a:off x="2544" y="3312"/>
              <a:ext cx="336" cy="336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9" name="Rectangle 40"/>
            <p:cNvSpPr>
              <a:spLocks noChangeArrowheads="1"/>
            </p:cNvSpPr>
            <p:nvPr/>
          </p:nvSpPr>
          <p:spPr bwMode="auto">
            <a:xfrm>
              <a:off x="2880" y="3312"/>
              <a:ext cx="336" cy="336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1482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Stepping Stones</a:t>
            </a:r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5364088" y="692697"/>
            <a:ext cx="2520280" cy="2016224"/>
            <a:chOff x="1968" y="1488"/>
            <a:chExt cx="1920" cy="1536"/>
          </a:xfrm>
        </p:grpSpPr>
        <p:sp>
          <p:nvSpPr>
            <p:cNvPr id="5" name="Rectangle 46"/>
            <p:cNvSpPr>
              <a:spLocks noChangeArrowheads="1"/>
            </p:cNvSpPr>
            <p:nvPr/>
          </p:nvSpPr>
          <p:spPr bwMode="auto">
            <a:xfrm>
              <a:off x="1968" y="1488"/>
              <a:ext cx="384" cy="384"/>
            </a:xfrm>
            <a:prstGeom prst="rect">
              <a:avLst/>
            </a:prstGeom>
            <a:solidFill>
              <a:srgbClr val="008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6" name="Rectangle 47"/>
            <p:cNvSpPr>
              <a:spLocks noChangeArrowheads="1"/>
            </p:cNvSpPr>
            <p:nvPr/>
          </p:nvSpPr>
          <p:spPr bwMode="auto">
            <a:xfrm>
              <a:off x="2352" y="1488"/>
              <a:ext cx="384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7" name="Rectangle 48"/>
            <p:cNvSpPr>
              <a:spLocks noChangeArrowheads="1"/>
            </p:cNvSpPr>
            <p:nvPr/>
          </p:nvSpPr>
          <p:spPr bwMode="auto">
            <a:xfrm>
              <a:off x="2736" y="1488"/>
              <a:ext cx="384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8" name="Rectangle 49"/>
            <p:cNvSpPr>
              <a:spLocks noChangeArrowheads="1"/>
            </p:cNvSpPr>
            <p:nvPr/>
          </p:nvSpPr>
          <p:spPr bwMode="auto">
            <a:xfrm>
              <a:off x="3120" y="1488"/>
              <a:ext cx="384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9" name="Rectangle 50"/>
            <p:cNvSpPr>
              <a:spLocks noChangeArrowheads="1"/>
            </p:cNvSpPr>
            <p:nvPr/>
          </p:nvSpPr>
          <p:spPr bwMode="auto">
            <a:xfrm>
              <a:off x="1968" y="1872"/>
              <a:ext cx="384" cy="384"/>
            </a:xfrm>
            <a:prstGeom prst="rect">
              <a:avLst/>
            </a:prstGeom>
            <a:solidFill>
              <a:srgbClr val="008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" name="Rectangle 51"/>
            <p:cNvSpPr>
              <a:spLocks noChangeArrowheads="1"/>
            </p:cNvSpPr>
            <p:nvPr/>
          </p:nvSpPr>
          <p:spPr bwMode="auto">
            <a:xfrm>
              <a:off x="2352" y="1872"/>
              <a:ext cx="384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1" name="Rectangle 52"/>
            <p:cNvSpPr>
              <a:spLocks noChangeArrowheads="1"/>
            </p:cNvSpPr>
            <p:nvPr/>
          </p:nvSpPr>
          <p:spPr bwMode="auto">
            <a:xfrm>
              <a:off x="2736" y="1872"/>
              <a:ext cx="384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2" name="Rectangle 53"/>
            <p:cNvSpPr>
              <a:spLocks noChangeArrowheads="1"/>
            </p:cNvSpPr>
            <p:nvPr/>
          </p:nvSpPr>
          <p:spPr bwMode="auto">
            <a:xfrm>
              <a:off x="3120" y="1872"/>
              <a:ext cx="384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3" name="Rectangle 54"/>
            <p:cNvSpPr>
              <a:spLocks noChangeArrowheads="1"/>
            </p:cNvSpPr>
            <p:nvPr/>
          </p:nvSpPr>
          <p:spPr bwMode="auto">
            <a:xfrm>
              <a:off x="1968" y="2256"/>
              <a:ext cx="384" cy="384"/>
            </a:xfrm>
            <a:prstGeom prst="rect">
              <a:avLst/>
            </a:prstGeom>
            <a:solidFill>
              <a:srgbClr val="008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4" name="Rectangle 55"/>
            <p:cNvSpPr>
              <a:spLocks noChangeArrowheads="1"/>
            </p:cNvSpPr>
            <p:nvPr/>
          </p:nvSpPr>
          <p:spPr bwMode="auto">
            <a:xfrm>
              <a:off x="2352" y="2256"/>
              <a:ext cx="384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5" name="Rectangle 56"/>
            <p:cNvSpPr>
              <a:spLocks noChangeArrowheads="1"/>
            </p:cNvSpPr>
            <p:nvPr/>
          </p:nvSpPr>
          <p:spPr bwMode="auto">
            <a:xfrm>
              <a:off x="2736" y="2256"/>
              <a:ext cx="384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6" name="Rectangle 57"/>
            <p:cNvSpPr>
              <a:spLocks noChangeArrowheads="1"/>
            </p:cNvSpPr>
            <p:nvPr/>
          </p:nvSpPr>
          <p:spPr bwMode="auto">
            <a:xfrm>
              <a:off x="3120" y="2256"/>
              <a:ext cx="384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7" name="Rectangle 58"/>
            <p:cNvSpPr>
              <a:spLocks noChangeArrowheads="1"/>
            </p:cNvSpPr>
            <p:nvPr/>
          </p:nvSpPr>
          <p:spPr bwMode="auto">
            <a:xfrm>
              <a:off x="1968" y="2640"/>
              <a:ext cx="384" cy="384"/>
            </a:xfrm>
            <a:prstGeom prst="rect">
              <a:avLst/>
            </a:prstGeom>
            <a:solidFill>
              <a:srgbClr val="80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8" name="Rectangle 59"/>
            <p:cNvSpPr>
              <a:spLocks noChangeArrowheads="1"/>
            </p:cNvSpPr>
            <p:nvPr/>
          </p:nvSpPr>
          <p:spPr bwMode="auto">
            <a:xfrm>
              <a:off x="2352" y="2640"/>
              <a:ext cx="384" cy="384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9" name="Rectangle 60"/>
            <p:cNvSpPr>
              <a:spLocks noChangeArrowheads="1"/>
            </p:cNvSpPr>
            <p:nvPr/>
          </p:nvSpPr>
          <p:spPr bwMode="auto">
            <a:xfrm>
              <a:off x="2736" y="2640"/>
              <a:ext cx="384" cy="384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0" name="Rectangle 61"/>
            <p:cNvSpPr>
              <a:spLocks noChangeArrowheads="1"/>
            </p:cNvSpPr>
            <p:nvPr/>
          </p:nvSpPr>
          <p:spPr bwMode="auto">
            <a:xfrm>
              <a:off x="3120" y="2640"/>
              <a:ext cx="384" cy="384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1" name="Rectangle 62"/>
            <p:cNvSpPr>
              <a:spLocks noChangeArrowheads="1"/>
            </p:cNvSpPr>
            <p:nvPr/>
          </p:nvSpPr>
          <p:spPr bwMode="auto">
            <a:xfrm>
              <a:off x="3504" y="1488"/>
              <a:ext cx="384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2" name="Rectangle 63"/>
            <p:cNvSpPr>
              <a:spLocks noChangeArrowheads="1"/>
            </p:cNvSpPr>
            <p:nvPr/>
          </p:nvSpPr>
          <p:spPr bwMode="auto">
            <a:xfrm>
              <a:off x="3504" y="1872"/>
              <a:ext cx="384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3" name="Rectangle 64"/>
            <p:cNvSpPr>
              <a:spLocks noChangeArrowheads="1"/>
            </p:cNvSpPr>
            <p:nvPr/>
          </p:nvSpPr>
          <p:spPr bwMode="auto">
            <a:xfrm>
              <a:off x="3504" y="2256"/>
              <a:ext cx="384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4" name="Rectangle 65"/>
            <p:cNvSpPr>
              <a:spLocks noChangeArrowheads="1"/>
            </p:cNvSpPr>
            <p:nvPr/>
          </p:nvSpPr>
          <p:spPr bwMode="auto">
            <a:xfrm>
              <a:off x="3504" y="2640"/>
              <a:ext cx="384" cy="384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51522" y="1124744"/>
            <a:ext cx="5019323" cy="1200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GB" sz="2400" b="0">
                <a:solidFill>
                  <a:srgbClr val="008000"/>
                </a:solidFill>
              </a:rPr>
              <a:t>Raise your hand when you can see</a:t>
            </a:r>
          </a:p>
          <a:p>
            <a:pPr algn="ctr" eaLnBrk="0" hangingPunct="0">
              <a:defRPr/>
            </a:pPr>
            <a:r>
              <a:rPr lang="en-GB" sz="2400" b="0">
                <a:solidFill>
                  <a:srgbClr val="008000"/>
                </a:solidFill>
              </a:rPr>
              <a:t>something that is 1/4 – 1/5</a:t>
            </a:r>
            <a:br>
              <a:rPr lang="en-GB" sz="2400" b="0">
                <a:solidFill>
                  <a:srgbClr val="008000"/>
                </a:solidFill>
              </a:rPr>
            </a:br>
            <a:r>
              <a:rPr lang="en-GB" sz="2400" b="0">
                <a:solidFill>
                  <a:srgbClr val="008000"/>
                </a:solidFill>
              </a:rPr>
              <a:t>of something else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611560" y="3068960"/>
            <a:ext cx="3537203" cy="3321081"/>
            <a:chOff x="611560" y="3068960"/>
            <a:chExt cx="3537202" cy="3321080"/>
          </a:xfrm>
        </p:grpSpPr>
        <p:sp>
          <p:nvSpPr>
            <p:cNvPr id="27" name="Rectangle 46"/>
            <p:cNvSpPr>
              <a:spLocks noChangeArrowheads="1"/>
            </p:cNvSpPr>
            <p:nvPr/>
          </p:nvSpPr>
          <p:spPr bwMode="auto">
            <a:xfrm>
              <a:off x="1700490" y="3140968"/>
              <a:ext cx="378042" cy="378042"/>
            </a:xfrm>
            <a:prstGeom prst="rect">
              <a:avLst/>
            </a:prstGeom>
            <a:solidFill>
              <a:srgbClr val="008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8" name="Rectangle 47"/>
            <p:cNvSpPr>
              <a:spLocks noChangeArrowheads="1"/>
            </p:cNvSpPr>
            <p:nvPr/>
          </p:nvSpPr>
          <p:spPr bwMode="auto">
            <a:xfrm>
              <a:off x="2078532" y="3140968"/>
              <a:ext cx="378042" cy="37804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9" name="Rectangle 48"/>
            <p:cNvSpPr>
              <a:spLocks noChangeArrowheads="1"/>
            </p:cNvSpPr>
            <p:nvPr/>
          </p:nvSpPr>
          <p:spPr bwMode="auto">
            <a:xfrm>
              <a:off x="3014636" y="3140968"/>
              <a:ext cx="378042" cy="37804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0" name="Rectangle 49"/>
            <p:cNvSpPr>
              <a:spLocks noChangeArrowheads="1"/>
            </p:cNvSpPr>
            <p:nvPr/>
          </p:nvSpPr>
          <p:spPr bwMode="auto">
            <a:xfrm>
              <a:off x="3392678" y="3140968"/>
              <a:ext cx="378042" cy="37804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1" name="Rectangle 50"/>
            <p:cNvSpPr>
              <a:spLocks noChangeArrowheads="1"/>
            </p:cNvSpPr>
            <p:nvPr/>
          </p:nvSpPr>
          <p:spPr bwMode="auto">
            <a:xfrm>
              <a:off x="1700490" y="3519010"/>
              <a:ext cx="378042" cy="378042"/>
            </a:xfrm>
            <a:prstGeom prst="rect">
              <a:avLst/>
            </a:prstGeom>
            <a:solidFill>
              <a:srgbClr val="008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2" name="Rectangle 51"/>
            <p:cNvSpPr>
              <a:spLocks noChangeArrowheads="1"/>
            </p:cNvSpPr>
            <p:nvPr/>
          </p:nvSpPr>
          <p:spPr bwMode="auto">
            <a:xfrm>
              <a:off x="2078532" y="3519010"/>
              <a:ext cx="378042" cy="37804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3" name="Rectangle 52"/>
            <p:cNvSpPr>
              <a:spLocks noChangeArrowheads="1"/>
            </p:cNvSpPr>
            <p:nvPr/>
          </p:nvSpPr>
          <p:spPr bwMode="auto">
            <a:xfrm>
              <a:off x="3014636" y="3519010"/>
              <a:ext cx="378042" cy="37804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4" name="Rectangle 53"/>
            <p:cNvSpPr>
              <a:spLocks noChangeArrowheads="1"/>
            </p:cNvSpPr>
            <p:nvPr/>
          </p:nvSpPr>
          <p:spPr bwMode="auto">
            <a:xfrm>
              <a:off x="3392678" y="3519010"/>
              <a:ext cx="378042" cy="37804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5" name="Rectangle 54"/>
            <p:cNvSpPr>
              <a:spLocks noChangeArrowheads="1"/>
            </p:cNvSpPr>
            <p:nvPr/>
          </p:nvSpPr>
          <p:spPr bwMode="auto">
            <a:xfrm>
              <a:off x="1700490" y="4473116"/>
              <a:ext cx="378042" cy="378042"/>
            </a:xfrm>
            <a:prstGeom prst="rect">
              <a:avLst/>
            </a:prstGeom>
            <a:solidFill>
              <a:srgbClr val="008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6" name="Rectangle 55"/>
            <p:cNvSpPr>
              <a:spLocks noChangeArrowheads="1"/>
            </p:cNvSpPr>
            <p:nvPr/>
          </p:nvSpPr>
          <p:spPr bwMode="auto">
            <a:xfrm>
              <a:off x="2078532" y="4473116"/>
              <a:ext cx="378042" cy="37804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7" name="Rectangle 56"/>
            <p:cNvSpPr>
              <a:spLocks noChangeArrowheads="1"/>
            </p:cNvSpPr>
            <p:nvPr/>
          </p:nvSpPr>
          <p:spPr bwMode="auto">
            <a:xfrm>
              <a:off x="3014636" y="4473116"/>
              <a:ext cx="378042" cy="37804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8" name="Rectangle 57"/>
            <p:cNvSpPr>
              <a:spLocks noChangeArrowheads="1"/>
            </p:cNvSpPr>
            <p:nvPr/>
          </p:nvSpPr>
          <p:spPr bwMode="auto">
            <a:xfrm>
              <a:off x="3392678" y="4473116"/>
              <a:ext cx="378042" cy="37804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9" name="Rectangle 58"/>
            <p:cNvSpPr>
              <a:spLocks noChangeArrowheads="1"/>
            </p:cNvSpPr>
            <p:nvPr/>
          </p:nvSpPr>
          <p:spPr bwMode="auto">
            <a:xfrm>
              <a:off x="1700490" y="4851158"/>
              <a:ext cx="378042" cy="378042"/>
            </a:xfrm>
            <a:prstGeom prst="rect">
              <a:avLst/>
            </a:prstGeom>
            <a:solidFill>
              <a:srgbClr val="80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40" name="Rectangle 59"/>
            <p:cNvSpPr>
              <a:spLocks noChangeArrowheads="1"/>
            </p:cNvSpPr>
            <p:nvPr/>
          </p:nvSpPr>
          <p:spPr bwMode="auto">
            <a:xfrm>
              <a:off x="2078532" y="4851158"/>
              <a:ext cx="378042" cy="378042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41" name="Rectangle 60"/>
            <p:cNvSpPr>
              <a:spLocks noChangeArrowheads="1"/>
            </p:cNvSpPr>
            <p:nvPr/>
          </p:nvSpPr>
          <p:spPr bwMode="auto">
            <a:xfrm>
              <a:off x="3014636" y="4851158"/>
              <a:ext cx="378042" cy="378042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42" name="Rectangle 61"/>
            <p:cNvSpPr>
              <a:spLocks noChangeArrowheads="1"/>
            </p:cNvSpPr>
            <p:nvPr/>
          </p:nvSpPr>
          <p:spPr bwMode="auto">
            <a:xfrm>
              <a:off x="3392678" y="4851158"/>
              <a:ext cx="378042" cy="378042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43" name="Rectangle 62"/>
            <p:cNvSpPr>
              <a:spLocks noChangeArrowheads="1"/>
            </p:cNvSpPr>
            <p:nvPr/>
          </p:nvSpPr>
          <p:spPr bwMode="auto">
            <a:xfrm>
              <a:off x="3770720" y="3140968"/>
              <a:ext cx="378042" cy="37804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44" name="Rectangle 63"/>
            <p:cNvSpPr>
              <a:spLocks noChangeArrowheads="1"/>
            </p:cNvSpPr>
            <p:nvPr/>
          </p:nvSpPr>
          <p:spPr bwMode="auto">
            <a:xfrm>
              <a:off x="3770720" y="3519010"/>
              <a:ext cx="378042" cy="37804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45" name="Rectangle 64"/>
            <p:cNvSpPr>
              <a:spLocks noChangeArrowheads="1"/>
            </p:cNvSpPr>
            <p:nvPr/>
          </p:nvSpPr>
          <p:spPr bwMode="auto">
            <a:xfrm>
              <a:off x="3770720" y="4473116"/>
              <a:ext cx="378042" cy="37804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46" name="Rectangle 65"/>
            <p:cNvSpPr>
              <a:spLocks noChangeArrowheads="1"/>
            </p:cNvSpPr>
            <p:nvPr/>
          </p:nvSpPr>
          <p:spPr bwMode="auto">
            <a:xfrm>
              <a:off x="3770720" y="4851158"/>
              <a:ext cx="378042" cy="378042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492578" y="4581128"/>
              <a:ext cx="49391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0" dirty="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628482" y="3717032"/>
              <a:ext cx="49391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0" dirty="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11560" y="3780328"/>
              <a:ext cx="440858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0" dirty="0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50" name="Left Brace 49"/>
            <p:cNvSpPr/>
            <p:nvPr/>
          </p:nvSpPr>
          <p:spPr bwMode="auto">
            <a:xfrm>
              <a:off x="1124426" y="3068960"/>
              <a:ext cx="432048" cy="2232248"/>
            </a:xfrm>
            <a:prstGeom prst="leftBrace">
              <a:avLst>
                <a:gd name="adj1" fmla="val 40824"/>
                <a:gd name="adj2" fmla="val 50000"/>
              </a:avLst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</a:endParaRPr>
            </a:p>
          </p:txBody>
        </p:sp>
        <p:sp>
          <p:nvSpPr>
            <p:cNvPr id="51" name="Left Brace 50"/>
            <p:cNvSpPr/>
            <p:nvPr/>
          </p:nvSpPr>
          <p:spPr bwMode="auto">
            <a:xfrm rot="16200000">
              <a:off x="2672598" y="4329100"/>
              <a:ext cx="432048" cy="2520280"/>
            </a:xfrm>
            <a:prstGeom prst="leftBrace">
              <a:avLst>
                <a:gd name="adj1" fmla="val 32487"/>
                <a:gd name="adj2" fmla="val 50000"/>
              </a:avLst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492578" y="5805264"/>
              <a:ext cx="814489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0" dirty="0">
                  <a:solidFill>
                    <a:srgbClr val="000000"/>
                  </a:solidFill>
                </a:rPr>
                <a:t>R+1</a:t>
              </a:r>
            </a:p>
          </p:txBody>
        </p:sp>
      </p:grp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652545"/>
              </p:ext>
            </p:extLst>
          </p:nvPr>
        </p:nvGraphicFramePr>
        <p:xfrm>
          <a:off x="4848869" y="3140398"/>
          <a:ext cx="1593851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4" name="Equation" r:id="rId4" imgW="622300" imgH="393700" progId="Equation.DSMT4">
                  <p:embed/>
                </p:oleObj>
              </mc:Choice>
              <mc:Fallback>
                <p:oleObj name="Equation" r:id="rId4" imgW="6223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48869" y="3140398"/>
                        <a:ext cx="1593851" cy="1008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098820"/>
              </p:ext>
            </p:extLst>
          </p:nvPr>
        </p:nvGraphicFramePr>
        <p:xfrm>
          <a:off x="6563370" y="3068960"/>
          <a:ext cx="1897063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" name="Equation" r:id="rId6" imgW="711200" imgH="431800" progId="Equation.DSMT4">
                  <p:embed/>
                </p:oleObj>
              </mc:Choice>
              <mc:Fallback>
                <p:oleObj name="Equation" r:id="rId6" imgW="7112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563370" y="3068960"/>
                        <a:ext cx="1897063" cy="1150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344346"/>
              </p:ext>
            </p:extLst>
          </p:nvPr>
        </p:nvGraphicFramePr>
        <p:xfrm>
          <a:off x="4708525" y="5589861"/>
          <a:ext cx="16256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6" name="Equation" r:id="rId8" imgW="635000" imgH="393700" progId="Equation.DSMT4">
                  <p:embed/>
                </p:oleObj>
              </mc:Choice>
              <mc:Fallback>
                <p:oleObj name="Equation" r:id="rId8" imgW="6350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708525" y="5589861"/>
                        <a:ext cx="1625600" cy="1008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66695"/>
              </p:ext>
            </p:extLst>
          </p:nvPr>
        </p:nvGraphicFramePr>
        <p:xfrm>
          <a:off x="6421439" y="5518422"/>
          <a:ext cx="1931987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7" name="Equation" r:id="rId10" imgW="723900" imgH="431800" progId="Equation.DSMT4">
                  <p:embed/>
                </p:oleObj>
              </mc:Choice>
              <mc:Fallback>
                <p:oleObj name="Equation" r:id="rId10" imgW="7239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421439" y="5518422"/>
                        <a:ext cx="1931987" cy="1150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Rounded Rectangular Callout 57"/>
          <p:cNvSpPr/>
          <p:nvPr/>
        </p:nvSpPr>
        <p:spPr bwMode="auto">
          <a:xfrm>
            <a:off x="4644008" y="4365105"/>
            <a:ext cx="4248472" cy="1008112"/>
          </a:xfrm>
          <a:prstGeom prst="wedgeRoundRectCallout">
            <a:avLst>
              <a:gd name="adj1" fmla="val -29447"/>
              <a:gd name="adj2" fmla="val 77445"/>
              <a:gd name="adj3" fmla="val 16667"/>
            </a:avLst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rPr>
              <a:t>What needs to change so as to ‘see’ that</a:t>
            </a:r>
          </a:p>
        </p:txBody>
      </p:sp>
    </p:spTree>
    <p:extLst>
      <p:ext uri="{BB962C8B-B14F-4D97-AF65-F5344CB8AC3E}">
        <p14:creationId xmlns:p14="http://schemas.microsoft.com/office/powerpoint/2010/main" val="1646319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SWYS (Say What You See)</a:t>
            </a:r>
          </a:p>
        </p:txBody>
      </p:sp>
      <p:grpSp>
        <p:nvGrpSpPr>
          <p:cNvPr id="422" name="Group 421"/>
          <p:cNvGrpSpPr/>
          <p:nvPr/>
        </p:nvGrpSpPr>
        <p:grpSpPr>
          <a:xfrm>
            <a:off x="1039189" y="1272013"/>
            <a:ext cx="1872208" cy="1377254"/>
            <a:chOff x="467544" y="1241926"/>
            <a:chExt cx="3389423" cy="2493365"/>
          </a:xfrm>
        </p:grpSpPr>
        <p:grpSp>
          <p:nvGrpSpPr>
            <p:cNvPr id="88" name="Group 87"/>
            <p:cNvGrpSpPr/>
            <p:nvPr/>
          </p:nvGrpSpPr>
          <p:grpSpPr>
            <a:xfrm>
              <a:off x="471964" y="3372050"/>
              <a:ext cx="2520280" cy="360040"/>
              <a:chOff x="4792444" y="3758924"/>
              <a:chExt cx="2520280" cy="360040"/>
            </a:xfrm>
            <a:solidFill>
              <a:srgbClr val="008000"/>
            </a:solidFill>
          </p:grpSpPr>
          <p:sp>
            <p:nvSpPr>
              <p:cNvPr id="5" name="Rectangle 4"/>
              <p:cNvSpPr/>
              <p:nvPr/>
            </p:nvSpPr>
            <p:spPr bwMode="auto">
              <a:xfrm>
                <a:off x="479244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515248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551252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587256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623260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659264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695268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71964" y="3012010"/>
              <a:ext cx="2520280" cy="360040"/>
              <a:chOff x="4792444" y="3398884"/>
              <a:chExt cx="2520280" cy="360040"/>
            </a:xfrm>
            <a:solidFill>
              <a:srgbClr val="008000"/>
            </a:solidFill>
          </p:grpSpPr>
          <p:sp>
            <p:nvSpPr>
              <p:cNvPr id="12" name="Rectangle 11"/>
              <p:cNvSpPr/>
              <p:nvPr/>
            </p:nvSpPr>
            <p:spPr bwMode="auto">
              <a:xfrm>
                <a:off x="479244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515248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551252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587256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623260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659264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695268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471964" y="2651970"/>
              <a:ext cx="2520280" cy="360040"/>
              <a:chOff x="4792444" y="3038844"/>
              <a:chExt cx="2520280" cy="360040"/>
            </a:xfrm>
            <a:solidFill>
              <a:srgbClr val="008000"/>
            </a:solidFill>
          </p:grpSpPr>
          <p:sp>
            <p:nvSpPr>
              <p:cNvPr id="19" name="Rectangle 18"/>
              <p:cNvSpPr/>
              <p:nvPr/>
            </p:nvSpPr>
            <p:spPr bwMode="auto">
              <a:xfrm>
                <a:off x="479244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515248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551252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587256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623260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659264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695268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471964" y="2291930"/>
              <a:ext cx="2520280" cy="360040"/>
              <a:chOff x="4792444" y="2678804"/>
              <a:chExt cx="2520280" cy="360040"/>
            </a:xfrm>
            <a:solidFill>
              <a:srgbClr val="008000"/>
            </a:solidFill>
          </p:grpSpPr>
          <p:sp>
            <p:nvSpPr>
              <p:cNvPr id="26" name="Rectangle 25"/>
              <p:cNvSpPr/>
              <p:nvPr/>
            </p:nvSpPr>
            <p:spPr bwMode="auto">
              <a:xfrm>
                <a:off x="479244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515248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551252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587256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623260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659264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695268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471964" y="1931890"/>
              <a:ext cx="2520280" cy="360040"/>
              <a:chOff x="4792444" y="2318764"/>
              <a:chExt cx="2520280" cy="360040"/>
            </a:xfrm>
            <a:solidFill>
              <a:srgbClr val="008000"/>
            </a:solidFill>
          </p:grpSpPr>
          <p:sp>
            <p:nvSpPr>
              <p:cNvPr id="33" name="Rectangle 32"/>
              <p:cNvSpPr/>
              <p:nvPr/>
            </p:nvSpPr>
            <p:spPr bwMode="auto">
              <a:xfrm>
                <a:off x="479244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515248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551252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87256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623260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659264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695268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467544" y="1700808"/>
              <a:ext cx="2815909" cy="235254"/>
              <a:chOff x="5071636" y="2765870"/>
              <a:chExt cx="2815909" cy="235254"/>
            </a:xfrm>
            <a:solidFill>
              <a:srgbClr val="008000"/>
            </a:solidFill>
          </p:grpSpPr>
          <p:sp>
            <p:nvSpPr>
              <p:cNvPr id="41" name="Parallelogram 40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2" name="Parallelogram 41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3" name="Parallelogram 42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4" name="Parallelogram 43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5" name="Parallelogram 44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6" name="Parallelogram 45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7" name="Parallelogram 46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754301" y="1471367"/>
              <a:ext cx="2815909" cy="235254"/>
              <a:chOff x="5071636" y="2765870"/>
              <a:chExt cx="2815909" cy="235254"/>
            </a:xfrm>
          </p:grpSpPr>
          <p:sp>
            <p:nvSpPr>
              <p:cNvPr id="49" name="Parallelogram 48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0" name="Parallelogram 49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1" name="Parallelogram 50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2" name="Parallelogram 51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3" name="Parallelogram 52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4" name="Parallelogram 53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5" name="Parallelogram 54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1041058" y="1241926"/>
              <a:ext cx="2815909" cy="235254"/>
              <a:chOff x="5071636" y="2765870"/>
              <a:chExt cx="2815909" cy="235254"/>
            </a:xfrm>
          </p:grpSpPr>
          <p:sp>
            <p:nvSpPr>
              <p:cNvPr id="57" name="Parallelogram 56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8" name="Parallelogram 57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9" name="Parallelogram 58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0" name="Parallelogram 59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1" name="Parallelogram 60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2" name="Parallelogram 61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3" name="Parallelogram 62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2992241" y="1244372"/>
              <a:ext cx="863708" cy="1048331"/>
              <a:chOff x="7596333" y="2309434"/>
              <a:chExt cx="863708" cy="1048331"/>
            </a:xfrm>
          </p:grpSpPr>
          <p:sp>
            <p:nvSpPr>
              <p:cNvPr id="65" name="Parallelogram 64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6" name="Parallelogram 65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7" name="Parallelogram 66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2992244" y="1604060"/>
              <a:ext cx="863708" cy="1048331"/>
              <a:chOff x="7596333" y="2309434"/>
              <a:chExt cx="863708" cy="1048331"/>
            </a:xfrm>
          </p:grpSpPr>
          <p:sp>
            <p:nvSpPr>
              <p:cNvPr id="69" name="Parallelogram 68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0" name="Parallelogram 69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1" name="Parallelogram 70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2992247" y="1963748"/>
              <a:ext cx="863708" cy="1048331"/>
              <a:chOff x="7596333" y="2309434"/>
              <a:chExt cx="863708" cy="1048331"/>
            </a:xfrm>
          </p:grpSpPr>
          <p:sp>
            <p:nvSpPr>
              <p:cNvPr id="73" name="Parallelogram 72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4" name="Parallelogram 73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5" name="Parallelogram 74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2992244" y="2325354"/>
              <a:ext cx="863708" cy="1048331"/>
              <a:chOff x="7596333" y="2309434"/>
              <a:chExt cx="863708" cy="1048331"/>
            </a:xfrm>
          </p:grpSpPr>
          <p:sp>
            <p:nvSpPr>
              <p:cNvPr id="77" name="Parallelogram 76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8" name="Parallelogram 77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9" name="Parallelogram 78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2992241" y="2686960"/>
              <a:ext cx="863708" cy="1048331"/>
              <a:chOff x="7596333" y="2309434"/>
              <a:chExt cx="863708" cy="1048331"/>
            </a:xfrm>
          </p:grpSpPr>
          <p:sp>
            <p:nvSpPr>
              <p:cNvPr id="81" name="Parallelogram 80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82" name="Parallelogram 81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83" name="Parallelogram 82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</p:grpSp>
      <p:grpSp>
        <p:nvGrpSpPr>
          <p:cNvPr id="423" name="Group 422"/>
          <p:cNvGrpSpPr/>
          <p:nvPr/>
        </p:nvGrpSpPr>
        <p:grpSpPr>
          <a:xfrm>
            <a:off x="3415452" y="1317819"/>
            <a:ext cx="1948637" cy="1331446"/>
            <a:chOff x="5143644" y="1226868"/>
            <a:chExt cx="3389423" cy="2493365"/>
          </a:xfrm>
        </p:grpSpPr>
        <p:grpSp>
          <p:nvGrpSpPr>
            <p:cNvPr id="169" name="Group 168"/>
            <p:cNvGrpSpPr/>
            <p:nvPr/>
          </p:nvGrpSpPr>
          <p:grpSpPr>
            <a:xfrm>
              <a:off x="5148064" y="3356992"/>
              <a:ext cx="2520280" cy="360040"/>
              <a:chOff x="4792444" y="3758924"/>
              <a:chExt cx="2520280" cy="360040"/>
            </a:xfrm>
            <a:solidFill>
              <a:srgbClr val="CCFFCC"/>
            </a:solidFill>
          </p:grpSpPr>
          <p:sp>
            <p:nvSpPr>
              <p:cNvPr id="170" name="Rectangle 169"/>
              <p:cNvSpPr/>
              <p:nvPr/>
            </p:nvSpPr>
            <p:spPr bwMode="auto">
              <a:xfrm>
                <a:off x="479244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 bwMode="auto">
              <a:xfrm>
                <a:off x="515248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 bwMode="auto">
              <a:xfrm>
                <a:off x="551252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 bwMode="auto">
              <a:xfrm>
                <a:off x="587256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 bwMode="auto">
              <a:xfrm>
                <a:off x="623260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 bwMode="auto">
              <a:xfrm>
                <a:off x="659264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6" name="Rectangle 175"/>
              <p:cNvSpPr/>
              <p:nvPr/>
            </p:nvSpPr>
            <p:spPr bwMode="auto">
              <a:xfrm>
                <a:off x="695268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77" name="Group 176"/>
            <p:cNvGrpSpPr/>
            <p:nvPr/>
          </p:nvGrpSpPr>
          <p:grpSpPr>
            <a:xfrm>
              <a:off x="5148064" y="2996952"/>
              <a:ext cx="2520280" cy="360040"/>
              <a:chOff x="4792444" y="3398884"/>
              <a:chExt cx="2520280" cy="360040"/>
            </a:xfrm>
            <a:solidFill>
              <a:srgbClr val="CCFFCC"/>
            </a:solidFill>
          </p:grpSpPr>
          <p:sp>
            <p:nvSpPr>
              <p:cNvPr id="178" name="Rectangle 177"/>
              <p:cNvSpPr/>
              <p:nvPr/>
            </p:nvSpPr>
            <p:spPr bwMode="auto">
              <a:xfrm>
                <a:off x="479244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 bwMode="auto">
              <a:xfrm>
                <a:off x="515248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 bwMode="auto">
              <a:xfrm>
                <a:off x="551252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 bwMode="auto">
              <a:xfrm>
                <a:off x="587256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 bwMode="auto">
              <a:xfrm>
                <a:off x="623260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 bwMode="auto">
              <a:xfrm>
                <a:off x="659264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 bwMode="auto">
              <a:xfrm>
                <a:off x="695268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5148064" y="2636912"/>
              <a:ext cx="2520280" cy="360040"/>
              <a:chOff x="4792444" y="3038844"/>
              <a:chExt cx="2520280" cy="360040"/>
            </a:xfrm>
            <a:solidFill>
              <a:srgbClr val="CCFFCC"/>
            </a:solidFill>
          </p:grpSpPr>
          <p:sp>
            <p:nvSpPr>
              <p:cNvPr id="186" name="Rectangle 185"/>
              <p:cNvSpPr/>
              <p:nvPr/>
            </p:nvSpPr>
            <p:spPr bwMode="auto">
              <a:xfrm>
                <a:off x="479244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 bwMode="auto">
              <a:xfrm>
                <a:off x="515248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 bwMode="auto">
              <a:xfrm>
                <a:off x="551252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 bwMode="auto">
              <a:xfrm>
                <a:off x="587256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 bwMode="auto">
              <a:xfrm>
                <a:off x="623260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 bwMode="auto">
              <a:xfrm>
                <a:off x="659264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 bwMode="auto">
              <a:xfrm>
                <a:off x="695268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93" name="Group 192"/>
            <p:cNvGrpSpPr/>
            <p:nvPr/>
          </p:nvGrpSpPr>
          <p:grpSpPr>
            <a:xfrm>
              <a:off x="5148064" y="2276872"/>
              <a:ext cx="2520280" cy="360040"/>
              <a:chOff x="4792444" y="2678804"/>
              <a:chExt cx="2520280" cy="360040"/>
            </a:xfrm>
            <a:solidFill>
              <a:srgbClr val="CCFFCC"/>
            </a:solidFill>
          </p:grpSpPr>
          <p:sp>
            <p:nvSpPr>
              <p:cNvPr id="194" name="Rectangle 193"/>
              <p:cNvSpPr/>
              <p:nvPr/>
            </p:nvSpPr>
            <p:spPr bwMode="auto">
              <a:xfrm>
                <a:off x="479244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 bwMode="auto">
              <a:xfrm>
                <a:off x="515248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96" name="Rectangle 195"/>
              <p:cNvSpPr/>
              <p:nvPr/>
            </p:nvSpPr>
            <p:spPr bwMode="auto">
              <a:xfrm>
                <a:off x="551252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97" name="Rectangle 196"/>
              <p:cNvSpPr/>
              <p:nvPr/>
            </p:nvSpPr>
            <p:spPr bwMode="auto">
              <a:xfrm>
                <a:off x="587256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 bwMode="auto">
              <a:xfrm>
                <a:off x="623260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 bwMode="auto">
              <a:xfrm>
                <a:off x="659264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 bwMode="auto">
              <a:xfrm>
                <a:off x="695268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01" name="Group 200"/>
            <p:cNvGrpSpPr/>
            <p:nvPr/>
          </p:nvGrpSpPr>
          <p:grpSpPr>
            <a:xfrm>
              <a:off x="5148064" y="1916832"/>
              <a:ext cx="2520280" cy="360040"/>
              <a:chOff x="4792444" y="2318764"/>
              <a:chExt cx="2520280" cy="360040"/>
            </a:xfrm>
            <a:solidFill>
              <a:srgbClr val="008000"/>
            </a:solidFill>
          </p:grpSpPr>
          <p:sp>
            <p:nvSpPr>
              <p:cNvPr id="202" name="Rectangle 201"/>
              <p:cNvSpPr/>
              <p:nvPr/>
            </p:nvSpPr>
            <p:spPr bwMode="auto">
              <a:xfrm>
                <a:off x="479244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 bwMode="auto">
              <a:xfrm>
                <a:off x="515248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 bwMode="auto">
              <a:xfrm>
                <a:off x="551252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 bwMode="auto">
              <a:xfrm>
                <a:off x="587256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06" name="Rectangle 205"/>
              <p:cNvSpPr/>
              <p:nvPr/>
            </p:nvSpPr>
            <p:spPr bwMode="auto">
              <a:xfrm>
                <a:off x="623260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07" name="Rectangle 206"/>
              <p:cNvSpPr/>
              <p:nvPr/>
            </p:nvSpPr>
            <p:spPr bwMode="auto">
              <a:xfrm>
                <a:off x="659264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 bwMode="auto">
              <a:xfrm>
                <a:off x="695268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09" name="Group 208"/>
            <p:cNvGrpSpPr/>
            <p:nvPr/>
          </p:nvGrpSpPr>
          <p:grpSpPr>
            <a:xfrm>
              <a:off x="5143644" y="1685750"/>
              <a:ext cx="2815909" cy="235254"/>
              <a:chOff x="5071636" y="2765870"/>
              <a:chExt cx="2815909" cy="235254"/>
            </a:xfrm>
            <a:solidFill>
              <a:srgbClr val="008000"/>
            </a:solidFill>
          </p:grpSpPr>
          <p:sp>
            <p:nvSpPr>
              <p:cNvPr id="210" name="Parallelogram 209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11" name="Parallelogram 210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12" name="Parallelogram 211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13" name="Parallelogram 212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14" name="Parallelogram 213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15" name="Parallelogram 214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16" name="Parallelogram 215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17" name="Group 216"/>
            <p:cNvGrpSpPr/>
            <p:nvPr/>
          </p:nvGrpSpPr>
          <p:grpSpPr>
            <a:xfrm>
              <a:off x="5430401" y="1456309"/>
              <a:ext cx="2815909" cy="235254"/>
              <a:chOff x="5071636" y="2765870"/>
              <a:chExt cx="2815909" cy="235254"/>
            </a:xfrm>
            <a:solidFill>
              <a:srgbClr val="008000"/>
            </a:solidFill>
          </p:grpSpPr>
          <p:sp>
            <p:nvSpPr>
              <p:cNvPr id="218" name="Parallelogram 217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19" name="Parallelogram 218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0" name="Parallelogram 219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1" name="Parallelogram 220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2" name="Parallelogram 221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3" name="Parallelogram 222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4" name="Parallelogram 223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>
              <a:off x="5717158" y="1226868"/>
              <a:ext cx="2815909" cy="235254"/>
              <a:chOff x="5071636" y="2765870"/>
              <a:chExt cx="2815909" cy="235254"/>
            </a:xfrm>
            <a:solidFill>
              <a:srgbClr val="008000"/>
            </a:solidFill>
          </p:grpSpPr>
          <p:sp>
            <p:nvSpPr>
              <p:cNvPr id="226" name="Parallelogram 225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7" name="Parallelogram 226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8" name="Parallelogram 227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9" name="Parallelogram 228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30" name="Parallelogram 229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31" name="Parallelogram 230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32" name="Parallelogram 231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33" name="Group 232"/>
            <p:cNvGrpSpPr/>
            <p:nvPr/>
          </p:nvGrpSpPr>
          <p:grpSpPr>
            <a:xfrm>
              <a:off x="7668341" y="1229314"/>
              <a:ext cx="863708" cy="1048331"/>
              <a:chOff x="7596333" y="2309434"/>
              <a:chExt cx="863708" cy="1048331"/>
            </a:xfrm>
          </p:grpSpPr>
          <p:sp>
            <p:nvSpPr>
              <p:cNvPr id="234" name="Parallelogram 233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35" name="Parallelogram 234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36" name="Parallelogram 235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37" name="Group 236"/>
            <p:cNvGrpSpPr/>
            <p:nvPr/>
          </p:nvGrpSpPr>
          <p:grpSpPr>
            <a:xfrm>
              <a:off x="7668344" y="1589002"/>
              <a:ext cx="863708" cy="1048331"/>
              <a:chOff x="7596333" y="2309434"/>
              <a:chExt cx="863708" cy="1048331"/>
            </a:xfrm>
          </p:grpSpPr>
          <p:sp>
            <p:nvSpPr>
              <p:cNvPr id="238" name="Parallelogram 237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39" name="Parallelogram 238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40" name="Parallelogram 239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41" name="Group 240"/>
            <p:cNvGrpSpPr/>
            <p:nvPr/>
          </p:nvGrpSpPr>
          <p:grpSpPr>
            <a:xfrm>
              <a:off x="7668347" y="1948690"/>
              <a:ext cx="863708" cy="1048331"/>
              <a:chOff x="7596333" y="2309434"/>
              <a:chExt cx="863708" cy="1048331"/>
            </a:xfrm>
          </p:grpSpPr>
          <p:sp>
            <p:nvSpPr>
              <p:cNvPr id="242" name="Parallelogram 241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43" name="Parallelogram 242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44" name="Parallelogram 243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>
              <a:off x="7668344" y="2310296"/>
              <a:ext cx="863708" cy="1048331"/>
              <a:chOff x="7596333" y="2309434"/>
              <a:chExt cx="863708" cy="1048331"/>
            </a:xfrm>
          </p:grpSpPr>
          <p:sp>
            <p:nvSpPr>
              <p:cNvPr id="246" name="Parallelogram 245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47" name="Parallelogram 246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48" name="Parallelogram 247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49" name="Group 248"/>
            <p:cNvGrpSpPr/>
            <p:nvPr/>
          </p:nvGrpSpPr>
          <p:grpSpPr>
            <a:xfrm>
              <a:off x="7668341" y="2671902"/>
              <a:ext cx="863708" cy="1048331"/>
              <a:chOff x="7596333" y="2309434"/>
              <a:chExt cx="863708" cy="1048331"/>
            </a:xfrm>
          </p:grpSpPr>
          <p:sp>
            <p:nvSpPr>
              <p:cNvPr id="250" name="Parallelogram 249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51" name="Parallelogram 250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52" name="Parallelogram 251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</p:grpSp>
      <p:grpSp>
        <p:nvGrpSpPr>
          <p:cNvPr id="424" name="Group 423"/>
          <p:cNvGrpSpPr/>
          <p:nvPr/>
        </p:nvGrpSpPr>
        <p:grpSpPr>
          <a:xfrm>
            <a:off x="5863725" y="1268761"/>
            <a:ext cx="1876628" cy="1380506"/>
            <a:chOff x="463124" y="3963172"/>
            <a:chExt cx="3389423" cy="2493365"/>
          </a:xfrm>
        </p:grpSpPr>
        <p:grpSp>
          <p:nvGrpSpPr>
            <p:cNvPr id="253" name="Group 252"/>
            <p:cNvGrpSpPr/>
            <p:nvPr/>
          </p:nvGrpSpPr>
          <p:grpSpPr>
            <a:xfrm>
              <a:off x="467544" y="6093296"/>
              <a:ext cx="2520280" cy="360040"/>
              <a:chOff x="4792444" y="3758924"/>
              <a:chExt cx="2520280" cy="360040"/>
            </a:xfrm>
            <a:solidFill>
              <a:srgbClr val="CCFFCC"/>
            </a:solidFill>
          </p:grpSpPr>
          <p:sp>
            <p:nvSpPr>
              <p:cNvPr id="254" name="Rectangle 253"/>
              <p:cNvSpPr/>
              <p:nvPr/>
            </p:nvSpPr>
            <p:spPr bwMode="auto">
              <a:xfrm>
                <a:off x="479244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 bwMode="auto">
              <a:xfrm>
                <a:off x="515248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56" name="Rectangle 255"/>
              <p:cNvSpPr/>
              <p:nvPr/>
            </p:nvSpPr>
            <p:spPr bwMode="auto">
              <a:xfrm>
                <a:off x="551252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57" name="Rectangle 256"/>
              <p:cNvSpPr/>
              <p:nvPr/>
            </p:nvSpPr>
            <p:spPr bwMode="auto">
              <a:xfrm>
                <a:off x="587256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 bwMode="auto">
              <a:xfrm>
                <a:off x="623260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 bwMode="auto">
              <a:xfrm>
                <a:off x="659264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 bwMode="auto">
              <a:xfrm>
                <a:off x="6952684" y="3758924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61" name="Group 260"/>
            <p:cNvGrpSpPr/>
            <p:nvPr/>
          </p:nvGrpSpPr>
          <p:grpSpPr>
            <a:xfrm>
              <a:off x="467544" y="5733256"/>
              <a:ext cx="2520280" cy="360040"/>
              <a:chOff x="4792444" y="3398884"/>
              <a:chExt cx="2520280" cy="360040"/>
            </a:xfrm>
            <a:solidFill>
              <a:srgbClr val="CCFFCC"/>
            </a:solidFill>
          </p:grpSpPr>
          <p:sp>
            <p:nvSpPr>
              <p:cNvPr id="262" name="Rectangle 261"/>
              <p:cNvSpPr/>
              <p:nvPr/>
            </p:nvSpPr>
            <p:spPr bwMode="auto">
              <a:xfrm>
                <a:off x="479244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 bwMode="auto">
              <a:xfrm>
                <a:off x="515248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 bwMode="auto">
              <a:xfrm>
                <a:off x="551252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 bwMode="auto">
              <a:xfrm>
                <a:off x="587256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66" name="Rectangle 265"/>
              <p:cNvSpPr/>
              <p:nvPr/>
            </p:nvSpPr>
            <p:spPr bwMode="auto">
              <a:xfrm>
                <a:off x="623260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67" name="Rectangle 266"/>
              <p:cNvSpPr/>
              <p:nvPr/>
            </p:nvSpPr>
            <p:spPr bwMode="auto">
              <a:xfrm>
                <a:off x="659264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68" name="Rectangle 267"/>
              <p:cNvSpPr/>
              <p:nvPr/>
            </p:nvSpPr>
            <p:spPr bwMode="auto">
              <a:xfrm>
                <a:off x="6952684" y="3398884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69" name="Group 268"/>
            <p:cNvGrpSpPr/>
            <p:nvPr/>
          </p:nvGrpSpPr>
          <p:grpSpPr>
            <a:xfrm>
              <a:off x="467544" y="5373216"/>
              <a:ext cx="2520280" cy="360040"/>
              <a:chOff x="4792444" y="3038844"/>
              <a:chExt cx="2520280" cy="360040"/>
            </a:xfrm>
            <a:solidFill>
              <a:srgbClr val="CCFFCC"/>
            </a:solidFill>
          </p:grpSpPr>
          <p:sp>
            <p:nvSpPr>
              <p:cNvPr id="270" name="Rectangle 269"/>
              <p:cNvSpPr/>
              <p:nvPr/>
            </p:nvSpPr>
            <p:spPr bwMode="auto">
              <a:xfrm>
                <a:off x="479244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71" name="Rectangle 270"/>
              <p:cNvSpPr/>
              <p:nvPr/>
            </p:nvSpPr>
            <p:spPr bwMode="auto">
              <a:xfrm>
                <a:off x="515248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72" name="Rectangle 271"/>
              <p:cNvSpPr/>
              <p:nvPr/>
            </p:nvSpPr>
            <p:spPr bwMode="auto">
              <a:xfrm>
                <a:off x="551252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73" name="Rectangle 272"/>
              <p:cNvSpPr/>
              <p:nvPr/>
            </p:nvSpPr>
            <p:spPr bwMode="auto">
              <a:xfrm>
                <a:off x="587256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74" name="Rectangle 273"/>
              <p:cNvSpPr/>
              <p:nvPr/>
            </p:nvSpPr>
            <p:spPr bwMode="auto">
              <a:xfrm>
                <a:off x="623260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75" name="Rectangle 274"/>
              <p:cNvSpPr/>
              <p:nvPr/>
            </p:nvSpPr>
            <p:spPr bwMode="auto">
              <a:xfrm>
                <a:off x="659264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76" name="Rectangle 275"/>
              <p:cNvSpPr/>
              <p:nvPr/>
            </p:nvSpPr>
            <p:spPr bwMode="auto">
              <a:xfrm>
                <a:off x="6952684" y="3038844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77" name="Group 276"/>
            <p:cNvGrpSpPr/>
            <p:nvPr/>
          </p:nvGrpSpPr>
          <p:grpSpPr>
            <a:xfrm>
              <a:off x="467544" y="5013176"/>
              <a:ext cx="2520280" cy="360040"/>
              <a:chOff x="4792444" y="2678804"/>
              <a:chExt cx="2520280" cy="360040"/>
            </a:xfrm>
            <a:solidFill>
              <a:srgbClr val="CCFFCC"/>
            </a:solidFill>
          </p:grpSpPr>
          <p:sp>
            <p:nvSpPr>
              <p:cNvPr id="278" name="Rectangle 277"/>
              <p:cNvSpPr/>
              <p:nvPr/>
            </p:nvSpPr>
            <p:spPr bwMode="auto">
              <a:xfrm>
                <a:off x="479244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79" name="Rectangle 278"/>
              <p:cNvSpPr/>
              <p:nvPr/>
            </p:nvSpPr>
            <p:spPr bwMode="auto">
              <a:xfrm>
                <a:off x="515248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80" name="Rectangle 279"/>
              <p:cNvSpPr/>
              <p:nvPr/>
            </p:nvSpPr>
            <p:spPr bwMode="auto">
              <a:xfrm>
                <a:off x="551252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81" name="Rectangle 280"/>
              <p:cNvSpPr/>
              <p:nvPr/>
            </p:nvSpPr>
            <p:spPr bwMode="auto">
              <a:xfrm>
                <a:off x="587256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82" name="Rectangle 281"/>
              <p:cNvSpPr/>
              <p:nvPr/>
            </p:nvSpPr>
            <p:spPr bwMode="auto">
              <a:xfrm>
                <a:off x="623260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83" name="Rectangle 282"/>
              <p:cNvSpPr/>
              <p:nvPr/>
            </p:nvSpPr>
            <p:spPr bwMode="auto">
              <a:xfrm>
                <a:off x="659264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84" name="Rectangle 283"/>
              <p:cNvSpPr/>
              <p:nvPr/>
            </p:nvSpPr>
            <p:spPr bwMode="auto">
              <a:xfrm>
                <a:off x="6952684" y="2678804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85" name="Group 284"/>
            <p:cNvGrpSpPr/>
            <p:nvPr/>
          </p:nvGrpSpPr>
          <p:grpSpPr>
            <a:xfrm>
              <a:off x="467544" y="4653136"/>
              <a:ext cx="2520280" cy="360040"/>
              <a:chOff x="4792444" y="2318764"/>
              <a:chExt cx="2520280" cy="360040"/>
            </a:xfrm>
            <a:solidFill>
              <a:srgbClr val="CCFFCC"/>
            </a:solidFill>
          </p:grpSpPr>
          <p:sp>
            <p:nvSpPr>
              <p:cNvPr id="286" name="Rectangle 285"/>
              <p:cNvSpPr/>
              <p:nvPr/>
            </p:nvSpPr>
            <p:spPr bwMode="auto">
              <a:xfrm>
                <a:off x="479244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87" name="Rectangle 286"/>
              <p:cNvSpPr/>
              <p:nvPr/>
            </p:nvSpPr>
            <p:spPr bwMode="auto">
              <a:xfrm>
                <a:off x="515248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88" name="Rectangle 287"/>
              <p:cNvSpPr/>
              <p:nvPr/>
            </p:nvSpPr>
            <p:spPr bwMode="auto">
              <a:xfrm>
                <a:off x="551252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89" name="Rectangle 288"/>
              <p:cNvSpPr/>
              <p:nvPr/>
            </p:nvSpPr>
            <p:spPr bwMode="auto">
              <a:xfrm>
                <a:off x="587256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0" name="Rectangle 289"/>
              <p:cNvSpPr/>
              <p:nvPr/>
            </p:nvSpPr>
            <p:spPr bwMode="auto">
              <a:xfrm>
                <a:off x="623260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1" name="Rectangle 290"/>
              <p:cNvSpPr/>
              <p:nvPr/>
            </p:nvSpPr>
            <p:spPr bwMode="auto">
              <a:xfrm>
                <a:off x="659264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2" name="Rectangle 291"/>
              <p:cNvSpPr/>
              <p:nvPr/>
            </p:nvSpPr>
            <p:spPr bwMode="auto">
              <a:xfrm>
                <a:off x="6952684" y="2318764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93" name="Group 292"/>
            <p:cNvGrpSpPr/>
            <p:nvPr/>
          </p:nvGrpSpPr>
          <p:grpSpPr>
            <a:xfrm>
              <a:off x="463124" y="4422054"/>
              <a:ext cx="2815909" cy="235254"/>
              <a:chOff x="5071636" y="2765870"/>
              <a:chExt cx="2815909" cy="235254"/>
            </a:xfrm>
            <a:solidFill>
              <a:srgbClr val="CCFFCC"/>
            </a:solidFill>
          </p:grpSpPr>
          <p:sp>
            <p:nvSpPr>
              <p:cNvPr id="294" name="Parallelogram 293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5" name="Parallelogram 294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6" name="Parallelogram 295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7" name="Parallelogram 296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8" name="Parallelogram 297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9" name="Parallelogram 298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00" name="Parallelogram 299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301" name="Group 300"/>
            <p:cNvGrpSpPr/>
            <p:nvPr/>
          </p:nvGrpSpPr>
          <p:grpSpPr>
            <a:xfrm>
              <a:off x="749881" y="4192613"/>
              <a:ext cx="2815909" cy="235254"/>
              <a:chOff x="5071636" y="2765870"/>
              <a:chExt cx="2815909" cy="235254"/>
            </a:xfrm>
            <a:solidFill>
              <a:srgbClr val="CCFFCC"/>
            </a:solidFill>
          </p:grpSpPr>
          <p:sp>
            <p:nvSpPr>
              <p:cNvPr id="302" name="Parallelogram 301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03" name="Parallelogram 302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04" name="Parallelogram 303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05" name="Parallelogram 304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06" name="Parallelogram 305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07" name="Parallelogram 306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08" name="Parallelogram 307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309" name="Group 308"/>
            <p:cNvGrpSpPr/>
            <p:nvPr/>
          </p:nvGrpSpPr>
          <p:grpSpPr>
            <a:xfrm>
              <a:off x="1036638" y="3963172"/>
              <a:ext cx="2815909" cy="235254"/>
              <a:chOff x="5071636" y="2765870"/>
              <a:chExt cx="2815909" cy="235254"/>
            </a:xfrm>
          </p:grpSpPr>
          <p:sp>
            <p:nvSpPr>
              <p:cNvPr id="310" name="Parallelogram 309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11" name="Parallelogram 310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12" name="Parallelogram 311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13" name="Parallelogram 312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14" name="Parallelogram 313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15" name="Parallelogram 314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16" name="Parallelogram 315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317" name="Group 316"/>
            <p:cNvGrpSpPr/>
            <p:nvPr/>
          </p:nvGrpSpPr>
          <p:grpSpPr>
            <a:xfrm>
              <a:off x="2987821" y="3965618"/>
              <a:ext cx="863708" cy="1048331"/>
              <a:chOff x="7596333" y="2309434"/>
              <a:chExt cx="863708" cy="1048331"/>
            </a:xfrm>
            <a:solidFill>
              <a:srgbClr val="008000"/>
            </a:solidFill>
          </p:grpSpPr>
          <p:sp>
            <p:nvSpPr>
              <p:cNvPr id="318" name="Parallelogram 317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19" name="Parallelogram 318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20" name="Parallelogram 319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321" name="Group 320"/>
            <p:cNvGrpSpPr/>
            <p:nvPr/>
          </p:nvGrpSpPr>
          <p:grpSpPr>
            <a:xfrm>
              <a:off x="2987824" y="4325306"/>
              <a:ext cx="863708" cy="1048331"/>
              <a:chOff x="7596333" y="2309434"/>
              <a:chExt cx="863708" cy="1048331"/>
            </a:xfrm>
            <a:solidFill>
              <a:srgbClr val="008000"/>
            </a:solidFill>
          </p:grpSpPr>
          <p:sp>
            <p:nvSpPr>
              <p:cNvPr id="322" name="Parallelogram 321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23" name="Parallelogram 322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24" name="Parallelogram 323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325" name="Group 324"/>
            <p:cNvGrpSpPr/>
            <p:nvPr/>
          </p:nvGrpSpPr>
          <p:grpSpPr>
            <a:xfrm>
              <a:off x="2987827" y="4684994"/>
              <a:ext cx="863708" cy="1048331"/>
              <a:chOff x="7596333" y="2309434"/>
              <a:chExt cx="863708" cy="1048331"/>
            </a:xfrm>
            <a:solidFill>
              <a:srgbClr val="008000"/>
            </a:solidFill>
          </p:grpSpPr>
          <p:sp>
            <p:nvSpPr>
              <p:cNvPr id="326" name="Parallelogram 325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27" name="Parallelogram 326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28" name="Parallelogram 327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329" name="Group 328"/>
            <p:cNvGrpSpPr/>
            <p:nvPr/>
          </p:nvGrpSpPr>
          <p:grpSpPr>
            <a:xfrm>
              <a:off x="2987824" y="5046600"/>
              <a:ext cx="863708" cy="1048331"/>
              <a:chOff x="7596333" y="2309434"/>
              <a:chExt cx="863708" cy="1048331"/>
            </a:xfrm>
            <a:solidFill>
              <a:srgbClr val="008000"/>
            </a:solidFill>
          </p:grpSpPr>
          <p:sp>
            <p:nvSpPr>
              <p:cNvPr id="330" name="Parallelogram 329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31" name="Parallelogram 330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32" name="Parallelogram 331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333" name="Group 332"/>
            <p:cNvGrpSpPr/>
            <p:nvPr/>
          </p:nvGrpSpPr>
          <p:grpSpPr>
            <a:xfrm>
              <a:off x="2987821" y="5408206"/>
              <a:ext cx="863708" cy="1048331"/>
              <a:chOff x="7596333" y="2309434"/>
              <a:chExt cx="863708" cy="1048331"/>
            </a:xfrm>
            <a:solidFill>
              <a:srgbClr val="008000"/>
            </a:solidFill>
          </p:grpSpPr>
          <p:sp>
            <p:nvSpPr>
              <p:cNvPr id="334" name="Parallelogram 333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35" name="Parallelogram 334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36" name="Parallelogram 335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</p:grpSp>
      <p:grpSp>
        <p:nvGrpSpPr>
          <p:cNvPr id="665" name="Group 664"/>
          <p:cNvGrpSpPr/>
          <p:nvPr/>
        </p:nvGrpSpPr>
        <p:grpSpPr>
          <a:xfrm>
            <a:off x="895173" y="3171085"/>
            <a:ext cx="1944216" cy="1430226"/>
            <a:chOff x="323528" y="3171084"/>
            <a:chExt cx="3389423" cy="2493365"/>
          </a:xfrm>
        </p:grpSpPr>
        <p:grpSp>
          <p:nvGrpSpPr>
            <p:cNvPr id="425" name="Group 424"/>
            <p:cNvGrpSpPr/>
            <p:nvPr/>
          </p:nvGrpSpPr>
          <p:grpSpPr>
            <a:xfrm>
              <a:off x="327948" y="3861048"/>
              <a:ext cx="2520280" cy="1800200"/>
              <a:chOff x="5076056" y="2996952"/>
              <a:chExt cx="2520280" cy="1800200"/>
            </a:xfrm>
          </p:grpSpPr>
          <p:sp>
            <p:nvSpPr>
              <p:cNvPr id="426" name="Rectangle 425"/>
              <p:cNvSpPr/>
              <p:nvPr/>
            </p:nvSpPr>
            <p:spPr bwMode="auto">
              <a:xfrm>
                <a:off x="507605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27" name="Rectangle 426"/>
              <p:cNvSpPr/>
              <p:nvPr/>
            </p:nvSpPr>
            <p:spPr bwMode="auto">
              <a:xfrm>
                <a:off x="543609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28" name="Rectangle 427"/>
              <p:cNvSpPr/>
              <p:nvPr/>
            </p:nvSpPr>
            <p:spPr bwMode="auto">
              <a:xfrm>
                <a:off x="579613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29" name="Rectangle 428"/>
              <p:cNvSpPr/>
              <p:nvPr/>
            </p:nvSpPr>
            <p:spPr bwMode="auto">
              <a:xfrm>
                <a:off x="615617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30" name="Rectangle 429"/>
              <p:cNvSpPr/>
              <p:nvPr/>
            </p:nvSpPr>
            <p:spPr bwMode="auto">
              <a:xfrm>
                <a:off x="651621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31" name="Rectangle 430"/>
              <p:cNvSpPr/>
              <p:nvPr/>
            </p:nvSpPr>
            <p:spPr bwMode="auto">
              <a:xfrm>
                <a:off x="687625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32" name="Rectangle 431"/>
              <p:cNvSpPr/>
              <p:nvPr/>
            </p:nvSpPr>
            <p:spPr bwMode="auto">
              <a:xfrm>
                <a:off x="7236296" y="4437112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33" name="Rectangle 432"/>
              <p:cNvSpPr/>
              <p:nvPr/>
            </p:nvSpPr>
            <p:spPr bwMode="auto">
              <a:xfrm>
                <a:off x="507605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34" name="Rectangle 433"/>
              <p:cNvSpPr/>
              <p:nvPr/>
            </p:nvSpPr>
            <p:spPr bwMode="auto">
              <a:xfrm>
                <a:off x="543609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35" name="Rectangle 434"/>
              <p:cNvSpPr/>
              <p:nvPr/>
            </p:nvSpPr>
            <p:spPr bwMode="auto">
              <a:xfrm>
                <a:off x="579613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36" name="Rectangle 435"/>
              <p:cNvSpPr/>
              <p:nvPr/>
            </p:nvSpPr>
            <p:spPr bwMode="auto">
              <a:xfrm>
                <a:off x="615617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37" name="Rectangle 436"/>
              <p:cNvSpPr/>
              <p:nvPr/>
            </p:nvSpPr>
            <p:spPr bwMode="auto">
              <a:xfrm>
                <a:off x="651621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38" name="Rectangle 437"/>
              <p:cNvSpPr/>
              <p:nvPr/>
            </p:nvSpPr>
            <p:spPr bwMode="auto">
              <a:xfrm>
                <a:off x="687625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39" name="Rectangle 438"/>
              <p:cNvSpPr/>
              <p:nvPr/>
            </p:nvSpPr>
            <p:spPr bwMode="auto">
              <a:xfrm>
                <a:off x="7236296" y="4077072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40" name="Rectangle 439"/>
              <p:cNvSpPr/>
              <p:nvPr/>
            </p:nvSpPr>
            <p:spPr bwMode="auto">
              <a:xfrm>
                <a:off x="507605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41" name="Rectangle 440"/>
              <p:cNvSpPr/>
              <p:nvPr/>
            </p:nvSpPr>
            <p:spPr bwMode="auto">
              <a:xfrm>
                <a:off x="543609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42" name="Rectangle 441"/>
              <p:cNvSpPr/>
              <p:nvPr/>
            </p:nvSpPr>
            <p:spPr bwMode="auto">
              <a:xfrm>
                <a:off x="579613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43" name="Rectangle 442"/>
              <p:cNvSpPr/>
              <p:nvPr/>
            </p:nvSpPr>
            <p:spPr bwMode="auto">
              <a:xfrm>
                <a:off x="615617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44" name="Rectangle 443"/>
              <p:cNvSpPr/>
              <p:nvPr/>
            </p:nvSpPr>
            <p:spPr bwMode="auto">
              <a:xfrm>
                <a:off x="651621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45" name="Rectangle 444"/>
              <p:cNvSpPr/>
              <p:nvPr/>
            </p:nvSpPr>
            <p:spPr bwMode="auto">
              <a:xfrm>
                <a:off x="687625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46" name="Rectangle 445"/>
              <p:cNvSpPr/>
              <p:nvPr/>
            </p:nvSpPr>
            <p:spPr bwMode="auto">
              <a:xfrm>
                <a:off x="7236296" y="3717032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47" name="Rectangle 446"/>
              <p:cNvSpPr/>
              <p:nvPr/>
            </p:nvSpPr>
            <p:spPr bwMode="auto">
              <a:xfrm>
                <a:off x="507605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48" name="Rectangle 447"/>
              <p:cNvSpPr/>
              <p:nvPr/>
            </p:nvSpPr>
            <p:spPr bwMode="auto">
              <a:xfrm>
                <a:off x="543609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49" name="Rectangle 448"/>
              <p:cNvSpPr/>
              <p:nvPr/>
            </p:nvSpPr>
            <p:spPr bwMode="auto">
              <a:xfrm>
                <a:off x="579613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50" name="Rectangle 449"/>
              <p:cNvSpPr/>
              <p:nvPr/>
            </p:nvSpPr>
            <p:spPr bwMode="auto">
              <a:xfrm>
                <a:off x="615617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51" name="Rectangle 450"/>
              <p:cNvSpPr/>
              <p:nvPr/>
            </p:nvSpPr>
            <p:spPr bwMode="auto">
              <a:xfrm>
                <a:off x="651621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52" name="Rectangle 451"/>
              <p:cNvSpPr/>
              <p:nvPr/>
            </p:nvSpPr>
            <p:spPr bwMode="auto">
              <a:xfrm>
                <a:off x="687625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53" name="Rectangle 452"/>
              <p:cNvSpPr/>
              <p:nvPr/>
            </p:nvSpPr>
            <p:spPr bwMode="auto">
              <a:xfrm>
                <a:off x="7236296" y="3356992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54" name="Rectangle 453"/>
              <p:cNvSpPr/>
              <p:nvPr/>
            </p:nvSpPr>
            <p:spPr bwMode="auto">
              <a:xfrm>
                <a:off x="507605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55" name="Rectangle 454"/>
              <p:cNvSpPr/>
              <p:nvPr/>
            </p:nvSpPr>
            <p:spPr bwMode="auto">
              <a:xfrm>
                <a:off x="543609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56" name="Rectangle 455"/>
              <p:cNvSpPr/>
              <p:nvPr/>
            </p:nvSpPr>
            <p:spPr bwMode="auto">
              <a:xfrm>
                <a:off x="579613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57" name="Rectangle 456"/>
              <p:cNvSpPr/>
              <p:nvPr/>
            </p:nvSpPr>
            <p:spPr bwMode="auto">
              <a:xfrm>
                <a:off x="615617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58" name="Rectangle 457"/>
              <p:cNvSpPr/>
              <p:nvPr/>
            </p:nvSpPr>
            <p:spPr bwMode="auto">
              <a:xfrm>
                <a:off x="651621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59" name="Rectangle 458"/>
              <p:cNvSpPr/>
              <p:nvPr/>
            </p:nvSpPr>
            <p:spPr bwMode="auto">
              <a:xfrm>
                <a:off x="687625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60" name="Rectangle 459"/>
              <p:cNvSpPr/>
              <p:nvPr/>
            </p:nvSpPr>
            <p:spPr bwMode="auto">
              <a:xfrm>
                <a:off x="7236296" y="2996952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461" name="Group 460"/>
            <p:cNvGrpSpPr/>
            <p:nvPr/>
          </p:nvGrpSpPr>
          <p:grpSpPr>
            <a:xfrm>
              <a:off x="323528" y="3629966"/>
              <a:ext cx="2815909" cy="235254"/>
              <a:chOff x="5071636" y="2765870"/>
              <a:chExt cx="2815909" cy="235254"/>
            </a:xfrm>
          </p:grpSpPr>
          <p:sp>
            <p:nvSpPr>
              <p:cNvPr id="462" name="Parallelogram 461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63" name="Parallelogram 462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64" name="Parallelogram 463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65" name="Parallelogram 464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66" name="Parallelogram 465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67" name="Parallelogram 466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68" name="Parallelogram 467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469" name="Group 468"/>
            <p:cNvGrpSpPr/>
            <p:nvPr/>
          </p:nvGrpSpPr>
          <p:grpSpPr>
            <a:xfrm>
              <a:off x="610285" y="3400525"/>
              <a:ext cx="2815909" cy="235254"/>
              <a:chOff x="5071636" y="2765870"/>
              <a:chExt cx="2815909" cy="235254"/>
            </a:xfrm>
          </p:grpSpPr>
          <p:sp>
            <p:nvSpPr>
              <p:cNvPr id="470" name="Parallelogram 469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71" name="Parallelogram 470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72" name="Parallelogram 471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73" name="Parallelogram 472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74" name="Parallelogram 473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75" name="Parallelogram 474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76" name="Parallelogram 475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477" name="Group 476"/>
            <p:cNvGrpSpPr/>
            <p:nvPr/>
          </p:nvGrpSpPr>
          <p:grpSpPr>
            <a:xfrm>
              <a:off x="897042" y="3171084"/>
              <a:ext cx="2815909" cy="235254"/>
              <a:chOff x="5071636" y="2765870"/>
              <a:chExt cx="2815909" cy="235254"/>
            </a:xfrm>
          </p:grpSpPr>
          <p:sp>
            <p:nvSpPr>
              <p:cNvPr id="478" name="Parallelogram 477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79" name="Parallelogram 478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80" name="Parallelogram 479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81" name="Parallelogram 480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82" name="Parallelogram 481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83" name="Parallelogram 482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84" name="Parallelogram 483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485" name="Group 484"/>
            <p:cNvGrpSpPr/>
            <p:nvPr/>
          </p:nvGrpSpPr>
          <p:grpSpPr>
            <a:xfrm>
              <a:off x="2848225" y="3173530"/>
              <a:ext cx="863708" cy="1048331"/>
              <a:chOff x="7596333" y="2309434"/>
              <a:chExt cx="863708" cy="1048331"/>
            </a:xfrm>
          </p:grpSpPr>
          <p:sp>
            <p:nvSpPr>
              <p:cNvPr id="486" name="Parallelogram 485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87" name="Parallelogram 486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88" name="Parallelogram 487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489" name="Group 488"/>
            <p:cNvGrpSpPr/>
            <p:nvPr/>
          </p:nvGrpSpPr>
          <p:grpSpPr>
            <a:xfrm>
              <a:off x="2848228" y="3533218"/>
              <a:ext cx="863708" cy="1048331"/>
              <a:chOff x="7596333" y="2309434"/>
              <a:chExt cx="863708" cy="1048331"/>
            </a:xfrm>
          </p:grpSpPr>
          <p:sp>
            <p:nvSpPr>
              <p:cNvPr id="490" name="Parallelogram 489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91" name="Parallelogram 490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92" name="Parallelogram 491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493" name="Group 492"/>
            <p:cNvGrpSpPr/>
            <p:nvPr/>
          </p:nvGrpSpPr>
          <p:grpSpPr>
            <a:xfrm>
              <a:off x="2848231" y="3892906"/>
              <a:ext cx="863708" cy="1048331"/>
              <a:chOff x="7596333" y="2309434"/>
              <a:chExt cx="863708" cy="1048331"/>
            </a:xfrm>
          </p:grpSpPr>
          <p:sp>
            <p:nvSpPr>
              <p:cNvPr id="494" name="Parallelogram 493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95" name="Parallelogram 494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96" name="Parallelogram 495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497" name="Group 496"/>
            <p:cNvGrpSpPr/>
            <p:nvPr/>
          </p:nvGrpSpPr>
          <p:grpSpPr>
            <a:xfrm>
              <a:off x="2848228" y="4254512"/>
              <a:ext cx="863708" cy="1048331"/>
              <a:chOff x="7596333" y="2309434"/>
              <a:chExt cx="863708" cy="1048331"/>
            </a:xfrm>
          </p:grpSpPr>
          <p:sp>
            <p:nvSpPr>
              <p:cNvPr id="498" name="Parallelogram 497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99" name="Parallelogram 498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00" name="Parallelogram 499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501" name="Group 500"/>
            <p:cNvGrpSpPr/>
            <p:nvPr/>
          </p:nvGrpSpPr>
          <p:grpSpPr>
            <a:xfrm>
              <a:off x="2848225" y="4616118"/>
              <a:ext cx="863708" cy="1048331"/>
              <a:chOff x="7596333" y="2309434"/>
              <a:chExt cx="863708" cy="1048331"/>
            </a:xfrm>
          </p:grpSpPr>
          <p:sp>
            <p:nvSpPr>
              <p:cNvPr id="502" name="Parallelogram 501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03" name="Parallelogram 502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04" name="Parallelogram 503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</p:grpSp>
      <p:grpSp>
        <p:nvGrpSpPr>
          <p:cNvPr id="666" name="Group 665"/>
          <p:cNvGrpSpPr/>
          <p:nvPr/>
        </p:nvGrpSpPr>
        <p:grpSpPr>
          <a:xfrm>
            <a:off x="3345002" y="3212976"/>
            <a:ext cx="1887271" cy="1388335"/>
            <a:chOff x="4423564" y="3099076"/>
            <a:chExt cx="3389423" cy="2493365"/>
          </a:xfrm>
        </p:grpSpPr>
        <p:sp>
          <p:nvSpPr>
            <p:cNvPr id="586" name="Rectangle 585"/>
            <p:cNvSpPr/>
            <p:nvPr/>
          </p:nvSpPr>
          <p:spPr bwMode="auto">
            <a:xfrm>
              <a:off x="4427984" y="522920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87" name="Rectangle 586"/>
            <p:cNvSpPr/>
            <p:nvPr/>
          </p:nvSpPr>
          <p:spPr bwMode="auto">
            <a:xfrm>
              <a:off x="4788024" y="522920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88" name="Rectangle 587"/>
            <p:cNvSpPr/>
            <p:nvPr/>
          </p:nvSpPr>
          <p:spPr bwMode="auto">
            <a:xfrm>
              <a:off x="5148064" y="522920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89" name="Rectangle 588"/>
            <p:cNvSpPr/>
            <p:nvPr/>
          </p:nvSpPr>
          <p:spPr bwMode="auto">
            <a:xfrm>
              <a:off x="5508104" y="522920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90" name="Rectangle 589"/>
            <p:cNvSpPr/>
            <p:nvPr/>
          </p:nvSpPr>
          <p:spPr bwMode="auto">
            <a:xfrm>
              <a:off x="5868144" y="522920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91" name="Rectangle 590"/>
            <p:cNvSpPr/>
            <p:nvPr/>
          </p:nvSpPr>
          <p:spPr bwMode="auto">
            <a:xfrm>
              <a:off x="6228184" y="522920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92" name="Rectangle 591"/>
            <p:cNvSpPr/>
            <p:nvPr/>
          </p:nvSpPr>
          <p:spPr bwMode="auto">
            <a:xfrm>
              <a:off x="6588224" y="522920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93" name="Rectangle 592"/>
            <p:cNvSpPr/>
            <p:nvPr/>
          </p:nvSpPr>
          <p:spPr bwMode="auto">
            <a:xfrm>
              <a:off x="4427984" y="486916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94" name="Rectangle 593"/>
            <p:cNvSpPr/>
            <p:nvPr/>
          </p:nvSpPr>
          <p:spPr bwMode="auto">
            <a:xfrm>
              <a:off x="4788024" y="486916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95" name="Rectangle 594"/>
            <p:cNvSpPr/>
            <p:nvPr/>
          </p:nvSpPr>
          <p:spPr bwMode="auto">
            <a:xfrm>
              <a:off x="5148064" y="486916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96" name="Rectangle 595"/>
            <p:cNvSpPr/>
            <p:nvPr/>
          </p:nvSpPr>
          <p:spPr bwMode="auto">
            <a:xfrm>
              <a:off x="5508104" y="486916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97" name="Rectangle 596"/>
            <p:cNvSpPr/>
            <p:nvPr/>
          </p:nvSpPr>
          <p:spPr bwMode="auto">
            <a:xfrm>
              <a:off x="5868144" y="486916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98" name="Rectangle 597"/>
            <p:cNvSpPr/>
            <p:nvPr/>
          </p:nvSpPr>
          <p:spPr bwMode="auto">
            <a:xfrm>
              <a:off x="6228184" y="486916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99" name="Rectangle 598"/>
            <p:cNvSpPr/>
            <p:nvPr/>
          </p:nvSpPr>
          <p:spPr bwMode="auto">
            <a:xfrm>
              <a:off x="6588224" y="486916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00" name="Rectangle 599"/>
            <p:cNvSpPr/>
            <p:nvPr/>
          </p:nvSpPr>
          <p:spPr bwMode="auto">
            <a:xfrm>
              <a:off x="4427984" y="450912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01" name="Rectangle 600"/>
            <p:cNvSpPr/>
            <p:nvPr/>
          </p:nvSpPr>
          <p:spPr bwMode="auto">
            <a:xfrm>
              <a:off x="4788024" y="450912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02" name="Rectangle 601"/>
            <p:cNvSpPr/>
            <p:nvPr/>
          </p:nvSpPr>
          <p:spPr bwMode="auto">
            <a:xfrm>
              <a:off x="5148064" y="450912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03" name="Rectangle 602"/>
            <p:cNvSpPr/>
            <p:nvPr/>
          </p:nvSpPr>
          <p:spPr bwMode="auto">
            <a:xfrm>
              <a:off x="5508104" y="450912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04" name="Rectangle 603"/>
            <p:cNvSpPr/>
            <p:nvPr/>
          </p:nvSpPr>
          <p:spPr bwMode="auto">
            <a:xfrm>
              <a:off x="5868144" y="450912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05" name="Rectangle 604"/>
            <p:cNvSpPr/>
            <p:nvPr/>
          </p:nvSpPr>
          <p:spPr bwMode="auto">
            <a:xfrm>
              <a:off x="6228184" y="450912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06" name="Rectangle 605"/>
            <p:cNvSpPr/>
            <p:nvPr/>
          </p:nvSpPr>
          <p:spPr bwMode="auto">
            <a:xfrm>
              <a:off x="6588224" y="450912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07" name="Rectangle 606"/>
            <p:cNvSpPr/>
            <p:nvPr/>
          </p:nvSpPr>
          <p:spPr bwMode="auto">
            <a:xfrm>
              <a:off x="4427984" y="414908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08" name="Rectangle 607"/>
            <p:cNvSpPr/>
            <p:nvPr/>
          </p:nvSpPr>
          <p:spPr bwMode="auto">
            <a:xfrm>
              <a:off x="4788024" y="414908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09" name="Rectangle 608"/>
            <p:cNvSpPr/>
            <p:nvPr/>
          </p:nvSpPr>
          <p:spPr bwMode="auto">
            <a:xfrm>
              <a:off x="5148064" y="414908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10" name="Rectangle 609"/>
            <p:cNvSpPr/>
            <p:nvPr/>
          </p:nvSpPr>
          <p:spPr bwMode="auto">
            <a:xfrm>
              <a:off x="5508104" y="414908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11" name="Rectangle 610"/>
            <p:cNvSpPr/>
            <p:nvPr/>
          </p:nvSpPr>
          <p:spPr bwMode="auto">
            <a:xfrm>
              <a:off x="5868144" y="414908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12" name="Rectangle 611"/>
            <p:cNvSpPr/>
            <p:nvPr/>
          </p:nvSpPr>
          <p:spPr bwMode="auto">
            <a:xfrm>
              <a:off x="6228184" y="414908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13" name="Rectangle 612"/>
            <p:cNvSpPr/>
            <p:nvPr/>
          </p:nvSpPr>
          <p:spPr bwMode="auto">
            <a:xfrm>
              <a:off x="6588224" y="414908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14" name="Rectangle 613"/>
            <p:cNvSpPr/>
            <p:nvPr/>
          </p:nvSpPr>
          <p:spPr bwMode="auto">
            <a:xfrm>
              <a:off x="4427984" y="3789040"/>
              <a:ext cx="360040" cy="36004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15" name="Rectangle 614"/>
            <p:cNvSpPr/>
            <p:nvPr/>
          </p:nvSpPr>
          <p:spPr bwMode="auto">
            <a:xfrm>
              <a:off x="4788024" y="3789040"/>
              <a:ext cx="360040" cy="36004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16" name="Rectangle 615"/>
            <p:cNvSpPr/>
            <p:nvPr/>
          </p:nvSpPr>
          <p:spPr bwMode="auto">
            <a:xfrm>
              <a:off x="5148064" y="3789040"/>
              <a:ext cx="360040" cy="36004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17" name="Rectangle 616"/>
            <p:cNvSpPr/>
            <p:nvPr/>
          </p:nvSpPr>
          <p:spPr bwMode="auto">
            <a:xfrm>
              <a:off x="5508104" y="3789040"/>
              <a:ext cx="360040" cy="36004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18" name="Rectangle 617"/>
            <p:cNvSpPr/>
            <p:nvPr/>
          </p:nvSpPr>
          <p:spPr bwMode="auto">
            <a:xfrm>
              <a:off x="5868144" y="3789040"/>
              <a:ext cx="360040" cy="36004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19" name="Rectangle 618"/>
            <p:cNvSpPr/>
            <p:nvPr/>
          </p:nvSpPr>
          <p:spPr bwMode="auto">
            <a:xfrm>
              <a:off x="6228184" y="3789040"/>
              <a:ext cx="360040" cy="36004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20" name="Rectangle 619"/>
            <p:cNvSpPr/>
            <p:nvPr/>
          </p:nvSpPr>
          <p:spPr bwMode="auto">
            <a:xfrm>
              <a:off x="6588224" y="3789040"/>
              <a:ext cx="360040" cy="36004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grpSp>
          <p:nvGrpSpPr>
            <p:cNvPr id="621" name="Group 620"/>
            <p:cNvGrpSpPr/>
            <p:nvPr/>
          </p:nvGrpSpPr>
          <p:grpSpPr>
            <a:xfrm>
              <a:off x="4423564" y="3557958"/>
              <a:ext cx="2815909" cy="235254"/>
              <a:chOff x="5071636" y="2765870"/>
              <a:chExt cx="2815909" cy="235254"/>
            </a:xfrm>
            <a:solidFill>
              <a:srgbClr val="008000"/>
            </a:solidFill>
          </p:grpSpPr>
          <p:sp>
            <p:nvSpPr>
              <p:cNvPr id="622" name="Parallelogram 621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23" name="Parallelogram 622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24" name="Parallelogram 623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25" name="Parallelogram 624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26" name="Parallelogram 625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27" name="Parallelogram 626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28" name="Parallelogram 627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629" name="Group 628"/>
            <p:cNvGrpSpPr/>
            <p:nvPr/>
          </p:nvGrpSpPr>
          <p:grpSpPr>
            <a:xfrm>
              <a:off x="4710321" y="3328517"/>
              <a:ext cx="2815909" cy="235254"/>
              <a:chOff x="5071636" y="2765870"/>
              <a:chExt cx="2815909" cy="235254"/>
            </a:xfrm>
          </p:grpSpPr>
          <p:sp>
            <p:nvSpPr>
              <p:cNvPr id="630" name="Parallelogram 629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31" name="Parallelogram 630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32" name="Parallelogram 631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33" name="Parallelogram 632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34" name="Parallelogram 633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35" name="Parallelogram 634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36" name="Parallelogram 635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637" name="Group 636"/>
            <p:cNvGrpSpPr/>
            <p:nvPr/>
          </p:nvGrpSpPr>
          <p:grpSpPr>
            <a:xfrm>
              <a:off x="4997078" y="3099076"/>
              <a:ext cx="2815909" cy="235254"/>
              <a:chOff x="5071636" y="2765870"/>
              <a:chExt cx="2815909" cy="235254"/>
            </a:xfrm>
          </p:grpSpPr>
          <p:sp>
            <p:nvSpPr>
              <p:cNvPr id="638" name="Parallelogram 637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39" name="Parallelogram 638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40" name="Parallelogram 639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41" name="Parallelogram 640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42" name="Parallelogram 641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43" name="Parallelogram 642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44" name="Parallelogram 643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645" name="Group 644"/>
            <p:cNvGrpSpPr/>
            <p:nvPr/>
          </p:nvGrpSpPr>
          <p:grpSpPr>
            <a:xfrm>
              <a:off x="6948261" y="3101522"/>
              <a:ext cx="863708" cy="1048331"/>
              <a:chOff x="7596333" y="2309434"/>
              <a:chExt cx="863708" cy="1048331"/>
            </a:xfrm>
          </p:grpSpPr>
          <p:sp>
            <p:nvSpPr>
              <p:cNvPr id="646" name="Parallelogram 645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47" name="Parallelogram 646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48" name="Parallelogram 647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649" name="Group 648"/>
            <p:cNvGrpSpPr/>
            <p:nvPr/>
          </p:nvGrpSpPr>
          <p:grpSpPr>
            <a:xfrm>
              <a:off x="6948264" y="3461210"/>
              <a:ext cx="863708" cy="1048331"/>
              <a:chOff x="7596333" y="2309434"/>
              <a:chExt cx="863708" cy="1048331"/>
            </a:xfrm>
          </p:grpSpPr>
          <p:sp>
            <p:nvSpPr>
              <p:cNvPr id="650" name="Parallelogram 649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51" name="Parallelogram 650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52" name="Parallelogram 651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653" name="Group 652"/>
            <p:cNvGrpSpPr/>
            <p:nvPr/>
          </p:nvGrpSpPr>
          <p:grpSpPr>
            <a:xfrm>
              <a:off x="6948267" y="3820898"/>
              <a:ext cx="863708" cy="1048331"/>
              <a:chOff x="7596333" y="2309434"/>
              <a:chExt cx="863708" cy="1048331"/>
            </a:xfrm>
          </p:grpSpPr>
          <p:sp>
            <p:nvSpPr>
              <p:cNvPr id="654" name="Parallelogram 653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55" name="Parallelogram 654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56" name="Parallelogram 655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657" name="Group 656"/>
            <p:cNvGrpSpPr/>
            <p:nvPr/>
          </p:nvGrpSpPr>
          <p:grpSpPr>
            <a:xfrm>
              <a:off x="6948264" y="4182504"/>
              <a:ext cx="863708" cy="1048331"/>
              <a:chOff x="7596333" y="2309434"/>
              <a:chExt cx="863708" cy="1048331"/>
            </a:xfrm>
          </p:grpSpPr>
          <p:sp>
            <p:nvSpPr>
              <p:cNvPr id="658" name="Parallelogram 657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59" name="Parallelogram 658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60" name="Parallelogram 659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661" name="Group 660"/>
            <p:cNvGrpSpPr/>
            <p:nvPr/>
          </p:nvGrpSpPr>
          <p:grpSpPr>
            <a:xfrm>
              <a:off x="6948261" y="4544110"/>
              <a:ext cx="863708" cy="1048331"/>
              <a:chOff x="7596333" y="2309434"/>
              <a:chExt cx="863708" cy="1048331"/>
            </a:xfrm>
          </p:grpSpPr>
          <p:sp>
            <p:nvSpPr>
              <p:cNvPr id="662" name="Parallelogram 661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63" name="Parallelogram 662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64" name="Parallelogram 663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</p:grpSp>
      <p:grpSp>
        <p:nvGrpSpPr>
          <p:cNvPr id="747" name="Group 746"/>
          <p:cNvGrpSpPr/>
          <p:nvPr/>
        </p:nvGrpSpPr>
        <p:grpSpPr>
          <a:xfrm>
            <a:off x="5935733" y="3220806"/>
            <a:ext cx="1876628" cy="1380506"/>
            <a:chOff x="4855612" y="3819156"/>
            <a:chExt cx="3389423" cy="2493365"/>
          </a:xfrm>
        </p:grpSpPr>
        <p:grpSp>
          <p:nvGrpSpPr>
            <p:cNvPr id="667" name="Group 666"/>
            <p:cNvGrpSpPr/>
            <p:nvPr/>
          </p:nvGrpSpPr>
          <p:grpSpPr>
            <a:xfrm>
              <a:off x="4860032" y="4509120"/>
              <a:ext cx="2520280" cy="1800200"/>
              <a:chOff x="5076056" y="2996952"/>
              <a:chExt cx="2520280" cy="1800200"/>
            </a:xfrm>
          </p:grpSpPr>
          <p:sp>
            <p:nvSpPr>
              <p:cNvPr id="668" name="Rectangle 667"/>
              <p:cNvSpPr/>
              <p:nvPr/>
            </p:nvSpPr>
            <p:spPr bwMode="auto">
              <a:xfrm>
                <a:off x="507605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69" name="Rectangle 668"/>
              <p:cNvSpPr/>
              <p:nvPr/>
            </p:nvSpPr>
            <p:spPr bwMode="auto">
              <a:xfrm>
                <a:off x="543609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70" name="Rectangle 669"/>
              <p:cNvSpPr/>
              <p:nvPr/>
            </p:nvSpPr>
            <p:spPr bwMode="auto">
              <a:xfrm>
                <a:off x="579613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71" name="Rectangle 670"/>
              <p:cNvSpPr/>
              <p:nvPr/>
            </p:nvSpPr>
            <p:spPr bwMode="auto">
              <a:xfrm>
                <a:off x="615617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72" name="Rectangle 671"/>
              <p:cNvSpPr/>
              <p:nvPr/>
            </p:nvSpPr>
            <p:spPr bwMode="auto">
              <a:xfrm>
                <a:off x="651621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73" name="Rectangle 672"/>
              <p:cNvSpPr/>
              <p:nvPr/>
            </p:nvSpPr>
            <p:spPr bwMode="auto">
              <a:xfrm>
                <a:off x="687625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74" name="Rectangle 673"/>
              <p:cNvSpPr/>
              <p:nvPr/>
            </p:nvSpPr>
            <p:spPr bwMode="auto">
              <a:xfrm>
                <a:off x="723629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75" name="Rectangle 674"/>
              <p:cNvSpPr/>
              <p:nvPr/>
            </p:nvSpPr>
            <p:spPr bwMode="auto">
              <a:xfrm>
                <a:off x="507605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76" name="Rectangle 675"/>
              <p:cNvSpPr/>
              <p:nvPr/>
            </p:nvSpPr>
            <p:spPr bwMode="auto">
              <a:xfrm>
                <a:off x="543609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77" name="Rectangle 676"/>
              <p:cNvSpPr/>
              <p:nvPr/>
            </p:nvSpPr>
            <p:spPr bwMode="auto">
              <a:xfrm>
                <a:off x="579613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78" name="Rectangle 677"/>
              <p:cNvSpPr/>
              <p:nvPr/>
            </p:nvSpPr>
            <p:spPr bwMode="auto">
              <a:xfrm>
                <a:off x="615617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79" name="Rectangle 678"/>
              <p:cNvSpPr/>
              <p:nvPr/>
            </p:nvSpPr>
            <p:spPr bwMode="auto">
              <a:xfrm>
                <a:off x="651621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80" name="Rectangle 679"/>
              <p:cNvSpPr/>
              <p:nvPr/>
            </p:nvSpPr>
            <p:spPr bwMode="auto">
              <a:xfrm>
                <a:off x="687625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81" name="Rectangle 680"/>
              <p:cNvSpPr/>
              <p:nvPr/>
            </p:nvSpPr>
            <p:spPr bwMode="auto">
              <a:xfrm>
                <a:off x="723629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82" name="Rectangle 681"/>
              <p:cNvSpPr/>
              <p:nvPr/>
            </p:nvSpPr>
            <p:spPr bwMode="auto">
              <a:xfrm>
                <a:off x="507605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83" name="Rectangle 682"/>
              <p:cNvSpPr/>
              <p:nvPr/>
            </p:nvSpPr>
            <p:spPr bwMode="auto">
              <a:xfrm>
                <a:off x="543609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84" name="Rectangle 683"/>
              <p:cNvSpPr/>
              <p:nvPr/>
            </p:nvSpPr>
            <p:spPr bwMode="auto">
              <a:xfrm>
                <a:off x="579613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85" name="Rectangle 684"/>
              <p:cNvSpPr/>
              <p:nvPr/>
            </p:nvSpPr>
            <p:spPr bwMode="auto">
              <a:xfrm>
                <a:off x="615617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86" name="Rectangle 685"/>
              <p:cNvSpPr/>
              <p:nvPr/>
            </p:nvSpPr>
            <p:spPr bwMode="auto">
              <a:xfrm>
                <a:off x="651621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87" name="Rectangle 686"/>
              <p:cNvSpPr/>
              <p:nvPr/>
            </p:nvSpPr>
            <p:spPr bwMode="auto">
              <a:xfrm>
                <a:off x="687625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88" name="Rectangle 687"/>
              <p:cNvSpPr/>
              <p:nvPr/>
            </p:nvSpPr>
            <p:spPr bwMode="auto">
              <a:xfrm>
                <a:off x="723629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89" name="Rectangle 688"/>
              <p:cNvSpPr/>
              <p:nvPr/>
            </p:nvSpPr>
            <p:spPr bwMode="auto">
              <a:xfrm>
                <a:off x="507605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90" name="Rectangle 689"/>
              <p:cNvSpPr/>
              <p:nvPr/>
            </p:nvSpPr>
            <p:spPr bwMode="auto">
              <a:xfrm>
                <a:off x="543609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91" name="Rectangle 690"/>
              <p:cNvSpPr/>
              <p:nvPr/>
            </p:nvSpPr>
            <p:spPr bwMode="auto">
              <a:xfrm>
                <a:off x="579613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92" name="Rectangle 691"/>
              <p:cNvSpPr/>
              <p:nvPr/>
            </p:nvSpPr>
            <p:spPr bwMode="auto">
              <a:xfrm>
                <a:off x="615617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93" name="Rectangle 692"/>
              <p:cNvSpPr/>
              <p:nvPr/>
            </p:nvSpPr>
            <p:spPr bwMode="auto">
              <a:xfrm>
                <a:off x="651621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94" name="Rectangle 693"/>
              <p:cNvSpPr/>
              <p:nvPr/>
            </p:nvSpPr>
            <p:spPr bwMode="auto">
              <a:xfrm>
                <a:off x="687625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95" name="Rectangle 694"/>
              <p:cNvSpPr/>
              <p:nvPr/>
            </p:nvSpPr>
            <p:spPr bwMode="auto">
              <a:xfrm>
                <a:off x="723629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96" name="Rectangle 695"/>
              <p:cNvSpPr/>
              <p:nvPr/>
            </p:nvSpPr>
            <p:spPr bwMode="auto">
              <a:xfrm>
                <a:off x="507605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97" name="Rectangle 696"/>
              <p:cNvSpPr/>
              <p:nvPr/>
            </p:nvSpPr>
            <p:spPr bwMode="auto">
              <a:xfrm>
                <a:off x="543609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98" name="Rectangle 697"/>
              <p:cNvSpPr/>
              <p:nvPr/>
            </p:nvSpPr>
            <p:spPr bwMode="auto">
              <a:xfrm>
                <a:off x="579613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99" name="Rectangle 698"/>
              <p:cNvSpPr/>
              <p:nvPr/>
            </p:nvSpPr>
            <p:spPr bwMode="auto">
              <a:xfrm>
                <a:off x="615617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00" name="Rectangle 699"/>
              <p:cNvSpPr/>
              <p:nvPr/>
            </p:nvSpPr>
            <p:spPr bwMode="auto">
              <a:xfrm>
                <a:off x="651621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01" name="Rectangle 700"/>
              <p:cNvSpPr/>
              <p:nvPr/>
            </p:nvSpPr>
            <p:spPr bwMode="auto">
              <a:xfrm>
                <a:off x="687625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02" name="Rectangle 701"/>
              <p:cNvSpPr/>
              <p:nvPr/>
            </p:nvSpPr>
            <p:spPr bwMode="auto">
              <a:xfrm>
                <a:off x="7236296" y="2996952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703" name="Group 702"/>
            <p:cNvGrpSpPr/>
            <p:nvPr/>
          </p:nvGrpSpPr>
          <p:grpSpPr>
            <a:xfrm>
              <a:off x="4855612" y="4278038"/>
              <a:ext cx="2815909" cy="235254"/>
              <a:chOff x="5071636" y="2765870"/>
              <a:chExt cx="2815909" cy="235254"/>
            </a:xfrm>
          </p:grpSpPr>
          <p:sp>
            <p:nvSpPr>
              <p:cNvPr id="704" name="Parallelogram 703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05" name="Parallelogram 704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06" name="Parallelogram 705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07" name="Parallelogram 706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08" name="Parallelogram 707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09" name="Parallelogram 708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10" name="Parallelogram 709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711" name="Group 710"/>
            <p:cNvGrpSpPr/>
            <p:nvPr/>
          </p:nvGrpSpPr>
          <p:grpSpPr>
            <a:xfrm>
              <a:off x="5142369" y="4048597"/>
              <a:ext cx="2815909" cy="235254"/>
              <a:chOff x="5071636" y="2765870"/>
              <a:chExt cx="2815909" cy="235254"/>
            </a:xfrm>
          </p:grpSpPr>
          <p:sp>
            <p:nvSpPr>
              <p:cNvPr id="712" name="Parallelogram 711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13" name="Parallelogram 712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14" name="Parallelogram 713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15" name="Parallelogram 714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16" name="Parallelogram 715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17" name="Parallelogram 716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18" name="Parallelogram 717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719" name="Group 718"/>
            <p:cNvGrpSpPr/>
            <p:nvPr/>
          </p:nvGrpSpPr>
          <p:grpSpPr>
            <a:xfrm>
              <a:off x="5429126" y="3819156"/>
              <a:ext cx="2815909" cy="235254"/>
              <a:chOff x="5071636" y="2765870"/>
              <a:chExt cx="2815909" cy="235254"/>
            </a:xfrm>
          </p:grpSpPr>
          <p:sp>
            <p:nvSpPr>
              <p:cNvPr id="720" name="Parallelogram 719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21" name="Parallelogram 720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22" name="Parallelogram 721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23" name="Parallelogram 722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24" name="Parallelogram 723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25" name="Parallelogram 724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26" name="Parallelogram 725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727" name="Group 726"/>
            <p:cNvGrpSpPr/>
            <p:nvPr/>
          </p:nvGrpSpPr>
          <p:grpSpPr>
            <a:xfrm>
              <a:off x="7380309" y="3821602"/>
              <a:ext cx="863708" cy="1048331"/>
              <a:chOff x="7596333" y="2309434"/>
              <a:chExt cx="863708" cy="1048331"/>
            </a:xfrm>
            <a:solidFill>
              <a:srgbClr val="008000"/>
            </a:solidFill>
          </p:grpSpPr>
          <p:sp>
            <p:nvSpPr>
              <p:cNvPr id="728" name="Parallelogram 727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29" name="Parallelogram 728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30" name="Parallelogram 729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731" name="Group 730"/>
            <p:cNvGrpSpPr/>
            <p:nvPr/>
          </p:nvGrpSpPr>
          <p:grpSpPr>
            <a:xfrm>
              <a:off x="7380312" y="4181290"/>
              <a:ext cx="863708" cy="1048331"/>
              <a:chOff x="7596333" y="2309434"/>
              <a:chExt cx="863708" cy="1048331"/>
            </a:xfrm>
          </p:grpSpPr>
          <p:sp>
            <p:nvSpPr>
              <p:cNvPr id="732" name="Parallelogram 731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33" name="Parallelogram 732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34" name="Parallelogram 733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735" name="Group 734"/>
            <p:cNvGrpSpPr/>
            <p:nvPr/>
          </p:nvGrpSpPr>
          <p:grpSpPr>
            <a:xfrm>
              <a:off x="7380315" y="4540978"/>
              <a:ext cx="863708" cy="1048331"/>
              <a:chOff x="7596333" y="2309434"/>
              <a:chExt cx="863708" cy="1048331"/>
            </a:xfrm>
          </p:grpSpPr>
          <p:sp>
            <p:nvSpPr>
              <p:cNvPr id="736" name="Parallelogram 735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37" name="Parallelogram 736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38" name="Parallelogram 737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739" name="Group 738"/>
            <p:cNvGrpSpPr/>
            <p:nvPr/>
          </p:nvGrpSpPr>
          <p:grpSpPr>
            <a:xfrm>
              <a:off x="7380312" y="4902584"/>
              <a:ext cx="863708" cy="1048331"/>
              <a:chOff x="7596333" y="2309434"/>
              <a:chExt cx="863708" cy="1048331"/>
            </a:xfrm>
          </p:grpSpPr>
          <p:sp>
            <p:nvSpPr>
              <p:cNvPr id="740" name="Parallelogram 739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41" name="Parallelogram 740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42" name="Parallelogram 741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743" name="Group 742"/>
            <p:cNvGrpSpPr/>
            <p:nvPr/>
          </p:nvGrpSpPr>
          <p:grpSpPr>
            <a:xfrm>
              <a:off x="7380309" y="5264190"/>
              <a:ext cx="863708" cy="1048331"/>
              <a:chOff x="7596333" y="2309434"/>
              <a:chExt cx="863708" cy="1048331"/>
            </a:xfrm>
          </p:grpSpPr>
          <p:sp>
            <p:nvSpPr>
              <p:cNvPr id="744" name="Parallelogram 743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45" name="Parallelogram 744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46" name="Parallelogram 745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</p:grpSp>
      <p:graphicFrame>
        <p:nvGraphicFramePr>
          <p:cNvPr id="748" name="Object 7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165918"/>
              </p:ext>
            </p:extLst>
          </p:nvPr>
        </p:nvGraphicFramePr>
        <p:xfrm>
          <a:off x="3275856" y="5229224"/>
          <a:ext cx="432048" cy="1217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8" name="Equation" r:id="rId4" imgW="139700" imgH="393700" progId="Equation.DSMT4">
                  <p:embed/>
                </p:oleObj>
              </mc:Choice>
              <mc:Fallback>
                <p:oleObj name="Equation" r:id="rId4" imgW="1397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75856" y="5229224"/>
                        <a:ext cx="432048" cy="12175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9" name="Object 7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210184"/>
              </p:ext>
            </p:extLst>
          </p:nvPr>
        </p:nvGraphicFramePr>
        <p:xfrm>
          <a:off x="2411762" y="5229202"/>
          <a:ext cx="471487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9" name="Equation" r:id="rId6" imgW="152400" imgH="393700" progId="Equation.DSMT4">
                  <p:embed/>
                </p:oleObj>
              </mc:Choice>
              <mc:Fallback>
                <p:oleObj name="Equation" r:id="rId6" imgW="1524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11762" y="5229202"/>
                        <a:ext cx="471487" cy="1217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0" name="Object 7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208857"/>
              </p:ext>
            </p:extLst>
          </p:nvPr>
        </p:nvGraphicFramePr>
        <p:xfrm>
          <a:off x="1547666" y="5229202"/>
          <a:ext cx="471487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0" name="Equation" r:id="rId8" imgW="152400" imgH="393700" progId="Equation.DSMT4">
                  <p:embed/>
                </p:oleObj>
              </mc:Choice>
              <mc:Fallback>
                <p:oleObj name="Equation" r:id="rId8" imgW="1524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47666" y="5229202"/>
                        <a:ext cx="471487" cy="1217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1" name="Object 7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005884"/>
              </p:ext>
            </p:extLst>
          </p:nvPr>
        </p:nvGraphicFramePr>
        <p:xfrm>
          <a:off x="6279925" y="5229200"/>
          <a:ext cx="668339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1" name="Equation" r:id="rId10" imgW="215900" imgH="393700" progId="Equation.DSMT4">
                  <p:embed/>
                </p:oleObj>
              </mc:Choice>
              <mc:Fallback>
                <p:oleObj name="Equation" r:id="rId10" imgW="2159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279925" y="5229200"/>
                        <a:ext cx="668339" cy="1217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2" name="Object 7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232282"/>
              </p:ext>
            </p:extLst>
          </p:nvPr>
        </p:nvGraphicFramePr>
        <p:xfrm>
          <a:off x="4104057" y="5229200"/>
          <a:ext cx="668339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2" name="Equation" r:id="rId12" imgW="215900" imgH="393700" progId="Equation.DSMT4">
                  <p:embed/>
                </p:oleObj>
              </mc:Choice>
              <mc:Fallback>
                <p:oleObj name="Equation" r:id="rId12" imgW="2159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104057" y="5229200"/>
                        <a:ext cx="668339" cy="1217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3" name="Object 7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94285"/>
              </p:ext>
            </p:extLst>
          </p:nvPr>
        </p:nvGraphicFramePr>
        <p:xfrm>
          <a:off x="5161708" y="5229202"/>
          <a:ext cx="706437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3" name="Equation" r:id="rId14" imgW="228600" imgH="393700" progId="Equation.DSMT4">
                  <p:embed/>
                </p:oleObj>
              </mc:Choice>
              <mc:Fallback>
                <p:oleObj name="Equation" r:id="rId14" imgW="2286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161708" y="5229202"/>
                        <a:ext cx="706437" cy="1217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9139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772400" cy="1044352"/>
          </a:xfrm>
        </p:spPr>
        <p:txBody>
          <a:bodyPr/>
          <a:lstStyle/>
          <a:p>
            <a:r>
              <a:rPr lang="en-GB"/>
              <a:t>Describe to Someone How to See</a:t>
            </a:r>
            <a:br>
              <a:rPr lang="en-GB"/>
            </a:br>
            <a:r>
              <a:rPr lang="en-GB"/>
              <a:t>something that is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30424"/>
            <a:ext cx="4320480" cy="4114800"/>
          </a:xfrm>
        </p:spPr>
        <p:txBody>
          <a:bodyPr/>
          <a:lstStyle/>
          <a:p>
            <a:r>
              <a:rPr lang="en-GB"/>
              <a:t>1/3 of something else</a:t>
            </a:r>
          </a:p>
          <a:p>
            <a:r>
              <a:rPr lang="en-GB"/>
              <a:t>1/5 of something else</a:t>
            </a:r>
          </a:p>
          <a:p>
            <a:r>
              <a:rPr lang="en-GB"/>
              <a:t>1/7 of something else</a:t>
            </a:r>
          </a:p>
          <a:p>
            <a:r>
              <a:rPr lang="en-GB"/>
              <a:t>1/15 of something else</a:t>
            </a:r>
          </a:p>
          <a:p>
            <a:r>
              <a:rPr lang="en-GB"/>
              <a:t>1/21 of something else</a:t>
            </a:r>
          </a:p>
          <a:p>
            <a:r>
              <a:rPr lang="en-GB"/>
              <a:t>1/35 of something else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792444" y="2318764"/>
            <a:ext cx="2520280" cy="1800200"/>
            <a:chOff x="5076056" y="2996952"/>
            <a:chExt cx="2520280" cy="1800200"/>
          </a:xfrm>
        </p:grpSpPr>
        <p:sp>
          <p:nvSpPr>
            <p:cNvPr id="5" name="Rectangle 4"/>
            <p:cNvSpPr/>
            <p:nvPr/>
          </p:nvSpPr>
          <p:spPr bwMode="auto">
            <a:xfrm>
              <a:off x="5076056" y="443711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436096" y="443711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796136" y="443711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156176" y="443711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516216" y="443711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876256" y="443711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7236296" y="443711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076056" y="407707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436096" y="407707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796136" y="407707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156176" y="407707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516216" y="407707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876256" y="407707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236296" y="407707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076056" y="371703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436096" y="371703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796136" y="371703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156176" y="371703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516216" y="371703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876256" y="371703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7236296" y="371703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076056" y="335699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436096" y="335699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796136" y="335699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6156176" y="335699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6516216" y="335699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876256" y="335699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7236296" y="335699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076056" y="299695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5436096" y="299695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796136" y="299695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156176" y="299695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6516216" y="299695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6876256" y="299695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7236296" y="299695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788024" y="2087682"/>
            <a:ext cx="2815909" cy="235254"/>
            <a:chOff x="5071636" y="2765870"/>
            <a:chExt cx="2815909" cy="235254"/>
          </a:xfrm>
        </p:grpSpPr>
        <p:sp>
          <p:nvSpPr>
            <p:cNvPr id="41" name="Parallelogram 40"/>
            <p:cNvSpPr/>
            <p:nvPr/>
          </p:nvSpPr>
          <p:spPr bwMode="auto">
            <a:xfrm>
              <a:off x="7232624" y="2765870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2" name="Parallelogram 41"/>
            <p:cNvSpPr/>
            <p:nvPr/>
          </p:nvSpPr>
          <p:spPr bwMode="auto">
            <a:xfrm>
              <a:off x="6864866" y="2769159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3" name="Parallelogram 42"/>
            <p:cNvSpPr/>
            <p:nvPr/>
          </p:nvSpPr>
          <p:spPr bwMode="auto">
            <a:xfrm>
              <a:off x="6502803" y="2766753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4" name="Parallelogram 43"/>
            <p:cNvSpPr/>
            <p:nvPr/>
          </p:nvSpPr>
          <p:spPr bwMode="auto">
            <a:xfrm>
              <a:off x="6135045" y="2770042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5" name="Parallelogram 44"/>
            <p:cNvSpPr/>
            <p:nvPr/>
          </p:nvSpPr>
          <p:spPr bwMode="auto">
            <a:xfrm>
              <a:off x="5784372" y="2773331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6" name="Parallelogram 45"/>
            <p:cNvSpPr/>
            <p:nvPr/>
          </p:nvSpPr>
          <p:spPr bwMode="auto">
            <a:xfrm>
              <a:off x="5428004" y="2770925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7" name="Parallelogram 46"/>
            <p:cNvSpPr/>
            <p:nvPr/>
          </p:nvSpPr>
          <p:spPr bwMode="auto">
            <a:xfrm>
              <a:off x="5071636" y="2768519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074782" y="1858241"/>
            <a:ext cx="2815909" cy="235254"/>
            <a:chOff x="5071636" y="2765870"/>
            <a:chExt cx="2815909" cy="235254"/>
          </a:xfrm>
        </p:grpSpPr>
        <p:sp>
          <p:nvSpPr>
            <p:cNvPr id="49" name="Parallelogram 48"/>
            <p:cNvSpPr/>
            <p:nvPr/>
          </p:nvSpPr>
          <p:spPr bwMode="auto">
            <a:xfrm>
              <a:off x="7232624" y="2765870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0" name="Parallelogram 49"/>
            <p:cNvSpPr/>
            <p:nvPr/>
          </p:nvSpPr>
          <p:spPr bwMode="auto">
            <a:xfrm>
              <a:off x="6864866" y="2769159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1" name="Parallelogram 50"/>
            <p:cNvSpPr/>
            <p:nvPr/>
          </p:nvSpPr>
          <p:spPr bwMode="auto">
            <a:xfrm>
              <a:off x="6502803" y="2766753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2" name="Parallelogram 51"/>
            <p:cNvSpPr/>
            <p:nvPr/>
          </p:nvSpPr>
          <p:spPr bwMode="auto">
            <a:xfrm>
              <a:off x="6135045" y="2770042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3" name="Parallelogram 52"/>
            <p:cNvSpPr/>
            <p:nvPr/>
          </p:nvSpPr>
          <p:spPr bwMode="auto">
            <a:xfrm>
              <a:off x="5784372" y="2773331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4" name="Parallelogram 53"/>
            <p:cNvSpPr/>
            <p:nvPr/>
          </p:nvSpPr>
          <p:spPr bwMode="auto">
            <a:xfrm>
              <a:off x="5428004" y="2770925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5" name="Parallelogram 54"/>
            <p:cNvSpPr/>
            <p:nvPr/>
          </p:nvSpPr>
          <p:spPr bwMode="auto">
            <a:xfrm>
              <a:off x="5071636" y="2768519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361539" y="1628800"/>
            <a:ext cx="2815909" cy="235254"/>
            <a:chOff x="5071636" y="2765870"/>
            <a:chExt cx="2815909" cy="235254"/>
          </a:xfrm>
        </p:grpSpPr>
        <p:sp>
          <p:nvSpPr>
            <p:cNvPr id="57" name="Parallelogram 56"/>
            <p:cNvSpPr/>
            <p:nvPr/>
          </p:nvSpPr>
          <p:spPr bwMode="auto">
            <a:xfrm>
              <a:off x="7232624" y="2765870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8" name="Parallelogram 57"/>
            <p:cNvSpPr/>
            <p:nvPr/>
          </p:nvSpPr>
          <p:spPr bwMode="auto">
            <a:xfrm>
              <a:off x="6864866" y="2769159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9" name="Parallelogram 58"/>
            <p:cNvSpPr/>
            <p:nvPr/>
          </p:nvSpPr>
          <p:spPr bwMode="auto">
            <a:xfrm>
              <a:off x="6502803" y="2766753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0" name="Parallelogram 59"/>
            <p:cNvSpPr/>
            <p:nvPr/>
          </p:nvSpPr>
          <p:spPr bwMode="auto">
            <a:xfrm>
              <a:off x="6135045" y="2770042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1" name="Parallelogram 60"/>
            <p:cNvSpPr/>
            <p:nvPr/>
          </p:nvSpPr>
          <p:spPr bwMode="auto">
            <a:xfrm>
              <a:off x="5784372" y="2773331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2" name="Parallelogram 61"/>
            <p:cNvSpPr/>
            <p:nvPr/>
          </p:nvSpPr>
          <p:spPr bwMode="auto">
            <a:xfrm>
              <a:off x="5428004" y="2770925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3" name="Parallelogram 62"/>
            <p:cNvSpPr/>
            <p:nvPr/>
          </p:nvSpPr>
          <p:spPr bwMode="auto">
            <a:xfrm>
              <a:off x="5071636" y="2768519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7312722" y="1631247"/>
            <a:ext cx="863708" cy="1048331"/>
            <a:chOff x="7596333" y="2309434"/>
            <a:chExt cx="863708" cy="1048331"/>
          </a:xfrm>
        </p:grpSpPr>
        <p:sp>
          <p:nvSpPr>
            <p:cNvPr id="65" name="Parallelogram 64"/>
            <p:cNvSpPr/>
            <p:nvPr/>
          </p:nvSpPr>
          <p:spPr bwMode="auto">
            <a:xfrm rot="16200000" flipV="1">
              <a:off x="7445885" y="2919675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6" name="Parallelogram 65"/>
            <p:cNvSpPr/>
            <p:nvPr/>
          </p:nvSpPr>
          <p:spPr bwMode="auto">
            <a:xfrm rot="16200000" flipV="1">
              <a:off x="7733918" y="2690026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7" name="Parallelogram 66"/>
            <p:cNvSpPr/>
            <p:nvPr/>
          </p:nvSpPr>
          <p:spPr bwMode="auto">
            <a:xfrm rot="16200000" flipV="1">
              <a:off x="8021952" y="2459882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7312725" y="1990935"/>
            <a:ext cx="863708" cy="1048331"/>
            <a:chOff x="7596333" y="2309434"/>
            <a:chExt cx="863708" cy="1048331"/>
          </a:xfrm>
        </p:grpSpPr>
        <p:sp>
          <p:nvSpPr>
            <p:cNvPr id="69" name="Parallelogram 68"/>
            <p:cNvSpPr/>
            <p:nvPr/>
          </p:nvSpPr>
          <p:spPr bwMode="auto">
            <a:xfrm rot="16200000" flipV="1">
              <a:off x="7445885" y="2919675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70" name="Parallelogram 69"/>
            <p:cNvSpPr/>
            <p:nvPr/>
          </p:nvSpPr>
          <p:spPr bwMode="auto">
            <a:xfrm rot="16200000" flipV="1">
              <a:off x="7733918" y="2690026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71" name="Parallelogram 70"/>
            <p:cNvSpPr/>
            <p:nvPr/>
          </p:nvSpPr>
          <p:spPr bwMode="auto">
            <a:xfrm rot="16200000" flipV="1">
              <a:off x="8021952" y="2459882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312727" y="2350623"/>
            <a:ext cx="863708" cy="1048331"/>
            <a:chOff x="7596333" y="2309434"/>
            <a:chExt cx="863708" cy="1048331"/>
          </a:xfrm>
        </p:grpSpPr>
        <p:sp>
          <p:nvSpPr>
            <p:cNvPr id="73" name="Parallelogram 72"/>
            <p:cNvSpPr/>
            <p:nvPr/>
          </p:nvSpPr>
          <p:spPr bwMode="auto">
            <a:xfrm rot="16200000" flipV="1">
              <a:off x="7445885" y="2919675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74" name="Parallelogram 73"/>
            <p:cNvSpPr/>
            <p:nvPr/>
          </p:nvSpPr>
          <p:spPr bwMode="auto">
            <a:xfrm rot="16200000" flipV="1">
              <a:off x="7733918" y="2690026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75" name="Parallelogram 74"/>
            <p:cNvSpPr/>
            <p:nvPr/>
          </p:nvSpPr>
          <p:spPr bwMode="auto">
            <a:xfrm rot="16200000" flipV="1">
              <a:off x="8021952" y="2459882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7312725" y="2712229"/>
            <a:ext cx="863708" cy="1048331"/>
            <a:chOff x="7596333" y="2309434"/>
            <a:chExt cx="863708" cy="1048331"/>
          </a:xfrm>
        </p:grpSpPr>
        <p:sp>
          <p:nvSpPr>
            <p:cNvPr id="77" name="Parallelogram 76"/>
            <p:cNvSpPr/>
            <p:nvPr/>
          </p:nvSpPr>
          <p:spPr bwMode="auto">
            <a:xfrm rot="16200000" flipV="1">
              <a:off x="7445885" y="2919675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78" name="Parallelogram 77"/>
            <p:cNvSpPr/>
            <p:nvPr/>
          </p:nvSpPr>
          <p:spPr bwMode="auto">
            <a:xfrm rot="16200000" flipV="1">
              <a:off x="7733918" y="2690026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79" name="Parallelogram 78"/>
            <p:cNvSpPr/>
            <p:nvPr/>
          </p:nvSpPr>
          <p:spPr bwMode="auto">
            <a:xfrm rot="16200000" flipV="1">
              <a:off x="8021952" y="2459882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7312722" y="3073835"/>
            <a:ext cx="863708" cy="1048331"/>
            <a:chOff x="7596333" y="2309434"/>
            <a:chExt cx="863708" cy="1048331"/>
          </a:xfrm>
        </p:grpSpPr>
        <p:sp>
          <p:nvSpPr>
            <p:cNvPr id="81" name="Parallelogram 80"/>
            <p:cNvSpPr/>
            <p:nvPr/>
          </p:nvSpPr>
          <p:spPr bwMode="auto">
            <a:xfrm rot="16200000" flipV="1">
              <a:off x="7445885" y="2919675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82" name="Parallelogram 81"/>
            <p:cNvSpPr/>
            <p:nvPr/>
          </p:nvSpPr>
          <p:spPr bwMode="auto">
            <a:xfrm rot="16200000" flipV="1">
              <a:off x="7733918" y="2690026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83" name="Parallelogram 82"/>
            <p:cNvSpPr/>
            <p:nvPr/>
          </p:nvSpPr>
          <p:spPr bwMode="auto">
            <a:xfrm rot="16200000" flipV="1">
              <a:off x="8021952" y="2459882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53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Sorts of Sorts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150021"/>
              </p:ext>
            </p:extLst>
          </p:nvPr>
        </p:nvGraphicFramePr>
        <p:xfrm>
          <a:off x="3637021" y="2636912"/>
          <a:ext cx="5255459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Document" r:id="rId4" imgW="6591300" imgH="4876800" progId="Word.Document.12">
                  <p:link updateAutomatic="1"/>
                </p:oleObj>
              </mc:Choice>
              <mc:Fallback>
                <p:oleObj name="Document" r:id="rId4" imgW="6591300" imgH="48768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37021" y="2636912"/>
                        <a:ext cx="5255459" cy="3888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1484785"/>
            <a:ext cx="77380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800000"/>
                </a:solidFill>
              </a:rPr>
              <a:t>Sort them into two classes</a:t>
            </a:r>
          </a:p>
          <a:p>
            <a:r>
              <a:rPr lang="en-GB" b="0" dirty="0">
                <a:solidFill>
                  <a:srgbClr val="800000"/>
                </a:solidFill>
              </a:rPr>
              <a:t>Make up another one for each of your classes</a:t>
            </a:r>
          </a:p>
        </p:txBody>
      </p:sp>
    </p:spTree>
    <p:extLst>
      <p:ext uri="{BB962C8B-B14F-4D97-AF65-F5344CB8AC3E}">
        <p14:creationId xmlns:p14="http://schemas.microsoft.com/office/powerpoint/2010/main" val="3758929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7" grpId="1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Sorts of Sorts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4" y="908720"/>
            <a:ext cx="7314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800000"/>
                </a:solidFill>
              </a:rPr>
              <a:t>Put your fraction cards in numberline order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5292080" y="404664"/>
            <a:ext cx="3672408" cy="1440160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halkboard" charset="0"/>
              </a:rPr>
              <a:t>Make up a set of 6 fractions which you think other people will not put</a:t>
            </a:r>
            <a:r>
              <a:rPr kumimoji="0" lang="en-GB" sz="2000" b="0" i="0" u="none" strike="noStrike" cap="none" normalizeH="0" dirty="0">
                <a:ln>
                  <a:noFill/>
                </a:ln>
                <a:solidFill>
                  <a:srgbClr val="0000FF"/>
                </a:solidFill>
                <a:effectLst/>
                <a:latin typeface="Chalkboard" charset="0"/>
              </a:rPr>
              <a:t> correctly in number-line order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Chalkboard" charset="0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1183205" y="2619982"/>
            <a:ext cx="1872208" cy="1377254"/>
            <a:chOff x="467544" y="1241926"/>
            <a:chExt cx="3389423" cy="2493365"/>
          </a:xfrm>
        </p:grpSpPr>
        <p:grpSp>
          <p:nvGrpSpPr>
            <p:cNvPr id="96" name="Group 95"/>
            <p:cNvGrpSpPr/>
            <p:nvPr/>
          </p:nvGrpSpPr>
          <p:grpSpPr>
            <a:xfrm>
              <a:off x="471964" y="3372050"/>
              <a:ext cx="2520280" cy="360040"/>
              <a:chOff x="4792444" y="3758924"/>
              <a:chExt cx="2520280" cy="360040"/>
            </a:xfrm>
            <a:solidFill>
              <a:srgbClr val="008000"/>
            </a:solidFill>
          </p:grpSpPr>
          <p:sp>
            <p:nvSpPr>
              <p:cNvPr id="173" name="Rectangle 172"/>
              <p:cNvSpPr/>
              <p:nvPr/>
            </p:nvSpPr>
            <p:spPr bwMode="auto">
              <a:xfrm>
                <a:off x="479244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 bwMode="auto">
              <a:xfrm>
                <a:off x="515248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 bwMode="auto">
              <a:xfrm>
                <a:off x="551252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6" name="Rectangle 175"/>
              <p:cNvSpPr/>
              <p:nvPr/>
            </p:nvSpPr>
            <p:spPr bwMode="auto">
              <a:xfrm>
                <a:off x="587256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7" name="Rectangle 176"/>
              <p:cNvSpPr/>
              <p:nvPr/>
            </p:nvSpPr>
            <p:spPr bwMode="auto">
              <a:xfrm>
                <a:off x="623260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 bwMode="auto">
              <a:xfrm>
                <a:off x="659264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 bwMode="auto">
              <a:xfrm>
                <a:off x="695268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471964" y="3012010"/>
              <a:ext cx="2520280" cy="360040"/>
              <a:chOff x="4792444" y="3398884"/>
              <a:chExt cx="2520280" cy="360040"/>
            </a:xfrm>
            <a:solidFill>
              <a:srgbClr val="008000"/>
            </a:solidFill>
          </p:grpSpPr>
          <p:sp>
            <p:nvSpPr>
              <p:cNvPr id="166" name="Rectangle 165"/>
              <p:cNvSpPr/>
              <p:nvPr/>
            </p:nvSpPr>
            <p:spPr bwMode="auto">
              <a:xfrm>
                <a:off x="479244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 bwMode="auto">
              <a:xfrm>
                <a:off x="515248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 bwMode="auto">
              <a:xfrm>
                <a:off x="551252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 bwMode="auto">
              <a:xfrm>
                <a:off x="587256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 bwMode="auto">
              <a:xfrm>
                <a:off x="623260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 bwMode="auto">
              <a:xfrm>
                <a:off x="659264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 bwMode="auto">
              <a:xfrm>
                <a:off x="695268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471964" y="2651970"/>
              <a:ext cx="2520280" cy="360040"/>
              <a:chOff x="4792444" y="3038844"/>
              <a:chExt cx="2520280" cy="360040"/>
            </a:xfrm>
            <a:solidFill>
              <a:srgbClr val="008000"/>
            </a:solidFill>
          </p:grpSpPr>
          <p:sp>
            <p:nvSpPr>
              <p:cNvPr id="159" name="Rectangle 158"/>
              <p:cNvSpPr/>
              <p:nvPr/>
            </p:nvSpPr>
            <p:spPr bwMode="auto">
              <a:xfrm>
                <a:off x="479244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 bwMode="auto">
              <a:xfrm>
                <a:off x="515248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 bwMode="auto">
              <a:xfrm>
                <a:off x="551252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 bwMode="auto">
              <a:xfrm>
                <a:off x="587256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 bwMode="auto">
              <a:xfrm>
                <a:off x="623260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 bwMode="auto">
              <a:xfrm>
                <a:off x="659264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 bwMode="auto">
              <a:xfrm>
                <a:off x="695268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471964" y="2291930"/>
              <a:ext cx="2520280" cy="360040"/>
              <a:chOff x="4792444" y="2678804"/>
              <a:chExt cx="2520280" cy="360040"/>
            </a:xfrm>
            <a:solidFill>
              <a:srgbClr val="008000"/>
            </a:solidFill>
          </p:grpSpPr>
          <p:sp>
            <p:nvSpPr>
              <p:cNvPr id="152" name="Rectangle 151"/>
              <p:cNvSpPr/>
              <p:nvPr/>
            </p:nvSpPr>
            <p:spPr bwMode="auto">
              <a:xfrm>
                <a:off x="479244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 bwMode="auto">
              <a:xfrm>
                <a:off x="515248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 bwMode="auto">
              <a:xfrm>
                <a:off x="551252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 bwMode="auto">
              <a:xfrm>
                <a:off x="587256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 bwMode="auto">
              <a:xfrm>
                <a:off x="623260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57" name="Rectangle 156"/>
              <p:cNvSpPr/>
              <p:nvPr/>
            </p:nvSpPr>
            <p:spPr bwMode="auto">
              <a:xfrm>
                <a:off x="659264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 bwMode="auto">
              <a:xfrm>
                <a:off x="695268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471964" y="1931890"/>
              <a:ext cx="2520280" cy="360040"/>
              <a:chOff x="4792444" y="2318764"/>
              <a:chExt cx="2520280" cy="360040"/>
            </a:xfrm>
            <a:solidFill>
              <a:srgbClr val="008000"/>
            </a:solidFill>
          </p:grpSpPr>
          <p:sp>
            <p:nvSpPr>
              <p:cNvPr id="145" name="Rectangle 144"/>
              <p:cNvSpPr/>
              <p:nvPr/>
            </p:nvSpPr>
            <p:spPr bwMode="auto">
              <a:xfrm>
                <a:off x="479244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 bwMode="auto">
              <a:xfrm>
                <a:off x="515248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47" name="Rectangle 146"/>
              <p:cNvSpPr/>
              <p:nvPr/>
            </p:nvSpPr>
            <p:spPr bwMode="auto">
              <a:xfrm>
                <a:off x="551252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 bwMode="auto">
              <a:xfrm>
                <a:off x="587256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 bwMode="auto">
              <a:xfrm>
                <a:off x="623260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 bwMode="auto">
              <a:xfrm>
                <a:off x="659264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 bwMode="auto">
              <a:xfrm>
                <a:off x="695268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467544" y="1700808"/>
              <a:ext cx="2815909" cy="235254"/>
              <a:chOff x="5071636" y="2765870"/>
              <a:chExt cx="2815909" cy="235254"/>
            </a:xfrm>
            <a:solidFill>
              <a:srgbClr val="008000"/>
            </a:solidFill>
          </p:grpSpPr>
          <p:sp>
            <p:nvSpPr>
              <p:cNvPr id="138" name="Parallelogram 137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39" name="Parallelogram 138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40" name="Parallelogram 139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41" name="Parallelogram 140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42" name="Parallelogram 141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43" name="Parallelogram 142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44" name="Parallelogram 143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754301" y="1471367"/>
              <a:ext cx="2815909" cy="235254"/>
              <a:chOff x="5071636" y="2765870"/>
              <a:chExt cx="2815909" cy="235254"/>
            </a:xfrm>
          </p:grpSpPr>
          <p:sp>
            <p:nvSpPr>
              <p:cNvPr id="131" name="Parallelogram 130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32" name="Parallelogram 131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33" name="Parallelogram 132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34" name="Parallelogram 133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35" name="Parallelogram 134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36" name="Parallelogram 135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37" name="Parallelogram 136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1041058" y="1241926"/>
              <a:ext cx="2815909" cy="235254"/>
              <a:chOff x="5071636" y="2765870"/>
              <a:chExt cx="2815909" cy="235254"/>
            </a:xfrm>
          </p:grpSpPr>
          <p:sp>
            <p:nvSpPr>
              <p:cNvPr id="124" name="Parallelogram 123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25" name="Parallelogram 124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26" name="Parallelogram 125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27" name="Parallelogram 126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28" name="Parallelogram 127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29" name="Parallelogram 128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30" name="Parallelogram 129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2992241" y="1244372"/>
              <a:ext cx="863708" cy="1048331"/>
              <a:chOff x="7596333" y="2309434"/>
              <a:chExt cx="863708" cy="1048331"/>
            </a:xfrm>
          </p:grpSpPr>
          <p:sp>
            <p:nvSpPr>
              <p:cNvPr id="121" name="Parallelogram 120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22" name="Parallelogram 121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23" name="Parallelogram 122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2992244" y="1604060"/>
              <a:ext cx="863708" cy="1048331"/>
              <a:chOff x="7596333" y="2309434"/>
              <a:chExt cx="863708" cy="1048331"/>
            </a:xfrm>
          </p:grpSpPr>
          <p:sp>
            <p:nvSpPr>
              <p:cNvPr id="118" name="Parallelogram 117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19" name="Parallelogram 118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20" name="Parallelogram 119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992247" y="1963748"/>
              <a:ext cx="863708" cy="1048331"/>
              <a:chOff x="7596333" y="2309434"/>
              <a:chExt cx="863708" cy="1048331"/>
            </a:xfrm>
          </p:grpSpPr>
          <p:sp>
            <p:nvSpPr>
              <p:cNvPr id="115" name="Parallelogram 114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16" name="Parallelogram 115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17" name="Parallelogram 116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2992244" y="2325354"/>
              <a:ext cx="863708" cy="1048331"/>
              <a:chOff x="7596333" y="2309434"/>
              <a:chExt cx="863708" cy="1048331"/>
            </a:xfrm>
          </p:grpSpPr>
          <p:sp>
            <p:nvSpPr>
              <p:cNvPr id="112" name="Parallelogram 111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13" name="Parallelogram 112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14" name="Parallelogram 113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2992241" y="2686960"/>
              <a:ext cx="863708" cy="1048331"/>
              <a:chOff x="7596333" y="2309434"/>
              <a:chExt cx="863708" cy="1048331"/>
            </a:xfrm>
          </p:grpSpPr>
          <p:sp>
            <p:nvSpPr>
              <p:cNvPr id="109" name="Parallelogram 108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10" name="Parallelogram 109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11" name="Parallelogram 110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</p:grpSp>
      <p:grpSp>
        <p:nvGrpSpPr>
          <p:cNvPr id="180" name="Group 179"/>
          <p:cNvGrpSpPr/>
          <p:nvPr/>
        </p:nvGrpSpPr>
        <p:grpSpPr>
          <a:xfrm>
            <a:off x="3559468" y="2665788"/>
            <a:ext cx="1948637" cy="1331446"/>
            <a:chOff x="5143644" y="1226868"/>
            <a:chExt cx="3389423" cy="2493365"/>
          </a:xfrm>
        </p:grpSpPr>
        <p:grpSp>
          <p:nvGrpSpPr>
            <p:cNvPr id="181" name="Group 180"/>
            <p:cNvGrpSpPr/>
            <p:nvPr/>
          </p:nvGrpSpPr>
          <p:grpSpPr>
            <a:xfrm>
              <a:off x="5148064" y="3356992"/>
              <a:ext cx="2520280" cy="360040"/>
              <a:chOff x="4792444" y="3758924"/>
              <a:chExt cx="2520280" cy="360040"/>
            </a:xfrm>
            <a:solidFill>
              <a:srgbClr val="CCFFCC"/>
            </a:solidFill>
          </p:grpSpPr>
          <p:sp>
            <p:nvSpPr>
              <p:cNvPr id="258" name="Rectangle 257"/>
              <p:cNvSpPr/>
              <p:nvPr/>
            </p:nvSpPr>
            <p:spPr bwMode="auto">
              <a:xfrm>
                <a:off x="479244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 bwMode="auto">
              <a:xfrm>
                <a:off x="515248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 bwMode="auto">
              <a:xfrm>
                <a:off x="551252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 bwMode="auto">
              <a:xfrm>
                <a:off x="587256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 bwMode="auto">
              <a:xfrm>
                <a:off x="623260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 bwMode="auto">
              <a:xfrm>
                <a:off x="659264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 bwMode="auto">
              <a:xfrm>
                <a:off x="695268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82" name="Group 181"/>
            <p:cNvGrpSpPr/>
            <p:nvPr/>
          </p:nvGrpSpPr>
          <p:grpSpPr>
            <a:xfrm>
              <a:off x="5148064" y="2996952"/>
              <a:ext cx="2520280" cy="360040"/>
              <a:chOff x="4792444" y="3398884"/>
              <a:chExt cx="2520280" cy="360040"/>
            </a:xfrm>
            <a:solidFill>
              <a:srgbClr val="CCFFCC"/>
            </a:solidFill>
          </p:grpSpPr>
          <p:sp>
            <p:nvSpPr>
              <p:cNvPr id="251" name="Rectangle 250"/>
              <p:cNvSpPr/>
              <p:nvPr/>
            </p:nvSpPr>
            <p:spPr bwMode="auto">
              <a:xfrm>
                <a:off x="479244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 bwMode="auto">
              <a:xfrm>
                <a:off x="515248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 bwMode="auto">
              <a:xfrm>
                <a:off x="551252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 bwMode="auto">
              <a:xfrm>
                <a:off x="587256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 bwMode="auto">
              <a:xfrm>
                <a:off x="623260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56" name="Rectangle 255"/>
              <p:cNvSpPr/>
              <p:nvPr/>
            </p:nvSpPr>
            <p:spPr bwMode="auto">
              <a:xfrm>
                <a:off x="659264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57" name="Rectangle 256"/>
              <p:cNvSpPr/>
              <p:nvPr/>
            </p:nvSpPr>
            <p:spPr bwMode="auto">
              <a:xfrm>
                <a:off x="695268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83" name="Group 182"/>
            <p:cNvGrpSpPr/>
            <p:nvPr/>
          </p:nvGrpSpPr>
          <p:grpSpPr>
            <a:xfrm>
              <a:off x="5148064" y="2636912"/>
              <a:ext cx="2520280" cy="360040"/>
              <a:chOff x="4792444" y="3038844"/>
              <a:chExt cx="2520280" cy="360040"/>
            </a:xfrm>
            <a:solidFill>
              <a:srgbClr val="CCFFCC"/>
            </a:solidFill>
          </p:grpSpPr>
          <p:sp>
            <p:nvSpPr>
              <p:cNvPr id="244" name="Rectangle 243"/>
              <p:cNvSpPr/>
              <p:nvPr/>
            </p:nvSpPr>
            <p:spPr bwMode="auto">
              <a:xfrm>
                <a:off x="479244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 bwMode="auto">
              <a:xfrm>
                <a:off x="515248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46" name="Rectangle 245"/>
              <p:cNvSpPr/>
              <p:nvPr/>
            </p:nvSpPr>
            <p:spPr bwMode="auto">
              <a:xfrm>
                <a:off x="551252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 bwMode="auto">
              <a:xfrm>
                <a:off x="587256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 bwMode="auto">
              <a:xfrm>
                <a:off x="623260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 bwMode="auto">
              <a:xfrm>
                <a:off x="659264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 bwMode="auto">
              <a:xfrm>
                <a:off x="695268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84" name="Group 183"/>
            <p:cNvGrpSpPr/>
            <p:nvPr/>
          </p:nvGrpSpPr>
          <p:grpSpPr>
            <a:xfrm>
              <a:off x="5148064" y="2276872"/>
              <a:ext cx="2520280" cy="360040"/>
              <a:chOff x="4792444" y="2678804"/>
              <a:chExt cx="2520280" cy="360040"/>
            </a:xfrm>
            <a:solidFill>
              <a:srgbClr val="CCFFCC"/>
            </a:solidFill>
          </p:grpSpPr>
          <p:sp>
            <p:nvSpPr>
              <p:cNvPr id="237" name="Rectangle 236"/>
              <p:cNvSpPr/>
              <p:nvPr/>
            </p:nvSpPr>
            <p:spPr bwMode="auto">
              <a:xfrm>
                <a:off x="479244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 bwMode="auto">
              <a:xfrm>
                <a:off x="515248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 bwMode="auto">
              <a:xfrm>
                <a:off x="551252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 bwMode="auto">
              <a:xfrm>
                <a:off x="587256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 bwMode="auto">
              <a:xfrm>
                <a:off x="623260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 bwMode="auto">
              <a:xfrm>
                <a:off x="659264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 bwMode="auto">
              <a:xfrm>
                <a:off x="695268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5148064" y="1916832"/>
              <a:ext cx="2520280" cy="360040"/>
              <a:chOff x="4792444" y="2318764"/>
              <a:chExt cx="2520280" cy="360040"/>
            </a:xfrm>
            <a:solidFill>
              <a:srgbClr val="008000"/>
            </a:solidFill>
          </p:grpSpPr>
          <p:sp>
            <p:nvSpPr>
              <p:cNvPr id="230" name="Rectangle 229"/>
              <p:cNvSpPr/>
              <p:nvPr/>
            </p:nvSpPr>
            <p:spPr bwMode="auto">
              <a:xfrm>
                <a:off x="479244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 bwMode="auto">
              <a:xfrm>
                <a:off x="515248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 bwMode="auto">
              <a:xfrm>
                <a:off x="551252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 bwMode="auto">
              <a:xfrm>
                <a:off x="587256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 bwMode="auto">
              <a:xfrm>
                <a:off x="623260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 bwMode="auto">
              <a:xfrm>
                <a:off x="659264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36" name="Rectangle 235"/>
              <p:cNvSpPr/>
              <p:nvPr/>
            </p:nvSpPr>
            <p:spPr bwMode="auto">
              <a:xfrm>
                <a:off x="695268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5143644" y="1685750"/>
              <a:ext cx="2815909" cy="235254"/>
              <a:chOff x="5071636" y="2765870"/>
              <a:chExt cx="2815909" cy="235254"/>
            </a:xfrm>
            <a:solidFill>
              <a:srgbClr val="008000"/>
            </a:solidFill>
          </p:grpSpPr>
          <p:sp>
            <p:nvSpPr>
              <p:cNvPr id="223" name="Parallelogram 222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4" name="Parallelogram 223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5" name="Parallelogram 224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6" name="Parallelogram 225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7" name="Parallelogram 226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8" name="Parallelogram 227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9" name="Parallelogram 228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87" name="Group 186"/>
            <p:cNvGrpSpPr/>
            <p:nvPr/>
          </p:nvGrpSpPr>
          <p:grpSpPr>
            <a:xfrm>
              <a:off x="5430401" y="1456309"/>
              <a:ext cx="2815909" cy="235254"/>
              <a:chOff x="5071636" y="2765870"/>
              <a:chExt cx="2815909" cy="235254"/>
            </a:xfrm>
            <a:solidFill>
              <a:srgbClr val="008000"/>
            </a:solidFill>
          </p:grpSpPr>
          <p:sp>
            <p:nvSpPr>
              <p:cNvPr id="216" name="Parallelogram 215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17" name="Parallelogram 216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18" name="Parallelogram 217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19" name="Parallelogram 218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0" name="Parallelogram 219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1" name="Parallelogram 220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2" name="Parallelogram 221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88" name="Group 187"/>
            <p:cNvGrpSpPr/>
            <p:nvPr/>
          </p:nvGrpSpPr>
          <p:grpSpPr>
            <a:xfrm>
              <a:off x="5717158" y="1226868"/>
              <a:ext cx="2815909" cy="235254"/>
              <a:chOff x="5071636" y="2765870"/>
              <a:chExt cx="2815909" cy="235254"/>
            </a:xfrm>
            <a:solidFill>
              <a:srgbClr val="008000"/>
            </a:solidFill>
          </p:grpSpPr>
          <p:sp>
            <p:nvSpPr>
              <p:cNvPr id="209" name="Parallelogram 208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10" name="Parallelogram 209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11" name="Parallelogram 210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12" name="Parallelogram 211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13" name="Parallelogram 212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14" name="Parallelogram 213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15" name="Parallelogram 214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89" name="Group 188"/>
            <p:cNvGrpSpPr/>
            <p:nvPr/>
          </p:nvGrpSpPr>
          <p:grpSpPr>
            <a:xfrm>
              <a:off x="7668341" y="1229314"/>
              <a:ext cx="863708" cy="1048331"/>
              <a:chOff x="7596333" y="2309434"/>
              <a:chExt cx="863708" cy="1048331"/>
            </a:xfrm>
          </p:grpSpPr>
          <p:sp>
            <p:nvSpPr>
              <p:cNvPr id="206" name="Parallelogram 205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07" name="Parallelogram 206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08" name="Parallelogram 207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90" name="Group 189"/>
            <p:cNvGrpSpPr/>
            <p:nvPr/>
          </p:nvGrpSpPr>
          <p:grpSpPr>
            <a:xfrm>
              <a:off x="7668344" y="1589002"/>
              <a:ext cx="863708" cy="1048331"/>
              <a:chOff x="7596333" y="2309434"/>
              <a:chExt cx="863708" cy="1048331"/>
            </a:xfrm>
          </p:grpSpPr>
          <p:sp>
            <p:nvSpPr>
              <p:cNvPr id="203" name="Parallelogram 202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04" name="Parallelogram 203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05" name="Parallelogram 204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91" name="Group 190"/>
            <p:cNvGrpSpPr/>
            <p:nvPr/>
          </p:nvGrpSpPr>
          <p:grpSpPr>
            <a:xfrm>
              <a:off x="7668347" y="1948690"/>
              <a:ext cx="863708" cy="1048331"/>
              <a:chOff x="7596333" y="2309434"/>
              <a:chExt cx="863708" cy="1048331"/>
            </a:xfrm>
          </p:grpSpPr>
          <p:sp>
            <p:nvSpPr>
              <p:cNvPr id="200" name="Parallelogram 199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01" name="Parallelogram 200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02" name="Parallelogram 201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92" name="Group 191"/>
            <p:cNvGrpSpPr/>
            <p:nvPr/>
          </p:nvGrpSpPr>
          <p:grpSpPr>
            <a:xfrm>
              <a:off x="7668344" y="2310296"/>
              <a:ext cx="863708" cy="1048331"/>
              <a:chOff x="7596333" y="2309434"/>
              <a:chExt cx="863708" cy="1048331"/>
            </a:xfrm>
          </p:grpSpPr>
          <p:sp>
            <p:nvSpPr>
              <p:cNvPr id="197" name="Parallelogram 196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98" name="Parallelogram 197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99" name="Parallelogram 198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93" name="Group 192"/>
            <p:cNvGrpSpPr/>
            <p:nvPr/>
          </p:nvGrpSpPr>
          <p:grpSpPr>
            <a:xfrm>
              <a:off x="7668341" y="2671902"/>
              <a:ext cx="863708" cy="1048331"/>
              <a:chOff x="7596333" y="2309434"/>
              <a:chExt cx="863708" cy="1048331"/>
            </a:xfrm>
          </p:grpSpPr>
          <p:sp>
            <p:nvSpPr>
              <p:cNvPr id="194" name="Parallelogram 193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95" name="Parallelogram 194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96" name="Parallelogram 195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</p:grpSp>
      <p:grpSp>
        <p:nvGrpSpPr>
          <p:cNvPr id="265" name="Group 264"/>
          <p:cNvGrpSpPr/>
          <p:nvPr/>
        </p:nvGrpSpPr>
        <p:grpSpPr>
          <a:xfrm>
            <a:off x="6007741" y="2616730"/>
            <a:ext cx="1876628" cy="1380506"/>
            <a:chOff x="463124" y="3963172"/>
            <a:chExt cx="3389423" cy="2493365"/>
          </a:xfrm>
        </p:grpSpPr>
        <p:grpSp>
          <p:nvGrpSpPr>
            <p:cNvPr id="266" name="Group 265"/>
            <p:cNvGrpSpPr/>
            <p:nvPr/>
          </p:nvGrpSpPr>
          <p:grpSpPr>
            <a:xfrm>
              <a:off x="467544" y="6093296"/>
              <a:ext cx="2520280" cy="360040"/>
              <a:chOff x="4792444" y="3758924"/>
              <a:chExt cx="2520280" cy="360040"/>
            </a:xfrm>
            <a:solidFill>
              <a:srgbClr val="CCFFCC"/>
            </a:solidFill>
          </p:grpSpPr>
          <p:sp>
            <p:nvSpPr>
              <p:cNvPr id="343" name="Rectangle 342"/>
              <p:cNvSpPr/>
              <p:nvPr/>
            </p:nvSpPr>
            <p:spPr bwMode="auto">
              <a:xfrm>
                <a:off x="479244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44" name="Rectangle 343"/>
              <p:cNvSpPr/>
              <p:nvPr/>
            </p:nvSpPr>
            <p:spPr bwMode="auto">
              <a:xfrm>
                <a:off x="515248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45" name="Rectangle 344"/>
              <p:cNvSpPr/>
              <p:nvPr/>
            </p:nvSpPr>
            <p:spPr bwMode="auto">
              <a:xfrm>
                <a:off x="551252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46" name="Rectangle 345"/>
              <p:cNvSpPr/>
              <p:nvPr/>
            </p:nvSpPr>
            <p:spPr bwMode="auto">
              <a:xfrm>
                <a:off x="587256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47" name="Rectangle 346"/>
              <p:cNvSpPr/>
              <p:nvPr/>
            </p:nvSpPr>
            <p:spPr bwMode="auto">
              <a:xfrm>
                <a:off x="623260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48" name="Rectangle 347"/>
              <p:cNvSpPr/>
              <p:nvPr/>
            </p:nvSpPr>
            <p:spPr bwMode="auto">
              <a:xfrm>
                <a:off x="659264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49" name="Rectangle 348"/>
              <p:cNvSpPr/>
              <p:nvPr/>
            </p:nvSpPr>
            <p:spPr bwMode="auto">
              <a:xfrm>
                <a:off x="6952684" y="3758924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67" name="Group 266"/>
            <p:cNvGrpSpPr/>
            <p:nvPr/>
          </p:nvGrpSpPr>
          <p:grpSpPr>
            <a:xfrm>
              <a:off x="467544" y="5733256"/>
              <a:ext cx="2520280" cy="360040"/>
              <a:chOff x="4792444" y="3398884"/>
              <a:chExt cx="2520280" cy="360040"/>
            </a:xfrm>
            <a:solidFill>
              <a:srgbClr val="CCFFCC"/>
            </a:solidFill>
          </p:grpSpPr>
          <p:sp>
            <p:nvSpPr>
              <p:cNvPr id="336" name="Rectangle 335"/>
              <p:cNvSpPr/>
              <p:nvPr/>
            </p:nvSpPr>
            <p:spPr bwMode="auto">
              <a:xfrm>
                <a:off x="479244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37" name="Rectangle 336"/>
              <p:cNvSpPr/>
              <p:nvPr/>
            </p:nvSpPr>
            <p:spPr bwMode="auto">
              <a:xfrm>
                <a:off x="515248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38" name="Rectangle 337"/>
              <p:cNvSpPr/>
              <p:nvPr/>
            </p:nvSpPr>
            <p:spPr bwMode="auto">
              <a:xfrm>
                <a:off x="551252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39" name="Rectangle 338"/>
              <p:cNvSpPr/>
              <p:nvPr/>
            </p:nvSpPr>
            <p:spPr bwMode="auto">
              <a:xfrm>
                <a:off x="587256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40" name="Rectangle 339"/>
              <p:cNvSpPr/>
              <p:nvPr/>
            </p:nvSpPr>
            <p:spPr bwMode="auto">
              <a:xfrm>
                <a:off x="623260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41" name="Rectangle 340"/>
              <p:cNvSpPr/>
              <p:nvPr/>
            </p:nvSpPr>
            <p:spPr bwMode="auto">
              <a:xfrm>
                <a:off x="659264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42" name="Rectangle 341"/>
              <p:cNvSpPr/>
              <p:nvPr/>
            </p:nvSpPr>
            <p:spPr bwMode="auto">
              <a:xfrm>
                <a:off x="6952684" y="3398884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68" name="Group 267"/>
            <p:cNvGrpSpPr/>
            <p:nvPr/>
          </p:nvGrpSpPr>
          <p:grpSpPr>
            <a:xfrm>
              <a:off x="467544" y="5373216"/>
              <a:ext cx="2520280" cy="360040"/>
              <a:chOff x="4792444" y="3038844"/>
              <a:chExt cx="2520280" cy="360040"/>
            </a:xfrm>
            <a:solidFill>
              <a:srgbClr val="CCFFCC"/>
            </a:solidFill>
          </p:grpSpPr>
          <p:sp>
            <p:nvSpPr>
              <p:cNvPr id="329" name="Rectangle 328"/>
              <p:cNvSpPr/>
              <p:nvPr/>
            </p:nvSpPr>
            <p:spPr bwMode="auto">
              <a:xfrm>
                <a:off x="479244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30" name="Rectangle 329"/>
              <p:cNvSpPr/>
              <p:nvPr/>
            </p:nvSpPr>
            <p:spPr bwMode="auto">
              <a:xfrm>
                <a:off x="515248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31" name="Rectangle 330"/>
              <p:cNvSpPr/>
              <p:nvPr/>
            </p:nvSpPr>
            <p:spPr bwMode="auto">
              <a:xfrm>
                <a:off x="551252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32" name="Rectangle 331"/>
              <p:cNvSpPr/>
              <p:nvPr/>
            </p:nvSpPr>
            <p:spPr bwMode="auto">
              <a:xfrm>
                <a:off x="587256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33" name="Rectangle 332"/>
              <p:cNvSpPr/>
              <p:nvPr/>
            </p:nvSpPr>
            <p:spPr bwMode="auto">
              <a:xfrm>
                <a:off x="623260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34" name="Rectangle 333"/>
              <p:cNvSpPr/>
              <p:nvPr/>
            </p:nvSpPr>
            <p:spPr bwMode="auto">
              <a:xfrm>
                <a:off x="659264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35" name="Rectangle 334"/>
              <p:cNvSpPr/>
              <p:nvPr/>
            </p:nvSpPr>
            <p:spPr bwMode="auto">
              <a:xfrm>
                <a:off x="6952684" y="3038844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69" name="Group 268"/>
            <p:cNvGrpSpPr/>
            <p:nvPr/>
          </p:nvGrpSpPr>
          <p:grpSpPr>
            <a:xfrm>
              <a:off x="467544" y="5013176"/>
              <a:ext cx="2520280" cy="360040"/>
              <a:chOff x="4792444" y="2678804"/>
              <a:chExt cx="2520280" cy="360040"/>
            </a:xfrm>
            <a:solidFill>
              <a:srgbClr val="CCFFCC"/>
            </a:solidFill>
          </p:grpSpPr>
          <p:sp>
            <p:nvSpPr>
              <p:cNvPr id="322" name="Rectangle 321"/>
              <p:cNvSpPr/>
              <p:nvPr/>
            </p:nvSpPr>
            <p:spPr bwMode="auto">
              <a:xfrm>
                <a:off x="479244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23" name="Rectangle 322"/>
              <p:cNvSpPr/>
              <p:nvPr/>
            </p:nvSpPr>
            <p:spPr bwMode="auto">
              <a:xfrm>
                <a:off x="515248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24" name="Rectangle 323"/>
              <p:cNvSpPr/>
              <p:nvPr/>
            </p:nvSpPr>
            <p:spPr bwMode="auto">
              <a:xfrm>
                <a:off x="551252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25" name="Rectangle 324"/>
              <p:cNvSpPr/>
              <p:nvPr/>
            </p:nvSpPr>
            <p:spPr bwMode="auto">
              <a:xfrm>
                <a:off x="587256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26" name="Rectangle 325"/>
              <p:cNvSpPr/>
              <p:nvPr/>
            </p:nvSpPr>
            <p:spPr bwMode="auto">
              <a:xfrm>
                <a:off x="623260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27" name="Rectangle 326"/>
              <p:cNvSpPr/>
              <p:nvPr/>
            </p:nvSpPr>
            <p:spPr bwMode="auto">
              <a:xfrm>
                <a:off x="659264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28" name="Rectangle 327"/>
              <p:cNvSpPr/>
              <p:nvPr/>
            </p:nvSpPr>
            <p:spPr bwMode="auto">
              <a:xfrm>
                <a:off x="6952684" y="2678804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70" name="Group 269"/>
            <p:cNvGrpSpPr/>
            <p:nvPr/>
          </p:nvGrpSpPr>
          <p:grpSpPr>
            <a:xfrm>
              <a:off x="467544" y="4653136"/>
              <a:ext cx="2520280" cy="360040"/>
              <a:chOff x="4792444" y="2318764"/>
              <a:chExt cx="2520280" cy="360040"/>
            </a:xfrm>
            <a:solidFill>
              <a:srgbClr val="CCFFCC"/>
            </a:solidFill>
          </p:grpSpPr>
          <p:sp>
            <p:nvSpPr>
              <p:cNvPr id="315" name="Rectangle 314"/>
              <p:cNvSpPr/>
              <p:nvPr/>
            </p:nvSpPr>
            <p:spPr bwMode="auto">
              <a:xfrm>
                <a:off x="479244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16" name="Rectangle 315"/>
              <p:cNvSpPr/>
              <p:nvPr/>
            </p:nvSpPr>
            <p:spPr bwMode="auto">
              <a:xfrm>
                <a:off x="515248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17" name="Rectangle 316"/>
              <p:cNvSpPr/>
              <p:nvPr/>
            </p:nvSpPr>
            <p:spPr bwMode="auto">
              <a:xfrm>
                <a:off x="551252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18" name="Rectangle 317"/>
              <p:cNvSpPr/>
              <p:nvPr/>
            </p:nvSpPr>
            <p:spPr bwMode="auto">
              <a:xfrm>
                <a:off x="587256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19" name="Rectangle 318"/>
              <p:cNvSpPr/>
              <p:nvPr/>
            </p:nvSpPr>
            <p:spPr bwMode="auto">
              <a:xfrm>
                <a:off x="623260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20" name="Rectangle 319"/>
              <p:cNvSpPr/>
              <p:nvPr/>
            </p:nvSpPr>
            <p:spPr bwMode="auto">
              <a:xfrm>
                <a:off x="659264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21" name="Rectangle 320"/>
              <p:cNvSpPr/>
              <p:nvPr/>
            </p:nvSpPr>
            <p:spPr bwMode="auto">
              <a:xfrm>
                <a:off x="6952684" y="2318764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71" name="Group 270"/>
            <p:cNvGrpSpPr/>
            <p:nvPr/>
          </p:nvGrpSpPr>
          <p:grpSpPr>
            <a:xfrm>
              <a:off x="463124" y="4422054"/>
              <a:ext cx="2815909" cy="235254"/>
              <a:chOff x="5071636" y="2765870"/>
              <a:chExt cx="2815909" cy="235254"/>
            </a:xfrm>
            <a:solidFill>
              <a:srgbClr val="CCFFCC"/>
            </a:solidFill>
          </p:grpSpPr>
          <p:sp>
            <p:nvSpPr>
              <p:cNvPr id="308" name="Parallelogram 307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09" name="Parallelogram 308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10" name="Parallelogram 309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11" name="Parallelogram 310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12" name="Parallelogram 311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13" name="Parallelogram 312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14" name="Parallelogram 313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72" name="Group 271"/>
            <p:cNvGrpSpPr/>
            <p:nvPr/>
          </p:nvGrpSpPr>
          <p:grpSpPr>
            <a:xfrm>
              <a:off x="749881" y="4192613"/>
              <a:ext cx="2815909" cy="235254"/>
              <a:chOff x="5071636" y="2765870"/>
              <a:chExt cx="2815909" cy="235254"/>
            </a:xfrm>
            <a:solidFill>
              <a:srgbClr val="CCFFCC"/>
            </a:solidFill>
          </p:grpSpPr>
          <p:sp>
            <p:nvSpPr>
              <p:cNvPr id="301" name="Parallelogram 300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02" name="Parallelogram 301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03" name="Parallelogram 302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04" name="Parallelogram 303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05" name="Parallelogram 304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06" name="Parallelogram 305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07" name="Parallelogram 306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73" name="Group 272"/>
            <p:cNvGrpSpPr/>
            <p:nvPr/>
          </p:nvGrpSpPr>
          <p:grpSpPr>
            <a:xfrm>
              <a:off x="1036638" y="3963172"/>
              <a:ext cx="2815909" cy="235254"/>
              <a:chOff x="5071636" y="2765870"/>
              <a:chExt cx="2815909" cy="235254"/>
            </a:xfrm>
          </p:grpSpPr>
          <p:sp>
            <p:nvSpPr>
              <p:cNvPr id="294" name="Parallelogram 293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5" name="Parallelogram 294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6" name="Parallelogram 295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7" name="Parallelogram 296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8" name="Parallelogram 297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9" name="Parallelogram 298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00" name="Parallelogram 299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74" name="Group 273"/>
            <p:cNvGrpSpPr/>
            <p:nvPr/>
          </p:nvGrpSpPr>
          <p:grpSpPr>
            <a:xfrm>
              <a:off x="2987821" y="3965618"/>
              <a:ext cx="863708" cy="1048331"/>
              <a:chOff x="7596333" y="2309434"/>
              <a:chExt cx="863708" cy="1048331"/>
            </a:xfrm>
            <a:solidFill>
              <a:srgbClr val="008000"/>
            </a:solidFill>
          </p:grpSpPr>
          <p:sp>
            <p:nvSpPr>
              <p:cNvPr id="291" name="Parallelogram 290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2" name="Parallelogram 291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3" name="Parallelogram 292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75" name="Group 274"/>
            <p:cNvGrpSpPr/>
            <p:nvPr/>
          </p:nvGrpSpPr>
          <p:grpSpPr>
            <a:xfrm>
              <a:off x="2987824" y="4325306"/>
              <a:ext cx="863708" cy="1048331"/>
              <a:chOff x="7596333" y="2309434"/>
              <a:chExt cx="863708" cy="1048331"/>
            </a:xfrm>
            <a:solidFill>
              <a:srgbClr val="008000"/>
            </a:solidFill>
          </p:grpSpPr>
          <p:sp>
            <p:nvSpPr>
              <p:cNvPr id="288" name="Parallelogram 287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89" name="Parallelogram 288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0" name="Parallelogram 289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76" name="Group 275"/>
            <p:cNvGrpSpPr/>
            <p:nvPr/>
          </p:nvGrpSpPr>
          <p:grpSpPr>
            <a:xfrm>
              <a:off x="2987827" y="4684994"/>
              <a:ext cx="863708" cy="1048331"/>
              <a:chOff x="7596333" y="2309434"/>
              <a:chExt cx="863708" cy="1048331"/>
            </a:xfrm>
            <a:solidFill>
              <a:srgbClr val="008000"/>
            </a:solidFill>
          </p:grpSpPr>
          <p:sp>
            <p:nvSpPr>
              <p:cNvPr id="285" name="Parallelogram 284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86" name="Parallelogram 285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87" name="Parallelogram 286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77" name="Group 276"/>
            <p:cNvGrpSpPr/>
            <p:nvPr/>
          </p:nvGrpSpPr>
          <p:grpSpPr>
            <a:xfrm>
              <a:off x="2987824" y="5046600"/>
              <a:ext cx="863708" cy="1048331"/>
              <a:chOff x="7596333" y="2309434"/>
              <a:chExt cx="863708" cy="1048331"/>
            </a:xfrm>
            <a:solidFill>
              <a:srgbClr val="008000"/>
            </a:solidFill>
          </p:grpSpPr>
          <p:sp>
            <p:nvSpPr>
              <p:cNvPr id="282" name="Parallelogram 281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83" name="Parallelogram 282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84" name="Parallelogram 283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78" name="Group 277"/>
            <p:cNvGrpSpPr/>
            <p:nvPr/>
          </p:nvGrpSpPr>
          <p:grpSpPr>
            <a:xfrm>
              <a:off x="2987821" y="5408206"/>
              <a:ext cx="863708" cy="1048331"/>
              <a:chOff x="7596333" y="2309434"/>
              <a:chExt cx="863708" cy="1048331"/>
            </a:xfrm>
            <a:solidFill>
              <a:srgbClr val="008000"/>
            </a:solidFill>
          </p:grpSpPr>
          <p:sp>
            <p:nvSpPr>
              <p:cNvPr id="279" name="Parallelogram 278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80" name="Parallelogram 279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81" name="Parallelogram 280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</p:grpSp>
      <p:grpSp>
        <p:nvGrpSpPr>
          <p:cNvPr id="350" name="Group 349"/>
          <p:cNvGrpSpPr/>
          <p:nvPr/>
        </p:nvGrpSpPr>
        <p:grpSpPr>
          <a:xfrm>
            <a:off x="1039189" y="4519054"/>
            <a:ext cx="1944216" cy="1430226"/>
            <a:chOff x="323528" y="3171084"/>
            <a:chExt cx="3389423" cy="2493365"/>
          </a:xfrm>
        </p:grpSpPr>
        <p:grpSp>
          <p:nvGrpSpPr>
            <p:cNvPr id="351" name="Group 350"/>
            <p:cNvGrpSpPr/>
            <p:nvPr/>
          </p:nvGrpSpPr>
          <p:grpSpPr>
            <a:xfrm>
              <a:off x="327948" y="3861048"/>
              <a:ext cx="2520280" cy="1800200"/>
              <a:chOff x="5076056" y="2996952"/>
              <a:chExt cx="2520280" cy="1800200"/>
            </a:xfrm>
          </p:grpSpPr>
          <p:sp>
            <p:nvSpPr>
              <p:cNvPr id="396" name="Rectangle 395"/>
              <p:cNvSpPr/>
              <p:nvPr/>
            </p:nvSpPr>
            <p:spPr bwMode="auto">
              <a:xfrm>
                <a:off x="507605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97" name="Rectangle 396"/>
              <p:cNvSpPr/>
              <p:nvPr/>
            </p:nvSpPr>
            <p:spPr bwMode="auto">
              <a:xfrm>
                <a:off x="543609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98" name="Rectangle 397"/>
              <p:cNvSpPr/>
              <p:nvPr/>
            </p:nvSpPr>
            <p:spPr bwMode="auto">
              <a:xfrm>
                <a:off x="579613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99" name="Rectangle 398"/>
              <p:cNvSpPr/>
              <p:nvPr/>
            </p:nvSpPr>
            <p:spPr bwMode="auto">
              <a:xfrm>
                <a:off x="615617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00" name="Rectangle 399"/>
              <p:cNvSpPr/>
              <p:nvPr/>
            </p:nvSpPr>
            <p:spPr bwMode="auto">
              <a:xfrm>
                <a:off x="651621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01" name="Rectangle 400"/>
              <p:cNvSpPr/>
              <p:nvPr/>
            </p:nvSpPr>
            <p:spPr bwMode="auto">
              <a:xfrm>
                <a:off x="687625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02" name="Rectangle 401"/>
              <p:cNvSpPr/>
              <p:nvPr/>
            </p:nvSpPr>
            <p:spPr bwMode="auto">
              <a:xfrm>
                <a:off x="7236296" y="4437112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03" name="Rectangle 402"/>
              <p:cNvSpPr/>
              <p:nvPr/>
            </p:nvSpPr>
            <p:spPr bwMode="auto">
              <a:xfrm>
                <a:off x="507605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04" name="Rectangle 403"/>
              <p:cNvSpPr/>
              <p:nvPr/>
            </p:nvSpPr>
            <p:spPr bwMode="auto">
              <a:xfrm>
                <a:off x="543609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05" name="Rectangle 404"/>
              <p:cNvSpPr/>
              <p:nvPr/>
            </p:nvSpPr>
            <p:spPr bwMode="auto">
              <a:xfrm>
                <a:off x="579613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06" name="Rectangle 405"/>
              <p:cNvSpPr/>
              <p:nvPr/>
            </p:nvSpPr>
            <p:spPr bwMode="auto">
              <a:xfrm>
                <a:off x="615617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07" name="Rectangle 406"/>
              <p:cNvSpPr/>
              <p:nvPr/>
            </p:nvSpPr>
            <p:spPr bwMode="auto">
              <a:xfrm>
                <a:off x="651621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08" name="Rectangle 407"/>
              <p:cNvSpPr/>
              <p:nvPr/>
            </p:nvSpPr>
            <p:spPr bwMode="auto">
              <a:xfrm>
                <a:off x="687625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09" name="Rectangle 408"/>
              <p:cNvSpPr/>
              <p:nvPr/>
            </p:nvSpPr>
            <p:spPr bwMode="auto">
              <a:xfrm>
                <a:off x="7236296" y="4077072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10" name="Rectangle 409"/>
              <p:cNvSpPr/>
              <p:nvPr/>
            </p:nvSpPr>
            <p:spPr bwMode="auto">
              <a:xfrm>
                <a:off x="507605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11" name="Rectangle 410"/>
              <p:cNvSpPr/>
              <p:nvPr/>
            </p:nvSpPr>
            <p:spPr bwMode="auto">
              <a:xfrm>
                <a:off x="543609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12" name="Rectangle 411"/>
              <p:cNvSpPr/>
              <p:nvPr/>
            </p:nvSpPr>
            <p:spPr bwMode="auto">
              <a:xfrm>
                <a:off x="579613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13" name="Rectangle 412"/>
              <p:cNvSpPr/>
              <p:nvPr/>
            </p:nvSpPr>
            <p:spPr bwMode="auto">
              <a:xfrm>
                <a:off x="615617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14" name="Rectangle 413"/>
              <p:cNvSpPr/>
              <p:nvPr/>
            </p:nvSpPr>
            <p:spPr bwMode="auto">
              <a:xfrm>
                <a:off x="651621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15" name="Rectangle 414"/>
              <p:cNvSpPr/>
              <p:nvPr/>
            </p:nvSpPr>
            <p:spPr bwMode="auto">
              <a:xfrm>
                <a:off x="687625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16" name="Rectangle 415"/>
              <p:cNvSpPr/>
              <p:nvPr/>
            </p:nvSpPr>
            <p:spPr bwMode="auto">
              <a:xfrm>
                <a:off x="7236296" y="3717032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17" name="Rectangle 416"/>
              <p:cNvSpPr/>
              <p:nvPr/>
            </p:nvSpPr>
            <p:spPr bwMode="auto">
              <a:xfrm>
                <a:off x="507605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18" name="Rectangle 417"/>
              <p:cNvSpPr/>
              <p:nvPr/>
            </p:nvSpPr>
            <p:spPr bwMode="auto">
              <a:xfrm>
                <a:off x="543609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19" name="Rectangle 418"/>
              <p:cNvSpPr/>
              <p:nvPr/>
            </p:nvSpPr>
            <p:spPr bwMode="auto">
              <a:xfrm>
                <a:off x="579613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20" name="Rectangle 419"/>
              <p:cNvSpPr/>
              <p:nvPr/>
            </p:nvSpPr>
            <p:spPr bwMode="auto">
              <a:xfrm>
                <a:off x="615617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21" name="Rectangle 420"/>
              <p:cNvSpPr/>
              <p:nvPr/>
            </p:nvSpPr>
            <p:spPr bwMode="auto">
              <a:xfrm>
                <a:off x="651621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22" name="Rectangle 421"/>
              <p:cNvSpPr/>
              <p:nvPr/>
            </p:nvSpPr>
            <p:spPr bwMode="auto">
              <a:xfrm>
                <a:off x="687625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23" name="Rectangle 422"/>
              <p:cNvSpPr/>
              <p:nvPr/>
            </p:nvSpPr>
            <p:spPr bwMode="auto">
              <a:xfrm>
                <a:off x="7236296" y="3356992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24" name="Rectangle 423"/>
              <p:cNvSpPr/>
              <p:nvPr/>
            </p:nvSpPr>
            <p:spPr bwMode="auto">
              <a:xfrm>
                <a:off x="507605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25" name="Rectangle 424"/>
              <p:cNvSpPr/>
              <p:nvPr/>
            </p:nvSpPr>
            <p:spPr bwMode="auto">
              <a:xfrm>
                <a:off x="543609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26" name="Rectangle 425"/>
              <p:cNvSpPr/>
              <p:nvPr/>
            </p:nvSpPr>
            <p:spPr bwMode="auto">
              <a:xfrm>
                <a:off x="579613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27" name="Rectangle 426"/>
              <p:cNvSpPr/>
              <p:nvPr/>
            </p:nvSpPr>
            <p:spPr bwMode="auto">
              <a:xfrm>
                <a:off x="615617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28" name="Rectangle 427"/>
              <p:cNvSpPr/>
              <p:nvPr/>
            </p:nvSpPr>
            <p:spPr bwMode="auto">
              <a:xfrm>
                <a:off x="651621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29" name="Rectangle 428"/>
              <p:cNvSpPr/>
              <p:nvPr/>
            </p:nvSpPr>
            <p:spPr bwMode="auto">
              <a:xfrm>
                <a:off x="687625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30" name="Rectangle 429"/>
              <p:cNvSpPr/>
              <p:nvPr/>
            </p:nvSpPr>
            <p:spPr bwMode="auto">
              <a:xfrm>
                <a:off x="7236296" y="2996952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323528" y="3629966"/>
              <a:ext cx="2815909" cy="235254"/>
              <a:chOff x="5071636" y="2765870"/>
              <a:chExt cx="2815909" cy="235254"/>
            </a:xfrm>
          </p:grpSpPr>
          <p:sp>
            <p:nvSpPr>
              <p:cNvPr id="389" name="Parallelogram 388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90" name="Parallelogram 389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91" name="Parallelogram 390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92" name="Parallelogram 391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93" name="Parallelogram 392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94" name="Parallelogram 393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95" name="Parallelogram 394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353" name="Group 352"/>
            <p:cNvGrpSpPr/>
            <p:nvPr/>
          </p:nvGrpSpPr>
          <p:grpSpPr>
            <a:xfrm>
              <a:off x="610285" y="3400525"/>
              <a:ext cx="2815909" cy="235254"/>
              <a:chOff x="5071636" y="2765870"/>
              <a:chExt cx="2815909" cy="235254"/>
            </a:xfrm>
          </p:grpSpPr>
          <p:sp>
            <p:nvSpPr>
              <p:cNvPr id="382" name="Parallelogram 381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83" name="Parallelogram 382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84" name="Parallelogram 383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85" name="Parallelogram 384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86" name="Parallelogram 385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87" name="Parallelogram 386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88" name="Parallelogram 387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354" name="Group 353"/>
            <p:cNvGrpSpPr/>
            <p:nvPr/>
          </p:nvGrpSpPr>
          <p:grpSpPr>
            <a:xfrm>
              <a:off x="897042" y="3171084"/>
              <a:ext cx="2815909" cy="235254"/>
              <a:chOff x="5071636" y="2765870"/>
              <a:chExt cx="2815909" cy="235254"/>
            </a:xfrm>
          </p:grpSpPr>
          <p:sp>
            <p:nvSpPr>
              <p:cNvPr id="375" name="Parallelogram 374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76" name="Parallelogram 375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77" name="Parallelogram 376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78" name="Parallelogram 377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79" name="Parallelogram 378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80" name="Parallelogram 379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81" name="Parallelogram 380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355" name="Group 354"/>
            <p:cNvGrpSpPr/>
            <p:nvPr/>
          </p:nvGrpSpPr>
          <p:grpSpPr>
            <a:xfrm>
              <a:off x="2848225" y="3173530"/>
              <a:ext cx="863708" cy="1048331"/>
              <a:chOff x="7596333" y="2309434"/>
              <a:chExt cx="863708" cy="1048331"/>
            </a:xfrm>
          </p:grpSpPr>
          <p:sp>
            <p:nvSpPr>
              <p:cNvPr id="372" name="Parallelogram 371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73" name="Parallelogram 372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74" name="Parallelogram 373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356" name="Group 355"/>
            <p:cNvGrpSpPr/>
            <p:nvPr/>
          </p:nvGrpSpPr>
          <p:grpSpPr>
            <a:xfrm>
              <a:off x="2848228" y="3533218"/>
              <a:ext cx="863708" cy="1048331"/>
              <a:chOff x="7596333" y="2309434"/>
              <a:chExt cx="863708" cy="1048331"/>
            </a:xfrm>
          </p:grpSpPr>
          <p:sp>
            <p:nvSpPr>
              <p:cNvPr id="369" name="Parallelogram 368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70" name="Parallelogram 369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71" name="Parallelogram 370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357" name="Group 356"/>
            <p:cNvGrpSpPr/>
            <p:nvPr/>
          </p:nvGrpSpPr>
          <p:grpSpPr>
            <a:xfrm>
              <a:off x="2848231" y="3892906"/>
              <a:ext cx="863708" cy="1048331"/>
              <a:chOff x="7596333" y="2309434"/>
              <a:chExt cx="863708" cy="1048331"/>
            </a:xfrm>
          </p:grpSpPr>
          <p:sp>
            <p:nvSpPr>
              <p:cNvPr id="366" name="Parallelogram 365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67" name="Parallelogram 366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68" name="Parallelogram 367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358" name="Group 357"/>
            <p:cNvGrpSpPr/>
            <p:nvPr/>
          </p:nvGrpSpPr>
          <p:grpSpPr>
            <a:xfrm>
              <a:off x="2848228" y="4254512"/>
              <a:ext cx="863708" cy="1048331"/>
              <a:chOff x="7596333" y="2309434"/>
              <a:chExt cx="863708" cy="1048331"/>
            </a:xfrm>
          </p:grpSpPr>
          <p:sp>
            <p:nvSpPr>
              <p:cNvPr id="363" name="Parallelogram 362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64" name="Parallelogram 363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65" name="Parallelogram 364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359" name="Group 358"/>
            <p:cNvGrpSpPr/>
            <p:nvPr/>
          </p:nvGrpSpPr>
          <p:grpSpPr>
            <a:xfrm>
              <a:off x="2848225" y="4616118"/>
              <a:ext cx="863708" cy="1048331"/>
              <a:chOff x="7596333" y="2309434"/>
              <a:chExt cx="863708" cy="1048331"/>
            </a:xfrm>
          </p:grpSpPr>
          <p:sp>
            <p:nvSpPr>
              <p:cNvPr id="360" name="Parallelogram 359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61" name="Parallelogram 360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62" name="Parallelogram 361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</p:grpSp>
      <p:grpSp>
        <p:nvGrpSpPr>
          <p:cNvPr id="431" name="Group 430"/>
          <p:cNvGrpSpPr/>
          <p:nvPr/>
        </p:nvGrpSpPr>
        <p:grpSpPr>
          <a:xfrm>
            <a:off x="3489018" y="4560945"/>
            <a:ext cx="1887271" cy="1388335"/>
            <a:chOff x="4423564" y="3099076"/>
            <a:chExt cx="3389423" cy="2493365"/>
          </a:xfrm>
        </p:grpSpPr>
        <p:sp>
          <p:nvSpPr>
            <p:cNvPr id="432" name="Rectangle 431"/>
            <p:cNvSpPr/>
            <p:nvPr/>
          </p:nvSpPr>
          <p:spPr bwMode="auto">
            <a:xfrm>
              <a:off x="4427984" y="522920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33" name="Rectangle 432"/>
            <p:cNvSpPr/>
            <p:nvPr/>
          </p:nvSpPr>
          <p:spPr bwMode="auto">
            <a:xfrm>
              <a:off x="4788024" y="522920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34" name="Rectangle 433"/>
            <p:cNvSpPr/>
            <p:nvPr/>
          </p:nvSpPr>
          <p:spPr bwMode="auto">
            <a:xfrm>
              <a:off x="5148064" y="522920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5508104" y="522920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36" name="Rectangle 435"/>
            <p:cNvSpPr/>
            <p:nvPr/>
          </p:nvSpPr>
          <p:spPr bwMode="auto">
            <a:xfrm>
              <a:off x="5868144" y="522920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37" name="Rectangle 436"/>
            <p:cNvSpPr/>
            <p:nvPr/>
          </p:nvSpPr>
          <p:spPr bwMode="auto">
            <a:xfrm>
              <a:off x="6228184" y="522920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38" name="Rectangle 437"/>
            <p:cNvSpPr/>
            <p:nvPr/>
          </p:nvSpPr>
          <p:spPr bwMode="auto">
            <a:xfrm>
              <a:off x="6588224" y="522920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39" name="Rectangle 438"/>
            <p:cNvSpPr/>
            <p:nvPr/>
          </p:nvSpPr>
          <p:spPr bwMode="auto">
            <a:xfrm>
              <a:off x="4427984" y="486916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40" name="Rectangle 439"/>
            <p:cNvSpPr/>
            <p:nvPr/>
          </p:nvSpPr>
          <p:spPr bwMode="auto">
            <a:xfrm>
              <a:off x="4788024" y="486916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41" name="Rectangle 440"/>
            <p:cNvSpPr/>
            <p:nvPr/>
          </p:nvSpPr>
          <p:spPr bwMode="auto">
            <a:xfrm>
              <a:off x="5148064" y="486916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42" name="Rectangle 441"/>
            <p:cNvSpPr/>
            <p:nvPr/>
          </p:nvSpPr>
          <p:spPr bwMode="auto">
            <a:xfrm>
              <a:off x="5508104" y="486916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43" name="Rectangle 442"/>
            <p:cNvSpPr/>
            <p:nvPr/>
          </p:nvSpPr>
          <p:spPr bwMode="auto">
            <a:xfrm>
              <a:off x="5868144" y="486916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44" name="Rectangle 443"/>
            <p:cNvSpPr/>
            <p:nvPr/>
          </p:nvSpPr>
          <p:spPr bwMode="auto">
            <a:xfrm>
              <a:off x="6228184" y="486916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45" name="Rectangle 444"/>
            <p:cNvSpPr/>
            <p:nvPr/>
          </p:nvSpPr>
          <p:spPr bwMode="auto">
            <a:xfrm>
              <a:off x="6588224" y="486916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46" name="Rectangle 445"/>
            <p:cNvSpPr/>
            <p:nvPr/>
          </p:nvSpPr>
          <p:spPr bwMode="auto">
            <a:xfrm>
              <a:off x="4427984" y="450912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47" name="Rectangle 446"/>
            <p:cNvSpPr/>
            <p:nvPr/>
          </p:nvSpPr>
          <p:spPr bwMode="auto">
            <a:xfrm>
              <a:off x="4788024" y="450912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48" name="Rectangle 447"/>
            <p:cNvSpPr/>
            <p:nvPr/>
          </p:nvSpPr>
          <p:spPr bwMode="auto">
            <a:xfrm>
              <a:off x="5148064" y="450912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49" name="Rectangle 448"/>
            <p:cNvSpPr/>
            <p:nvPr/>
          </p:nvSpPr>
          <p:spPr bwMode="auto">
            <a:xfrm>
              <a:off x="5508104" y="450912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50" name="Rectangle 449"/>
            <p:cNvSpPr/>
            <p:nvPr/>
          </p:nvSpPr>
          <p:spPr bwMode="auto">
            <a:xfrm>
              <a:off x="5868144" y="450912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51" name="Rectangle 450"/>
            <p:cNvSpPr/>
            <p:nvPr/>
          </p:nvSpPr>
          <p:spPr bwMode="auto">
            <a:xfrm>
              <a:off x="6228184" y="450912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52" name="Rectangle 451"/>
            <p:cNvSpPr/>
            <p:nvPr/>
          </p:nvSpPr>
          <p:spPr bwMode="auto">
            <a:xfrm>
              <a:off x="6588224" y="450912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53" name="Rectangle 452"/>
            <p:cNvSpPr/>
            <p:nvPr/>
          </p:nvSpPr>
          <p:spPr bwMode="auto">
            <a:xfrm>
              <a:off x="4427984" y="414908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54" name="Rectangle 453"/>
            <p:cNvSpPr/>
            <p:nvPr/>
          </p:nvSpPr>
          <p:spPr bwMode="auto">
            <a:xfrm>
              <a:off x="4788024" y="414908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55" name="Rectangle 454"/>
            <p:cNvSpPr/>
            <p:nvPr/>
          </p:nvSpPr>
          <p:spPr bwMode="auto">
            <a:xfrm>
              <a:off x="5148064" y="414908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56" name="Rectangle 455"/>
            <p:cNvSpPr/>
            <p:nvPr/>
          </p:nvSpPr>
          <p:spPr bwMode="auto">
            <a:xfrm>
              <a:off x="5508104" y="414908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57" name="Rectangle 456"/>
            <p:cNvSpPr/>
            <p:nvPr/>
          </p:nvSpPr>
          <p:spPr bwMode="auto">
            <a:xfrm>
              <a:off x="5868144" y="414908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58" name="Rectangle 457"/>
            <p:cNvSpPr/>
            <p:nvPr/>
          </p:nvSpPr>
          <p:spPr bwMode="auto">
            <a:xfrm>
              <a:off x="6228184" y="414908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59" name="Rectangle 458"/>
            <p:cNvSpPr/>
            <p:nvPr/>
          </p:nvSpPr>
          <p:spPr bwMode="auto">
            <a:xfrm>
              <a:off x="6588224" y="414908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60" name="Rectangle 459"/>
            <p:cNvSpPr/>
            <p:nvPr/>
          </p:nvSpPr>
          <p:spPr bwMode="auto">
            <a:xfrm>
              <a:off x="4427984" y="3789040"/>
              <a:ext cx="360040" cy="36004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61" name="Rectangle 460"/>
            <p:cNvSpPr/>
            <p:nvPr/>
          </p:nvSpPr>
          <p:spPr bwMode="auto">
            <a:xfrm>
              <a:off x="4788024" y="3789040"/>
              <a:ext cx="360040" cy="36004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62" name="Rectangle 461"/>
            <p:cNvSpPr/>
            <p:nvPr/>
          </p:nvSpPr>
          <p:spPr bwMode="auto">
            <a:xfrm>
              <a:off x="5148064" y="3789040"/>
              <a:ext cx="360040" cy="36004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63" name="Rectangle 462"/>
            <p:cNvSpPr/>
            <p:nvPr/>
          </p:nvSpPr>
          <p:spPr bwMode="auto">
            <a:xfrm>
              <a:off x="5508104" y="3789040"/>
              <a:ext cx="360040" cy="36004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64" name="Rectangle 463"/>
            <p:cNvSpPr/>
            <p:nvPr/>
          </p:nvSpPr>
          <p:spPr bwMode="auto">
            <a:xfrm>
              <a:off x="5868144" y="3789040"/>
              <a:ext cx="360040" cy="36004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65" name="Rectangle 464"/>
            <p:cNvSpPr/>
            <p:nvPr/>
          </p:nvSpPr>
          <p:spPr bwMode="auto">
            <a:xfrm>
              <a:off x="6228184" y="3789040"/>
              <a:ext cx="360040" cy="36004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66" name="Rectangle 465"/>
            <p:cNvSpPr/>
            <p:nvPr/>
          </p:nvSpPr>
          <p:spPr bwMode="auto">
            <a:xfrm>
              <a:off x="6588224" y="3789040"/>
              <a:ext cx="360040" cy="36004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grpSp>
          <p:nvGrpSpPr>
            <p:cNvPr id="467" name="Group 466"/>
            <p:cNvGrpSpPr/>
            <p:nvPr/>
          </p:nvGrpSpPr>
          <p:grpSpPr>
            <a:xfrm>
              <a:off x="4423564" y="3557958"/>
              <a:ext cx="2815909" cy="235254"/>
              <a:chOff x="5071636" y="2765870"/>
              <a:chExt cx="2815909" cy="235254"/>
            </a:xfrm>
            <a:solidFill>
              <a:srgbClr val="008000"/>
            </a:solidFill>
          </p:grpSpPr>
          <p:sp>
            <p:nvSpPr>
              <p:cNvPr id="504" name="Parallelogram 503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05" name="Parallelogram 504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06" name="Parallelogram 505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07" name="Parallelogram 506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08" name="Parallelogram 507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09" name="Parallelogram 508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10" name="Parallelogram 509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468" name="Group 467"/>
            <p:cNvGrpSpPr/>
            <p:nvPr/>
          </p:nvGrpSpPr>
          <p:grpSpPr>
            <a:xfrm>
              <a:off x="4710321" y="3328517"/>
              <a:ext cx="2815909" cy="235254"/>
              <a:chOff x="5071636" y="2765870"/>
              <a:chExt cx="2815909" cy="235254"/>
            </a:xfrm>
          </p:grpSpPr>
          <p:sp>
            <p:nvSpPr>
              <p:cNvPr id="497" name="Parallelogram 496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98" name="Parallelogram 497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99" name="Parallelogram 498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00" name="Parallelogram 499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01" name="Parallelogram 500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02" name="Parallelogram 501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03" name="Parallelogram 502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469" name="Group 468"/>
            <p:cNvGrpSpPr/>
            <p:nvPr/>
          </p:nvGrpSpPr>
          <p:grpSpPr>
            <a:xfrm>
              <a:off x="4997078" y="3099076"/>
              <a:ext cx="2815909" cy="235254"/>
              <a:chOff x="5071636" y="2765870"/>
              <a:chExt cx="2815909" cy="235254"/>
            </a:xfrm>
          </p:grpSpPr>
          <p:sp>
            <p:nvSpPr>
              <p:cNvPr id="490" name="Parallelogram 489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91" name="Parallelogram 490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92" name="Parallelogram 491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93" name="Parallelogram 492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94" name="Parallelogram 493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95" name="Parallelogram 494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96" name="Parallelogram 495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470" name="Group 469"/>
            <p:cNvGrpSpPr/>
            <p:nvPr/>
          </p:nvGrpSpPr>
          <p:grpSpPr>
            <a:xfrm>
              <a:off x="6948261" y="3101522"/>
              <a:ext cx="863708" cy="1048331"/>
              <a:chOff x="7596333" y="2309434"/>
              <a:chExt cx="863708" cy="1048331"/>
            </a:xfrm>
          </p:grpSpPr>
          <p:sp>
            <p:nvSpPr>
              <p:cNvPr id="487" name="Parallelogram 486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88" name="Parallelogram 487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89" name="Parallelogram 488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471" name="Group 470"/>
            <p:cNvGrpSpPr/>
            <p:nvPr/>
          </p:nvGrpSpPr>
          <p:grpSpPr>
            <a:xfrm>
              <a:off x="6948264" y="3461210"/>
              <a:ext cx="863708" cy="1048331"/>
              <a:chOff x="7596333" y="2309434"/>
              <a:chExt cx="863708" cy="1048331"/>
            </a:xfrm>
          </p:grpSpPr>
          <p:sp>
            <p:nvSpPr>
              <p:cNvPr id="484" name="Parallelogram 483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85" name="Parallelogram 484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86" name="Parallelogram 485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472" name="Group 471"/>
            <p:cNvGrpSpPr/>
            <p:nvPr/>
          </p:nvGrpSpPr>
          <p:grpSpPr>
            <a:xfrm>
              <a:off x="6948267" y="3820898"/>
              <a:ext cx="863708" cy="1048331"/>
              <a:chOff x="7596333" y="2309434"/>
              <a:chExt cx="863708" cy="1048331"/>
            </a:xfrm>
          </p:grpSpPr>
          <p:sp>
            <p:nvSpPr>
              <p:cNvPr id="481" name="Parallelogram 480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82" name="Parallelogram 481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83" name="Parallelogram 482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473" name="Group 472"/>
            <p:cNvGrpSpPr/>
            <p:nvPr/>
          </p:nvGrpSpPr>
          <p:grpSpPr>
            <a:xfrm>
              <a:off x="6948264" y="4182504"/>
              <a:ext cx="863708" cy="1048331"/>
              <a:chOff x="7596333" y="2309434"/>
              <a:chExt cx="863708" cy="1048331"/>
            </a:xfrm>
          </p:grpSpPr>
          <p:sp>
            <p:nvSpPr>
              <p:cNvPr id="478" name="Parallelogram 477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79" name="Parallelogram 478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80" name="Parallelogram 479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474" name="Group 473"/>
            <p:cNvGrpSpPr/>
            <p:nvPr/>
          </p:nvGrpSpPr>
          <p:grpSpPr>
            <a:xfrm>
              <a:off x="6948261" y="4544110"/>
              <a:ext cx="863708" cy="1048331"/>
              <a:chOff x="7596333" y="2309434"/>
              <a:chExt cx="863708" cy="1048331"/>
            </a:xfrm>
          </p:grpSpPr>
          <p:sp>
            <p:nvSpPr>
              <p:cNvPr id="475" name="Parallelogram 474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76" name="Parallelogram 475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77" name="Parallelogram 476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</p:grpSp>
      <p:grpSp>
        <p:nvGrpSpPr>
          <p:cNvPr id="511" name="Group 510"/>
          <p:cNvGrpSpPr/>
          <p:nvPr/>
        </p:nvGrpSpPr>
        <p:grpSpPr>
          <a:xfrm>
            <a:off x="6079749" y="4568775"/>
            <a:ext cx="1876628" cy="1380506"/>
            <a:chOff x="4855612" y="3819156"/>
            <a:chExt cx="3389423" cy="2493365"/>
          </a:xfrm>
        </p:grpSpPr>
        <p:grpSp>
          <p:nvGrpSpPr>
            <p:cNvPr id="512" name="Group 511"/>
            <p:cNvGrpSpPr/>
            <p:nvPr/>
          </p:nvGrpSpPr>
          <p:grpSpPr>
            <a:xfrm>
              <a:off x="4860032" y="4509120"/>
              <a:ext cx="2520280" cy="1800200"/>
              <a:chOff x="5076056" y="2996952"/>
              <a:chExt cx="2520280" cy="1800200"/>
            </a:xfrm>
          </p:grpSpPr>
          <p:sp>
            <p:nvSpPr>
              <p:cNvPr id="557" name="Rectangle 556"/>
              <p:cNvSpPr/>
              <p:nvPr/>
            </p:nvSpPr>
            <p:spPr bwMode="auto">
              <a:xfrm>
                <a:off x="507605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58" name="Rectangle 557"/>
              <p:cNvSpPr/>
              <p:nvPr/>
            </p:nvSpPr>
            <p:spPr bwMode="auto">
              <a:xfrm>
                <a:off x="543609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59" name="Rectangle 558"/>
              <p:cNvSpPr/>
              <p:nvPr/>
            </p:nvSpPr>
            <p:spPr bwMode="auto">
              <a:xfrm>
                <a:off x="579613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60" name="Rectangle 559"/>
              <p:cNvSpPr/>
              <p:nvPr/>
            </p:nvSpPr>
            <p:spPr bwMode="auto">
              <a:xfrm>
                <a:off x="615617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61" name="Rectangle 560"/>
              <p:cNvSpPr/>
              <p:nvPr/>
            </p:nvSpPr>
            <p:spPr bwMode="auto">
              <a:xfrm>
                <a:off x="651621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62" name="Rectangle 561"/>
              <p:cNvSpPr/>
              <p:nvPr/>
            </p:nvSpPr>
            <p:spPr bwMode="auto">
              <a:xfrm>
                <a:off x="687625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63" name="Rectangle 562"/>
              <p:cNvSpPr/>
              <p:nvPr/>
            </p:nvSpPr>
            <p:spPr bwMode="auto">
              <a:xfrm>
                <a:off x="723629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64" name="Rectangle 563"/>
              <p:cNvSpPr/>
              <p:nvPr/>
            </p:nvSpPr>
            <p:spPr bwMode="auto">
              <a:xfrm>
                <a:off x="507605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65" name="Rectangle 564"/>
              <p:cNvSpPr/>
              <p:nvPr/>
            </p:nvSpPr>
            <p:spPr bwMode="auto">
              <a:xfrm>
                <a:off x="543609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66" name="Rectangle 565"/>
              <p:cNvSpPr/>
              <p:nvPr/>
            </p:nvSpPr>
            <p:spPr bwMode="auto">
              <a:xfrm>
                <a:off x="579613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67" name="Rectangle 566"/>
              <p:cNvSpPr/>
              <p:nvPr/>
            </p:nvSpPr>
            <p:spPr bwMode="auto">
              <a:xfrm>
                <a:off x="615617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68" name="Rectangle 567"/>
              <p:cNvSpPr/>
              <p:nvPr/>
            </p:nvSpPr>
            <p:spPr bwMode="auto">
              <a:xfrm>
                <a:off x="651621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69" name="Rectangle 568"/>
              <p:cNvSpPr/>
              <p:nvPr/>
            </p:nvSpPr>
            <p:spPr bwMode="auto">
              <a:xfrm>
                <a:off x="687625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70" name="Rectangle 569"/>
              <p:cNvSpPr/>
              <p:nvPr/>
            </p:nvSpPr>
            <p:spPr bwMode="auto">
              <a:xfrm>
                <a:off x="723629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71" name="Rectangle 570"/>
              <p:cNvSpPr/>
              <p:nvPr/>
            </p:nvSpPr>
            <p:spPr bwMode="auto">
              <a:xfrm>
                <a:off x="507605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72" name="Rectangle 571"/>
              <p:cNvSpPr/>
              <p:nvPr/>
            </p:nvSpPr>
            <p:spPr bwMode="auto">
              <a:xfrm>
                <a:off x="543609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73" name="Rectangle 572"/>
              <p:cNvSpPr/>
              <p:nvPr/>
            </p:nvSpPr>
            <p:spPr bwMode="auto">
              <a:xfrm>
                <a:off x="579613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74" name="Rectangle 573"/>
              <p:cNvSpPr/>
              <p:nvPr/>
            </p:nvSpPr>
            <p:spPr bwMode="auto">
              <a:xfrm>
                <a:off x="615617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75" name="Rectangle 574"/>
              <p:cNvSpPr/>
              <p:nvPr/>
            </p:nvSpPr>
            <p:spPr bwMode="auto">
              <a:xfrm>
                <a:off x="651621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76" name="Rectangle 575"/>
              <p:cNvSpPr/>
              <p:nvPr/>
            </p:nvSpPr>
            <p:spPr bwMode="auto">
              <a:xfrm>
                <a:off x="687625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77" name="Rectangle 576"/>
              <p:cNvSpPr/>
              <p:nvPr/>
            </p:nvSpPr>
            <p:spPr bwMode="auto">
              <a:xfrm>
                <a:off x="723629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78" name="Rectangle 577"/>
              <p:cNvSpPr/>
              <p:nvPr/>
            </p:nvSpPr>
            <p:spPr bwMode="auto">
              <a:xfrm>
                <a:off x="507605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79" name="Rectangle 578"/>
              <p:cNvSpPr/>
              <p:nvPr/>
            </p:nvSpPr>
            <p:spPr bwMode="auto">
              <a:xfrm>
                <a:off x="543609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80" name="Rectangle 579"/>
              <p:cNvSpPr/>
              <p:nvPr/>
            </p:nvSpPr>
            <p:spPr bwMode="auto">
              <a:xfrm>
                <a:off x="579613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81" name="Rectangle 580"/>
              <p:cNvSpPr/>
              <p:nvPr/>
            </p:nvSpPr>
            <p:spPr bwMode="auto">
              <a:xfrm>
                <a:off x="615617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82" name="Rectangle 581"/>
              <p:cNvSpPr/>
              <p:nvPr/>
            </p:nvSpPr>
            <p:spPr bwMode="auto">
              <a:xfrm>
                <a:off x="651621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83" name="Rectangle 582"/>
              <p:cNvSpPr/>
              <p:nvPr/>
            </p:nvSpPr>
            <p:spPr bwMode="auto">
              <a:xfrm>
                <a:off x="687625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84" name="Rectangle 583"/>
              <p:cNvSpPr/>
              <p:nvPr/>
            </p:nvSpPr>
            <p:spPr bwMode="auto">
              <a:xfrm>
                <a:off x="723629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85" name="Rectangle 584"/>
              <p:cNvSpPr/>
              <p:nvPr/>
            </p:nvSpPr>
            <p:spPr bwMode="auto">
              <a:xfrm>
                <a:off x="507605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86" name="Rectangle 585"/>
              <p:cNvSpPr/>
              <p:nvPr/>
            </p:nvSpPr>
            <p:spPr bwMode="auto">
              <a:xfrm>
                <a:off x="543609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87" name="Rectangle 586"/>
              <p:cNvSpPr/>
              <p:nvPr/>
            </p:nvSpPr>
            <p:spPr bwMode="auto">
              <a:xfrm>
                <a:off x="579613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88" name="Rectangle 587"/>
              <p:cNvSpPr/>
              <p:nvPr/>
            </p:nvSpPr>
            <p:spPr bwMode="auto">
              <a:xfrm>
                <a:off x="615617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89" name="Rectangle 588"/>
              <p:cNvSpPr/>
              <p:nvPr/>
            </p:nvSpPr>
            <p:spPr bwMode="auto">
              <a:xfrm>
                <a:off x="651621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90" name="Rectangle 589"/>
              <p:cNvSpPr/>
              <p:nvPr/>
            </p:nvSpPr>
            <p:spPr bwMode="auto">
              <a:xfrm>
                <a:off x="687625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91" name="Rectangle 590"/>
              <p:cNvSpPr/>
              <p:nvPr/>
            </p:nvSpPr>
            <p:spPr bwMode="auto">
              <a:xfrm>
                <a:off x="7236296" y="2996952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513" name="Group 512"/>
            <p:cNvGrpSpPr/>
            <p:nvPr/>
          </p:nvGrpSpPr>
          <p:grpSpPr>
            <a:xfrm>
              <a:off x="4855612" y="4278038"/>
              <a:ext cx="2815909" cy="235254"/>
              <a:chOff x="5071636" y="2765870"/>
              <a:chExt cx="2815909" cy="235254"/>
            </a:xfrm>
          </p:grpSpPr>
          <p:sp>
            <p:nvSpPr>
              <p:cNvPr id="550" name="Parallelogram 549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51" name="Parallelogram 550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52" name="Parallelogram 551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53" name="Parallelogram 552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54" name="Parallelogram 553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55" name="Parallelogram 554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56" name="Parallelogram 555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514" name="Group 513"/>
            <p:cNvGrpSpPr/>
            <p:nvPr/>
          </p:nvGrpSpPr>
          <p:grpSpPr>
            <a:xfrm>
              <a:off x="5142369" y="4048597"/>
              <a:ext cx="2815909" cy="235254"/>
              <a:chOff x="5071636" y="2765870"/>
              <a:chExt cx="2815909" cy="235254"/>
            </a:xfrm>
          </p:grpSpPr>
          <p:sp>
            <p:nvSpPr>
              <p:cNvPr id="543" name="Parallelogram 542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44" name="Parallelogram 543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45" name="Parallelogram 544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46" name="Parallelogram 545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47" name="Parallelogram 546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48" name="Parallelogram 547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49" name="Parallelogram 548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515" name="Group 514"/>
            <p:cNvGrpSpPr/>
            <p:nvPr/>
          </p:nvGrpSpPr>
          <p:grpSpPr>
            <a:xfrm>
              <a:off x="5429126" y="3819156"/>
              <a:ext cx="2815909" cy="235254"/>
              <a:chOff x="5071636" y="2765870"/>
              <a:chExt cx="2815909" cy="235254"/>
            </a:xfrm>
          </p:grpSpPr>
          <p:sp>
            <p:nvSpPr>
              <p:cNvPr id="536" name="Parallelogram 535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37" name="Parallelogram 536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38" name="Parallelogram 537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39" name="Parallelogram 538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40" name="Parallelogram 539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41" name="Parallelogram 540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42" name="Parallelogram 541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516" name="Group 515"/>
            <p:cNvGrpSpPr/>
            <p:nvPr/>
          </p:nvGrpSpPr>
          <p:grpSpPr>
            <a:xfrm>
              <a:off x="7380309" y="3821602"/>
              <a:ext cx="863708" cy="1048331"/>
              <a:chOff x="7596333" y="2309434"/>
              <a:chExt cx="863708" cy="1048331"/>
            </a:xfrm>
            <a:solidFill>
              <a:srgbClr val="008000"/>
            </a:solidFill>
          </p:grpSpPr>
          <p:sp>
            <p:nvSpPr>
              <p:cNvPr id="533" name="Parallelogram 532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34" name="Parallelogram 533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35" name="Parallelogram 534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517" name="Group 516"/>
            <p:cNvGrpSpPr/>
            <p:nvPr/>
          </p:nvGrpSpPr>
          <p:grpSpPr>
            <a:xfrm>
              <a:off x="7380312" y="4181290"/>
              <a:ext cx="863708" cy="1048331"/>
              <a:chOff x="7596333" y="2309434"/>
              <a:chExt cx="863708" cy="1048331"/>
            </a:xfrm>
          </p:grpSpPr>
          <p:sp>
            <p:nvSpPr>
              <p:cNvPr id="530" name="Parallelogram 529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31" name="Parallelogram 530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32" name="Parallelogram 531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518" name="Group 517"/>
            <p:cNvGrpSpPr/>
            <p:nvPr/>
          </p:nvGrpSpPr>
          <p:grpSpPr>
            <a:xfrm>
              <a:off x="7380315" y="4540978"/>
              <a:ext cx="863708" cy="1048331"/>
              <a:chOff x="7596333" y="2309434"/>
              <a:chExt cx="863708" cy="1048331"/>
            </a:xfrm>
          </p:grpSpPr>
          <p:sp>
            <p:nvSpPr>
              <p:cNvPr id="527" name="Parallelogram 526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28" name="Parallelogram 527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29" name="Parallelogram 528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519" name="Group 518"/>
            <p:cNvGrpSpPr/>
            <p:nvPr/>
          </p:nvGrpSpPr>
          <p:grpSpPr>
            <a:xfrm>
              <a:off x="7380312" y="4902584"/>
              <a:ext cx="863708" cy="1048331"/>
              <a:chOff x="7596333" y="2309434"/>
              <a:chExt cx="863708" cy="1048331"/>
            </a:xfrm>
          </p:grpSpPr>
          <p:sp>
            <p:nvSpPr>
              <p:cNvPr id="524" name="Parallelogram 523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25" name="Parallelogram 524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26" name="Parallelogram 525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520" name="Group 519"/>
            <p:cNvGrpSpPr/>
            <p:nvPr/>
          </p:nvGrpSpPr>
          <p:grpSpPr>
            <a:xfrm>
              <a:off x="7380309" y="5264190"/>
              <a:ext cx="863708" cy="1048331"/>
              <a:chOff x="7596333" y="2309434"/>
              <a:chExt cx="863708" cy="1048331"/>
            </a:xfrm>
          </p:grpSpPr>
          <p:sp>
            <p:nvSpPr>
              <p:cNvPr id="521" name="Parallelogram 520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22" name="Parallelogram 521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23" name="Parallelogram 522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09123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Sorts of Relationships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780448"/>
              </p:ext>
            </p:extLst>
          </p:nvPr>
        </p:nvGraphicFramePr>
        <p:xfrm>
          <a:off x="3637021" y="2636912"/>
          <a:ext cx="5255459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Document" r:id="rId4" imgW="6591300" imgH="4876800" progId="Word.Document.12">
                  <p:link updateAutomatic="1"/>
                </p:oleObj>
              </mc:Choice>
              <mc:Fallback>
                <p:oleObj name="Document" r:id="rId4" imgW="6591300" imgH="48768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37021" y="2636912"/>
                        <a:ext cx="5255459" cy="3888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714" y="2708921"/>
            <a:ext cx="36003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dirty="0">
                <a:solidFill>
                  <a:srgbClr val="800000"/>
                </a:solidFill>
              </a:rPr>
              <a:t>How many different additive relations can you find?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26369" y="4563488"/>
            <a:ext cx="3550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dirty="0">
                <a:solidFill>
                  <a:srgbClr val="800000"/>
                </a:solidFill>
              </a:rPr>
              <a:t>How many different subtractive relations can you find?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16" y="2708921"/>
            <a:ext cx="3789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dirty="0">
                <a:solidFill>
                  <a:srgbClr val="800000"/>
                </a:solidFill>
              </a:rPr>
              <a:t>How many different multiplicative relations can you find?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36512" y="4564286"/>
            <a:ext cx="35806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dirty="0">
                <a:solidFill>
                  <a:srgbClr val="800000"/>
                </a:solidFill>
              </a:rPr>
              <a:t>How many different divisive relations can you find?</a:t>
            </a:r>
          </a:p>
        </p:txBody>
      </p:sp>
      <p:sp>
        <p:nvSpPr>
          <p:cNvPr id="12" name="TextBox 11"/>
          <p:cNvSpPr txBox="1"/>
          <p:nvPr/>
        </p:nvSpPr>
        <p:spPr>
          <a:xfrm rot="1171686">
            <a:off x="4625089" y="3703068"/>
            <a:ext cx="3456384" cy="156966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0" dirty="0">
                <a:solidFill>
                  <a:schemeClr val="accent3">
                    <a:lumMod val="25000"/>
                  </a:schemeClr>
                </a:solidFill>
              </a:rPr>
              <a:t>What other mathematical content could you use in this type of task?</a:t>
            </a:r>
          </a:p>
        </p:txBody>
      </p:sp>
    </p:spTree>
    <p:extLst>
      <p:ext uri="{BB962C8B-B14F-4D97-AF65-F5344CB8AC3E}">
        <p14:creationId xmlns:p14="http://schemas.microsoft.com/office/powerpoint/2010/main" val="3989165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1" grpId="0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Reflection</a:t>
            </a:r>
          </a:p>
        </p:txBody>
      </p:sp>
      <p:sp>
        <p:nvSpPr>
          <p:cNvPr id="4" name="Cloud Callout 3"/>
          <p:cNvSpPr/>
          <p:nvPr/>
        </p:nvSpPr>
        <p:spPr bwMode="auto">
          <a:xfrm>
            <a:off x="2195736" y="2204865"/>
            <a:ext cx="3816424" cy="1368152"/>
          </a:xfrm>
          <a:prstGeom prst="cloudCallout">
            <a:avLst>
              <a:gd name="adj1" fmla="val -39080"/>
              <a:gd name="adj2" fmla="val -1257"/>
            </a:avLst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halkboard" charset="0"/>
              </a:rPr>
              <a:t>What powers were you using?</a:t>
            </a:r>
          </a:p>
        </p:txBody>
      </p:sp>
      <p:sp>
        <p:nvSpPr>
          <p:cNvPr id="5" name="Cloud Callout 4"/>
          <p:cNvSpPr/>
          <p:nvPr/>
        </p:nvSpPr>
        <p:spPr bwMode="auto">
          <a:xfrm>
            <a:off x="3131840" y="3284985"/>
            <a:ext cx="3816424" cy="1368152"/>
          </a:xfrm>
          <a:prstGeom prst="cloudCallout">
            <a:avLst>
              <a:gd name="adj1" fmla="val -44459"/>
              <a:gd name="adj2" fmla="val -55637"/>
            </a:avLst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halkboard" charset="0"/>
              </a:rPr>
              <a:t>What worlds were you in?</a:t>
            </a:r>
          </a:p>
        </p:txBody>
      </p:sp>
      <p:sp>
        <p:nvSpPr>
          <p:cNvPr id="7" name="Cloud Callout 6"/>
          <p:cNvSpPr/>
          <p:nvPr/>
        </p:nvSpPr>
        <p:spPr bwMode="auto">
          <a:xfrm>
            <a:off x="3851920" y="4581129"/>
            <a:ext cx="4536504" cy="1368152"/>
          </a:xfrm>
          <a:prstGeom prst="cloudCallout">
            <a:avLst>
              <a:gd name="adj1" fmla="val -44459"/>
              <a:gd name="adj2" fmla="val -55637"/>
            </a:avLst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 dirty="0">
                <a:solidFill>
                  <a:srgbClr val="FFFF00"/>
                </a:solidFill>
              </a:rPr>
              <a:t>C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halkboard" charset="0"/>
              </a:rPr>
              <a:t>onnections with Cuboids</a:t>
            </a:r>
            <a:r>
              <a:rPr kumimoji="0" lang="en-GB" sz="2400" b="0" i="0" u="none" strike="noStrike" cap="none" normalizeH="0" dirty="0">
                <a:ln>
                  <a:noFill/>
                </a:ln>
                <a:solidFill>
                  <a:srgbClr val="FFFF00"/>
                </a:solidFill>
                <a:effectLst/>
                <a:latin typeface="Chalkboard" charset="0"/>
              </a:rPr>
              <a:t> &amp; Palouse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halkboard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6051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Conjectures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251521" y="836713"/>
            <a:ext cx="8064500" cy="1584176"/>
          </a:xfrm>
        </p:spPr>
        <p:txBody>
          <a:bodyPr/>
          <a:lstStyle/>
          <a:p>
            <a:r>
              <a:rPr lang="en-GB" sz="2000">
                <a:latin typeface="Chalkboard" charset="0"/>
                <a:ea typeface="ＭＳ Ｐゴシック" charset="0"/>
                <a:cs typeface="ＭＳ Ｐゴシック" charset="0"/>
              </a:rPr>
              <a:t>Everything said here today is a conjecture … to be tested in your experience.</a:t>
            </a:r>
          </a:p>
          <a:p>
            <a:pPr lvl="1"/>
            <a:r>
              <a:rPr lang="en-GB" sz="1800"/>
              <a:t>uttered in order to externalise it, consider it, and modify it on the basis of people’s responses</a:t>
            </a:r>
            <a:endParaRPr lang="en-GB" sz="1800">
              <a:latin typeface="Chalkboar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1521" y="2420889"/>
            <a:ext cx="8064500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800100" indent="-3429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chemeClr val="bg1"/>
              </a:buClr>
              <a:buSzPct val="75000"/>
              <a:buFont typeface="Wingdings" charset="0"/>
              <a:buChar char="v"/>
            </a:pPr>
            <a:r>
              <a:rPr lang="en-GB" sz="2000" b="0">
                <a:solidFill>
                  <a:srgbClr val="800000"/>
                </a:solidFill>
              </a:rPr>
              <a:t>What is real is what can be imagined, conjured up.</a:t>
            </a:r>
          </a:p>
          <a:p>
            <a:pPr>
              <a:spcBef>
                <a:spcPct val="20000"/>
              </a:spcBef>
              <a:buClr>
                <a:schemeClr val="bg1"/>
              </a:buClr>
              <a:buSzPct val="75000"/>
              <a:buFont typeface="Wingdings" charset="0"/>
              <a:buChar char="v"/>
            </a:pPr>
            <a:r>
              <a:rPr lang="en-GB" sz="2000" b="0">
                <a:solidFill>
                  <a:srgbClr val="000090"/>
                </a:solidFill>
              </a:rPr>
              <a:t>The best way to sensitise yourself to learners</a:t>
            </a:r>
          </a:p>
          <a:p>
            <a:pPr lvl="1">
              <a:spcBef>
                <a:spcPct val="20000"/>
              </a:spcBef>
              <a:buSzPct val="75000"/>
              <a:buFont typeface="Lucida Grande" charset="0"/>
              <a:buChar char="…"/>
            </a:pPr>
            <a:r>
              <a:rPr lang="en-GB" sz="2000" b="0">
                <a:solidFill>
                  <a:srgbClr val="000090"/>
                </a:solidFill>
              </a:rPr>
              <a:t>is to experience parallel phenomena yourself</a:t>
            </a:r>
          </a:p>
          <a:p>
            <a:pPr>
              <a:spcBef>
                <a:spcPct val="20000"/>
              </a:spcBef>
              <a:buClr>
                <a:schemeClr val="bg1"/>
              </a:buClr>
              <a:buSzPct val="75000"/>
              <a:buFont typeface="Wingdings" charset="0"/>
              <a:buChar char="v"/>
            </a:pPr>
            <a:r>
              <a:rPr lang="en-GB" sz="2000" b="0">
                <a:solidFill>
                  <a:srgbClr val="800000"/>
                </a:solidFill>
              </a:rPr>
              <a:t>So, what you get from this session is what you notice happening inside you!</a:t>
            </a:r>
          </a:p>
        </p:txBody>
      </p:sp>
    </p:spTree>
    <p:extLst>
      <p:ext uri="{BB962C8B-B14F-4D97-AF65-F5344CB8AC3E}">
        <p14:creationId xmlns:p14="http://schemas.microsoft.com/office/powerpoint/2010/main" val="3411138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Outer &amp; Inner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1" y="1124744"/>
            <a:ext cx="7727951" cy="4114800"/>
          </a:xfrm>
        </p:spPr>
        <p:txBody>
          <a:bodyPr/>
          <a:lstStyle/>
          <a:p>
            <a:r>
              <a:rPr lang="en-GB"/>
              <a:t>Outer Task</a:t>
            </a:r>
          </a:p>
          <a:p>
            <a:pPr lvl="1"/>
            <a:r>
              <a:rPr lang="en-GB"/>
              <a:t>What author imagines</a:t>
            </a:r>
          </a:p>
          <a:p>
            <a:pPr lvl="1"/>
            <a:r>
              <a:rPr lang="en-GB"/>
              <a:t>What teacher intends</a:t>
            </a:r>
          </a:p>
          <a:p>
            <a:pPr lvl="1"/>
            <a:r>
              <a:rPr lang="en-GB"/>
              <a:t>What students construe</a:t>
            </a:r>
          </a:p>
          <a:p>
            <a:pPr lvl="1"/>
            <a:r>
              <a:rPr lang="en-GB"/>
              <a:t>What students actually do</a:t>
            </a:r>
          </a:p>
          <a:p>
            <a:r>
              <a:rPr lang="en-GB"/>
              <a:t>Inner Task</a:t>
            </a:r>
          </a:p>
          <a:p>
            <a:pPr lvl="1"/>
            <a:r>
              <a:rPr lang="en-GB"/>
              <a:t>What powers might be used?</a:t>
            </a:r>
          </a:p>
          <a:p>
            <a:pPr lvl="1"/>
            <a:r>
              <a:rPr lang="en-GB"/>
              <a:t>What themes might be encountered?</a:t>
            </a:r>
          </a:p>
          <a:p>
            <a:pPr lvl="1"/>
            <a:r>
              <a:rPr lang="en-GB"/>
              <a:t>What connections might be made?</a:t>
            </a:r>
          </a:p>
          <a:p>
            <a:pPr lvl="1"/>
            <a:r>
              <a:rPr lang="en-GB"/>
              <a:t>What reasoning might be called upon?</a:t>
            </a:r>
          </a:p>
          <a:p>
            <a:r>
              <a:rPr lang="en-GB"/>
              <a:t> </a:t>
            </a:r>
            <a:r>
              <a:rPr lang="en-GB"/>
              <a:t>Meta Task</a:t>
            </a:r>
          </a:p>
          <a:p>
            <a:pPr lvl="1"/>
            <a:r>
              <a:rPr lang="en-GB"/>
              <a:t>What social or personal dispositions might be challenged?</a:t>
            </a:r>
          </a:p>
          <a:p>
            <a:pPr lvl="1"/>
            <a:r>
              <a:rPr lang="en-GB"/>
              <a:t>What personal propensities might be being worked on?</a:t>
            </a:r>
          </a:p>
        </p:txBody>
      </p:sp>
    </p:spTree>
    <p:extLst>
      <p:ext uri="{BB962C8B-B14F-4D97-AF65-F5344CB8AC3E}">
        <p14:creationId xmlns:p14="http://schemas.microsoft.com/office/powerpoint/2010/main" val="1478436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Powers &amp; Strategies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51520" y="1628800"/>
            <a:ext cx="4392488" cy="2160240"/>
          </a:xfrm>
        </p:spPr>
        <p:txBody>
          <a:bodyPr/>
          <a:lstStyle/>
          <a:p>
            <a:pPr>
              <a:buFont typeface="Wingdings" charset="2"/>
              <a:buChar char="u"/>
            </a:pPr>
            <a:r>
              <a:rPr lang="en-GB" sz="2400"/>
              <a:t>Imagining &amp; Expressing</a:t>
            </a:r>
          </a:p>
          <a:p>
            <a:pPr>
              <a:buFont typeface="Wingdings" charset="2"/>
              <a:buChar char="u"/>
            </a:pPr>
            <a:r>
              <a:rPr lang="en-GB" sz="2400"/>
              <a:t>Specialising &amp; Generalising</a:t>
            </a:r>
          </a:p>
          <a:p>
            <a:pPr>
              <a:buFont typeface="Wingdings" charset="2"/>
              <a:buChar char="u"/>
            </a:pPr>
            <a:r>
              <a:rPr lang="en-GB" sz="2400"/>
              <a:t>Conjecturing &amp; Convincing</a:t>
            </a:r>
          </a:p>
          <a:p>
            <a:pPr>
              <a:buFont typeface="Wingdings" charset="2"/>
              <a:buChar char="u"/>
            </a:pPr>
            <a:r>
              <a:rPr lang="en-GB" sz="2400"/>
              <a:t>Stressing &amp; Ignoring</a:t>
            </a:r>
          </a:p>
          <a:p>
            <a:pPr>
              <a:buFont typeface="Wingdings" charset="2"/>
              <a:buChar char="u"/>
            </a:pPr>
            <a:r>
              <a:rPr lang="en-GB" sz="2400"/>
              <a:t>Organising &amp; Characterising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30777" y="1676401"/>
            <a:ext cx="4213225" cy="2040632"/>
          </a:xfrm>
        </p:spPr>
        <p:txBody>
          <a:bodyPr/>
          <a:lstStyle/>
          <a:p>
            <a:r>
              <a:rPr lang="en-GB" sz="2400"/>
              <a:t>Say What You See</a:t>
            </a:r>
          </a:p>
          <a:p>
            <a:pPr>
              <a:buFont typeface="Wingdings" charset="2"/>
              <a:buChar char="v"/>
            </a:pPr>
            <a:r>
              <a:rPr lang="en-GB" sz="2400"/>
              <a:t>Doing &amp; Undoing</a:t>
            </a:r>
          </a:p>
          <a:p>
            <a:pPr>
              <a:buFont typeface="Wingdings" charset="2"/>
              <a:buChar char="v"/>
            </a:pPr>
            <a:r>
              <a:rPr lang="en-GB" sz="2400"/>
              <a:t>Same &amp; Different</a:t>
            </a:r>
          </a:p>
          <a:p>
            <a:pPr>
              <a:buFont typeface="Wingdings" charset="2"/>
              <a:buChar char="v"/>
            </a:pPr>
            <a:r>
              <a:rPr lang="en-GB" sz="2400"/>
              <a:t>Changing Representations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105273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dirty="0">
                <a:solidFill>
                  <a:srgbClr val="000000"/>
                </a:solidFill>
              </a:rPr>
              <a:t>Powers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4008" y="1124744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dirty="0">
                <a:solidFill>
                  <a:srgbClr val="000000"/>
                </a:solidFill>
              </a:rPr>
              <a:t>Strategies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755576" y="4149081"/>
            <a:ext cx="6840760" cy="1224136"/>
          </a:xfrm>
          <a:prstGeom prst="round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</a:rPr>
              <a:t>Are students being encouraged </a:t>
            </a:r>
            <a:br>
              <a:rPr kumimoji="0" lang="en-GB" sz="24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</a:rPr>
            </a:b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</a:rPr>
              <a:t>to use their own powers</a:t>
            </a:r>
            <a:r>
              <a:rPr lang="en-GB" sz="2400" b="0" dirty="0">
                <a:solidFill>
                  <a:srgbClr val="631908"/>
                </a:solidFill>
              </a:rPr>
              <a:t>?</a:t>
            </a:r>
            <a:br>
              <a:rPr lang="en-GB" sz="2400" b="0" dirty="0">
                <a:solidFill>
                  <a:srgbClr val="631908"/>
                </a:solidFill>
              </a:rPr>
            </a:br>
            <a:endParaRPr kumimoji="0" lang="en-GB" sz="2400" b="0" i="0" u="none" strike="noStrike" cap="none" normalizeH="0" baseline="0" dirty="0">
              <a:ln>
                <a:noFill/>
              </a:ln>
              <a:solidFill>
                <a:srgbClr val="631908"/>
              </a:solidFill>
              <a:effectLst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195736" y="5085184"/>
            <a:ext cx="6480720" cy="1368151"/>
          </a:xfrm>
          <a:prstGeom prst="roundRect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 dirty="0">
                <a:solidFill>
                  <a:schemeClr val="tx2"/>
                </a:solidFill>
              </a:rPr>
              <a:t>o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</a:rPr>
              <a:t>r</a:t>
            </a:r>
            <a:b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</a:rPr>
            </a:b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</a:rPr>
              <a:t>are</a:t>
            </a:r>
            <a:r>
              <a:rPr kumimoji="0" lang="en-GB" sz="2400" b="0" i="0" u="none" strike="noStrike" cap="none" normalizeH="0" dirty="0">
                <a:ln>
                  <a:noFill/>
                </a:ln>
                <a:solidFill>
                  <a:schemeClr val="tx2"/>
                </a:solidFill>
                <a:effectLst/>
              </a:rPr>
              <a:t> their powers being usurped by textbook, worksheets and …</a:t>
            </a:r>
            <a:r>
              <a:rPr lang="en-GB" sz="2400" b="0" dirty="0">
                <a:solidFill>
                  <a:schemeClr val="tx2"/>
                </a:solidFill>
              </a:rPr>
              <a:t> ?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30382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43408"/>
            <a:ext cx="8839200" cy="1116360"/>
          </a:xfrm>
        </p:spPr>
        <p:txBody>
          <a:bodyPr/>
          <a:lstStyle/>
          <a:p>
            <a:r>
              <a:rPr lang="en-GB"/>
              <a:t>Teaching pupils to think mathematically 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7584" y="1052736"/>
            <a:ext cx="7776864" cy="4752528"/>
          </a:xfrm>
        </p:spPr>
        <p:txBody>
          <a:bodyPr/>
          <a:lstStyle/>
          <a:p>
            <a:pPr>
              <a:buFont typeface="Monotype Sorts" charset="2"/>
              <a:buChar char="…"/>
            </a:pPr>
            <a:r>
              <a:rPr lang="en-GB"/>
              <a:t>involves developing a disposition to</a:t>
            </a:r>
          </a:p>
          <a:p>
            <a:pPr lvl="1">
              <a:buFont typeface="Monotype Sorts" charset="2"/>
              <a:buChar char="…"/>
            </a:pPr>
            <a:r>
              <a:rPr lang="en-GB"/>
              <a:t> think mathematically, to use powers mathematically, to be mathematical</a:t>
            </a:r>
          </a:p>
          <a:p>
            <a:pPr lvl="1">
              <a:buFont typeface="Monotype Sorts" charset="2"/>
              <a:buChar char="…"/>
            </a:pPr>
            <a:r>
              <a:rPr lang="en-GB"/>
              <a:t> to attend to situations mathematically</a:t>
            </a:r>
          </a:p>
          <a:p>
            <a:pPr>
              <a:buFont typeface="Wingdings" charset="2"/>
              <a:buChar char="v"/>
            </a:pPr>
            <a:r>
              <a:rPr lang="en-GB"/>
              <a:t>How often do you think mathematically</a:t>
            </a:r>
          </a:p>
          <a:p>
            <a:pPr marL="457200" lvl="1" indent="0">
              <a:buNone/>
            </a:pPr>
            <a:r>
              <a:rPr lang="en-GB"/>
              <a:t>with and in front of students?</a:t>
            </a:r>
          </a:p>
          <a:p>
            <a:pPr marL="514350" indent="-457200">
              <a:buFont typeface="Wingdings" charset="2"/>
              <a:buChar char="v"/>
            </a:pPr>
            <a:r>
              <a:rPr lang="en-GB"/>
              <a:t>What </a:t>
            </a:r>
            <a:r>
              <a:rPr lang="en-GB">
                <a:solidFill>
                  <a:srgbClr val="FF0000"/>
                </a:solidFill>
              </a:rPr>
              <a:t>powers</a:t>
            </a:r>
            <a:r>
              <a:rPr lang="en-GB"/>
              <a:t> is the task calling upon?</a:t>
            </a:r>
          </a:p>
          <a:p>
            <a:pPr marL="514350" indent="-457200">
              <a:buFont typeface="Wingdings" charset="2"/>
              <a:buChar char="v"/>
            </a:pPr>
            <a:r>
              <a:rPr lang="en-GB"/>
              <a:t>What mathematical </a:t>
            </a:r>
            <a:r>
              <a:rPr lang="en-GB">
                <a:solidFill>
                  <a:srgbClr val="FF0000"/>
                </a:solidFill>
              </a:rPr>
              <a:t>themes</a:t>
            </a:r>
            <a:r>
              <a:rPr lang="en-GB"/>
              <a:t> are involved?</a:t>
            </a:r>
          </a:p>
          <a:p>
            <a:pPr marL="514350" indent="-457200">
              <a:buFont typeface="Wingdings" charset="2"/>
              <a:buChar char="v"/>
            </a:pPr>
            <a:r>
              <a:rPr lang="en-GB"/>
              <a:t>What are pupils attending to? (and how?)</a:t>
            </a:r>
          </a:p>
          <a:p>
            <a:pPr marL="514350" indent="-457200">
              <a:buFont typeface="Wingdings" charset="2"/>
              <a:buChar char="v"/>
            </a:pPr>
            <a:r>
              <a:rPr lang="en-GB"/>
              <a:t>What are you attending to when interacting with them? (and how?)</a:t>
            </a:r>
          </a:p>
        </p:txBody>
      </p:sp>
    </p:spTree>
    <p:extLst>
      <p:ext uri="{BB962C8B-B14F-4D97-AF65-F5344CB8AC3E}">
        <p14:creationId xmlns:p14="http://schemas.microsoft.com/office/powerpoint/2010/main" val="13040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15672" cy="609600"/>
          </a:xfrm>
        </p:spPr>
        <p:txBody>
          <a:bodyPr/>
          <a:lstStyle/>
          <a:p>
            <a:r>
              <a:rPr lang="en-GB"/>
              <a:t>Drawing on Learners’ 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1296144"/>
          </a:xfrm>
        </p:spPr>
        <p:txBody>
          <a:bodyPr/>
          <a:lstStyle/>
          <a:p>
            <a:r>
              <a:rPr lang="en-GB"/>
              <a:t>Enactive – Iconic – Symbolic</a:t>
            </a:r>
          </a:p>
          <a:p>
            <a:r>
              <a:rPr lang="en-GB"/>
              <a:t>What was available to be encountered?</a:t>
            </a:r>
          </a:p>
          <a:p>
            <a:r>
              <a:rPr lang="en-GB"/>
              <a:t>What was available to be learned?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927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 Follow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9" y="1268760"/>
            <a:ext cx="7727951" cy="1248544"/>
          </a:xfrm>
        </p:spPr>
        <p:txBody>
          <a:bodyPr/>
          <a:lstStyle/>
          <a:p>
            <a:r>
              <a:rPr lang="en-GB">
                <a:solidFill>
                  <a:schemeClr val="accent3">
                    <a:lumMod val="50000"/>
                  </a:schemeClr>
                </a:solidFill>
              </a:rPr>
              <a:t>anne.watson@education.ox.ac.uk</a:t>
            </a:r>
            <a:endParaRPr lang="en-GB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GB">
                <a:solidFill>
                  <a:schemeClr val="accent3">
                    <a:lumMod val="50000"/>
                  </a:schemeClr>
                </a:solidFill>
              </a:rPr>
              <a:t>j</a:t>
            </a:r>
            <a:r>
              <a:rPr lang="en-GB">
                <a:solidFill>
                  <a:schemeClr val="accent3">
                    <a:lumMod val="50000"/>
                  </a:schemeClr>
                </a:solidFill>
              </a:rPr>
              <a:t>.h.mason@open.ac.uk</a:t>
            </a:r>
          </a:p>
          <a:p>
            <a:r>
              <a:rPr lang="en-GB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en-GB">
                <a:solidFill>
                  <a:schemeClr val="accent3">
                    <a:lumMod val="50000"/>
                  </a:schemeClr>
                </a:solidFill>
              </a:rPr>
              <a:t>cs.open.ac.uk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67545" y="2924944"/>
            <a:ext cx="7727951" cy="19442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charset="2"/>
              <a:buChar char="v"/>
              <a:defRPr sz="2800">
                <a:solidFill>
                  <a:srgbClr val="800000"/>
                </a:solidFill>
                <a:effectLst/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Char char="–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GB" sz="2400" b="0"/>
              <a:t>Key Ideas in Teaching Mathematics (9-19) (2013)</a:t>
            </a:r>
          </a:p>
          <a:p>
            <a:r>
              <a:rPr lang="en-GB" sz="2400" b="0"/>
              <a:t>Thinking Mathematically (new edition 2010)</a:t>
            </a:r>
          </a:p>
          <a:p>
            <a:r>
              <a:rPr lang="en-GB" sz="2400" b="0"/>
              <a:t>Developing Thinking in Algebra (Sage)</a:t>
            </a:r>
          </a:p>
          <a:p>
            <a:r>
              <a:rPr lang="en-GB" sz="2400" b="0"/>
              <a:t>Designing &amp; Using Mathematical Tasks (Tarquin)</a:t>
            </a:r>
          </a:p>
          <a:p>
            <a:r>
              <a:rPr lang="en-GB" sz="2400" b="0"/>
              <a:t>Questions and Prompts (ATM)</a:t>
            </a:r>
          </a:p>
          <a:p>
            <a:endParaRPr lang="en-GB" sz="2400" b="0"/>
          </a:p>
          <a:p>
            <a:endParaRPr lang="en-GB" sz="2400" b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407" y="44625"/>
            <a:ext cx="17018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307006" y="1263825"/>
            <a:ext cx="2852673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b="0">
                <a:solidFill>
                  <a:srgbClr val="732600"/>
                </a:solidFill>
              </a:rPr>
              <a:t>Promoting Mathematical Thinking</a:t>
            </a:r>
          </a:p>
        </p:txBody>
      </p:sp>
    </p:spTree>
    <p:extLst>
      <p:ext uri="{BB962C8B-B14F-4D97-AF65-F5344CB8AC3E}">
        <p14:creationId xmlns:p14="http://schemas.microsoft.com/office/powerpoint/2010/main" val="2378326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Main Points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Material Objects are not in themselves mathematical.</a:t>
            </a:r>
          </a:p>
          <a:p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What IS mathematical is how they are used.</a:t>
            </a:r>
          </a:p>
          <a:p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The other major resource is Learners’ Powers</a:t>
            </a:r>
          </a:p>
          <a:p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Models of … –&gt; Models for…</a:t>
            </a:r>
          </a:p>
          <a:p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Three worlds:</a:t>
            </a:r>
          </a:p>
          <a:p>
            <a:pPr lvl="1"/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Enactive (material objects)</a:t>
            </a:r>
          </a:p>
          <a:p>
            <a:pPr lvl="1"/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Iconic (imaginative)</a:t>
            </a:r>
          </a:p>
          <a:p>
            <a:pPr lvl="1"/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Symbolic (words, symbols)</a:t>
            </a:r>
          </a:p>
          <a:p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A lesson without the opportunity for learners to use their own powers, especially generalising … is not a mathematics lesson!</a:t>
            </a:r>
          </a:p>
        </p:txBody>
      </p:sp>
    </p:spTree>
    <p:extLst>
      <p:ext uri="{BB962C8B-B14F-4D97-AF65-F5344CB8AC3E}">
        <p14:creationId xmlns:p14="http://schemas.microsoft.com/office/powerpoint/2010/main" val="1442733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Powers &amp; Themes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51520" y="1628800"/>
            <a:ext cx="4392488" cy="2160240"/>
          </a:xfrm>
        </p:spPr>
        <p:txBody>
          <a:bodyPr/>
          <a:lstStyle/>
          <a:p>
            <a:pPr>
              <a:buFont typeface="Wingdings" charset="2"/>
              <a:buChar char="u"/>
            </a:pPr>
            <a:r>
              <a:rPr lang="en-GB" sz="2400"/>
              <a:t>Imagining &amp; Expressing</a:t>
            </a:r>
          </a:p>
          <a:p>
            <a:pPr>
              <a:buFont typeface="Wingdings" charset="2"/>
              <a:buChar char="u"/>
            </a:pPr>
            <a:r>
              <a:rPr lang="en-GB" sz="2400"/>
              <a:t>Specialising &amp; Generalising</a:t>
            </a:r>
          </a:p>
          <a:p>
            <a:pPr>
              <a:buFont typeface="Wingdings" charset="2"/>
              <a:buChar char="u"/>
            </a:pPr>
            <a:r>
              <a:rPr lang="en-GB" sz="2400"/>
              <a:t>Conjecturing &amp; Convincing</a:t>
            </a:r>
          </a:p>
          <a:p>
            <a:pPr>
              <a:buFont typeface="Wingdings" charset="2"/>
              <a:buChar char="u"/>
            </a:pPr>
            <a:r>
              <a:rPr lang="en-GB" sz="2400"/>
              <a:t>Stressing &amp; Ignoring</a:t>
            </a:r>
          </a:p>
          <a:p>
            <a:pPr>
              <a:buFont typeface="Wingdings" charset="2"/>
              <a:buChar char="u"/>
            </a:pPr>
            <a:r>
              <a:rPr lang="en-GB" sz="2400"/>
              <a:t>Organising &amp; Characterising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30777" y="1676401"/>
            <a:ext cx="4033713" cy="2040632"/>
          </a:xfrm>
        </p:spPr>
        <p:txBody>
          <a:bodyPr/>
          <a:lstStyle/>
          <a:p>
            <a:pPr>
              <a:buFont typeface="Wingdings" charset="2"/>
              <a:buChar char="v"/>
            </a:pPr>
            <a:r>
              <a:rPr lang="en-GB" sz="2400"/>
              <a:t>Doing &amp; Undoing</a:t>
            </a:r>
          </a:p>
          <a:p>
            <a:pPr>
              <a:buFont typeface="Wingdings" charset="2"/>
              <a:buChar char="v"/>
            </a:pPr>
            <a:r>
              <a:rPr lang="en-GB" sz="2400"/>
              <a:t>Invariance in the midst of change</a:t>
            </a:r>
          </a:p>
          <a:p>
            <a:pPr>
              <a:buFont typeface="Wingdings" charset="2"/>
              <a:buChar char="v"/>
            </a:pPr>
            <a:r>
              <a:rPr lang="en-GB" sz="2400"/>
              <a:t>Freedom &amp; Constraint</a:t>
            </a:r>
          </a:p>
          <a:p>
            <a:pPr>
              <a:buFont typeface="Wingdings" charset="2"/>
              <a:buChar char="v"/>
            </a:pPr>
            <a:r>
              <a:rPr lang="en-GB" sz="2400"/>
              <a:t>Extending &amp; Restricting</a:t>
            </a:r>
          </a:p>
          <a:p>
            <a:pPr marL="0" indent="0">
              <a:buNone/>
            </a:pPr>
            <a:endParaRPr lang="en-GB" sz="2400"/>
          </a:p>
        </p:txBody>
      </p:sp>
      <p:sp>
        <p:nvSpPr>
          <p:cNvPr id="6" name="TextBox 5"/>
          <p:cNvSpPr txBox="1"/>
          <p:nvPr/>
        </p:nvSpPr>
        <p:spPr>
          <a:xfrm>
            <a:off x="755576" y="105273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dirty="0">
                <a:solidFill>
                  <a:srgbClr val="000000"/>
                </a:solidFill>
              </a:rPr>
              <a:t>Powers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4008" y="1124744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dirty="0">
                <a:solidFill>
                  <a:srgbClr val="000000"/>
                </a:solidFill>
              </a:rPr>
              <a:t>Themes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755576" y="3933057"/>
            <a:ext cx="6840760" cy="1224136"/>
          </a:xfrm>
          <a:prstGeom prst="round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rPr>
              <a:t>Are students being encouraged </a:t>
            </a:r>
            <a:br>
              <a: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rPr>
            </a:b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rPr>
              <a:t>to use their own powers</a:t>
            </a:r>
            <a:r>
              <a:rPr lang="en-GB" b="0" dirty="0">
                <a:solidFill>
                  <a:srgbClr val="631908"/>
                </a:solidFill>
              </a:rPr>
              <a:t>?</a:t>
            </a:r>
            <a:br>
              <a:rPr lang="en-GB" b="0" dirty="0">
                <a:solidFill>
                  <a:srgbClr val="631908"/>
                </a:solidFill>
              </a:rPr>
            </a:br>
            <a:endParaRPr kumimoji="0" lang="en-GB" sz="2800" b="0" i="0" u="none" strike="noStrike" cap="none" normalizeH="0" baseline="0" dirty="0">
              <a:ln>
                <a:noFill/>
              </a:ln>
              <a:solidFill>
                <a:srgbClr val="631908"/>
              </a:solidFill>
              <a:effectLst/>
              <a:latin typeface="Chalkboard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907704" y="4941169"/>
            <a:ext cx="6984776" cy="1584176"/>
          </a:xfrm>
          <a:prstGeom prst="roundRect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0" dirty="0">
                <a:solidFill>
                  <a:schemeClr val="tx2"/>
                </a:solidFill>
              </a:rPr>
              <a:t>o</a:t>
            </a: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halkboard" charset="0"/>
              </a:rPr>
              <a:t>r</a:t>
            </a:r>
            <a:br>
              <a:rPr kumimoji="0" lang="en-GB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halkboard" charset="0"/>
              </a:rPr>
            </a:b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halkboard" charset="0"/>
              </a:rPr>
              <a:t>are</a:t>
            </a:r>
            <a:r>
              <a:rPr kumimoji="0" lang="en-GB" sz="2800" b="0" i="0" u="none" strike="noStrike" cap="none" normalizeH="0" dirty="0">
                <a:ln>
                  <a:noFill/>
                </a:ln>
                <a:solidFill>
                  <a:schemeClr val="tx2"/>
                </a:solidFill>
                <a:effectLst/>
                <a:latin typeface="Chalkboard" charset="0"/>
              </a:rPr>
              <a:t> their powers being usurped by textbook, worksheets and …</a:t>
            </a:r>
            <a:r>
              <a:rPr lang="en-GB" b="0" dirty="0">
                <a:solidFill>
                  <a:schemeClr val="tx2"/>
                </a:solidFill>
              </a:rPr>
              <a:t> ?</a:t>
            </a:r>
            <a:endParaRPr kumimoji="0" lang="en-GB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83571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Cuboids</a:t>
            </a:r>
          </a:p>
        </p:txBody>
      </p:sp>
      <p:sp>
        <p:nvSpPr>
          <p:cNvPr id="9" name="Content Placeholder 7"/>
          <p:cNvSpPr txBox="1">
            <a:spLocks/>
          </p:cNvSpPr>
          <p:nvPr/>
        </p:nvSpPr>
        <p:spPr bwMode="auto">
          <a:xfrm>
            <a:off x="323528" y="980729"/>
            <a:ext cx="8424936" cy="14401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charset="2"/>
              <a:buChar char="v"/>
              <a:defRPr sz="2400">
                <a:solidFill>
                  <a:srgbClr val="800000"/>
                </a:solidFill>
                <a:effectLst/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Char char="–"/>
              <a:defRPr sz="20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GB" b="0"/>
              <a:t>On your tables you will find a collection of Cuboids.</a:t>
            </a:r>
          </a:p>
          <a:p>
            <a:r>
              <a:rPr lang="en-GB" b="0"/>
              <a:t>One is missing.</a:t>
            </a:r>
          </a:p>
          <a:p>
            <a:r>
              <a:rPr lang="en-GB" b="0"/>
              <a:t>What would it look like?</a:t>
            </a:r>
          </a:p>
        </p:txBody>
      </p:sp>
      <p:sp>
        <p:nvSpPr>
          <p:cNvPr id="11" name="Cloud Callout 10"/>
          <p:cNvSpPr/>
          <p:nvPr/>
        </p:nvSpPr>
        <p:spPr bwMode="auto">
          <a:xfrm>
            <a:off x="971600" y="2924944"/>
            <a:ext cx="4392488" cy="1368152"/>
          </a:xfrm>
          <a:prstGeom prst="cloudCallout">
            <a:avLst>
              <a:gd name="adj1" fmla="val -23617"/>
              <a:gd name="adj2" fmla="val -91265"/>
            </a:avLst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rPr>
              <a:t>How are you going about the task?</a:t>
            </a:r>
          </a:p>
        </p:txBody>
      </p:sp>
      <p:sp>
        <p:nvSpPr>
          <p:cNvPr id="12" name="Cloud Callout 11"/>
          <p:cNvSpPr/>
          <p:nvPr/>
        </p:nvSpPr>
        <p:spPr bwMode="auto">
          <a:xfrm>
            <a:off x="3923928" y="3789040"/>
            <a:ext cx="3816424" cy="1368152"/>
          </a:xfrm>
          <a:prstGeom prst="cloudCallout">
            <a:avLst>
              <a:gd name="adj1" fmla="val -44459"/>
              <a:gd name="adj2" fmla="val -55637"/>
            </a:avLst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halkboard" charset="0"/>
              </a:rPr>
              <a:t>What powers are you using?</a:t>
            </a:r>
          </a:p>
        </p:txBody>
      </p:sp>
      <p:sp>
        <p:nvSpPr>
          <p:cNvPr id="14" name="Cloud Callout 13"/>
          <p:cNvSpPr/>
          <p:nvPr/>
        </p:nvSpPr>
        <p:spPr bwMode="auto">
          <a:xfrm>
            <a:off x="4860032" y="4869160"/>
            <a:ext cx="3816424" cy="1368152"/>
          </a:xfrm>
          <a:prstGeom prst="cloudCallout">
            <a:avLst>
              <a:gd name="adj1" fmla="val -44459"/>
              <a:gd name="adj2" fmla="val -55637"/>
            </a:avLst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halkboard" charset="0"/>
              </a:rPr>
              <a:t>What worlds are you in?</a:t>
            </a:r>
          </a:p>
        </p:txBody>
      </p:sp>
    </p:spTree>
    <p:extLst>
      <p:ext uri="{BB962C8B-B14F-4D97-AF65-F5344CB8AC3E}">
        <p14:creationId xmlns:p14="http://schemas.microsoft.com/office/powerpoint/2010/main" val="144104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Palouse Relationships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6512" y="908719"/>
            <a:ext cx="9180512" cy="5696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918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What is the Same &amp; What Different?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238687"/>
              </p:ext>
            </p:extLst>
          </p:nvPr>
        </p:nvGraphicFramePr>
        <p:xfrm>
          <a:off x="961704" y="836614"/>
          <a:ext cx="27273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9" name="Equation" r:id="rId4" imgW="1168400" imgH="431800" progId="Equation.DSMT4">
                  <p:embed/>
                </p:oleObj>
              </mc:Choice>
              <mc:Fallback>
                <p:oleObj name="Equation" r:id="rId4" imgW="11684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1704" y="836614"/>
                        <a:ext cx="272732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112241"/>
              </p:ext>
            </p:extLst>
          </p:nvPr>
        </p:nvGraphicFramePr>
        <p:xfrm>
          <a:off x="936303" y="1844675"/>
          <a:ext cx="272891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0" name="Equation" r:id="rId6" imgW="1168400" imgH="431800" progId="Equation.DSMT4">
                  <p:embed/>
                </p:oleObj>
              </mc:Choice>
              <mc:Fallback>
                <p:oleObj name="Equation" r:id="rId6" imgW="11684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303" y="1844675"/>
                        <a:ext cx="2728912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905176"/>
              </p:ext>
            </p:extLst>
          </p:nvPr>
        </p:nvGraphicFramePr>
        <p:xfrm>
          <a:off x="950592" y="2924176"/>
          <a:ext cx="2728913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Equation" r:id="rId8" imgW="1168400" imgH="431800" progId="Equation.DSMT4">
                  <p:embed/>
                </p:oleObj>
              </mc:Choice>
              <mc:Fallback>
                <p:oleObj name="Equation" r:id="rId8" imgW="11684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592" y="2924176"/>
                        <a:ext cx="2728913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88616" y="3861048"/>
            <a:ext cx="172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400" b="0">
                <a:solidFill>
                  <a:srgbClr val="800000"/>
                </a:solidFill>
              </a:rPr>
              <a:t>Generalise!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635375" y="1660526"/>
            <a:ext cx="53292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2400" b="0">
                <a:solidFill>
                  <a:srgbClr val="800000"/>
                </a:solidFill>
              </a:rPr>
              <a:t>What is being said?</a:t>
            </a:r>
          </a:p>
          <a:p>
            <a:pPr algn="ctr" eaLnBrk="1" hangingPunct="1"/>
            <a:r>
              <a:rPr lang="en-GB" sz="2400" b="0">
                <a:solidFill>
                  <a:srgbClr val="800000"/>
                </a:solidFill>
              </a:rPr>
              <a:t>In what contexts might these occur?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708400" y="2565401"/>
            <a:ext cx="53276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2400" b="0">
                <a:solidFill>
                  <a:srgbClr val="0000FF"/>
                </a:solidFill>
              </a:rPr>
              <a:t>Fractional increase followed by fractional decrease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14764" y="4797153"/>
            <a:ext cx="53292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2400" b="0">
                <a:solidFill>
                  <a:srgbClr val="0000FF"/>
                </a:solidFill>
              </a:rPr>
              <a:t>Undoing a scaling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51275" y="5992814"/>
            <a:ext cx="53292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2400" b="0">
                <a:solidFill>
                  <a:srgbClr val="0000FF"/>
                </a:solidFill>
              </a:rPr>
              <a:t>Dividing by a fraction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067175" y="3573463"/>
            <a:ext cx="1512888" cy="287337"/>
          </a:xfrm>
          <a:prstGeom prst="rect">
            <a:avLst/>
          </a:prstGeom>
          <a:pattFill prst="wdDnDiag">
            <a:fgClr>
              <a:srgbClr val="000000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GB" sz="2000" b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508626" y="3573463"/>
            <a:ext cx="1511300" cy="287337"/>
          </a:xfrm>
          <a:prstGeom prst="rect">
            <a:avLst/>
          </a:prstGeom>
          <a:pattFill prst="ltVert">
            <a:fgClr>
              <a:srgbClr val="000000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GB" sz="2000" b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948489" y="3573463"/>
            <a:ext cx="1511300" cy="287337"/>
          </a:xfrm>
          <a:prstGeom prst="rect">
            <a:avLst/>
          </a:prstGeom>
          <a:pattFill prst="wdUpDiag">
            <a:fgClr>
              <a:srgbClr val="000000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GB" sz="2000" b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707904" y="5373217"/>
            <a:ext cx="53292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2400" b="0">
                <a:solidFill>
                  <a:srgbClr val="0000FF"/>
                </a:solidFill>
              </a:rPr>
              <a:t>Interest &amp; Discount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274234"/>
              </p:ext>
            </p:extLst>
          </p:nvPr>
        </p:nvGraphicFramePr>
        <p:xfrm>
          <a:off x="604839" y="4797201"/>
          <a:ext cx="31750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" name="Equation" r:id="rId10" imgW="1358900" imgH="431800" progId="Equation.DSMT4">
                  <p:embed/>
                </p:oleObj>
              </mc:Choice>
              <mc:Fallback>
                <p:oleObj name="Equation" r:id="rId10" imgW="13589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9" y="4797201"/>
                        <a:ext cx="317500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787775" y="981076"/>
            <a:ext cx="53292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2400" b="0">
                <a:solidFill>
                  <a:srgbClr val="800000"/>
                </a:solidFill>
              </a:rPr>
              <a:t>What sort of numbers can </a:t>
            </a:r>
            <a:r>
              <a:rPr lang="en-GB" sz="2400" b="0" i="1">
                <a:solidFill>
                  <a:srgbClr val="800000"/>
                </a:solidFill>
              </a:rPr>
              <a:t>n</a:t>
            </a:r>
            <a:r>
              <a:rPr lang="en-GB" sz="2400" b="0">
                <a:solidFill>
                  <a:srgbClr val="800000"/>
                </a:solidFill>
              </a:rPr>
              <a:t> be?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083172"/>
              </p:ext>
            </p:extLst>
          </p:nvPr>
        </p:nvGraphicFramePr>
        <p:xfrm>
          <a:off x="328614" y="5804296"/>
          <a:ext cx="3740151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Equation" r:id="rId12" imgW="1600200" imgH="431800" progId="Equation.DSMT4">
                  <p:embed/>
                </p:oleObj>
              </mc:Choice>
              <mc:Fallback>
                <p:oleObj name="Equation" r:id="rId12" imgW="16002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4" y="5804296"/>
                        <a:ext cx="3740151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08175" y="5732859"/>
            <a:ext cx="215900" cy="1152525"/>
          </a:xfrm>
          <a:prstGeom prst="rect">
            <a:avLst/>
          </a:prstGeom>
          <a:solidFill>
            <a:srgbClr val="FFEF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GB" sz="2000" b="0">
              <a:solidFill>
                <a:schemeClr val="tx2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124075" y="5732859"/>
            <a:ext cx="287339" cy="1152525"/>
          </a:xfrm>
          <a:prstGeom prst="rect">
            <a:avLst/>
          </a:prstGeom>
          <a:solidFill>
            <a:srgbClr val="FFEF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GB" sz="2000" b="0">
              <a:solidFill>
                <a:schemeClr val="tx2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411414" y="5804296"/>
            <a:ext cx="936625" cy="576263"/>
          </a:xfrm>
          <a:prstGeom prst="rect">
            <a:avLst/>
          </a:prstGeom>
          <a:solidFill>
            <a:srgbClr val="FFEF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GB" sz="2000" b="0">
              <a:solidFill>
                <a:schemeClr val="tx2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411414" y="6337695"/>
            <a:ext cx="936625" cy="528638"/>
          </a:xfrm>
          <a:prstGeom prst="rect">
            <a:avLst/>
          </a:prstGeom>
          <a:solidFill>
            <a:srgbClr val="FFEF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GB" sz="2000" b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635375" y="4149726"/>
            <a:ext cx="53292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2400" b="0">
                <a:solidFill>
                  <a:srgbClr val="0000FF"/>
                </a:solidFill>
              </a:rPr>
              <a:t>Duckweed &amp; Weed-killer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131840" y="908720"/>
            <a:ext cx="648072" cy="3024336"/>
            <a:chOff x="2771800" y="908720"/>
            <a:chExt cx="648072" cy="3024336"/>
          </a:xfrm>
        </p:grpSpPr>
        <p:sp>
          <p:nvSpPr>
            <p:cNvPr id="18" name="Rectangle 17"/>
            <p:cNvSpPr/>
            <p:nvPr/>
          </p:nvSpPr>
          <p:spPr bwMode="auto">
            <a:xfrm>
              <a:off x="2771800" y="908720"/>
              <a:ext cx="576064" cy="864096"/>
            </a:xfrm>
            <a:prstGeom prst="rect">
              <a:avLst/>
            </a:prstGeom>
            <a:solidFill>
              <a:srgbClr val="F6EDD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771800" y="1988840"/>
              <a:ext cx="576064" cy="864096"/>
            </a:xfrm>
            <a:prstGeom prst="rect">
              <a:avLst/>
            </a:prstGeom>
            <a:solidFill>
              <a:srgbClr val="F6EDD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43808" y="3068960"/>
              <a:ext cx="576064" cy="864096"/>
            </a:xfrm>
            <a:prstGeom prst="rect">
              <a:avLst/>
            </a:prstGeom>
            <a:solidFill>
              <a:srgbClr val="F6EDD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-8841" y="1556792"/>
            <a:ext cx="1008112" cy="3600450"/>
            <a:chOff x="6300192" y="2060848"/>
            <a:chExt cx="1008112" cy="3600400"/>
          </a:xfrm>
        </p:grpSpPr>
        <p:cxnSp>
          <p:nvCxnSpPr>
            <p:cNvPr id="31" name="Straight Arrow Connector 30"/>
            <p:cNvCxnSpPr>
              <a:cxnSpLocks noChangeShapeType="1"/>
            </p:cNvCxnSpPr>
            <p:nvPr/>
          </p:nvCxnSpPr>
          <p:spPr bwMode="auto">
            <a:xfrm>
              <a:off x="6804248" y="2060848"/>
              <a:ext cx="0" cy="3600400"/>
            </a:xfrm>
            <a:prstGeom prst="straightConnector1">
              <a:avLst/>
            </a:prstGeom>
            <a:noFill/>
            <a:ln w="57150">
              <a:solidFill>
                <a:srgbClr val="008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6300192" y="3020760"/>
              <a:ext cx="1008112" cy="1200311"/>
            </a:xfrm>
            <a:prstGeom prst="rect">
              <a:avLst/>
            </a:prstGeom>
            <a:solidFill>
              <a:srgbClr val="FFEF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 eaLnBrk="1" hangingPunct="1"/>
              <a:r>
                <a:rPr lang="en-GB" sz="2400" b="0">
                  <a:solidFill>
                    <a:srgbClr val="008000"/>
                  </a:solidFill>
                </a:rPr>
                <a:t>With the grain</a:t>
              </a: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467545" y="4335487"/>
            <a:ext cx="3455988" cy="461665"/>
            <a:chOff x="5076056" y="1268760"/>
            <a:chExt cx="3456384" cy="461665"/>
          </a:xfrm>
        </p:grpSpPr>
        <p:cxnSp>
          <p:nvCxnSpPr>
            <p:cNvPr id="29" name="Straight Arrow Connector 28"/>
            <p:cNvCxnSpPr>
              <a:cxnSpLocks noChangeShapeType="1"/>
            </p:cNvCxnSpPr>
            <p:nvPr/>
          </p:nvCxnSpPr>
          <p:spPr bwMode="auto">
            <a:xfrm>
              <a:off x="5076056" y="1514401"/>
              <a:ext cx="3456384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Box 29"/>
            <p:cNvSpPr txBox="1">
              <a:spLocks noChangeArrowheads="1"/>
            </p:cNvSpPr>
            <p:nvPr/>
          </p:nvSpPr>
          <p:spPr bwMode="auto">
            <a:xfrm>
              <a:off x="5580112" y="1268760"/>
              <a:ext cx="2448273" cy="461665"/>
            </a:xfrm>
            <a:prstGeom prst="rect">
              <a:avLst/>
            </a:prstGeom>
            <a:solidFill>
              <a:srgbClr val="FFEF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 eaLnBrk="1" hangingPunct="1"/>
              <a:r>
                <a:rPr lang="en-GB" sz="2400" b="0">
                  <a:solidFill>
                    <a:srgbClr val="FF0000"/>
                  </a:solidFill>
                </a:rPr>
                <a:t>Across the grain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1895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8" grpId="0"/>
      <p:bldP spid="9" grpId="0"/>
      <p:bldP spid="10" grpId="0"/>
      <p:bldP spid="2" grpId="0" animBg="1"/>
      <p:bldP spid="12" grpId="0" animBg="1"/>
      <p:bldP spid="13" grpId="0" animBg="1"/>
      <p:bldP spid="14" grpId="0"/>
      <p:bldP spid="16" grpId="0"/>
      <p:bldP spid="3" grpId="0" animBg="1"/>
      <p:bldP spid="19" grpId="0" animBg="1"/>
      <p:bldP spid="20" grpId="0" animBg="1"/>
      <p:bldP spid="21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What is the Same &amp; Different?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35226" y="1196975"/>
          <a:ext cx="34385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7" name="Equation" r:id="rId4" imgW="1473200" imgH="431800" progId="Equation.DSMT4">
                  <p:embed/>
                </p:oleObj>
              </mc:Choice>
              <mc:Fallback>
                <p:oleObj name="Equation" r:id="rId4" imgW="14732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226" y="1196975"/>
                        <a:ext cx="343852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351089" y="2420938"/>
          <a:ext cx="3557587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" name="Equation" r:id="rId6" imgW="1524000" imgH="431800" progId="Equation.DSMT4">
                  <p:embed/>
                </p:oleObj>
              </mc:Choice>
              <mc:Fallback>
                <p:oleObj name="Equation" r:id="rId6" imgW="15240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9" y="2420938"/>
                        <a:ext cx="3557587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74890" y="3789364"/>
          <a:ext cx="373697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" name="Equation" r:id="rId8" imgW="1600200" imgH="431800" progId="Equation.DSMT4">
                  <p:embed/>
                </p:oleObj>
              </mc:Choice>
              <mc:Fallback>
                <p:oleObj name="Equation" r:id="rId8" imgW="16002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890" y="3789364"/>
                        <a:ext cx="373697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03575" y="5157789"/>
            <a:ext cx="172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400" b="0">
                <a:solidFill>
                  <a:srgbClr val="800000"/>
                </a:solidFill>
              </a:rPr>
              <a:t>Generalise!</a:t>
            </a:r>
          </a:p>
        </p:txBody>
      </p:sp>
    </p:spTree>
    <p:extLst>
      <p:ext uri="{BB962C8B-B14F-4D97-AF65-F5344CB8AC3E}">
        <p14:creationId xmlns:p14="http://schemas.microsoft.com/office/powerpoint/2010/main" val="1618705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Reflection</a:t>
            </a:r>
          </a:p>
        </p:txBody>
      </p:sp>
      <p:sp>
        <p:nvSpPr>
          <p:cNvPr id="4" name="Cloud Callout 3"/>
          <p:cNvSpPr/>
          <p:nvPr/>
        </p:nvSpPr>
        <p:spPr bwMode="auto">
          <a:xfrm>
            <a:off x="2195736" y="2204865"/>
            <a:ext cx="3816424" cy="1368152"/>
          </a:xfrm>
          <a:prstGeom prst="cloudCallout">
            <a:avLst>
              <a:gd name="adj1" fmla="val -39080"/>
              <a:gd name="adj2" fmla="val -1257"/>
            </a:avLst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halkboard" charset="0"/>
              </a:rPr>
              <a:t>What powers were you using?</a:t>
            </a:r>
          </a:p>
        </p:txBody>
      </p:sp>
      <p:sp>
        <p:nvSpPr>
          <p:cNvPr id="5" name="Cloud Callout 4"/>
          <p:cNvSpPr/>
          <p:nvPr/>
        </p:nvSpPr>
        <p:spPr bwMode="auto">
          <a:xfrm>
            <a:off x="3131840" y="3284985"/>
            <a:ext cx="3816424" cy="1368152"/>
          </a:xfrm>
          <a:prstGeom prst="cloudCallout">
            <a:avLst>
              <a:gd name="adj1" fmla="val -44459"/>
              <a:gd name="adj2" fmla="val -55637"/>
            </a:avLst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halkboard" charset="0"/>
              </a:rPr>
              <a:t>What worlds were you in?</a:t>
            </a:r>
          </a:p>
        </p:txBody>
      </p:sp>
      <p:sp>
        <p:nvSpPr>
          <p:cNvPr id="7" name="Cloud Callout 6"/>
          <p:cNvSpPr/>
          <p:nvPr/>
        </p:nvSpPr>
        <p:spPr bwMode="auto">
          <a:xfrm>
            <a:off x="3851920" y="4581129"/>
            <a:ext cx="3816424" cy="1368152"/>
          </a:xfrm>
          <a:prstGeom prst="cloudCallout">
            <a:avLst>
              <a:gd name="adj1" fmla="val -44459"/>
              <a:gd name="adj2" fmla="val -55637"/>
            </a:avLst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halkboard" charset="0"/>
              </a:rPr>
              <a:t>connections with cuboids?</a:t>
            </a:r>
          </a:p>
        </p:txBody>
      </p:sp>
    </p:spTree>
    <p:extLst>
      <p:ext uri="{BB962C8B-B14F-4D97-AF65-F5344CB8AC3E}">
        <p14:creationId xmlns:p14="http://schemas.microsoft.com/office/powerpoint/2010/main" val="4034514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Yellow on Blue">
  <a:themeElements>
    <a:clrScheme name="Custom 1">
      <a:dk1>
        <a:srgbClr val="FFFF99"/>
      </a:dk1>
      <a:lt1>
        <a:srgbClr val="6699FF"/>
      </a:lt1>
      <a:dk2>
        <a:srgbClr val="993300"/>
      </a:dk2>
      <a:lt2>
        <a:srgbClr val="FFFF00"/>
      </a:lt2>
      <a:accent1>
        <a:srgbClr val="F57B49"/>
      </a:accent1>
      <a:accent2>
        <a:srgbClr val="FF00FF"/>
      </a:accent2>
      <a:accent3>
        <a:srgbClr val="AAAAFF"/>
      </a:accent3>
      <a:accent4>
        <a:srgbClr val="DADADA"/>
      </a:accent4>
      <a:accent5>
        <a:srgbClr val="F9BFB1"/>
      </a:accent5>
      <a:accent6>
        <a:srgbClr val="E700E7"/>
      </a:accent6>
      <a:hlink>
        <a:srgbClr val="FF0000"/>
      </a:hlink>
      <a:folHlink>
        <a:srgbClr val="919191"/>
      </a:folHlink>
    </a:clrScheme>
    <a:fontScheme name="Yellow on Blue">
      <a:majorFont>
        <a:latin typeface="Chalkboard"/>
        <a:ea typeface=""/>
        <a:cs typeface=""/>
      </a:majorFont>
      <a:minorFont>
        <a:latin typeface="Chalkboa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C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>
            <a:ln>
              <a:noFill/>
            </a:ln>
            <a:solidFill>
              <a:srgbClr val="631908"/>
            </a:solidFill>
            <a:effectLst/>
            <a:latin typeface="Chalkboar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b="0" dirty="0"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a:defRPr>
        </a:defPPr>
      </a:lstStyle>
    </a:txDef>
  </a:objectDefaults>
  <a:extraClrSchemeLst>
    <a:extraClrScheme>
      <a:clrScheme name="Yellow on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 on Blu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444229"/>
      </a:dk1>
      <a:lt1>
        <a:srgbClr val="BBBDD6"/>
      </a:lt1>
      <a:dk2>
        <a:srgbClr val="000000"/>
      </a:dk2>
      <a:lt2>
        <a:srgbClr val="A46527"/>
      </a:lt2>
      <a:accent1>
        <a:srgbClr val="FF7C00"/>
      </a:accent1>
      <a:accent2>
        <a:srgbClr val="333399"/>
      </a:accent2>
      <a:accent3>
        <a:srgbClr val="DADBE8"/>
      </a:accent3>
      <a:accent4>
        <a:srgbClr val="393721"/>
      </a:accent4>
      <a:accent5>
        <a:srgbClr val="FFBF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Chalkboard"/>
        <a:ea typeface="ヒラギノ角ゴ Pro W3"/>
        <a:cs typeface="ヒラギノ角ゴ Pro W3"/>
      </a:majorFont>
      <a:minorFont>
        <a:latin typeface="Chalkboard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MaxiMac:Applications:Microsoft Office X:Templates:JHM Templates:Yellow on Blue.pot</Template>
  <TotalTime>14019</TotalTime>
  <Words>1195</Words>
  <Application>Microsoft Macintosh PowerPoint</Application>
  <PresentationFormat>On-screen Show (4:3)</PresentationFormat>
  <Paragraphs>193</Paragraphs>
  <Slides>24</Slides>
  <Notes>23</Notes>
  <HiddenSlides>5</HiddenSlides>
  <MMClips>0</MMClips>
  <ScaleCrop>false</ScaleCrop>
  <HeadingPairs>
    <vt:vector size="8" baseType="variant">
      <vt:variant>
        <vt:lpstr>Theme</vt:lpstr>
      </vt:variant>
      <vt:variant>
        <vt:i4>3</vt:i4>
      </vt:variant>
      <vt:variant>
        <vt:lpstr>Links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Yellow on Blue</vt:lpstr>
      <vt:lpstr>Title &amp; Bullets</vt:lpstr>
      <vt:lpstr>Blank Presentation</vt:lpstr>
      <vt:lpstr>JHMMac:Users:jhm3:Desktop:Exercise%20Cards:Fraction%20Cards%20V4.docx!OLE_LINK971</vt:lpstr>
      <vt:lpstr>JHMMac:Users:jhm3:Desktop:Exercise%20Cards:Fraction%20Cards%20V4.docx!OLE_LINK971</vt:lpstr>
      <vt:lpstr>Equation</vt:lpstr>
      <vt:lpstr>Drawing on Learners’ Perspectives  </vt:lpstr>
      <vt:lpstr>Conjectures</vt:lpstr>
      <vt:lpstr>Main Points</vt:lpstr>
      <vt:lpstr>Powers &amp; Themes</vt:lpstr>
      <vt:lpstr>Cuboids</vt:lpstr>
      <vt:lpstr>Palouse Relationships</vt:lpstr>
      <vt:lpstr>What is the Same &amp; What Different?</vt:lpstr>
      <vt:lpstr>What is the Same &amp; Different?</vt:lpstr>
      <vt:lpstr>Reflection</vt:lpstr>
      <vt:lpstr>Elastic Scaling</vt:lpstr>
      <vt:lpstr>Reflection</vt:lpstr>
      <vt:lpstr>Raise your hand up when you can see …</vt:lpstr>
      <vt:lpstr>Stepping Stones</vt:lpstr>
      <vt:lpstr>SWYS (Say What You See)</vt:lpstr>
      <vt:lpstr>Describe to Someone How to See something that is …</vt:lpstr>
      <vt:lpstr>Sorts of Sorts</vt:lpstr>
      <vt:lpstr>Sorts of Sorts</vt:lpstr>
      <vt:lpstr>Sorts of Relationships</vt:lpstr>
      <vt:lpstr>Reflection</vt:lpstr>
      <vt:lpstr>Outer &amp; Inner Tasks</vt:lpstr>
      <vt:lpstr>Powers &amp; Strategies</vt:lpstr>
      <vt:lpstr>Teaching pupils to think mathematically …</vt:lpstr>
      <vt:lpstr>Drawing on Learners’ Perspectives</vt:lpstr>
      <vt:lpstr>To Follow Up</vt:lpstr>
    </vt:vector>
  </TitlesOfParts>
  <Company>CME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Mason</dc:creator>
  <cp:lastModifiedBy>Mason</cp:lastModifiedBy>
  <cp:revision>472</cp:revision>
  <cp:lastPrinted>2014-07-02T14:11:49Z</cp:lastPrinted>
  <dcterms:created xsi:type="dcterms:W3CDTF">2010-11-02T10:01:54Z</dcterms:created>
  <dcterms:modified xsi:type="dcterms:W3CDTF">2014-07-05T17:13:44Z</dcterms:modified>
</cp:coreProperties>
</file>