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10.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3650" r:id="rId3"/>
  </p:sldMasterIdLst>
  <p:notesMasterIdLst>
    <p:notesMasterId r:id="rId37"/>
  </p:notesMasterIdLst>
  <p:handoutMasterIdLst>
    <p:handoutMasterId r:id="rId38"/>
  </p:handoutMasterIdLst>
  <p:sldIdLst>
    <p:sldId id="380" r:id="rId4"/>
    <p:sldId id="336" r:id="rId5"/>
    <p:sldId id="340" r:id="rId6"/>
    <p:sldId id="337" r:id="rId7"/>
    <p:sldId id="381" r:id="rId8"/>
    <p:sldId id="391" r:id="rId9"/>
    <p:sldId id="392" r:id="rId10"/>
    <p:sldId id="393" r:id="rId11"/>
    <p:sldId id="394" r:id="rId12"/>
    <p:sldId id="395" r:id="rId13"/>
    <p:sldId id="373" r:id="rId14"/>
    <p:sldId id="396" r:id="rId15"/>
    <p:sldId id="385" r:id="rId16"/>
    <p:sldId id="386" r:id="rId17"/>
    <p:sldId id="398" r:id="rId18"/>
    <p:sldId id="397" r:id="rId19"/>
    <p:sldId id="384" r:id="rId20"/>
    <p:sldId id="382" r:id="rId21"/>
    <p:sldId id="387" r:id="rId22"/>
    <p:sldId id="388" r:id="rId23"/>
    <p:sldId id="389" r:id="rId24"/>
    <p:sldId id="379" r:id="rId25"/>
    <p:sldId id="378" r:id="rId26"/>
    <p:sldId id="376" r:id="rId27"/>
    <p:sldId id="377" r:id="rId28"/>
    <p:sldId id="375" r:id="rId29"/>
    <p:sldId id="363" r:id="rId30"/>
    <p:sldId id="371" r:id="rId31"/>
    <p:sldId id="364" r:id="rId32"/>
    <p:sldId id="365" r:id="rId33"/>
    <p:sldId id="357" r:id="rId34"/>
    <p:sldId id="362" r:id="rId35"/>
    <p:sldId id="390" r:id="rId36"/>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clrMru>
    <a:srgbClr val="FFA3A6"/>
    <a:srgbClr val="FF99B0"/>
    <a:srgbClr val="A5FFA5"/>
    <a:srgbClr val="DA525B"/>
    <a:srgbClr val="000000"/>
    <a:srgbClr val="00FFFF"/>
    <a:srgbClr val="00279F"/>
    <a:srgbClr val="3400FF"/>
    <a:srgbClr val="FFFFFF"/>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41" autoAdjust="0"/>
    <p:restoredTop sz="87248" autoAdjust="0"/>
  </p:normalViewPr>
  <p:slideViewPr>
    <p:cSldViewPr>
      <p:cViewPr>
        <p:scale>
          <a:sx n="76" d="100"/>
          <a:sy n="76" d="100"/>
        </p:scale>
        <p:origin x="-117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1027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7" Type="http://schemas.openxmlformats.org/officeDocument/2006/relationships/image" Target="../media/image24.emf"/><Relationship Id="rId1" Type="http://schemas.openxmlformats.org/officeDocument/2006/relationships/image" Target="../media/image18.emf"/><Relationship Id="rId2"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7" Type="http://schemas.openxmlformats.org/officeDocument/2006/relationships/image" Target="../media/image35.emf"/><Relationship Id="rId8" Type="http://schemas.openxmlformats.org/officeDocument/2006/relationships/image" Target="../media/image36.emf"/><Relationship Id="rId9" Type="http://schemas.openxmlformats.org/officeDocument/2006/relationships/image" Target="../media/image37.emf"/><Relationship Id="rId10" Type="http://schemas.openxmlformats.org/officeDocument/2006/relationships/image" Target="../media/image38.emf"/><Relationship Id="rId1" Type="http://schemas.openxmlformats.org/officeDocument/2006/relationships/image" Target="../media/image29.emf"/><Relationship Id="rId2"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8C6EA9-F035-8544-AAF2-C7382EBC22C9}" type="datetimeFigureOut">
              <a:t>07/11/14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B61370-A4E2-FA4B-ACC9-505EA8ADA227}" type="slidenum">
              <a:t>‹#›</a:t>
            </a:fld>
            <a:endParaRPr lang="en-GB"/>
          </a:p>
        </p:txBody>
      </p:sp>
    </p:spTree>
    <p:extLst>
      <p:ext uri="{BB962C8B-B14F-4D97-AF65-F5344CB8AC3E}">
        <p14:creationId xmlns:p14="http://schemas.microsoft.com/office/powerpoint/2010/main" val="2466556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Lucida Grande" charset="0"/>
              </a:defRPr>
            </a:lvl1pPr>
          </a:lstStyle>
          <a:p>
            <a:pPr>
              <a:defRPr/>
            </a:pPr>
            <a:endParaRPr lang="en-GB"/>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Lucida Grande" charset="0"/>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Lucida Grande" charset="0"/>
              </a:defRPr>
            </a:lvl1pPr>
          </a:lstStyle>
          <a:p>
            <a:pPr>
              <a:defRPr/>
            </a:pPr>
            <a:endParaRPr lang="en-GB"/>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Lucida Grande" charset="0"/>
              </a:defRPr>
            </a:lvl1pPr>
          </a:lstStyle>
          <a:p>
            <a:pPr>
              <a:defRPr/>
            </a:pPr>
            <a:fld id="{A0FCEBD3-A582-5442-AF13-50C2B7E2B653}" type="slidenum">
              <a:rPr lang="en-US"/>
              <a:pPr>
                <a:defRPr/>
              </a:pPr>
              <a:t>‹#›</a:t>
            </a:fld>
            <a:endParaRPr lang="en-US"/>
          </a:p>
        </p:txBody>
      </p:sp>
    </p:spTree>
    <p:extLst>
      <p:ext uri="{BB962C8B-B14F-4D97-AF65-F5344CB8AC3E}">
        <p14:creationId xmlns:p14="http://schemas.microsoft.com/office/powerpoint/2010/main" val="2433712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Chalkboard" charset="0"/>
                <a:ea typeface="ＭＳ Ｐゴシック" charset="0"/>
                <a:cs typeface="ＭＳ Ｐゴシック" charset="0"/>
              </a:defRPr>
            </a:lvl1pPr>
            <a:lvl2pPr marL="742950" indent="-285750" eaLnBrk="0" hangingPunct="0">
              <a:defRPr sz="2800" b="1">
                <a:solidFill>
                  <a:schemeClr val="tx1"/>
                </a:solidFill>
                <a:latin typeface="Chalkboard" charset="0"/>
                <a:ea typeface="ＭＳ Ｐゴシック" charset="0"/>
              </a:defRPr>
            </a:lvl2pPr>
            <a:lvl3pPr marL="1143000" indent="-228600" eaLnBrk="0" hangingPunct="0">
              <a:defRPr sz="2800" b="1">
                <a:solidFill>
                  <a:schemeClr val="tx1"/>
                </a:solidFill>
                <a:latin typeface="Chalkboard" charset="0"/>
                <a:ea typeface="ＭＳ Ｐゴシック" charset="0"/>
              </a:defRPr>
            </a:lvl3pPr>
            <a:lvl4pPr marL="1600200" indent="-228600" eaLnBrk="0" hangingPunct="0">
              <a:defRPr sz="2800" b="1">
                <a:solidFill>
                  <a:schemeClr val="tx1"/>
                </a:solidFill>
                <a:latin typeface="Chalkboard" charset="0"/>
                <a:ea typeface="ＭＳ Ｐゴシック" charset="0"/>
              </a:defRPr>
            </a:lvl4pPr>
            <a:lvl5pPr marL="2057400" indent="-228600" eaLnBrk="0" hangingPunct="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BC56F3F2-643C-DD4E-A6A5-10B6C7802342}" type="slidenum">
              <a:rPr lang="en-US" sz="1200" b="0">
                <a:latin typeface="Lucida Grande" charset="0"/>
              </a:rPr>
              <a:pPr/>
              <a:t>2</a:t>
            </a:fld>
            <a:endParaRPr lang="en-US" sz="1200" b="0">
              <a:latin typeface="Lucida Grande"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apply what we have been doing,</a:t>
            </a:r>
            <a:r>
              <a:rPr lang="en-GB" baseline="0"/>
              <a:t> paying attention to powers and themes.</a:t>
            </a:r>
          </a:p>
          <a:p>
            <a:r>
              <a:rPr lang="en-GB" baseline="0"/>
              <a:t>How else could the task be presented?</a:t>
            </a:r>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19</a:t>
            </a:fld>
            <a:endParaRPr lang="en-US"/>
          </a:p>
        </p:txBody>
      </p:sp>
    </p:spTree>
    <p:extLst>
      <p:ext uri="{BB962C8B-B14F-4D97-AF65-F5344CB8AC3E}">
        <p14:creationId xmlns:p14="http://schemas.microsoft.com/office/powerpoint/2010/main" val="1054161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Spencer; Dewey;Whitehead; Piaget; Gattegno; </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26</a:t>
            </a:fld>
            <a:endParaRPr lang="en-US"/>
          </a:p>
        </p:txBody>
      </p:sp>
    </p:spTree>
    <p:extLst>
      <p:ext uri="{BB962C8B-B14F-4D97-AF65-F5344CB8AC3E}">
        <p14:creationId xmlns:p14="http://schemas.microsoft.com/office/powerpoint/2010/main" val="3376438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E9BB1D-1EA3-9E4A-AA12-47B0992B7E16}" type="slidenum">
              <a:rPr lang="en-US"/>
              <a:pPr/>
              <a:t>28</a:t>
            </a:fld>
            <a:endParaRPr lang="en-US"/>
          </a:p>
        </p:txBody>
      </p:sp>
      <p:sp>
        <p:nvSpPr>
          <p:cNvPr id="107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 et al</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32</a:t>
            </a:fld>
            <a:endParaRPr lang="en-US" dirty="0"/>
          </a:p>
        </p:txBody>
      </p:sp>
    </p:spTree>
    <p:extLst>
      <p:ext uri="{BB962C8B-B14F-4D97-AF65-F5344CB8AC3E}">
        <p14:creationId xmlns:p14="http://schemas.microsoft.com/office/powerpoint/2010/main" val="267500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Mathematical context</a:t>
            </a:r>
          </a:p>
          <a:p>
            <a:r>
              <a:rPr lang="en-GB">
                <a:ea typeface="ＭＳ Ｐゴシック" charset="0"/>
                <a:cs typeface="ＭＳ Ｐゴシック" charset="0"/>
              </a:rPr>
              <a:t>What probaby matters most is not the context, but whether students ‘think’ they can solve</a:t>
            </a:r>
            <a:r>
              <a:rPr lang="en-GB" baseline="0">
                <a:ea typeface="ＭＳ Ｐゴシック" charset="0"/>
                <a:cs typeface="ＭＳ Ｐゴシック" charset="0"/>
              </a:rPr>
              <a:t> </a:t>
            </a:r>
            <a:r>
              <a:rPr lang="en-GB">
                <a:ea typeface="ＭＳ Ｐゴシック" charset="0"/>
                <a:cs typeface="ＭＳ Ｐゴシック" charset="0"/>
              </a:rPr>
              <a:t>the problem</a:t>
            </a:r>
            <a:r>
              <a:rPr lang="en-GB" baseline="0">
                <a:ea typeface="ＭＳ Ｐゴシック" charset="0"/>
                <a:cs typeface="ＭＳ Ｐゴシック" charset="0"/>
              </a:rPr>
              <a:t> (follow instructions)</a:t>
            </a:r>
          </a:p>
          <a:p>
            <a:r>
              <a:rPr lang="en-GB" baseline="0">
                <a:ea typeface="ＭＳ Ｐゴシック" charset="0"/>
                <a:cs typeface="ＭＳ Ｐゴシック" charset="0"/>
              </a:rPr>
              <a:t>Notice movements of attention: discerning details; recognsiing relationships</a:t>
            </a:r>
          </a:p>
          <a:p>
            <a:r>
              <a:rPr lang="en-GB" baseline="0">
                <a:ea typeface="ＭＳ Ｐゴシック" charset="0"/>
                <a:cs typeface="ＭＳ Ｐゴシック" charset="0"/>
              </a:rPr>
              <a:t>Invariance in the midst of change; Conjecturing</a:t>
            </a:r>
            <a:endParaRPr lang="en-GB">
              <a:ea typeface="ＭＳ Ｐゴシック" charset="0"/>
              <a:cs typeface="ＭＳ Ｐゴシック"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E725C433-D1CE-8448-8EB8-3A028A018B01}" type="slidenum">
              <a:rPr lang="en-US" sz="1200" b="0">
                <a:latin typeface="Lucida Grande" charset="0"/>
              </a:rPr>
              <a:pPr/>
              <a:t>6</a:t>
            </a:fld>
            <a:endParaRPr lang="en-US" sz="1200" b="0">
              <a:latin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Relationship to previous calculations</a:t>
            </a:r>
          </a:p>
          <a:p>
            <a:r>
              <a:rPr lang="en-GB"/>
              <a:t>Invariance in the midst of change</a:t>
            </a:r>
          </a:p>
          <a:p>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7</a:t>
            </a:fld>
            <a:endParaRPr lang="en-US"/>
          </a:p>
        </p:txBody>
      </p:sp>
    </p:spTree>
    <p:extLst>
      <p:ext uri="{BB962C8B-B14F-4D97-AF65-F5344CB8AC3E}">
        <p14:creationId xmlns:p14="http://schemas.microsoft.com/office/powerpoint/2010/main" val="2406686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Note the proceptual move: a sequence of actions becomes a compound action and is on the edge of becoming a noun</a:t>
            </a:r>
          </a:p>
          <a:p>
            <a:r>
              <a:rPr lang="en-GB">
                <a:ea typeface="ＭＳ Ｐゴシック" charset="0"/>
                <a:cs typeface="ＭＳ Ｐゴシック" charset="0"/>
              </a:rPr>
              <a:t>Undoing</a:t>
            </a:r>
            <a:r>
              <a:rPr lang="en-GB" baseline="0">
                <a:ea typeface="ＭＳ Ｐゴシック" charset="0"/>
                <a:cs typeface="ＭＳ Ｐゴシック" charset="0"/>
              </a:rPr>
              <a:t> is often creative</a:t>
            </a:r>
            <a:endParaRPr lang="en-GB">
              <a:ea typeface="ＭＳ Ｐゴシック" charset="0"/>
              <a:cs typeface="ＭＳ Ｐゴシック"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E725C433-D1CE-8448-8EB8-3A028A018B01}" type="slidenum">
              <a:rPr lang="en-US" sz="1200" b="0">
                <a:latin typeface="Lucida Grande" charset="0"/>
              </a:rPr>
              <a:pPr/>
              <a:t>8</a:t>
            </a:fld>
            <a:endParaRPr lang="en-US" sz="1200" b="0">
              <a:latin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ea typeface="ＭＳ Ｐゴシック" charset="0"/>
                <a:cs typeface="ＭＳ Ｐゴシック" charset="0"/>
              </a:rPr>
              <a:t>Revealing Structure by attending to relationships not calculations</a:t>
            </a:r>
          </a:p>
          <a:p>
            <a:r>
              <a:rPr lang="en-GB">
                <a:ea typeface="ＭＳ Ｐゴシック" charset="0"/>
                <a:cs typeface="ＭＳ Ｐゴシック" charset="0"/>
              </a:rPr>
              <a:t>Dimensions of possible variation; range of permissible change</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13BA1268-1E09-4C45-97A3-CF734B00112E}" type="slidenum">
              <a:rPr lang="en-US" sz="1200" b="0">
                <a:latin typeface="Lucida Grande" charset="0"/>
              </a:rPr>
              <a:pPr/>
              <a:t>9</a:t>
            </a:fld>
            <a:endParaRPr lang="en-US" sz="1200" b="0">
              <a:latin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a:t>From, </a:t>
            </a:r>
            <a:r>
              <a:rPr lang="en-GB" i="1"/>
              <a:t>The Child and The Curriculum, </a:t>
            </a:r>
            <a:r>
              <a:rPr lang="en-GB"/>
              <a:t>reprinted in  1971, </a:t>
            </a:r>
            <a:r>
              <a:rPr lang="en-GB" i="1"/>
              <a:t>The Child and The Curriculum and The School and Society</a:t>
            </a:r>
            <a:r>
              <a:rPr lang="en-GB"/>
              <a:t>, University of Chicago Press, Chicago, p19-31</a:t>
            </a:r>
          </a:p>
          <a:p>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11</a:t>
            </a:fld>
            <a:endParaRPr lang="en-US"/>
          </a:p>
        </p:txBody>
      </p:sp>
    </p:spTree>
    <p:extLst>
      <p:ext uri="{BB962C8B-B14F-4D97-AF65-F5344CB8AC3E}">
        <p14:creationId xmlns:p14="http://schemas.microsoft.com/office/powerpoint/2010/main" val="200404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2B97D0-3EA5-0145-9898-6645E0E36EFE}" type="slidenum">
              <a:rPr lang="en-GB"/>
              <a:pPr/>
              <a:t>15</a:t>
            </a:fld>
            <a:endParaRPr lang="en-GB"/>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5C72D-C305-6549-9FF0-5E8E0B962E55}" type="slidenum">
              <a:rPr lang="en-GB"/>
              <a:pPr/>
              <a:t>16</a:t>
            </a:fld>
            <a:endParaRPr lang="en-GB"/>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Ways of initiating</a:t>
            </a:r>
            <a:r>
              <a:rPr lang="en-GB" baseline="0"/>
              <a:t> activity through presentation of a task</a:t>
            </a:r>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18</a:t>
            </a:fld>
            <a:endParaRPr lang="en-US"/>
          </a:p>
        </p:txBody>
      </p:sp>
    </p:spTree>
    <p:extLst>
      <p:ext uri="{BB962C8B-B14F-4D97-AF65-F5344CB8AC3E}">
        <p14:creationId xmlns:p14="http://schemas.microsoft.com/office/powerpoint/2010/main" val="1779282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Tree>
    <p:extLst>
      <p:ext uri="{BB962C8B-B14F-4D97-AF65-F5344CB8AC3E}">
        <p14:creationId xmlns:p14="http://schemas.microsoft.com/office/powerpoint/2010/main" val="83179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836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52400"/>
            <a:ext cx="2103437" cy="5638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152400"/>
            <a:ext cx="6157913" cy="5638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2963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81873C-8276-E449-9733-905D3995D321}" type="slidenum">
              <a:rPr lang="en-US"/>
              <a:pPr>
                <a:defRPr/>
              </a:pPr>
              <a:t>‹#›</a:t>
            </a:fld>
            <a:endParaRPr lang="en-US"/>
          </a:p>
        </p:txBody>
      </p:sp>
    </p:spTree>
    <p:extLst>
      <p:ext uri="{BB962C8B-B14F-4D97-AF65-F5344CB8AC3E}">
        <p14:creationId xmlns:p14="http://schemas.microsoft.com/office/powerpoint/2010/main" val="216377040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A4A3CEBE-BB09-FF47-976F-58E9EA93EF95}" type="slidenum">
              <a:rPr lang="en-US"/>
              <a:pPr>
                <a:defRPr/>
              </a:pPr>
              <a:t>‹#›</a:t>
            </a:fld>
            <a:endParaRPr lang="en-US"/>
          </a:p>
        </p:txBody>
      </p:sp>
    </p:spTree>
    <p:extLst>
      <p:ext uri="{BB962C8B-B14F-4D97-AF65-F5344CB8AC3E}">
        <p14:creationId xmlns:p14="http://schemas.microsoft.com/office/powerpoint/2010/main" val="394589224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4C7E853A-A83C-3A4B-B9BD-B0175DFF883E}" type="slidenum">
              <a:rPr lang="en-US"/>
              <a:pPr>
                <a:defRPr/>
              </a:pPr>
              <a:t>‹#›</a:t>
            </a:fld>
            <a:endParaRPr lang="en-US"/>
          </a:p>
        </p:txBody>
      </p:sp>
    </p:spTree>
    <p:extLst>
      <p:ext uri="{BB962C8B-B14F-4D97-AF65-F5344CB8AC3E}">
        <p14:creationId xmlns:p14="http://schemas.microsoft.com/office/powerpoint/2010/main" val="190338421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5240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51485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Box 4"/>
          <p:cNvSpPr txBox="1">
            <a:spLocks noGrp="1" noChangeArrowheads="1"/>
          </p:cNvSpPr>
          <p:nvPr>
            <p:ph type="sldNum" sz="quarter" idx="10"/>
          </p:nvPr>
        </p:nvSpPr>
        <p:spPr>
          <a:ln/>
        </p:spPr>
        <p:txBody>
          <a:bodyPr/>
          <a:lstStyle>
            <a:lvl1pPr>
              <a:defRPr/>
            </a:lvl1pPr>
          </a:lstStyle>
          <a:p>
            <a:pPr>
              <a:defRPr/>
            </a:pPr>
            <a:fld id="{123E941A-E36A-9545-AB27-523028EFB6ED}" type="slidenum">
              <a:rPr lang="en-US"/>
              <a:pPr>
                <a:defRPr/>
              </a:pPr>
              <a:t>‹#›</a:t>
            </a:fld>
            <a:endParaRPr lang="en-US"/>
          </a:p>
        </p:txBody>
      </p:sp>
    </p:spTree>
    <p:extLst>
      <p:ext uri="{BB962C8B-B14F-4D97-AF65-F5344CB8AC3E}">
        <p14:creationId xmlns:p14="http://schemas.microsoft.com/office/powerpoint/2010/main" val="340151284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Text Box 4"/>
          <p:cNvSpPr txBox="1">
            <a:spLocks noGrp="1" noChangeArrowheads="1"/>
          </p:cNvSpPr>
          <p:nvPr>
            <p:ph type="sldNum" sz="quarter" idx="10"/>
          </p:nvPr>
        </p:nvSpPr>
        <p:spPr>
          <a:ln/>
        </p:spPr>
        <p:txBody>
          <a:bodyPr/>
          <a:lstStyle>
            <a:lvl1pPr>
              <a:defRPr/>
            </a:lvl1pPr>
          </a:lstStyle>
          <a:p>
            <a:pPr>
              <a:defRPr/>
            </a:pPr>
            <a:fld id="{F3B41067-1855-014B-96A8-DA7D0568624B}" type="slidenum">
              <a:rPr lang="en-US"/>
              <a:pPr>
                <a:defRPr/>
              </a:pPr>
              <a:t>‹#›</a:t>
            </a:fld>
            <a:endParaRPr lang="en-US"/>
          </a:p>
        </p:txBody>
      </p:sp>
    </p:spTree>
    <p:extLst>
      <p:ext uri="{BB962C8B-B14F-4D97-AF65-F5344CB8AC3E}">
        <p14:creationId xmlns:p14="http://schemas.microsoft.com/office/powerpoint/2010/main" val="92642131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Text Box 4"/>
          <p:cNvSpPr txBox="1">
            <a:spLocks noGrp="1" noChangeArrowheads="1"/>
          </p:cNvSpPr>
          <p:nvPr>
            <p:ph type="sldNum" sz="quarter" idx="10"/>
          </p:nvPr>
        </p:nvSpPr>
        <p:spPr>
          <a:ln/>
        </p:spPr>
        <p:txBody>
          <a:bodyPr/>
          <a:lstStyle>
            <a:lvl1pPr>
              <a:defRPr/>
            </a:lvl1pPr>
          </a:lstStyle>
          <a:p>
            <a:pPr>
              <a:defRPr/>
            </a:pPr>
            <a:fld id="{765B661D-C418-414D-A709-C47B17498711}" type="slidenum">
              <a:rPr lang="en-US"/>
              <a:pPr>
                <a:defRPr/>
              </a:pPr>
              <a:t>‹#›</a:t>
            </a:fld>
            <a:endParaRPr lang="en-US"/>
          </a:p>
        </p:txBody>
      </p:sp>
    </p:spTree>
    <p:extLst>
      <p:ext uri="{BB962C8B-B14F-4D97-AF65-F5344CB8AC3E}">
        <p14:creationId xmlns:p14="http://schemas.microsoft.com/office/powerpoint/2010/main" val="3494518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FA53DA9F-FC11-0346-B46B-99C4D4ADA3FA}" type="slidenum">
              <a:rPr lang="en-US"/>
              <a:pPr>
                <a:defRPr/>
              </a:pPr>
              <a:t>‹#›</a:t>
            </a:fld>
            <a:endParaRPr lang="en-US"/>
          </a:p>
        </p:txBody>
      </p:sp>
    </p:spTree>
    <p:extLst>
      <p:ext uri="{BB962C8B-B14F-4D97-AF65-F5344CB8AC3E}">
        <p14:creationId xmlns:p14="http://schemas.microsoft.com/office/powerpoint/2010/main" val="281994557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C45D6CA-AA83-214C-8B87-02FEE1D522B6}" type="slidenum">
              <a:rPr lang="en-US"/>
              <a:pPr>
                <a:defRPr/>
              </a:pPr>
              <a:t>‹#›</a:t>
            </a:fld>
            <a:endParaRPr lang="en-US"/>
          </a:p>
        </p:txBody>
      </p:sp>
    </p:spTree>
    <p:extLst>
      <p:ext uri="{BB962C8B-B14F-4D97-AF65-F5344CB8AC3E}">
        <p14:creationId xmlns:p14="http://schemas.microsoft.com/office/powerpoint/2010/main" val="205225412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0584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Chalkboard" pitchFamily="-111"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9EFA7021-EC8E-6A47-AB51-F5F6BA5D744A}" type="slidenum">
              <a:rPr lang="en-US"/>
              <a:pPr>
                <a:defRPr/>
              </a:pPr>
              <a:t>‹#›</a:t>
            </a:fld>
            <a:endParaRPr lang="en-US"/>
          </a:p>
        </p:txBody>
      </p:sp>
    </p:spTree>
    <p:extLst>
      <p:ext uri="{BB962C8B-B14F-4D97-AF65-F5344CB8AC3E}">
        <p14:creationId xmlns:p14="http://schemas.microsoft.com/office/powerpoint/2010/main" val="57504430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4C98BB-B838-7A4D-9242-708A09D67F66}" type="slidenum">
              <a:rPr lang="en-US"/>
              <a:pPr>
                <a:defRPr/>
              </a:pPr>
              <a:t>‹#›</a:t>
            </a:fld>
            <a:endParaRPr lang="en-US"/>
          </a:p>
        </p:txBody>
      </p:sp>
    </p:spTree>
    <p:extLst>
      <p:ext uri="{BB962C8B-B14F-4D97-AF65-F5344CB8AC3E}">
        <p14:creationId xmlns:p14="http://schemas.microsoft.com/office/powerpoint/2010/main" val="138410428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5" y="88900"/>
            <a:ext cx="2143125" cy="60833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52400" y="88900"/>
            <a:ext cx="6276975" cy="60833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05C8A354-DBA1-1A43-AFD3-900AA1A89573}" type="slidenum">
              <a:rPr lang="en-US"/>
              <a:pPr>
                <a:defRPr/>
              </a:pPr>
              <a:t>‹#›</a:t>
            </a:fld>
            <a:endParaRPr lang="en-US"/>
          </a:p>
        </p:txBody>
      </p:sp>
    </p:spTree>
    <p:extLst>
      <p:ext uri="{BB962C8B-B14F-4D97-AF65-F5344CB8AC3E}">
        <p14:creationId xmlns:p14="http://schemas.microsoft.com/office/powerpoint/2010/main" val="254361015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4D2DC9C9-3A70-9C45-8395-5050EA22361D}" type="slidenum">
              <a:rPr lang="en-US"/>
              <a:pPr>
                <a:defRPr/>
              </a:pPr>
              <a:t>‹#›</a:t>
            </a:fld>
            <a:endParaRPr lang="en-US"/>
          </a:p>
        </p:txBody>
      </p:sp>
    </p:spTree>
    <p:extLst>
      <p:ext uri="{BB962C8B-B14F-4D97-AF65-F5344CB8AC3E}">
        <p14:creationId xmlns:p14="http://schemas.microsoft.com/office/powerpoint/2010/main" val="2881832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BC1D1D25-E0D1-E74C-BB85-8721036A4BC1}" type="slidenum">
              <a:rPr lang="en-US"/>
              <a:pPr>
                <a:defRPr/>
              </a:pPr>
              <a:t>‹#›</a:t>
            </a:fld>
            <a:endParaRPr lang="en-US"/>
          </a:p>
        </p:txBody>
      </p:sp>
    </p:spTree>
    <p:extLst>
      <p:ext uri="{BB962C8B-B14F-4D97-AF65-F5344CB8AC3E}">
        <p14:creationId xmlns:p14="http://schemas.microsoft.com/office/powerpoint/2010/main" val="2190021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FEB9001D-2FE4-5243-99A1-1B469F76BFB8}" type="slidenum">
              <a:rPr lang="en-US"/>
              <a:pPr>
                <a:defRPr/>
              </a:pPr>
              <a:t>‹#›</a:t>
            </a:fld>
            <a:endParaRPr lang="en-US"/>
          </a:p>
        </p:txBody>
      </p:sp>
    </p:spTree>
    <p:extLst>
      <p:ext uri="{BB962C8B-B14F-4D97-AF65-F5344CB8AC3E}">
        <p14:creationId xmlns:p14="http://schemas.microsoft.com/office/powerpoint/2010/main" val="371712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3048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7244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Rectangle 4"/>
          <p:cNvSpPr>
            <a:spLocks noGrp="1" noChangeArrowheads="1"/>
          </p:cNvSpPr>
          <p:nvPr>
            <p:ph type="sldNum" sz="quarter" idx="10"/>
          </p:nvPr>
        </p:nvSpPr>
        <p:spPr>
          <a:ln/>
        </p:spPr>
        <p:txBody>
          <a:bodyPr/>
          <a:lstStyle>
            <a:lvl1pPr>
              <a:defRPr/>
            </a:lvl1pPr>
          </a:lstStyle>
          <a:p>
            <a:pPr>
              <a:defRPr/>
            </a:pPr>
            <a:fld id="{E76444C5-5C26-4241-8CDE-74AAD7DB01BD}" type="slidenum">
              <a:rPr lang="en-US"/>
              <a:pPr>
                <a:defRPr/>
              </a:pPr>
              <a:t>‹#›</a:t>
            </a:fld>
            <a:endParaRPr lang="en-US"/>
          </a:p>
        </p:txBody>
      </p:sp>
    </p:spTree>
    <p:extLst>
      <p:ext uri="{BB962C8B-B14F-4D97-AF65-F5344CB8AC3E}">
        <p14:creationId xmlns:p14="http://schemas.microsoft.com/office/powerpoint/2010/main" val="2365869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Rectangle 4"/>
          <p:cNvSpPr>
            <a:spLocks noGrp="1" noChangeArrowheads="1"/>
          </p:cNvSpPr>
          <p:nvPr>
            <p:ph type="sldNum" sz="quarter" idx="10"/>
          </p:nvPr>
        </p:nvSpPr>
        <p:spPr>
          <a:ln/>
        </p:spPr>
        <p:txBody>
          <a:bodyPr/>
          <a:lstStyle>
            <a:lvl1pPr>
              <a:defRPr/>
            </a:lvl1pPr>
          </a:lstStyle>
          <a:p>
            <a:pPr>
              <a:defRPr/>
            </a:pPr>
            <a:fld id="{52E9DEB5-E6EF-8C42-A07C-852754A27EFF}" type="slidenum">
              <a:rPr lang="en-US"/>
              <a:pPr>
                <a:defRPr/>
              </a:pPr>
              <a:t>‹#›</a:t>
            </a:fld>
            <a:endParaRPr lang="en-US"/>
          </a:p>
        </p:txBody>
      </p:sp>
    </p:spTree>
    <p:extLst>
      <p:ext uri="{BB962C8B-B14F-4D97-AF65-F5344CB8AC3E}">
        <p14:creationId xmlns:p14="http://schemas.microsoft.com/office/powerpoint/2010/main" val="705041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Rectangle 4"/>
          <p:cNvSpPr>
            <a:spLocks noGrp="1" noChangeArrowheads="1"/>
          </p:cNvSpPr>
          <p:nvPr>
            <p:ph type="sldNum" sz="quarter" idx="10"/>
          </p:nvPr>
        </p:nvSpPr>
        <p:spPr>
          <a:ln/>
        </p:spPr>
        <p:txBody>
          <a:bodyPr/>
          <a:lstStyle>
            <a:lvl1pPr>
              <a:defRPr/>
            </a:lvl1pPr>
          </a:lstStyle>
          <a:p>
            <a:pPr>
              <a:defRPr/>
            </a:pPr>
            <a:fld id="{C1F6DF07-0A07-D94B-817B-336108EDC8EC}" type="slidenum">
              <a:rPr lang="en-US"/>
              <a:pPr>
                <a:defRPr/>
              </a:pPr>
              <a:t>‹#›</a:t>
            </a:fld>
            <a:endParaRPr lang="en-US"/>
          </a:p>
        </p:txBody>
      </p:sp>
    </p:spTree>
    <p:extLst>
      <p:ext uri="{BB962C8B-B14F-4D97-AF65-F5344CB8AC3E}">
        <p14:creationId xmlns:p14="http://schemas.microsoft.com/office/powerpoint/2010/main" val="204530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F96F7F89-9AB1-234F-B8D1-DB51C2E6627D}" type="slidenum">
              <a:rPr lang="en-US"/>
              <a:pPr>
                <a:defRPr/>
              </a:pPr>
              <a:t>‹#›</a:t>
            </a:fld>
            <a:endParaRPr lang="en-US"/>
          </a:p>
        </p:txBody>
      </p:sp>
    </p:spTree>
    <p:extLst>
      <p:ext uri="{BB962C8B-B14F-4D97-AF65-F5344CB8AC3E}">
        <p14:creationId xmlns:p14="http://schemas.microsoft.com/office/powerpoint/2010/main" val="397099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19743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03FF962-821A-2E49-8A24-F01D3C78EDF4}" type="slidenum">
              <a:rPr lang="en-US"/>
              <a:pPr>
                <a:defRPr/>
              </a:pPr>
              <a:t>‹#›</a:t>
            </a:fld>
            <a:endParaRPr lang="en-US"/>
          </a:p>
        </p:txBody>
      </p:sp>
    </p:spTree>
    <p:extLst>
      <p:ext uri="{BB962C8B-B14F-4D97-AF65-F5344CB8AC3E}">
        <p14:creationId xmlns:p14="http://schemas.microsoft.com/office/powerpoint/2010/main" val="353897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6D8B277-0E2F-AC4C-8BC7-5C1A10E8F5C1}" type="slidenum">
              <a:rPr lang="en-US"/>
              <a:pPr>
                <a:defRPr/>
              </a:pPr>
              <a:t>‹#›</a:t>
            </a:fld>
            <a:endParaRPr lang="en-US"/>
          </a:p>
        </p:txBody>
      </p:sp>
    </p:spTree>
    <p:extLst>
      <p:ext uri="{BB962C8B-B14F-4D97-AF65-F5344CB8AC3E}">
        <p14:creationId xmlns:p14="http://schemas.microsoft.com/office/powerpoint/2010/main" val="215974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9B749F9-BB89-964D-9BB0-EB0C1764E316}" type="slidenum">
              <a:rPr lang="en-US"/>
              <a:pPr>
                <a:defRPr/>
              </a:pPr>
              <a:t>‹#›</a:t>
            </a:fld>
            <a:endParaRPr lang="en-US"/>
          </a:p>
        </p:txBody>
      </p:sp>
    </p:spTree>
    <p:extLst>
      <p:ext uri="{BB962C8B-B14F-4D97-AF65-F5344CB8AC3E}">
        <p14:creationId xmlns:p14="http://schemas.microsoft.com/office/powerpoint/2010/main" val="3856679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228600"/>
            <a:ext cx="2171700" cy="6400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228600"/>
            <a:ext cx="6362700" cy="6400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BCA0568-EE28-1144-BF90-979F2E93A0B0}" type="slidenum">
              <a:rPr lang="en-US"/>
              <a:pPr>
                <a:defRPr/>
              </a:pPr>
              <a:t>‹#›</a:t>
            </a:fld>
            <a:endParaRPr lang="en-US"/>
          </a:p>
        </p:txBody>
      </p:sp>
    </p:spTree>
    <p:extLst>
      <p:ext uri="{BB962C8B-B14F-4D97-AF65-F5344CB8AC3E}">
        <p14:creationId xmlns:p14="http://schemas.microsoft.com/office/powerpoint/2010/main" val="66886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99060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93077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54082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09843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val="50489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99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4332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359841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304800" y="152400"/>
            <a:ext cx="7772400" cy="609600"/>
          </a:xfrm>
          <a:prstGeom prst="rect">
            <a:avLst/>
          </a:prstGeom>
          <a:noFill/>
          <a:ln w="12700">
            <a:noFill/>
            <a:miter lim="800000"/>
            <a:headEnd/>
            <a:tailEnd/>
          </a:ln>
          <a:effectLst/>
        </p:spPr>
        <p:txBody>
          <a:bodyPr vert="horz" wrap="square" lIns="90487" tIns="44450" rIns="90487" bIns="44450" numCol="1" anchor="b" anchorCtr="0" compatLnSpc="1">
            <a:prstTxWarp prst="textNoShape">
              <a:avLst/>
            </a:prstTxWarp>
          </a:bodyPr>
          <a:lstStyle/>
          <a:p>
            <a:pPr lvl="0"/>
            <a:r>
              <a:rPr lang="en-GB"/>
              <a:t>Click to edit Master title style</a:t>
            </a:r>
          </a:p>
        </p:txBody>
      </p:sp>
      <p:sp>
        <p:nvSpPr>
          <p:cNvPr id="3076" name="Rectangle 4"/>
          <p:cNvSpPr>
            <a:spLocks noGrp="1" noChangeArrowheads="1"/>
          </p:cNvSpPr>
          <p:nvPr>
            <p:ph type="body" idx="1"/>
          </p:nvPr>
        </p:nvSpPr>
        <p:spPr bwMode="auto">
          <a:xfrm>
            <a:off x="323528" y="908720"/>
            <a:ext cx="8496944" cy="5472608"/>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077" name="Text Box 5"/>
          <p:cNvSpPr txBox="1">
            <a:spLocks noChangeArrowheads="1"/>
          </p:cNvSpPr>
          <p:nvPr userDrawn="1"/>
        </p:nvSpPr>
        <p:spPr bwMode="auto">
          <a:xfrm>
            <a:off x="35496" y="6525344"/>
            <a:ext cx="685800" cy="276999"/>
          </a:xfrm>
          <a:prstGeom prst="rect">
            <a:avLst/>
          </a:prstGeom>
          <a:noFill/>
          <a:ln w="9525">
            <a:noFill/>
            <a:miter lim="800000"/>
            <a:headEnd/>
            <a:tailEnd/>
          </a:ln>
          <a:effectLst/>
        </p:spPr>
        <p:txBody>
          <a:bodyPr>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spcBef>
                <a:spcPct val="50000"/>
              </a:spcBef>
              <a:defRPr/>
            </a:pPr>
            <a:fld id="{81FB3A04-3DDA-6D4B-B419-E64C2CC61434}" type="slidenum">
              <a:rPr lang="en-US" sz="1200" b="0" smtClean="0">
                <a:solidFill>
                  <a:srgbClr val="000000"/>
                </a:solidFill>
                <a:latin typeface="Lucida Grande" charset="0"/>
              </a:rPr>
              <a:pPr>
                <a:spcBef>
                  <a:spcPct val="50000"/>
                </a:spcBef>
                <a:defRPr/>
              </a:pPr>
              <a:t>‹#›</a:t>
            </a:fld>
            <a:endParaRPr lang="en-US" sz="1200" b="0" smtClean="0">
              <a:solidFill>
                <a:srgbClr val="000000"/>
              </a:solidFill>
              <a:latin typeface="Lucida Grande" charset="0"/>
            </a:endParaRP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bldLvl="2">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Lst>
      </p:bldP>
    </p:bldLst>
  </p:timing>
  <p:txStyles>
    <p:titleStyle>
      <a:lvl1pPr algn="l" rtl="0" eaLnBrk="0" fontAlgn="base" hangingPunct="0">
        <a:spcBef>
          <a:spcPct val="0"/>
        </a:spcBef>
        <a:spcAft>
          <a:spcPct val="0"/>
        </a:spcAft>
        <a:defRPr sz="2800">
          <a:solidFill>
            <a:schemeClr val="accent5">
              <a:lumMod val="25000"/>
            </a:schemeClr>
          </a:solidFill>
          <a:effectLst>
            <a:outerShdw blurRad="38100" dist="38100" dir="2700000" algn="tl">
              <a:schemeClr val="tx2"/>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9pPr>
    </p:titleStyle>
    <p:body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355600" y="88900"/>
            <a:ext cx="6680200" cy="749300"/>
          </a:xfrm>
          <a:prstGeom prst="rect">
            <a:avLst/>
          </a:prstGeom>
          <a:noFill/>
          <a:ln w="12700">
            <a:noFill/>
            <a:miter lim="800000"/>
            <a:headEnd/>
            <a:tailEnd/>
          </a:ln>
          <a:effectLst>
            <a:outerShdw blurRad="25400" dist="63500"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
        <p:nvSpPr>
          <p:cNvPr id="88067" name="Rectangle 3"/>
          <p:cNvSpPr>
            <a:spLocks noGrp="1" noChangeArrowheads="1"/>
          </p:cNvSpPr>
          <p:nvPr>
            <p:ph type="body" idx="1"/>
          </p:nvPr>
        </p:nvSpPr>
        <p:spPr bwMode="auto">
          <a:xfrm>
            <a:off x="152400" y="1016000"/>
            <a:ext cx="8572500" cy="5156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square" lIns="0" tIns="0" rIns="0" bIns="0" numCol="1" anchor="t"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Hoefler Text" charset="0"/>
              </a:rPr>
              <a:t>Fourth level</a:t>
            </a:r>
          </a:p>
          <a:p>
            <a:pPr lvl="4"/>
            <a:r>
              <a:rPr lang="en-US">
                <a:sym typeface="Hoefler Text" charset="0"/>
              </a:rPr>
              <a:t>Fifth level</a:t>
            </a:r>
          </a:p>
        </p:txBody>
      </p:sp>
      <p:sp>
        <p:nvSpPr>
          <p:cNvPr id="88068" name="Text Box 4"/>
          <p:cNvSpPr txBox="1">
            <a:spLocks noGrp="1" noChangeArrowheads="1"/>
          </p:cNvSpPr>
          <p:nvPr>
            <p:ph type="sldNum" sz="quarter" idx="4"/>
          </p:nvPr>
        </p:nvSpPr>
        <p:spPr bwMode="auto">
          <a:xfrm>
            <a:off x="146050" y="6280150"/>
            <a:ext cx="469900" cy="584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none" lIns="91440" tIns="45720" rIns="91440" bIns="45720" numCol="1" anchor="t" anchorCtr="0" compatLnSpc="1">
            <a:prstTxWarp prst="textNoShape">
              <a:avLst/>
            </a:prstTxWarp>
          </a:bodyPr>
          <a:lstStyle>
            <a:lvl1pPr algn="ctr" eaLnBrk="1" hangingPunct="1">
              <a:defRPr sz="3200" b="0">
                <a:cs typeface="Chalkboard" charset="0"/>
                <a:sym typeface="Chalkboard" charset="0"/>
              </a:defRPr>
            </a:lvl1pPr>
          </a:lstStyle>
          <a:p>
            <a:pPr>
              <a:defRPr/>
            </a:pPr>
            <a:fld id="{F9BEE6A6-C067-B541-8D44-9DCE80682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p:txStyles>
    <p:titleStyle>
      <a:lvl1pPr algn="l" rtl="0" eaLnBrk="0" fontAlgn="base" hangingPunct="0">
        <a:spcBef>
          <a:spcPct val="0"/>
        </a:spcBef>
        <a:spcAft>
          <a:spcPct val="0"/>
        </a:spcAft>
        <a:defRPr sz="3600">
          <a:solidFill>
            <a:srgbClr val="110086"/>
          </a:solidFill>
          <a:latin typeface="+mj-lt"/>
          <a:ea typeface="+mj-ea"/>
          <a:cs typeface="+mj-cs"/>
          <a:sym typeface="Chalkboard" charset="0"/>
        </a:defRPr>
      </a:lvl1pPr>
      <a:lvl2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2pPr>
      <a:lvl3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3pPr>
      <a:lvl4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4pPr>
      <a:lvl5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5pPr>
      <a:lvl6pPr marL="4572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6pPr>
      <a:lvl7pPr marL="9144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7pPr>
      <a:lvl8pPr marL="13716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8pPr>
      <a:lvl9pPr marL="18288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9pPr>
    </p:titleStyle>
    <p:bodyStyle>
      <a:lvl1pPr marL="381000" indent="-381000" algn="l" rtl="0" eaLnBrk="0" fontAlgn="base" hangingPunct="0">
        <a:spcBef>
          <a:spcPts val="1000"/>
        </a:spcBef>
        <a:spcAft>
          <a:spcPct val="0"/>
        </a:spcAft>
        <a:buSzPct val="116000"/>
        <a:buChar char="•"/>
        <a:defRPr sz="3200">
          <a:solidFill>
            <a:srgbClr val="2300FF"/>
          </a:solidFill>
          <a:effectLst>
            <a:outerShdw blurRad="38100" dist="38100" dir="2700000" algn="tl">
              <a:srgbClr val="000000"/>
            </a:outerShdw>
          </a:effectLst>
          <a:latin typeface="+mn-lt"/>
          <a:ea typeface="+mn-ea"/>
          <a:cs typeface="+mn-cs"/>
          <a:sym typeface="Chalkboard" charset="0"/>
        </a:defRPr>
      </a:lvl1pPr>
      <a:lvl2pPr marL="769938" indent="-401638" algn="l" rtl="0" eaLnBrk="0" fontAlgn="base" hangingPunct="0">
        <a:spcBef>
          <a:spcPts val="900"/>
        </a:spcBef>
        <a:spcAft>
          <a:spcPct val="0"/>
        </a:spcAft>
        <a:buSzPct val="77000"/>
        <a:buChar char="•"/>
        <a:defRPr sz="2400">
          <a:solidFill>
            <a:srgbClr val="008400"/>
          </a:solidFill>
          <a:effectLst>
            <a:outerShdw blurRad="38100" dist="38100" dir="2700000" algn="tl">
              <a:srgbClr val="000000"/>
            </a:outerShdw>
          </a:effectLst>
          <a:latin typeface="+mn-lt"/>
          <a:ea typeface="+mn-ea"/>
          <a:cs typeface="+mn-cs"/>
          <a:sym typeface="Chalkboard" charset="0"/>
        </a:defRPr>
      </a:lvl2pPr>
      <a:lvl3pPr marL="1176338" indent="-249238" algn="l" rtl="0" eaLnBrk="0" fontAlgn="base" hangingPunct="0">
        <a:spcBef>
          <a:spcPts val="900"/>
        </a:spcBef>
        <a:spcAft>
          <a:spcPct val="0"/>
        </a:spcAft>
        <a:buClr>
          <a:srgbClr val="444229"/>
        </a:buClr>
        <a:buSzPct val="125000"/>
        <a:buFont typeface="Hoefler Text" charset="0"/>
        <a:buChar char="•"/>
        <a:defRPr sz="2400">
          <a:solidFill>
            <a:srgbClr val="940000"/>
          </a:solidFill>
          <a:effectLst>
            <a:outerShdw blurRad="38100" dist="38100" dir="2700000" algn="tl">
              <a:srgbClr val="000000"/>
            </a:outerShdw>
          </a:effectLst>
          <a:latin typeface="+mn-lt"/>
          <a:ea typeface="+mn-ea"/>
          <a:cs typeface="+mn-cs"/>
          <a:sym typeface="Chalkboard" charset="0"/>
        </a:defRPr>
      </a:lvl3pPr>
      <a:lvl4pPr marL="15446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4pPr>
      <a:lvl5pPr marL="19129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5pPr>
      <a:lvl6pPr marL="23701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6pPr>
      <a:lvl7pPr marL="28273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7pPr>
      <a:lvl8pPr marL="32845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8pPr>
      <a:lvl9pPr marL="37417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04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AutoShape 3"/>
          <p:cNvSpPr>
            <a:spLocks noGrp="1" noChangeArrowheads="1"/>
          </p:cNvSpPr>
          <p:nvPr>
            <p:ph type="body" idx="1"/>
          </p:nvPr>
        </p:nvSpPr>
        <p:spPr bwMode="auto">
          <a:xfrm>
            <a:off x="304800" y="1524000"/>
            <a:ext cx="8686800" cy="5105400"/>
          </a:xfrm>
          <a:prstGeom prst="roundRect">
            <a:avLst>
              <a:gd name="adj" fmla="val 34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sldNum" sz="quarter" idx="4"/>
          </p:nvPr>
        </p:nvSpPr>
        <p:spPr bwMode="auto">
          <a:xfrm>
            <a:off x="0" y="6400800"/>
            <a:ext cx="45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Times" charset="0"/>
              </a:defRPr>
            </a:lvl1pPr>
          </a:lstStyle>
          <a:p>
            <a:pPr>
              <a:defRPr/>
            </a:pPr>
            <a:fld id="{EDDDA3EC-EAA5-0E44-83EC-F204EA7B18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1" end="1"/>
                                            </p:txEl>
                                          </p:spTgt>
                                        </p:tgtEl>
                                        <p:attrNameLst>
                                          <p:attrName>ppt_c</p:attrName>
                                        </p:attrNameLst>
                                      </p:cBhvr>
                                      <p:to>
                                        <a:srgbClr val="66CC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0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2" end="2"/>
                                            </p:txEl>
                                          </p:spTgt>
                                        </p:tgtEl>
                                        <p:attrNameLst>
                                          <p:attrName>ppt_c</p:attrName>
                                        </p:attrNameLst>
                                      </p:cBhvr>
                                      <p:to>
                                        <a:srgbClr val="66CC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0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3" end="3"/>
                                            </p:txEl>
                                          </p:spTgt>
                                        </p:tgtEl>
                                        <p:attrNameLst>
                                          <p:attrName>ppt_c</p:attrName>
                                        </p:attrNameLst>
                                      </p:cBhvr>
                                      <p:to>
                                        <a:srgbClr val="66CC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01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4" end="4"/>
                                            </p:txEl>
                                          </p:spTgt>
                                        </p:tgtEl>
                                        <p:attrNameLst>
                                          <p:attrName>ppt_c</p:attrName>
                                        </p:attrNameLst>
                                      </p:cBhvr>
                                      <p:to>
                                        <a:srgbClr val="66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autoUpdateAnimBg="0">
        <p:tmplLst>
          <p:tmpl lvl="1">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3">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4">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5">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Lst>
      </p:bldP>
    </p:bldLst>
  </p:timing>
  <p:txStyles>
    <p:titleStyle>
      <a:lvl1pPr algn="ctr" rtl="0" eaLnBrk="0" fontAlgn="base" hangingPunct="0">
        <a:spcBef>
          <a:spcPct val="0"/>
        </a:spcBef>
        <a:spcAft>
          <a:spcPct val="0"/>
        </a:spcAft>
        <a:defRPr sz="3600" b="1">
          <a:solidFill>
            <a:srgbClr val="CC99FF"/>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CC99FF"/>
          </a:solidFill>
          <a:latin typeface="Comic Sans MS" pitchFamily="-111" charset="0"/>
        </a:defRPr>
      </a:lvl6pPr>
      <a:lvl7pPr marL="914400" algn="ctr" rtl="0" eaLnBrk="0" fontAlgn="base" hangingPunct="0">
        <a:spcBef>
          <a:spcPct val="0"/>
        </a:spcBef>
        <a:spcAft>
          <a:spcPct val="0"/>
        </a:spcAft>
        <a:defRPr sz="3600" b="1">
          <a:solidFill>
            <a:srgbClr val="CC99FF"/>
          </a:solidFill>
          <a:latin typeface="Comic Sans MS" pitchFamily="-111" charset="0"/>
        </a:defRPr>
      </a:lvl7pPr>
      <a:lvl8pPr marL="1371600" algn="ctr" rtl="0" eaLnBrk="0" fontAlgn="base" hangingPunct="0">
        <a:spcBef>
          <a:spcPct val="0"/>
        </a:spcBef>
        <a:spcAft>
          <a:spcPct val="0"/>
        </a:spcAft>
        <a:defRPr sz="3600" b="1">
          <a:solidFill>
            <a:srgbClr val="CC99FF"/>
          </a:solidFill>
          <a:latin typeface="Comic Sans MS" pitchFamily="-111" charset="0"/>
        </a:defRPr>
      </a:lvl8pPr>
      <a:lvl9pPr marL="1828800" algn="ctr" rtl="0" eaLnBrk="0" fontAlgn="base" hangingPunct="0">
        <a:spcBef>
          <a:spcPct val="0"/>
        </a:spcBef>
        <a:spcAft>
          <a:spcPct val="0"/>
        </a:spcAft>
        <a:defRPr sz="3600" b="1">
          <a:solidFill>
            <a:srgbClr val="CC99FF"/>
          </a:solidFill>
          <a:latin typeface="Comic Sans MS" pitchFamily="-111" charset="0"/>
        </a:defRPr>
      </a:lvl9pPr>
    </p:titleStyle>
    <p:bodyStyle>
      <a:lvl1pPr marL="342900" indent="-342900" algn="l" rtl="0" eaLnBrk="0" fontAlgn="base" hangingPunct="0">
        <a:spcBef>
          <a:spcPct val="20000"/>
        </a:spcBef>
        <a:spcAft>
          <a:spcPct val="0"/>
        </a:spcAft>
        <a:buClr>
          <a:schemeClr val="bg1"/>
        </a:buClr>
        <a:buFont typeface="Webdings" charset="0"/>
        <a:buChar char="&quot;"/>
        <a:defRPr sz="3200" b="1">
          <a:solidFill>
            <a:srgbClr val="FFFF00"/>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bg1"/>
        </a:buClr>
        <a:buFont typeface="Wingdings" charset="0"/>
        <a:buChar char="z"/>
        <a:defRPr sz="3200" b="1">
          <a:solidFill>
            <a:srgbClr val="FFCC66"/>
          </a:solidFill>
          <a:latin typeface="Arial Narrow" pitchFamily="-111" charset="0"/>
          <a:ea typeface="ＭＳ Ｐゴシック" pitchFamily="-111" charset="-128"/>
        </a:defRPr>
      </a:lvl2pPr>
      <a:lvl3pPr marL="1143000" indent="-228600" algn="l" rtl="0" eaLnBrk="0" fontAlgn="base" hangingPunct="0">
        <a:spcBef>
          <a:spcPct val="20000"/>
        </a:spcBef>
        <a:spcAft>
          <a:spcPct val="0"/>
        </a:spcAft>
        <a:buChar char="•"/>
        <a:defRPr sz="3200" b="1" i="1">
          <a:solidFill>
            <a:srgbClr val="FFCC66"/>
          </a:solidFill>
          <a:latin typeface="Arial Narrow" pitchFamily="-111" charset="0"/>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3.mov"/><Relationship Id="rId4" Type="http://schemas.openxmlformats.org/officeDocument/2006/relationships/video" Target="../media/media3.mov"/><Relationship Id="rId5" Type="http://schemas.openxmlformats.org/officeDocument/2006/relationships/slideLayout" Target="../slideLayouts/slideLayout2.xml"/><Relationship Id="rId6" Type="http://schemas.openxmlformats.org/officeDocument/2006/relationships/image" Target="../media/image14.png"/><Relationship Id="rId7" Type="http://schemas.openxmlformats.org/officeDocument/2006/relationships/image" Target="../media/image15.png"/><Relationship Id="rId1" Type="http://schemas.microsoft.com/office/2007/relationships/media" Target="../media/media2.mov"/><Relationship Id="rId2" Type="http://schemas.openxmlformats.org/officeDocument/2006/relationships/video" Target="../media/media2.mo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4.mov"/><Relationship Id="rId2" Type="http://schemas.openxmlformats.org/officeDocument/2006/relationships/video" Target="../media/media4.mo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1" Type="http://schemas.openxmlformats.org/officeDocument/2006/relationships/image" Target="../media/image21.emf"/><Relationship Id="rId12" Type="http://schemas.openxmlformats.org/officeDocument/2006/relationships/oleObject" Target="../embeddings/oleObject5.bin"/><Relationship Id="rId13" Type="http://schemas.openxmlformats.org/officeDocument/2006/relationships/image" Target="../media/image22.emf"/><Relationship Id="rId14" Type="http://schemas.openxmlformats.org/officeDocument/2006/relationships/oleObject" Target="../embeddings/oleObject6.bin"/><Relationship Id="rId15" Type="http://schemas.openxmlformats.org/officeDocument/2006/relationships/image" Target="../media/image23.emf"/><Relationship Id="rId16" Type="http://schemas.openxmlformats.org/officeDocument/2006/relationships/oleObject" Target="../embeddings/oleObject7.bin"/><Relationship Id="rId17" Type="http://schemas.openxmlformats.org/officeDocument/2006/relationships/image" Target="../media/image24.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8.emf"/><Relationship Id="rId6" Type="http://schemas.openxmlformats.org/officeDocument/2006/relationships/oleObject" Target="../embeddings/oleObject2.bin"/><Relationship Id="rId7" Type="http://schemas.openxmlformats.org/officeDocument/2006/relationships/image" Target="../media/image19.emf"/><Relationship Id="rId8" Type="http://schemas.openxmlformats.org/officeDocument/2006/relationships/oleObject" Target="../embeddings/oleObject3.bin"/><Relationship Id="rId9" Type="http://schemas.openxmlformats.org/officeDocument/2006/relationships/image" Target="../media/image20.emf"/><Relationship Id="rId10"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9" Type="http://schemas.openxmlformats.org/officeDocument/2006/relationships/oleObject" Target="../embeddings/oleObject11.bin"/><Relationship Id="rId20" Type="http://schemas.openxmlformats.org/officeDocument/2006/relationships/image" Target="../media/image37.emf"/><Relationship Id="rId21" Type="http://schemas.openxmlformats.org/officeDocument/2006/relationships/oleObject" Target="../embeddings/oleObject17.bin"/><Relationship Id="rId22" Type="http://schemas.openxmlformats.org/officeDocument/2006/relationships/image" Target="../media/image38.emf"/><Relationship Id="rId10" Type="http://schemas.openxmlformats.org/officeDocument/2006/relationships/image" Target="../media/image32.emf"/><Relationship Id="rId11" Type="http://schemas.openxmlformats.org/officeDocument/2006/relationships/oleObject" Target="../embeddings/oleObject12.bin"/><Relationship Id="rId12" Type="http://schemas.openxmlformats.org/officeDocument/2006/relationships/image" Target="../media/image33.emf"/><Relationship Id="rId13" Type="http://schemas.openxmlformats.org/officeDocument/2006/relationships/oleObject" Target="../embeddings/oleObject13.bin"/><Relationship Id="rId14" Type="http://schemas.openxmlformats.org/officeDocument/2006/relationships/image" Target="../media/image34.emf"/><Relationship Id="rId15" Type="http://schemas.openxmlformats.org/officeDocument/2006/relationships/oleObject" Target="../embeddings/oleObject14.bin"/><Relationship Id="rId16" Type="http://schemas.openxmlformats.org/officeDocument/2006/relationships/image" Target="../media/image35.emf"/><Relationship Id="rId17" Type="http://schemas.openxmlformats.org/officeDocument/2006/relationships/oleObject" Target="../embeddings/oleObject15.bin"/><Relationship Id="rId18" Type="http://schemas.openxmlformats.org/officeDocument/2006/relationships/image" Target="../media/image36.emf"/><Relationship Id="rId19" Type="http://schemas.openxmlformats.org/officeDocument/2006/relationships/oleObject" Target="../embeddings/oleObject16.bin"/><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8.bin"/><Relationship Id="rId4" Type="http://schemas.openxmlformats.org/officeDocument/2006/relationships/image" Target="../media/image29.emf"/><Relationship Id="rId5" Type="http://schemas.openxmlformats.org/officeDocument/2006/relationships/oleObject" Target="../embeddings/oleObject9.bin"/><Relationship Id="rId6" Type="http://schemas.openxmlformats.org/officeDocument/2006/relationships/image" Target="../media/image30.emf"/><Relationship Id="rId7" Type="http://schemas.openxmlformats.org/officeDocument/2006/relationships/oleObject" Target="../embeddings/oleObject10.bin"/><Relationship Id="rId8" Type="http://schemas.openxmlformats.org/officeDocument/2006/relationships/image" Target="../media/image3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While You Wait: Rolling Cups &amp; Luggage Belts</a:t>
            </a:r>
          </a:p>
        </p:txBody>
      </p:sp>
      <p:pic>
        <p:nvPicPr>
          <p:cNvPr id="4" name="Picture 3"/>
          <p:cNvPicPr>
            <a:picLocks noChangeAspect="1"/>
          </p:cNvPicPr>
          <p:nvPr/>
        </p:nvPicPr>
        <p:blipFill>
          <a:blip r:embed="rId4"/>
          <a:stretch>
            <a:fillRect/>
          </a:stretch>
        </p:blipFill>
        <p:spPr>
          <a:xfrm>
            <a:off x="323528" y="836712"/>
            <a:ext cx="1656184" cy="2167047"/>
          </a:xfrm>
          <a:prstGeom prst="rect">
            <a:avLst/>
          </a:prstGeom>
        </p:spPr>
      </p:pic>
      <p:pic>
        <p:nvPicPr>
          <p:cNvPr id="5" name="Picture 4"/>
          <p:cNvPicPr>
            <a:picLocks noChangeAspect="1"/>
          </p:cNvPicPr>
          <p:nvPr/>
        </p:nvPicPr>
        <p:blipFill>
          <a:blip r:embed="rId5"/>
          <a:stretch>
            <a:fillRect/>
          </a:stretch>
        </p:blipFill>
        <p:spPr>
          <a:xfrm>
            <a:off x="2483768" y="836712"/>
            <a:ext cx="1688831" cy="2160239"/>
          </a:xfrm>
          <a:prstGeom prst="rect">
            <a:avLst/>
          </a:prstGeom>
        </p:spPr>
      </p:pic>
      <p:pic>
        <p:nvPicPr>
          <p:cNvPr id="6" name="Picture 5"/>
          <p:cNvPicPr>
            <a:picLocks noChangeAspect="1"/>
          </p:cNvPicPr>
          <p:nvPr/>
        </p:nvPicPr>
        <p:blipFill>
          <a:blip r:embed="rId6"/>
          <a:stretch>
            <a:fillRect/>
          </a:stretch>
        </p:blipFill>
        <p:spPr>
          <a:xfrm>
            <a:off x="467544" y="3140968"/>
            <a:ext cx="1634258" cy="1584176"/>
          </a:xfrm>
          <a:prstGeom prst="rect">
            <a:avLst/>
          </a:prstGeom>
        </p:spPr>
      </p:pic>
      <p:pic>
        <p:nvPicPr>
          <p:cNvPr id="7" name="Picture 6"/>
          <p:cNvPicPr>
            <a:picLocks noChangeAspect="1"/>
          </p:cNvPicPr>
          <p:nvPr/>
        </p:nvPicPr>
        <p:blipFill>
          <a:blip r:embed="rId7"/>
          <a:stretch>
            <a:fillRect/>
          </a:stretch>
        </p:blipFill>
        <p:spPr>
          <a:xfrm>
            <a:off x="2525189" y="3140968"/>
            <a:ext cx="1470747" cy="1584176"/>
          </a:xfrm>
          <a:prstGeom prst="rect">
            <a:avLst/>
          </a:prstGeom>
        </p:spPr>
      </p:pic>
      <p:sp>
        <p:nvSpPr>
          <p:cNvPr id="8" name="TextBox 7"/>
          <p:cNvSpPr txBox="1"/>
          <p:nvPr/>
        </p:nvSpPr>
        <p:spPr>
          <a:xfrm>
            <a:off x="4283968" y="764704"/>
            <a:ext cx="4824536" cy="1938992"/>
          </a:xfrm>
          <a:prstGeom prst="rect">
            <a:avLst/>
          </a:prstGeom>
          <a:noFill/>
        </p:spPr>
        <p:txBody>
          <a:bodyPr wrap="square" rtlCol="0">
            <a:spAutoFit/>
          </a:bodyPr>
          <a:lstStyle/>
          <a:p>
            <a:r>
              <a:rPr lang="en-GB" sz="2000" b="0" dirty="0">
                <a:solidFill>
                  <a:schemeClr val="bg1">
                    <a:lumMod val="50000"/>
                  </a:schemeClr>
                </a:solidFill>
              </a:rPr>
              <a:t>Allow the cup on your table to roll about. What do you notice?</a:t>
            </a:r>
          </a:p>
          <a:p>
            <a:r>
              <a:rPr lang="en-GB" sz="2000" b="0" dirty="0">
                <a:solidFill>
                  <a:schemeClr val="bg1">
                    <a:lumMod val="50000"/>
                  </a:schemeClr>
                </a:solidFill>
              </a:rPr>
              <a:t>What difference does a lid make?</a:t>
            </a:r>
          </a:p>
          <a:p>
            <a:r>
              <a:rPr lang="en-GB" sz="2000" b="0" dirty="0">
                <a:solidFill>
                  <a:schemeClr val="bg1">
                    <a:lumMod val="50000"/>
                  </a:schemeClr>
                </a:solidFill>
              </a:rPr>
              <a:t>What happens when the plastic canapé cup is ‘rolled’?</a:t>
            </a:r>
          </a:p>
          <a:p>
            <a:r>
              <a:rPr lang="en-GB" sz="2000" b="0" dirty="0">
                <a:solidFill>
                  <a:schemeClr val="bg1">
                    <a:lumMod val="50000"/>
                  </a:schemeClr>
                </a:solidFill>
              </a:rPr>
              <a:t>What variations come to mind?</a:t>
            </a:r>
          </a:p>
        </p:txBody>
      </p:sp>
      <p:pic>
        <p:nvPicPr>
          <p:cNvPr id="3" name="20140908_13291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327500" y="3933056"/>
            <a:ext cx="4816500" cy="2709281"/>
          </a:xfrm>
          <a:prstGeom prst="rect">
            <a:avLst/>
          </a:prstGeom>
        </p:spPr>
      </p:pic>
      <p:sp>
        <p:nvSpPr>
          <p:cNvPr id="9" name="TextBox 8"/>
          <p:cNvSpPr txBox="1"/>
          <p:nvPr/>
        </p:nvSpPr>
        <p:spPr>
          <a:xfrm>
            <a:off x="251520" y="5013176"/>
            <a:ext cx="3960440" cy="1015663"/>
          </a:xfrm>
          <a:prstGeom prst="rect">
            <a:avLst/>
          </a:prstGeom>
          <a:noFill/>
        </p:spPr>
        <p:txBody>
          <a:bodyPr wrap="square" rtlCol="0">
            <a:spAutoFit/>
          </a:bodyPr>
          <a:lstStyle/>
          <a:p>
            <a:r>
              <a:rPr lang="en-GB" sz="2000" b="0" dirty="0">
                <a:solidFill>
                  <a:schemeClr val="bg1">
                    <a:lumMod val="50000"/>
                  </a:schemeClr>
                </a:solidFill>
              </a:rPr>
              <a:t>What shape is the upper belt?</a:t>
            </a:r>
          </a:p>
          <a:p>
            <a:r>
              <a:rPr lang="en-GB" sz="2000" b="0" dirty="0">
                <a:solidFill>
                  <a:schemeClr val="bg1">
                    <a:lumMod val="50000"/>
                  </a:schemeClr>
                </a:solidFill>
              </a:rPr>
              <a:t>Are these two phenomena related in any way?</a:t>
            </a:r>
          </a:p>
        </p:txBody>
      </p:sp>
    </p:spTree>
    <p:extLst>
      <p:ext uri="{BB962C8B-B14F-4D97-AF65-F5344CB8AC3E}">
        <p14:creationId xmlns:p14="http://schemas.microsoft.com/office/powerpoint/2010/main" val="3653769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p:cTn id="7"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548680"/>
            <a:ext cx="1674912" cy="609600"/>
          </a:xfrm>
        </p:spPr>
        <p:txBody>
          <a:bodyPr/>
          <a:lstStyle/>
          <a:p>
            <a:r>
              <a:rPr lang="en-GB"/>
              <a:t>Powers</a:t>
            </a:r>
          </a:p>
        </p:txBody>
      </p:sp>
      <p:sp>
        <p:nvSpPr>
          <p:cNvPr id="6" name="Content Placeholder 3"/>
          <p:cNvSpPr txBox="1">
            <a:spLocks/>
          </p:cNvSpPr>
          <p:nvPr/>
        </p:nvSpPr>
        <p:spPr bwMode="auto">
          <a:xfrm>
            <a:off x="25152" y="1196752"/>
            <a:ext cx="4968552" cy="211264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8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4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18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9pPr>
          </a:lstStyle>
          <a:p>
            <a:r>
              <a:rPr lang="en-GB" sz="2400" b="0"/>
              <a:t>Imagining &amp; Expressing</a:t>
            </a:r>
          </a:p>
          <a:p>
            <a:r>
              <a:rPr lang="en-GB" sz="2400" b="0"/>
              <a:t>Specialising &amp; Generalising</a:t>
            </a:r>
          </a:p>
          <a:p>
            <a:r>
              <a:rPr lang="en-GB" sz="2400" b="0"/>
              <a:t>Conjecturing &amp; Convincing</a:t>
            </a:r>
          </a:p>
          <a:p>
            <a:r>
              <a:rPr lang="en-GB" sz="2400" b="0"/>
              <a:t>Organsing &amp; Characterising</a:t>
            </a:r>
          </a:p>
        </p:txBody>
      </p:sp>
      <p:sp>
        <p:nvSpPr>
          <p:cNvPr id="7" name="Content Placeholder 4"/>
          <p:cNvSpPr txBox="1">
            <a:spLocks/>
          </p:cNvSpPr>
          <p:nvPr/>
        </p:nvSpPr>
        <p:spPr bwMode="auto">
          <a:xfrm>
            <a:off x="5004048" y="1186408"/>
            <a:ext cx="4014143" cy="195456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8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4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18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9pPr>
          </a:lstStyle>
          <a:p>
            <a:pPr>
              <a:buClr>
                <a:schemeClr val="accent3">
                  <a:lumMod val="50000"/>
                </a:schemeClr>
              </a:buClr>
            </a:pPr>
            <a:r>
              <a:rPr lang="en-GB" sz="2400" b="0">
                <a:solidFill>
                  <a:schemeClr val="bg1"/>
                </a:solidFill>
              </a:rPr>
              <a:t>Invariance in the   	midst of change</a:t>
            </a:r>
          </a:p>
          <a:p>
            <a:pPr>
              <a:buClr>
                <a:schemeClr val="accent3">
                  <a:lumMod val="50000"/>
                </a:schemeClr>
              </a:buClr>
            </a:pPr>
            <a:r>
              <a:rPr lang="en-GB" sz="2400" b="0">
                <a:solidFill>
                  <a:schemeClr val="bg1"/>
                </a:solidFill>
              </a:rPr>
              <a:t>Doing &amp; Undoing</a:t>
            </a:r>
          </a:p>
          <a:p>
            <a:pPr>
              <a:buClr>
                <a:schemeClr val="accent3">
                  <a:lumMod val="50000"/>
                </a:schemeClr>
              </a:buClr>
            </a:pPr>
            <a:r>
              <a:rPr lang="en-GB" sz="2400" b="0">
                <a:solidFill>
                  <a:schemeClr val="bg1"/>
                </a:solidFill>
              </a:rPr>
              <a:t>Freedom &amp; Constraint</a:t>
            </a:r>
          </a:p>
          <a:p>
            <a:pPr>
              <a:buClr>
                <a:schemeClr val="accent3">
                  <a:lumMod val="50000"/>
                </a:schemeClr>
              </a:buClr>
            </a:pPr>
            <a:r>
              <a:rPr lang="en-GB" sz="2400" b="0">
                <a:solidFill>
                  <a:schemeClr val="bg1"/>
                </a:solidFill>
              </a:rPr>
              <a:t>Extending &amp; Restricting</a:t>
            </a:r>
          </a:p>
          <a:p>
            <a:pPr>
              <a:buClr>
                <a:schemeClr val="accent3">
                  <a:lumMod val="50000"/>
                </a:schemeClr>
              </a:buClr>
            </a:pPr>
            <a:endParaRPr lang="en-GB" sz="2400" b="0">
              <a:solidFill>
                <a:schemeClr val="bg1"/>
              </a:solidFill>
            </a:endParaRPr>
          </a:p>
        </p:txBody>
      </p:sp>
      <p:sp>
        <p:nvSpPr>
          <p:cNvPr id="5" name="Title 1"/>
          <p:cNvSpPr txBox="1">
            <a:spLocks/>
          </p:cNvSpPr>
          <p:nvPr/>
        </p:nvSpPr>
        <p:spPr bwMode="auto">
          <a:xfrm>
            <a:off x="395536" y="3284984"/>
            <a:ext cx="2016224" cy="609600"/>
          </a:xfrm>
          <a:prstGeom prst="rect">
            <a:avLst/>
          </a:prstGeom>
          <a:noFill/>
          <a:ln w="12700">
            <a:noFill/>
            <a:miter lim="800000"/>
            <a:headEnd/>
            <a:tailEnd/>
          </a:ln>
          <a:effectLst/>
        </p:spPr>
        <p:txBody>
          <a:bodyPr vert="horz" wrap="square" lIns="90487" tIns="44450" rIns="90487" bIns="44450" numCol="1" anchor="b" anchorCtr="0" compatLnSpc="1">
            <a:prstTxWarp prst="textNoShape">
              <a:avLst/>
            </a:prstTxWarp>
          </a:bodyPr>
          <a:lstStyle>
            <a:lvl1pPr algn="l" rtl="0" eaLnBrk="0" fontAlgn="base" hangingPunct="0">
              <a:spcBef>
                <a:spcPct val="0"/>
              </a:spcBef>
              <a:spcAft>
                <a:spcPct val="0"/>
              </a:spcAft>
              <a:defRPr sz="2800">
                <a:solidFill>
                  <a:schemeClr val="accent5">
                    <a:lumMod val="25000"/>
                  </a:schemeClr>
                </a:solidFill>
                <a:effectLst>
                  <a:outerShdw blurRad="38100" dist="38100" dir="2700000" algn="tl">
                    <a:schemeClr val="tx2"/>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9pPr>
          </a:lstStyle>
          <a:p>
            <a:r>
              <a:rPr lang="en-GB" b="0"/>
              <a:t>Attention</a:t>
            </a:r>
          </a:p>
        </p:txBody>
      </p:sp>
      <p:sp>
        <p:nvSpPr>
          <p:cNvPr id="8" name="Content Placeholder 3"/>
          <p:cNvSpPr txBox="1">
            <a:spLocks/>
          </p:cNvSpPr>
          <p:nvPr/>
        </p:nvSpPr>
        <p:spPr bwMode="auto">
          <a:xfrm>
            <a:off x="1403648" y="3933056"/>
            <a:ext cx="7056784" cy="211264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8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4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18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1800">
                <a:solidFill>
                  <a:schemeClr val="tx1"/>
                </a:solidFill>
                <a:latin typeface="Times" pitchFamily="-111" charset="0"/>
                <a:ea typeface="ＭＳ Ｐゴシック" pitchFamily="-111" charset="-128"/>
              </a:defRPr>
            </a:lvl9pPr>
          </a:lstStyle>
          <a:p>
            <a:r>
              <a:rPr lang="en-GB" sz="2400" b="0"/>
              <a:t>Holding Wholes (gazing)</a:t>
            </a:r>
          </a:p>
          <a:p>
            <a:r>
              <a:rPr lang="en-GB" sz="2400" b="0"/>
              <a:t>Discerning Details</a:t>
            </a:r>
          </a:p>
          <a:p>
            <a:r>
              <a:rPr lang="en-GB" sz="2400" b="0"/>
              <a:t>Recognising Relationships</a:t>
            </a:r>
          </a:p>
          <a:p>
            <a:r>
              <a:rPr lang="en-GB" sz="2400" b="0"/>
              <a:t>Perceiving Properties as being instantiated</a:t>
            </a:r>
          </a:p>
          <a:p>
            <a:r>
              <a:rPr lang="en-GB" sz="2400" b="0"/>
              <a:t>Reasoning on the basis of agreed properties</a:t>
            </a:r>
          </a:p>
        </p:txBody>
      </p:sp>
      <p:sp>
        <p:nvSpPr>
          <p:cNvPr id="9" name="Title 1"/>
          <p:cNvSpPr txBox="1">
            <a:spLocks/>
          </p:cNvSpPr>
          <p:nvPr/>
        </p:nvSpPr>
        <p:spPr bwMode="auto">
          <a:xfrm>
            <a:off x="6012160" y="620688"/>
            <a:ext cx="1674912" cy="609600"/>
          </a:xfrm>
          <a:prstGeom prst="rect">
            <a:avLst/>
          </a:prstGeom>
          <a:noFill/>
          <a:ln w="12700">
            <a:noFill/>
            <a:miter lim="800000"/>
            <a:headEnd/>
            <a:tailEnd/>
          </a:ln>
          <a:effectLst/>
        </p:spPr>
        <p:txBody>
          <a:bodyPr vert="horz" wrap="square" lIns="90487" tIns="44450" rIns="90487" bIns="44450" numCol="1" anchor="b" anchorCtr="0" compatLnSpc="1">
            <a:prstTxWarp prst="textNoShape">
              <a:avLst/>
            </a:prstTxWarp>
          </a:bodyPr>
          <a:lstStyle>
            <a:lvl1pPr algn="l" rtl="0" eaLnBrk="0" fontAlgn="base" hangingPunct="0">
              <a:spcBef>
                <a:spcPct val="0"/>
              </a:spcBef>
              <a:spcAft>
                <a:spcPct val="0"/>
              </a:spcAft>
              <a:defRPr sz="2800">
                <a:solidFill>
                  <a:schemeClr val="accent5">
                    <a:lumMod val="25000"/>
                  </a:schemeClr>
                </a:solidFill>
                <a:effectLst>
                  <a:outerShdw blurRad="38100" dist="38100" dir="2700000" algn="tl">
                    <a:schemeClr val="tx2"/>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9pPr>
          </a:lstStyle>
          <a:p>
            <a:r>
              <a:rPr lang="en-GB"/>
              <a:t>Themes</a:t>
            </a:r>
          </a:p>
        </p:txBody>
      </p:sp>
    </p:spTree>
    <p:extLst>
      <p:ext uri="{BB962C8B-B14F-4D97-AF65-F5344CB8AC3E}">
        <p14:creationId xmlns:p14="http://schemas.microsoft.com/office/powerpoint/2010/main" val="35928700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Roots</a:t>
            </a:r>
          </a:p>
        </p:txBody>
      </p:sp>
      <p:sp>
        <p:nvSpPr>
          <p:cNvPr id="3" name="Content Placeholder 2"/>
          <p:cNvSpPr>
            <a:spLocks noGrp="1"/>
          </p:cNvSpPr>
          <p:nvPr>
            <p:ph idx="1"/>
          </p:nvPr>
        </p:nvSpPr>
        <p:spPr>
          <a:xfrm>
            <a:off x="179512" y="908720"/>
            <a:ext cx="8856984" cy="1224136"/>
          </a:xfrm>
        </p:spPr>
        <p:txBody>
          <a:bodyPr/>
          <a:lstStyle/>
          <a:p>
            <a:r>
              <a:rPr lang="en-GB" sz="2400"/>
              <a:t>It is his present powers which are to assert themselves; his present capacities which are to be exercised; his present attitudes which are to be realized.</a:t>
            </a:r>
            <a:r>
              <a:rPr lang="en-GB"/>
              <a:t>	  </a:t>
            </a:r>
            <a:r>
              <a:rPr lang="en-GB">
                <a:solidFill>
                  <a:schemeClr val="bg1"/>
                </a:solidFill>
              </a:rPr>
              <a:t>John Dewey 1922</a:t>
            </a:r>
          </a:p>
          <a:p>
            <a:endParaRPr lang="en-GB"/>
          </a:p>
        </p:txBody>
      </p:sp>
      <p:sp>
        <p:nvSpPr>
          <p:cNvPr id="4" name="Content Placeholder 2"/>
          <p:cNvSpPr txBox="1">
            <a:spLocks/>
          </p:cNvSpPr>
          <p:nvPr/>
        </p:nvSpPr>
        <p:spPr bwMode="auto">
          <a:xfrm>
            <a:off x="144016" y="2348880"/>
            <a:ext cx="8964488" cy="3888432"/>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US" sz="2400" b="0"/>
              <a:t>Who, indeed, can watch the ceaseless observation and inquiry and inference going on in a child’s mind, or listen to its acute remarks on matters within the range of its faculties, without perceiving that these powers it manifests, if brought to bear systematically upon studies </a:t>
            </a:r>
            <a:r>
              <a:rPr lang="en-US" sz="2400" b="0" i="1"/>
              <a:t>within the same range</a:t>
            </a:r>
            <a:r>
              <a:rPr lang="en-US" sz="2400" b="0"/>
              <a:t>, would readily master them without help?  This need for perpetual telling results from our stupidity, not the child’s. We drag it away from the facts in which it is interested, and which it is actively assimilating of itself. …         						</a:t>
            </a:r>
            <a:r>
              <a:rPr lang="en-US" b="0">
                <a:solidFill>
                  <a:srgbClr val="993300"/>
                </a:solidFill>
              </a:rPr>
              <a:t>Herbert Spencer 1878</a:t>
            </a:r>
            <a:r>
              <a:rPr lang="en-US" sz="2400" b="0">
                <a:solidFill>
                  <a:srgbClr val="993300"/>
                </a:solidFill>
              </a:rPr>
              <a:t> </a:t>
            </a:r>
            <a:endParaRPr lang="en-GB" sz="2400" b="0">
              <a:solidFill>
                <a:srgbClr val="993300"/>
              </a:solidFill>
            </a:endParaRPr>
          </a:p>
        </p:txBody>
      </p:sp>
      <p:sp>
        <p:nvSpPr>
          <p:cNvPr id="5" name="TextBox 4"/>
          <p:cNvSpPr txBox="1"/>
          <p:nvPr/>
        </p:nvSpPr>
        <p:spPr>
          <a:xfrm>
            <a:off x="611560" y="6237312"/>
            <a:ext cx="8122736" cy="400110"/>
          </a:xfrm>
          <a:prstGeom prst="rect">
            <a:avLst/>
          </a:prstGeom>
          <a:noFill/>
        </p:spPr>
        <p:txBody>
          <a:bodyPr wrap="none" rtlCol="0">
            <a:spAutoFit/>
          </a:bodyPr>
          <a:lstStyle/>
          <a:p>
            <a:r>
              <a:rPr lang="en-GB" sz="2000" b="0">
                <a:solidFill>
                  <a:srgbClr val="000000"/>
                </a:solidFill>
              </a:rPr>
              <a:t>Russell; Whitehead; Wertheimer, Mary Boole, Krutetskii; … Gattegno</a:t>
            </a:r>
          </a:p>
        </p:txBody>
      </p:sp>
    </p:spTree>
    <p:extLst>
      <p:ext uri="{BB962C8B-B14F-4D97-AF65-F5344CB8AC3E}">
        <p14:creationId xmlns:p14="http://schemas.microsoft.com/office/powerpoint/2010/main" val="3322993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Outer, Inner &amp; Meta Aspects of Tasks</a:t>
            </a:r>
          </a:p>
        </p:txBody>
      </p:sp>
      <p:sp>
        <p:nvSpPr>
          <p:cNvPr id="3" name="Content Placeholder 2"/>
          <p:cNvSpPr>
            <a:spLocks noGrp="1"/>
          </p:cNvSpPr>
          <p:nvPr>
            <p:ph idx="1"/>
          </p:nvPr>
        </p:nvSpPr>
        <p:spPr>
          <a:xfrm>
            <a:off x="611560" y="980728"/>
            <a:ext cx="7727950" cy="5400600"/>
          </a:xfrm>
        </p:spPr>
        <p:txBody>
          <a:bodyPr/>
          <a:lstStyle/>
          <a:p>
            <a:r>
              <a:rPr lang="en-GB"/>
              <a:t>Outer Task</a:t>
            </a:r>
          </a:p>
          <a:p>
            <a:pPr lvl="1"/>
            <a:r>
              <a:rPr lang="en-GB"/>
              <a:t>What author imagines</a:t>
            </a:r>
          </a:p>
          <a:p>
            <a:pPr lvl="1"/>
            <a:r>
              <a:rPr lang="en-GB"/>
              <a:t>What teacher intends</a:t>
            </a:r>
          </a:p>
          <a:p>
            <a:pPr lvl="1"/>
            <a:r>
              <a:rPr lang="en-GB"/>
              <a:t>What students construe</a:t>
            </a:r>
          </a:p>
          <a:p>
            <a:pPr lvl="1"/>
            <a:r>
              <a:rPr lang="en-GB"/>
              <a:t>What students actually do</a:t>
            </a:r>
          </a:p>
          <a:p>
            <a:r>
              <a:rPr lang="en-GB"/>
              <a:t>Inner Task</a:t>
            </a:r>
          </a:p>
          <a:p>
            <a:pPr lvl="1"/>
            <a:r>
              <a:rPr lang="en-GB"/>
              <a:t>What powers might be used or developed?</a:t>
            </a:r>
          </a:p>
          <a:p>
            <a:pPr lvl="1"/>
            <a:r>
              <a:rPr lang="en-GB"/>
              <a:t>What themes might be encountered and enriched?</a:t>
            </a:r>
          </a:p>
          <a:p>
            <a:pPr lvl="1"/>
            <a:r>
              <a:rPr lang="en-GB"/>
              <a:t>What connections might be made?</a:t>
            </a:r>
          </a:p>
          <a:p>
            <a:pPr lvl="1"/>
            <a:r>
              <a:rPr lang="en-GB"/>
              <a:t>What reasoning might be called upon?</a:t>
            </a:r>
          </a:p>
          <a:p>
            <a:pPr lvl="1"/>
            <a:r>
              <a:rPr lang="en-GB"/>
              <a:t>What sense students make of their activity</a:t>
            </a:r>
          </a:p>
          <a:p>
            <a:pPr lvl="1"/>
            <a:r>
              <a:rPr lang="en-GB"/>
              <a:t>What students are now prepared to be able to hear &amp; see</a:t>
            </a:r>
          </a:p>
          <a:p>
            <a:pPr lvl="1"/>
            <a:r>
              <a:rPr lang="en-GB"/>
              <a:t>What students recosntruct later</a:t>
            </a:r>
            <a:endParaRPr lang="en-GB"/>
          </a:p>
          <a:p>
            <a:r>
              <a:rPr lang="en-GB"/>
              <a:t>Meta Task</a:t>
            </a:r>
          </a:p>
          <a:p>
            <a:pPr lvl="1"/>
            <a:r>
              <a:rPr lang="en-GB"/>
              <a:t>Personal propensities and dispositions to challenge or work on</a:t>
            </a:r>
          </a:p>
          <a:p>
            <a:pPr lvl="1"/>
            <a:r>
              <a:rPr lang="en-GB"/>
              <a:t>Working collaboratively and individually</a:t>
            </a:r>
          </a:p>
          <a:p>
            <a:pPr lvl="1"/>
            <a:endParaRPr lang="en-GB"/>
          </a:p>
        </p:txBody>
      </p:sp>
    </p:spTree>
    <p:extLst>
      <p:ext uri="{BB962C8B-B14F-4D97-AF65-F5344CB8AC3E}">
        <p14:creationId xmlns:p14="http://schemas.microsoft.com/office/powerpoint/2010/main" val="31423452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Perimeter Projections</a:t>
            </a:r>
          </a:p>
        </p:txBody>
      </p:sp>
      <p:sp>
        <p:nvSpPr>
          <p:cNvPr id="3" name="Content Placeholder 2"/>
          <p:cNvSpPr>
            <a:spLocks noGrp="1"/>
          </p:cNvSpPr>
          <p:nvPr>
            <p:ph idx="1"/>
          </p:nvPr>
        </p:nvSpPr>
        <p:spPr>
          <a:xfrm>
            <a:off x="323528" y="908720"/>
            <a:ext cx="8496944" cy="1656184"/>
          </a:xfrm>
        </p:spPr>
        <p:txBody>
          <a:bodyPr/>
          <a:lstStyle/>
          <a:p>
            <a:r>
              <a:rPr lang="en-GB"/>
              <a:t>Imagine a square</a:t>
            </a:r>
          </a:p>
          <a:p>
            <a:r>
              <a:rPr lang="en-GB"/>
              <a:t>Imaging a point traversing the perimeter of the square</a:t>
            </a:r>
          </a:p>
          <a:p>
            <a:r>
              <a:rPr lang="en-GB"/>
              <a:t>Let your right hand track the vertical movement of the point</a:t>
            </a:r>
          </a:p>
          <a:p>
            <a:r>
              <a:rPr lang="en-GB"/>
              <a:t>Let your left hand track the horizontal movement of the point</a:t>
            </a:r>
          </a:p>
        </p:txBody>
      </p:sp>
      <p:sp>
        <p:nvSpPr>
          <p:cNvPr id="5" name="Rectangle 4"/>
          <p:cNvSpPr/>
          <p:nvPr/>
        </p:nvSpPr>
        <p:spPr>
          <a:xfrm>
            <a:off x="899592" y="5673442"/>
            <a:ext cx="6408712" cy="707886"/>
          </a:xfrm>
          <a:prstGeom prst="rect">
            <a:avLst/>
          </a:prstGeom>
        </p:spPr>
        <p:txBody>
          <a:bodyPr wrap="square">
            <a:spAutoFit/>
          </a:bodyPr>
          <a:lstStyle/>
          <a:p>
            <a:r>
              <a:rPr lang="en-GB" sz="2000" b="0">
                <a:solidFill>
                  <a:srgbClr val="0000FF"/>
                </a:solidFill>
              </a:rPr>
              <a:t>Now imagine your square tilts a bit, say about 30°. What happens?</a:t>
            </a:r>
          </a:p>
        </p:txBody>
      </p:sp>
      <p:pic>
        <p:nvPicPr>
          <p:cNvPr id="6" name="Perimeter Proj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87624" y="2420888"/>
            <a:ext cx="3111550" cy="3271117"/>
          </a:xfrm>
          <a:prstGeom prst="rect">
            <a:avLst/>
          </a:prstGeom>
        </p:spPr>
      </p:pic>
      <p:pic>
        <p:nvPicPr>
          <p:cNvPr id="4" name="Tilted Square.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860032" y="2420888"/>
            <a:ext cx="3240360" cy="3240360"/>
          </a:xfrm>
          <a:prstGeom prst="rect">
            <a:avLst/>
          </a:prstGeom>
        </p:spPr>
      </p:pic>
    </p:spTree>
    <p:extLst>
      <p:ext uri="{BB962C8B-B14F-4D97-AF65-F5344CB8AC3E}">
        <p14:creationId xmlns:p14="http://schemas.microsoft.com/office/powerpoint/2010/main" val="3557601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repeatCount="indefinite" fill="hold" display="0">
                  <p:stCondLst>
                    <p:cond delay="indefinite"/>
                  </p:stCondLst>
                </p:cTn>
                <p:tgtEl>
                  <p:spTgt spid="6"/>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video>
              <p:cMediaNode vol="80000">
                <p:cTn id="26" repeatCount="indefinite" fill="hold" display="0">
                  <p:stCondLst>
                    <p:cond delay="indefinite"/>
                  </p:stCondLst>
                </p:cTn>
                <p:tgtEl>
                  <p:spTgt spid="4"/>
                </p:tgtEl>
              </p:cMediaNode>
            </p:vide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Polygon Projections</a:t>
            </a:r>
          </a:p>
        </p:txBody>
      </p:sp>
      <p:sp>
        <p:nvSpPr>
          <p:cNvPr id="3" name="Content Placeholder 2"/>
          <p:cNvSpPr>
            <a:spLocks noGrp="1"/>
          </p:cNvSpPr>
          <p:nvPr>
            <p:ph idx="1"/>
          </p:nvPr>
        </p:nvSpPr>
        <p:spPr>
          <a:xfrm>
            <a:off x="323528" y="908720"/>
            <a:ext cx="8496944" cy="1224136"/>
          </a:xfrm>
        </p:spPr>
        <p:txBody>
          <a:bodyPr/>
          <a:lstStyle/>
          <a:p>
            <a:r>
              <a:rPr lang="en-GB"/>
              <a:t>Imagine an equilateral triangle</a:t>
            </a:r>
          </a:p>
          <a:p>
            <a:r>
              <a:rPr lang="en-GB"/>
              <a:t>A light (very far away) lies in the plane of the triangle so that the triangle casts a one-dimensional shadow.</a:t>
            </a:r>
          </a:p>
        </p:txBody>
      </p:sp>
      <p:pic>
        <p:nvPicPr>
          <p:cNvPr id="4" name="Triangle Shadow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7944" y="2060847"/>
            <a:ext cx="4824536" cy="4112719"/>
          </a:xfrm>
          <a:prstGeom prst="rect">
            <a:avLst/>
          </a:prstGeom>
        </p:spPr>
      </p:pic>
      <p:sp>
        <p:nvSpPr>
          <p:cNvPr id="5" name="Content Placeholder 2"/>
          <p:cNvSpPr txBox="1">
            <a:spLocks/>
          </p:cNvSpPr>
          <p:nvPr/>
        </p:nvSpPr>
        <p:spPr bwMode="auto">
          <a:xfrm>
            <a:off x="395536" y="3573016"/>
            <a:ext cx="3600400" cy="86409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pPr algn="ctr"/>
            <a:r>
              <a:rPr lang="en-GB" b="0"/>
              <a:t>How does the length of the shadow change as the light circulates around the triangle?</a:t>
            </a:r>
          </a:p>
        </p:txBody>
      </p:sp>
    </p:spTree>
    <p:extLst>
      <p:ext uri="{BB962C8B-B14F-4D97-AF65-F5344CB8AC3E}">
        <p14:creationId xmlns:p14="http://schemas.microsoft.com/office/powerpoint/2010/main" val="3034962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4"/>
                </p:tgtEl>
              </p:cMediaNode>
            </p:vide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4294967295"/>
          </p:nvPr>
        </p:nvSpPr>
        <p:spPr>
          <a:xfrm>
            <a:off x="152400" y="6172200"/>
            <a:ext cx="457200" cy="457200"/>
          </a:xfrm>
          <a:prstGeom prst="rect">
            <a:avLst/>
          </a:prstGeom>
        </p:spPr>
        <p:txBody>
          <a:bodyPr/>
          <a:lstStyle/>
          <a:p>
            <a:fld id="{F0F6CD0F-7085-F649-BF08-E212F281DCA6}" type="slidenum">
              <a:rPr lang="en-US"/>
              <a:pPr/>
              <a:t>15</a:t>
            </a:fld>
            <a:endParaRPr lang="en-US"/>
          </a:p>
        </p:txBody>
      </p:sp>
      <p:sp>
        <p:nvSpPr>
          <p:cNvPr id="7174" name="AutoShape 6"/>
          <p:cNvSpPr>
            <a:spLocks noChangeArrowheads="1"/>
          </p:cNvSpPr>
          <p:nvPr/>
        </p:nvSpPr>
        <p:spPr bwMode="auto">
          <a:xfrm>
            <a:off x="755576" y="3861048"/>
            <a:ext cx="7848600" cy="2016224"/>
          </a:xfrm>
          <a:prstGeom prst="foldedCorner">
            <a:avLst>
              <a:gd name="adj" fmla="val 18667"/>
            </a:avLst>
          </a:prstGeom>
          <a:solidFill>
            <a:schemeClr val="tx1">
              <a:lumMod val="40000"/>
              <a:lumOff val="60000"/>
            </a:schemeClr>
          </a:solidFill>
          <a:ln w="9525">
            <a:solidFill>
              <a:srgbClr val="FF6600"/>
            </a:solidFill>
            <a:round/>
            <a:headEnd/>
            <a:tailEnd/>
          </a:ln>
          <a:effectLst/>
          <a:extLst/>
        </p:spPr>
        <p:txBody>
          <a:bodyPr wrap="none"/>
          <a:lstStyle/>
          <a:p>
            <a:pPr algn="ctr"/>
            <a:r>
              <a:rPr lang="en-US" sz="2400" b="0">
                <a:solidFill>
                  <a:schemeClr val="accent3">
                    <a:lumMod val="25000"/>
                  </a:schemeClr>
                </a:solidFill>
                <a:latin typeface="Comic Sans MS" charset="0"/>
              </a:rPr>
              <a:t>It is only after you come to know</a:t>
            </a:r>
            <a:br>
              <a:rPr lang="en-US" sz="2400" b="0">
                <a:solidFill>
                  <a:schemeClr val="accent3">
                    <a:lumMod val="25000"/>
                  </a:schemeClr>
                </a:solidFill>
                <a:latin typeface="Comic Sans MS" charset="0"/>
              </a:rPr>
            </a:br>
            <a:r>
              <a:rPr lang="en-US" sz="2400" b="0">
                <a:solidFill>
                  <a:schemeClr val="accent3">
                    <a:lumMod val="25000"/>
                  </a:schemeClr>
                </a:solidFill>
                <a:latin typeface="Comic Sans MS" charset="0"/>
              </a:rPr>
              <a:t> the surface of things</a:t>
            </a:r>
            <a:br>
              <a:rPr lang="en-US" sz="2400" b="0">
                <a:solidFill>
                  <a:schemeClr val="accent3">
                    <a:lumMod val="25000"/>
                  </a:schemeClr>
                </a:solidFill>
                <a:latin typeface="Comic Sans MS" charset="0"/>
              </a:rPr>
            </a:br>
            <a:r>
              <a:rPr lang="en-US" sz="2400" b="0">
                <a:solidFill>
                  <a:schemeClr val="accent3">
                    <a:lumMod val="25000"/>
                  </a:schemeClr>
                </a:solidFill>
                <a:latin typeface="Comic Sans MS" charset="0"/>
              </a:rPr>
              <a:t>that you venture to see what is underneath;</a:t>
            </a:r>
            <a:br>
              <a:rPr lang="en-US" sz="2400" b="0">
                <a:solidFill>
                  <a:schemeClr val="accent3">
                    <a:lumMod val="25000"/>
                  </a:schemeClr>
                </a:solidFill>
                <a:latin typeface="Comic Sans MS" charset="0"/>
              </a:rPr>
            </a:br>
            <a:r>
              <a:rPr lang="en-US" sz="2400" b="0">
                <a:solidFill>
                  <a:schemeClr val="accent3">
                    <a:lumMod val="25000"/>
                  </a:schemeClr>
                </a:solidFill>
                <a:latin typeface="Comic Sans MS" charset="0"/>
              </a:rPr>
              <a:t>But the surface of things is inexhaustible</a:t>
            </a:r>
            <a:br>
              <a:rPr lang="en-US" sz="2400" b="0">
                <a:solidFill>
                  <a:schemeClr val="accent3">
                    <a:lumMod val="25000"/>
                  </a:schemeClr>
                </a:solidFill>
                <a:latin typeface="Comic Sans MS" charset="0"/>
              </a:rPr>
            </a:br>
            <a:r>
              <a:rPr lang="en-US" sz="2000" b="0">
                <a:solidFill>
                  <a:schemeClr val="accent3">
                    <a:lumMod val="25000"/>
                  </a:schemeClr>
                </a:solidFill>
                <a:latin typeface="Comic Sans MS" charset="0"/>
              </a:rPr>
              <a:t>(Italo Calvino)</a:t>
            </a:r>
          </a:p>
        </p:txBody>
      </p:sp>
      <p:sp>
        <p:nvSpPr>
          <p:cNvPr id="6" name="AutoShape 6"/>
          <p:cNvSpPr>
            <a:spLocks noChangeArrowheads="1"/>
          </p:cNvSpPr>
          <p:nvPr/>
        </p:nvSpPr>
        <p:spPr bwMode="auto">
          <a:xfrm>
            <a:off x="683568" y="2132856"/>
            <a:ext cx="7848600" cy="1368152"/>
          </a:xfrm>
          <a:prstGeom prst="foldedCorner">
            <a:avLst>
              <a:gd name="adj" fmla="val 18667"/>
            </a:avLst>
          </a:prstGeom>
          <a:solidFill>
            <a:schemeClr val="tx1">
              <a:lumMod val="40000"/>
              <a:lumOff val="60000"/>
            </a:schemeClr>
          </a:solidFill>
          <a:ln w="9525">
            <a:solidFill>
              <a:srgbClr val="FF6600"/>
            </a:solidFill>
            <a:round/>
            <a:headEnd/>
            <a:tailEnd/>
          </a:ln>
          <a:effectLst/>
          <a:extLst/>
        </p:spPr>
        <p:txBody>
          <a:bodyPr wrap="none"/>
          <a:lstStyle/>
          <a:p>
            <a:pPr algn="ctr"/>
            <a:r>
              <a:rPr lang="en-US" sz="2400" b="0">
                <a:solidFill>
                  <a:schemeClr val="accent3">
                    <a:lumMod val="25000"/>
                  </a:schemeClr>
                </a:solidFill>
                <a:latin typeface="Comic Sans MS" charset="0"/>
              </a:rPr>
              <a:t>The universe is a mirror in which we can contemplate </a:t>
            </a:r>
            <a:br>
              <a:rPr lang="en-US" sz="2400" b="0">
                <a:solidFill>
                  <a:schemeClr val="accent3">
                    <a:lumMod val="25000"/>
                  </a:schemeClr>
                </a:solidFill>
                <a:latin typeface="Comic Sans MS" charset="0"/>
              </a:rPr>
            </a:br>
            <a:r>
              <a:rPr lang="en-US" sz="2400" b="0">
                <a:solidFill>
                  <a:schemeClr val="accent3">
                    <a:lumMod val="25000"/>
                  </a:schemeClr>
                </a:solidFill>
                <a:latin typeface="Comic Sans MS" charset="0"/>
              </a:rPr>
              <a:t>only what we have learned to know about ourselves</a:t>
            </a:r>
            <a:br>
              <a:rPr lang="en-US" sz="2400" b="0">
                <a:solidFill>
                  <a:schemeClr val="accent3">
                    <a:lumMod val="25000"/>
                  </a:schemeClr>
                </a:solidFill>
                <a:latin typeface="Comic Sans MS" charset="0"/>
              </a:rPr>
            </a:br>
            <a:r>
              <a:rPr lang="en-US" sz="1800" b="0">
                <a:solidFill>
                  <a:schemeClr val="accent3">
                    <a:lumMod val="25000"/>
                  </a:schemeClr>
                </a:solidFill>
                <a:latin typeface="Comic Sans MS" charset="0"/>
              </a:rPr>
              <a:t>(Italo Calvino)</a:t>
            </a:r>
            <a:endParaRPr lang="en-US" sz="2400" b="0">
              <a:solidFill>
                <a:schemeClr val="accent3">
                  <a:lumMod val="25000"/>
                </a:schemeClr>
              </a:solidFill>
              <a:latin typeface="Comic Sans MS" charset="0"/>
            </a:endParaRPr>
          </a:p>
          <a:p>
            <a:pPr algn="ctr"/>
            <a:endParaRPr lang="en-US" sz="2400" b="0">
              <a:solidFill>
                <a:schemeClr val="accent3">
                  <a:lumMod val="25000"/>
                </a:schemeClr>
              </a:solidFill>
              <a:latin typeface="Comic Sans MS" charset="0"/>
            </a:endParaRPr>
          </a:p>
        </p:txBody>
      </p:sp>
      <p:sp>
        <p:nvSpPr>
          <p:cNvPr id="7" name="AutoShape 6"/>
          <p:cNvSpPr>
            <a:spLocks noChangeArrowheads="1"/>
          </p:cNvSpPr>
          <p:nvPr/>
        </p:nvSpPr>
        <p:spPr bwMode="auto">
          <a:xfrm>
            <a:off x="683568" y="764704"/>
            <a:ext cx="7848600" cy="1008112"/>
          </a:xfrm>
          <a:prstGeom prst="foldedCorner">
            <a:avLst>
              <a:gd name="adj" fmla="val 18667"/>
            </a:avLst>
          </a:prstGeom>
          <a:solidFill>
            <a:schemeClr val="tx1">
              <a:lumMod val="40000"/>
              <a:lumOff val="60000"/>
            </a:schemeClr>
          </a:solidFill>
          <a:ln w="9525">
            <a:solidFill>
              <a:srgbClr val="FF6600"/>
            </a:solidFill>
            <a:round/>
            <a:headEnd/>
            <a:tailEnd/>
          </a:ln>
          <a:effectLst/>
          <a:extLst/>
        </p:spPr>
        <p:txBody>
          <a:bodyPr wrap="none"/>
          <a:lstStyle/>
          <a:p>
            <a:pPr algn="ctr"/>
            <a:r>
              <a:rPr lang="en-US" sz="2400" b="0">
                <a:solidFill>
                  <a:schemeClr val="accent3">
                    <a:lumMod val="25000"/>
                  </a:schemeClr>
                </a:solidFill>
                <a:latin typeface="Comic Sans MS" charset="0"/>
              </a:rPr>
              <a:t>The world is a mirror for the people</a:t>
            </a:r>
            <a:br>
              <a:rPr lang="en-US" sz="2400" b="0">
                <a:solidFill>
                  <a:schemeClr val="accent3">
                    <a:lumMod val="25000"/>
                  </a:schemeClr>
                </a:solidFill>
                <a:latin typeface="Comic Sans MS" charset="0"/>
              </a:rPr>
            </a:br>
            <a:r>
              <a:rPr lang="en-US" sz="1800" b="0">
                <a:solidFill>
                  <a:schemeClr val="accent3">
                    <a:lumMod val="25000"/>
                  </a:schemeClr>
                </a:solidFill>
                <a:latin typeface="Comic Sans MS" charset="0"/>
              </a:rPr>
              <a:t>(Hyemeyhosts Storm)</a:t>
            </a:r>
            <a:endParaRPr lang="en-US" sz="2400" b="0">
              <a:solidFill>
                <a:schemeClr val="accent3">
                  <a:lumMod val="25000"/>
                </a:schemeClr>
              </a:solidFill>
              <a:latin typeface="Comic Sans MS" charset="0"/>
            </a:endParaRPr>
          </a:p>
          <a:p>
            <a:pPr algn="ctr"/>
            <a:endParaRPr lang="en-US" sz="2400" b="0">
              <a:solidFill>
                <a:schemeClr val="accent3">
                  <a:lumMod val="25000"/>
                </a:schemeClr>
              </a:solidFill>
              <a:latin typeface="Comic Sans MS" charset="0"/>
            </a:endParaRPr>
          </a:p>
        </p:txBody>
      </p:sp>
    </p:spTree>
    <p:extLst>
      <p:ext uri="{BB962C8B-B14F-4D97-AF65-F5344CB8AC3E}">
        <p14:creationId xmlns:p14="http://schemas.microsoft.com/office/powerpoint/2010/main" val="3059449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52400" y="6172200"/>
            <a:ext cx="457200" cy="457200"/>
          </a:xfrm>
          <a:prstGeom prst="rect">
            <a:avLst/>
          </a:prstGeom>
        </p:spPr>
        <p:txBody>
          <a:bodyPr/>
          <a:lstStyle/>
          <a:p>
            <a:fld id="{3ECB28B6-9F65-A249-867C-4D2F0C6183C0}" type="slidenum">
              <a:rPr lang="en-US"/>
              <a:pPr/>
              <a:t>16</a:t>
            </a:fld>
            <a:endParaRPr lang="en-US"/>
          </a:p>
        </p:txBody>
      </p:sp>
      <p:sp>
        <p:nvSpPr>
          <p:cNvPr id="5122" name="Rectangle 2"/>
          <p:cNvSpPr>
            <a:spLocks noGrp="1" noChangeArrowheads="1"/>
          </p:cNvSpPr>
          <p:nvPr>
            <p:ph type="title"/>
          </p:nvPr>
        </p:nvSpPr>
        <p:spPr>
          <a:xfrm>
            <a:off x="0" y="228600"/>
            <a:ext cx="7772400" cy="824136"/>
          </a:xfrm>
        </p:spPr>
        <p:txBody>
          <a:bodyPr anchor="t"/>
          <a:lstStyle/>
          <a:p>
            <a:r>
              <a:rPr lang="en-GB"/>
              <a:t>Observation</a:t>
            </a:r>
          </a:p>
        </p:txBody>
      </p:sp>
      <p:sp>
        <p:nvSpPr>
          <p:cNvPr id="5125" name="Text Box 5"/>
          <p:cNvSpPr txBox="1">
            <a:spLocks noChangeArrowheads="1"/>
          </p:cNvSpPr>
          <p:nvPr/>
        </p:nvSpPr>
        <p:spPr bwMode="auto">
          <a:xfrm>
            <a:off x="251520" y="909876"/>
            <a:ext cx="8136904" cy="424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914400" lvl="1" indent="-457200">
              <a:spcBef>
                <a:spcPts val="600"/>
              </a:spcBef>
              <a:spcAft>
                <a:spcPts val="600"/>
              </a:spcAft>
              <a:buClr>
                <a:schemeClr val="bg1">
                  <a:lumMod val="60000"/>
                  <a:lumOff val="40000"/>
                </a:schemeClr>
              </a:buClr>
              <a:buFont typeface="Wingdings" charset="2"/>
              <a:buChar char=""/>
            </a:pPr>
            <a:r>
              <a:rPr lang="en-US" sz="2400" b="0">
                <a:solidFill>
                  <a:srgbClr val="000000"/>
                </a:solidFill>
                <a:latin typeface="Chalkboard" charset="0"/>
              </a:rPr>
              <a:t>A name or label immediately shapes what is seen and what is recalled 	   </a:t>
            </a:r>
            <a:r>
              <a:rPr lang="en-US" sz="2000" b="0">
                <a:solidFill>
                  <a:srgbClr val="000000"/>
                </a:solidFill>
                <a:latin typeface="Chalkboard" charset="0"/>
              </a:rPr>
              <a:t>(Frederick Bartlett 1932</a:t>
            </a:r>
            <a:r>
              <a:rPr lang="en-US" sz="2400" b="0">
                <a:solidFill>
                  <a:srgbClr val="000000"/>
                </a:solidFill>
                <a:latin typeface="Chalkboard" charset="0"/>
              </a:rPr>
              <a:t>)</a:t>
            </a:r>
          </a:p>
          <a:p>
            <a:pPr marL="914400" lvl="1" indent="-457200">
              <a:spcBef>
                <a:spcPts val="600"/>
              </a:spcBef>
              <a:spcAft>
                <a:spcPts val="600"/>
              </a:spcAft>
              <a:buClr>
                <a:schemeClr val="bg1">
                  <a:lumMod val="60000"/>
                  <a:lumOff val="40000"/>
                </a:schemeClr>
              </a:buClr>
              <a:buFont typeface="Wingdings" charset="2"/>
              <a:buChar char=""/>
            </a:pPr>
            <a:r>
              <a:rPr lang="en-US" sz="2400" b="0">
                <a:solidFill>
                  <a:srgbClr val="000000"/>
                </a:solidFill>
                <a:latin typeface="Chalkboard" charset="0"/>
              </a:rPr>
              <a:t>Observation is theory laden    (</a:t>
            </a:r>
            <a:r>
              <a:rPr lang="en-US" sz="2000" b="0">
                <a:solidFill>
                  <a:srgbClr val="000000"/>
                </a:solidFill>
                <a:latin typeface="Chalkboard" charset="0"/>
              </a:rPr>
              <a:t>George Hanson 1958</a:t>
            </a:r>
            <a:r>
              <a:rPr lang="en-US" sz="2400" b="0">
                <a:solidFill>
                  <a:srgbClr val="000000"/>
                </a:solidFill>
                <a:latin typeface="Chalkboard" charset="0"/>
              </a:rPr>
              <a:t>) </a:t>
            </a:r>
          </a:p>
          <a:p>
            <a:pPr marL="914400" lvl="1" indent="-457200">
              <a:spcBef>
                <a:spcPts val="600"/>
              </a:spcBef>
              <a:spcAft>
                <a:spcPts val="600"/>
              </a:spcAft>
              <a:buClr>
                <a:schemeClr val="bg1">
                  <a:lumMod val="60000"/>
                  <a:lumOff val="40000"/>
                </a:schemeClr>
              </a:buClr>
              <a:buFont typeface="Wingdings" charset="2"/>
              <a:buChar char=""/>
            </a:pPr>
            <a:r>
              <a:rPr lang="en-US" sz="2400" b="0">
                <a:solidFill>
                  <a:srgbClr val="000000"/>
                </a:solidFill>
                <a:latin typeface="Chalkboard" charset="0"/>
              </a:rPr>
              <a:t>We want our theories to be as fact laden as our facts are theory laden          (</a:t>
            </a:r>
            <a:r>
              <a:rPr lang="en-US" sz="2000" b="0">
                <a:solidFill>
                  <a:srgbClr val="000000"/>
                </a:solidFill>
                <a:latin typeface="Chalkboard" charset="0"/>
              </a:rPr>
              <a:t>Nelson Goodman 1978</a:t>
            </a:r>
            <a:r>
              <a:rPr lang="en-US" sz="2400" b="0">
                <a:solidFill>
                  <a:srgbClr val="000000"/>
                </a:solidFill>
                <a:latin typeface="Chalkboard" charset="0"/>
              </a:rPr>
              <a:t>)</a:t>
            </a:r>
          </a:p>
          <a:p>
            <a:pPr marL="914400" lvl="1" indent="-457200">
              <a:spcBef>
                <a:spcPts val="600"/>
              </a:spcBef>
              <a:spcAft>
                <a:spcPts val="600"/>
              </a:spcAft>
              <a:buClr>
                <a:schemeClr val="bg1">
                  <a:lumMod val="60000"/>
                  <a:lumOff val="40000"/>
                </a:schemeClr>
              </a:buClr>
              <a:buFont typeface="Wingdings" charset="2"/>
              <a:buChar char=""/>
            </a:pPr>
            <a:r>
              <a:rPr lang="en-US" sz="2400" b="0">
                <a:solidFill>
                  <a:srgbClr val="000000"/>
                </a:solidFill>
                <a:latin typeface="+mn-lt"/>
              </a:rPr>
              <a:t>He who loves practice without theory is like the sailor who boards ship without a rudder and compass and never knows where he may cast. </a:t>
            </a:r>
            <a:br>
              <a:rPr lang="en-US" sz="2400" b="0">
                <a:solidFill>
                  <a:srgbClr val="000000"/>
                </a:solidFill>
                <a:latin typeface="+mn-lt"/>
              </a:rPr>
            </a:br>
            <a:r>
              <a:rPr lang="en-US" sz="2400" b="0">
                <a:solidFill>
                  <a:srgbClr val="000000"/>
                </a:solidFill>
                <a:latin typeface="+mn-lt"/>
              </a:rPr>
              <a:t>Practice always rests on good theory. </a:t>
            </a:r>
            <a:br>
              <a:rPr lang="en-US" sz="2400" b="0">
                <a:solidFill>
                  <a:srgbClr val="000000"/>
                </a:solidFill>
                <a:latin typeface="+mn-lt"/>
              </a:rPr>
            </a:br>
            <a:r>
              <a:rPr lang="en-US" sz="2400" b="0">
                <a:solidFill>
                  <a:srgbClr val="000000"/>
                </a:solidFill>
                <a:latin typeface="+mn-lt"/>
              </a:rPr>
              <a:t>				     </a:t>
            </a:r>
            <a:r>
              <a:rPr lang="en-US" sz="2000" b="0">
                <a:solidFill>
                  <a:srgbClr val="000000"/>
                </a:solidFill>
                <a:latin typeface="+mn-lt"/>
              </a:rPr>
              <a:t> (Leonardo Da Vinci</a:t>
            </a:r>
            <a:r>
              <a:rPr lang="en-US" sz="2400" b="0">
                <a:solidFill>
                  <a:srgbClr val="000000"/>
                </a:solidFill>
                <a:latin typeface="+mn-lt"/>
              </a:rPr>
              <a:t>)</a:t>
            </a:r>
          </a:p>
        </p:txBody>
      </p:sp>
    </p:spTree>
    <p:extLst>
      <p:ext uri="{BB962C8B-B14F-4D97-AF65-F5344CB8AC3E}">
        <p14:creationId xmlns:p14="http://schemas.microsoft.com/office/powerpoint/2010/main" val="1933600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Effect transition="in" filter="fade">
                                      <p:cBhvr>
                                        <p:cTn id="7" dur="500"/>
                                        <p:tgtEl>
                                          <p:spTgt spid="51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5">
                                            <p:txEl>
                                              <p:pRg st="1" end="1"/>
                                            </p:txEl>
                                          </p:spTgt>
                                        </p:tgtEl>
                                        <p:attrNameLst>
                                          <p:attrName>style.visibility</p:attrName>
                                        </p:attrNameLst>
                                      </p:cBhvr>
                                      <p:to>
                                        <p:strVal val="visible"/>
                                      </p:to>
                                    </p:set>
                                    <p:animEffect transition="in" filter="fade">
                                      <p:cBhvr>
                                        <p:cTn id="12" dur="500"/>
                                        <p:tgtEl>
                                          <p:spTgt spid="51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5">
                                            <p:txEl>
                                              <p:pRg st="2" end="2"/>
                                            </p:txEl>
                                          </p:spTgt>
                                        </p:tgtEl>
                                        <p:attrNameLst>
                                          <p:attrName>style.visibility</p:attrName>
                                        </p:attrNameLst>
                                      </p:cBhvr>
                                      <p:to>
                                        <p:strVal val="visible"/>
                                      </p:to>
                                    </p:set>
                                    <p:animEffect transition="in" filter="fade">
                                      <p:cBhvr>
                                        <p:cTn id="17" dur="500"/>
                                        <p:tgtEl>
                                          <p:spTgt spid="51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5">
                                            <p:txEl>
                                              <p:pRg st="3" end="3"/>
                                            </p:txEl>
                                          </p:spTgt>
                                        </p:tgtEl>
                                        <p:attrNameLst>
                                          <p:attrName>style.visibility</p:attrName>
                                        </p:attrNameLst>
                                      </p:cBhvr>
                                      <p:to>
                                        <p:strVal val="visible"/>
                                      </p:to>
                                    </p:set>
                                    <p:animEffect transition="in" filter="fade">
                                      <p:cBhvr>
                                        <p:cTn id="22" dur="500"/>
                                        <p:tgtEl>
                                          <p:spTgt spid="51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Aesop’s story of the Sun &amp; the Wind</a:t>
            </a:r>
          </a:p>
        </p:txBody>
      </p:sp>
      <p:pic>
        <p:nvPicPr>
          <p:cNvPr id="5" name="Picture 4"/>
          <p:cNvPicPr>
            <a:picLocks noChangeAspect="1"/>
          </p:cNvPicPr>
          <p:nvPr/>
        </p:nvPicPr>
        <p:blipFill>
          <a:blip r:embed="rId2"/>
          <a:stretch>
            <a:fillRect/>
          </a:stretch>
        </p:blipFill>
        <p:spPr>
          <a:xfrm>
            <a:off x="827584" y="908720"/>
            <a:ext cx="7395943" cy="4031456"/>
          </a:xfrm>
          <a:prstGeom prst="rect">
            <a:avLst/>
          </a:prstGeom>
        </p:spPr>
      </p:pic>
      <p:sp>
        <p:nvSpPr>
          <p:cNvPr id="6" name="TextBox 5"/>
          <p:cNvSpPr txBox="1"/>
          <p:nvPr/>
        </p:nvSpPr>
        <p:spPr>
          <a:xfrm>
            <a:off x="251520" y="5301208"/>
            <a:ext cx="8786109" cy="1015663"/>
          </a:xfrm>
          <a:prstGeom prst="rect">
            <a:avLst/>
          </a:prstGeom>
          <a:noFill/>
        </p:spPr>
        <p:txBody>
          <a:bodyPr wrap="none" rtlCol="0">
            <a:spAutoFit/>
          </a:bodyPr>
          <a:lstStyle/>
          <a:p>
            <a:r>
              <a:rPr lang="en-GB" sz="2000" b="0">
                <a:solidFill>
                  <a:srgbClr val="000000"/>
                </a:solidFill>
              </a:rPr>
              <a:t>Direct instruction can be like the action of the  wind;</a:t>
            </a:r>
          </a:p>
          <a:p>
            <a:r>
              <a:rPr lang="en-GB" sz="2000" b="0">
                <a:solidFill>
                  <a:srgbClr val="000000"/>
                </a:solidFill>
              </a:rPr>
              <a:t>Providing students with what is sufficient-necessary so they can use </a:t>
            </a:r>
            <a:br>
              <a:rPr lang="en-GB" sz="2000" b="0">
                <a:solidFill>
                  <a:srgbClr val="000000"/>
                </a:solidFill>
              </a:rPr>
            </a:br>
            <a:r>
              <a:rPr lang="en-GB" sz="2000" b="0">
                <a:solidFill>
                  <a:srgbClr val="000000"/>
                </a:solidFill>
              </a:rPr>
              <a:t>their natural powers to work things out can be like the action of the sun</a:t>
            </a:r>
          </a:p>
        </p:txBody>
      </p:sp>
    </p:spTree>
    <p:extLst>
      <p:ext uri="{BB962C8B-B14F-4D97-AF65-F5344CB8AC3E}">
        <p14:creationId xmlns:p14="http://schemas.microsoft.com/office/powerpoint/2010/main" val="208691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Multi-Level Initiating of Tasks</a:t>
            </a:r>
          </a:p>
        </p:txBody>
      </p:sp>
      <p:sp>
        <p:nvSpPr>
          <p:cNvPr id="3" name="Content Placeholder 2"/>
          <p:cNvSpPr>
            <a:spLocks noGrp="1"/>
          </p:cNvSpPr>
          <p:nvPr>
            <p:ph idx="1"/>
          </p:nvPr>
        </p:nvSpPr>
        <p:spPr>
          <a:xfrm>
            <a:off x="323528" y="908720"/>
            <a:ext cx="8496944" cy="1440160"/>
          </a:xfrm>
        </p:spPr>
        <p:txBody>
          <a:bodyPr/>
          <a:lstStyle/>
          <a:p>
            <a:r>
              <a:rPr lang="en-GB"/>
              <a:t>In how many ways can a unit fraction be expressed as the difference of two unit fractions? </a:t>
            </a:r>
          </a:p>
        </p:txBody>
      </p:sp>
      <p:sp>
        <p:nvSpPr>
          <p:cNvPr id="4" name="Content Placeholder 2"/>
          <p:cNvSpPr txBox="1">
            <a:spLocks/>
          </p:cNvSpPr>
          <p:nvPr/>
        </p:nvSpPr>
        <p:spPr bwMode="auto">
          <a:xfrm>
            <a:off x="353984" y="2060848"/>
            <a:ext cx="2016224" cy="50405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Notice that  </a:t>
            </a:r>
          </a:p>
        </p:txBody>
      </p:sp>
      <p:graphicFrame>
        <p:nvGraphicFramePr>
          <p:cNvPr id="5" name="Object 4"/>
          <p:cNvGraphicFramePr>
            <a:graphicFrameLocks noChangeAspect="1"/>
          </p:cNvGraphicFramePr>
          <p:nvPr>
            <p:extLst>
              <p:ext uri="{D42A27DB-BD31-4B8C-83A1-F6EECF244321}">
                <p14:modId xmlns:p14="http://schemas.microsoft.com/office/powerpoint/2010/main" val="3220811101"/>
              </p:ext>
            </p:extLst>
          </p:nvPr>
        </p:nvGraphicFramePr>
        <p:xfrm>
          <a:off x="4381500" y="3073400"/>
          <a:ext cx="114300" cy="165100"/>
        </p:xfrm>
        <a:graphic>
          <a:graphicData uri="http://schemas.openxmlformats.org/presentationml/2006/ole">
            <mc:AlternateContent xmlns:mc="http://schemas.openxmlformats.org/markup-compatibility/2006">
              <mc:Choice xmlns:v="urn:schemas-microsoft-com:vml" Requires="v">
                <p:oleObj spid="_x0000_s5622" name="Equation" r:id="rId4" imgW="114300" imgH="165100" progId="Equation.DSMT4">
                  <p:embed/>
                </p:oleObj>
              </mc:Choice>
              <mc:Fallback>
                <p:oleObj name="Equation" r:id="rId4" imgW="114300" imgH="165100" progId="Equation.DSMT4">
                  <p:embed/>
                  <p:pic>
                    <p:nvPicPr>
                      <p:cNvPr id="0" name=""/>
                      <p:cNvPicPr/>
                      <p:nvPr/>
                    </p:nvPicPr>
                    <p:blipFill>
                      <a:blip r:embed="rId5"/>
                      <a:stretch>
                        <a:fillRect/>
                      </a:stretch>
                    </p:blipFill>
                    <p:spPr>
                      <a:xfrm>
                        <a:off x="4381500" y="3073400"/>
                        <a:ext cx="114300" cy="165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9425906"/>
              </p:ext>
            </p:extLst>
          </p:nvPr>
        </p:nvGraphicFramePr>
        <p:xfrm>
          <a:off x="2226192" y="1844824"/>
          <a:ext cx="4578056" cy="829940"/>
        </p:xfrm>
        <a:graphic>
          <a:graphicData uri="http://schemas.openxmlformats.org/presentationml/2006/ole">
            <mc:AlternateContent xmlns:mc="http://schemas.openxmlformats.org/markup-compatibility/2006">
              <mc:Choice xmlns:v="urn:schemas-microsoft-com:vml" Requires="v">
                <p:oleObj spid="_x0000_s5623" name="Equation" r:id="rId6" imgW="2171700" imgH="393700" progId="Equation.DSMT4">
                  <p:embed/>
                </p:oleObj>
              </mc:Choice>
              <mc:Fallback>
                <p:oleObj name="Equation" r:id="rId6" imgW="2171700" imgH="393700" progId="Equation.DSMT4">
                  <p:embed/>
                  <p:pic>
                    <p:nvPicPr>
                      <p:cNvPr id="0" name=""/>
                      <p:cNvPicPr/>
                      <p:nvPr/>
                    </p:nvPicPr>
                    <p:blipFill>
                      <a:blip r:embed="rId7"/>
                      <a:stretch>
                        <a:fillRect/>
                      </a:stretch>
                    </p:blipFill>
                    <p:spPr>
                      <a:xfrm>
                        <a:off x="2226192" y="1844824"/>
                        <a:ext cx="4578056" cy="829940"/>
                      </a:xfrm>
                      <a:prstGeom prst="rect">
                        <a:avLst/>
                      </a:prstGeom>
                    </p:spPr>
                  </p:pic>
                </p:oleObj>
              </mc:Fallback>
            </mc:AlternateContent>
          </a:graphicData>
        </a:graphic>
      </p:graphicFrame>
      <p:sp>
        <p:nvSpPr>
          <p:cNvPr id="7" name="Content Placeholder 2"/>
          <p:cNvSpPr txBox="1">
            <a:spLocks/>
          </p:cNvSpPr>
          <p:nvPr/>
        </p:nvSpPr>
        <p:spPr bwMode="auto">
          <a:xfrm>
            <a:off x="395536" y="2924944"/>
            <a:ext cx="2016224" cy="50405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Notice that  </a:t>
            </a:r>
          </a:p>
        </p:txBody>
      </p:sp>
      <p:graphicFrame>
        <p:nvGraphicFramePr>
          <p:cNvPr id="9" name="Object 8"/>
          <p:cNvGraphicFramePr>
            <a:graphicFrameLocks noChangeAspect="1"/>
          </p:cNvGraphicFramePr>
          <p:nvPr>
            <p:extLst>
              <p:ext uri="{D42A27DB-BD31-4B8C-83A1-F6EECF244321}">
                <p14:modId xmlns:p14="http://schemas.microsoft.com/office/powerpoint/2010/main" val="1353441950"/>
              </p:ext>
            </p:extLst>
          </p:nvPr>
        </p:nvGraphicFramePr>
        <p:xfrm>
          <a:off x="1043608" y="3356992"/>
          <a:ext cx="1384861" cy="876137"/>
        </p:xfrm>
        <a:graphic>
          <a:graphicData uri="http://schemas.openxmlformats.org/presentationml/2006/ole">
            <mc:AlternateContent xmlns:mc="http://schemas.openxmlformats.org/markup-compatibility/2006">
              <mc:Choice xmlns:v="urn:schemas-microsoft-com:vml" Requires="v">
                <p:oleObj spid="_x0000_s5624" name="Equation" r:id="rId8" imgW="622300" imgH="393700" progId="Equation.DSMT4">
                  <p:embed/>
                </p:oleObj>
              </mc:Choice>
              <mc:Fallback>
                <p:oleObj name="Equation" r:id="rId8" imgW="622300" imgH="393700" progId="Equation.DSMT4">
                  <p:embed/>
                  <p:pic>
                    <p:nvPicPr>
                      <p:cNvPr id="0" name=""/>
                      <p:cNvPicPr/>
                      <p:nvPr/>
                    </p:nvPicPr>
                    <p:blipFill>
                      <a:blip r:embed="rId9"/>
                      <a:stretch>
                        <a:fillRect/>
                      </a:stretch>
                    </p:blipFill>
                    <p:spPr>
                      <a:xfrm>
                        <a:off x="1043608" y="3356992"/>
                        <a:ext cx="1384861" cy="87613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13426624"/>
              </p:ext>
            </p:extLst>
          </p:nvPr>
        </p:nvGraphicFramePr>
        <p:xfrm>
          <a:off x="1071436" y="4365104"/>
          <a:ext cx="1340324" cy="831001"/>
        </p:xfrm>
        <a:graphic>
          <a:graphicData uri="http://schemas.openxmlformats.org/presentationml/2006/ole">
            <mc:AlternateContent xmlns:mc="http://schemas.openxmlformats.org/markup-compatibility/2006">
              <mc:Choice xmlns:v="urn:schemas-microsoft-com:vml" Requires="v">
                <p:oleObj spid="_x0000_s5625" name="Equation" r:id="rId10" imgW="635000" imgH="393700" progId="Equation.DSMT4">
                  <p:embed/>
                </p:oleObj>
              </mc:Choice>
              <mc:Fallback>
                <p:oleObj name="Equation" r:id="rId10" imgW="635000" imgH="393700" progId="Equation.DSMT4">
                  <p:embed/>
                  <p:pic>
                    <p:nvPicPr>
                      <p:cNvPr id="0" name=""/>
                      <p:cNvPicPr/>
                      <p:nvPr/>
                    </p:nvPicPr>
                    <p:blipFill>
                      <a:blip r:embed="rId11"/>
                      <a:stretch>
                        <a:fillRect/>
                      </a:stretch>
                    </p:blipFill>
                    <p:spPr>
                      <a:xfrm>
                        <a:off x="1071436" y="4365104"/>
                        <a:ext cx="1340324" cy="83100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10808305"/>
              </p:ext>
            </p:extLst>
          </p:nvPr>
        </p:nvGraphicFramePr>
        <p:xfrm>
          <a:off x="1098907" y="5337444"/>
          <a:ext cx="2176949" cy="710373"/>
        </p:xfrm>
        <a:graphic>
          <a:graphicData uri="http://schemas.openxmlformats.org/presentationml/2006/ole">
            <mc:AlternateContent xmlns:mc="http://schemas.openxmlformats.org/markup-compatibility/2006">
              <mc:Choice xmlns:v="urn:schemas-microsoft-com:vml" Requires="v">
                <p:oleObj spid="_x0000_s5626" name="Equation" r:id="rId12" imgW="1206500" imgH="393700" progId="Equation.DSMT4">
                  <p:embed/>
                </p:oleObj>
              </mc:Choice>
              <mc:Fallback>
                <p:oleObj name="Equation" r:id="rId12" imgW="1206500" imgH="393700" progId="Equation.DSMT4">
                  <p:embed/>
                  <p:pic>
                    <p:nvPicPr>
                      <p:cNvPr id="0" name=""/>
                      <p:cNvPicPr/>
                      <p:nvPr/>
                    </p:nvPicPr>
                    <p:blipFill>
                      <a:blip r:embed="rId13"/>
                      <a:stretch>
                        <a:fillRect/>
                      </a:stretch>
                    </p:blipFill>
                    <p:spPr>
                      <a:xfrm>
                        <a:off x="1098907" y="5337444"/>
                        <a:ext cx="2176949" cy="71037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483106092"/>
              </p:ext>
            </p:extLst>
          </p:nvPr>
        </p:nvGraphicFramePr>
        <p:xfrm>
          <a:off x="4123242" y="3356992"/>
          <a:ext cx="1345255" cy="731630"/>
        </p:xfrm>
        <a:graphic>
          <a:graphicData uri="http://schemas.openxmlformats.org/presentationml/2006/ole">
            <mc:AlternateContent xmlns:mc="http://schemas.openxmlformats.org/markup-compatibility/2006">
              <mc:Choice xmlns:v="urn:schemas-microsoft-com:vml" Requires="v">
                <p:oleObj spid="_x0000_s5627" name="Equation" r:id="rId14" imgW="723900" imgH="393700" progId="Equation.DSMT4">
                  <p:embed/>
                </p:oleObj>
              </mc:Choice>
              <mc:Fallback>
                <p:oleObj name="Equation" r:id="rId14" imgW="723900" imgH="393700" progId="Equation.DSMT4">
                  <p:embed/>
                  <p:pic>
                    <p:nvPicPr>
                      <p:cNvPr id="0" name=""/>
                      <p:cNvPicPr/>
                      <p:nvPr/>
                    </p:nvPicPr>
                    <p:blipFill>
                      <a:blip r:embed="rId15"/>
                      <a:stretch>
                        <a:fillRect/>
                      </a:stretch>
                    </p:blipFill>
                    <p:spPr>
                      <a:xfrm>
                        <a:off x="4123242" y="3356992"/>
                        <a:ext cx="1345255" cy="73163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600282"/>
              </p:ext>
            </p:extLst>
          </p:nvPr>
        </p:nvGraphicFramePr>
        <p:xfrm>
          <a:off x="4134026" y="4304646"/>
          <a:ext cx="4614438" cy="803638"/>
        </p:xfrm>
        <a:graphic>
          <a:graphicData uri="http://schemas.openxmlformats.org/presentationml/2006/ole">
            <mc:AlternateContent xmlns:mc="http://schemas.openxmlformats.org/markup-compatibility/2006">
              <mc:Choice xmlns:v="urn:schemas-microsoft-com:vml" Requires="v">
                <p:oleObj spid="_x0000_s5628" name="Equation" r:id="rId16" imgW="2260600" imgH="393700" progId="Equation.DSMT4">
                  <p:embed/>
                </p:oleObj>
              </mc:Choice>
              <mc:Fallback>
                <p:oleObj name="Equation" r:id="rId16" imgW="2260600" imgH="393700" progId="Equation.DSMT4">
                  <p:embed/>
                  <p:pic>
                    <p:nvPicPr>
                      <p:cNvPr id="0" name=""/>
                      <p:cNvPicPr/>
                      <p:nvPr/>
                    </p:nvPicPr>
                    <p:blipFill>
                      <a:blip r:embed="rId17"/>
                      <a:stretch>
                        <a:fillRect/>
                      </a:stretch>
                    </p:blipFill>
                    <p:spPr>
                      <a:xfrm>
                        <a:off x="4134026" y="4304646"/>
                        <a:ext cx="4614438" cy="803638"/>
                      </a:xfrm>
                      <a:prstGeom prst="rect">
                        <a:avLst/>
                      </a:prstGeom>
                    </p:spPr>
                  </p:pic>
                </p:oleObj>
              </mc:Fallback>
            </mc:AlternateContent>
          </a:graphicData>
        </a:graphic>
      </p:graphicFrame>
    </p:spTree>
    <p:extLst>
      <p:ext uri="{BB962C8B-B14F-4D97-AF65-F5344CB8AC3E}">
        <p14:creationId xmlns:p14="http://schemas.microsoft.com/office/powerpoint/2010/main" val="2100862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Set Ratios</a:t>
            </a:r>
          </a:p>
        </p:txBody>
      </p:sp>
      <p:sp>
        <p:nvSpPr>
          <p:cNvPr id="3" name="Content Placeholder 2"/>
          <p:cNvSpPr>
            <a:spLocks noGrp="1"/>
          </p:cNvSpPr>
          <p:nvPr>
            <p:ph idx="1"/>
          </p:nvPr>
        </p:nvSpPr>
        <p:spPr>
          <a:xfrm>
            <a:off x="323528" y="908720"/>
            <a:ext cx="8496944" cy="1080120"/>
          </a:xfrm>
        </p:spPr>
        <p:txBody>
          <a:bodyPr/>
          <a:lstStyle/>
          <a:p>
            <a:r>
              <a:rPr lang="en-GB"/>
              <a:t>In how many different ways can you put 17 objects into the two sets (the circles) so that both sets have the same number of objects?</a:t>
            </a:r>
          </a:p>
        </p:txBody>
      </p:sp>
      <p:pic>
        <p:nvPicPr>
          <p:cNvPr id="6" name="Picture 5"/>
          <p:cNvPicPr>
            <a:picLocks noChangeAspect="1"/>
          </p:cNvPicPr>
          <p:nvPr/>
        </p:nvPicPr>
        <p:blipFill>
          <a:blip r:embed="rId3"/>
          <a:stretch>
            <a:fillRect/>
          </a:stretch>
        </p:blipFill>
        <p:spPr>
          <a:xfrm>
            <a:off x="842268" y="1988840"/>
            <a:ext cx="4017764" cy="2762677"/>
          </a:xfrm>
          <a:prstGeom prst="rect">
            <a:avLst/>
          </a:prstGeom>
        </p:spPr>
      </p:pic>
    </p:spTree>
    <p:extLst>
      <p:ext uri="{BB962C8B-B14F-4D97-AF65-F5344CB8AC3E}">
        <p14:creationId xmlns:p14="http://schemas.microsoft.com/office/powerpoint/2010/main" val="29021641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55576" y="2276872"/>
            <a:ext cx="8136904" cy="1656184"/>
          </a:xfrm>
        </p:spPr>
        <p:txBody>
          <a:bodyPr anchor="t"/>
          <a:lstStyle/>
          <a:p>
            <a:pPr algn="ctr">
              <a:defRPr/>
            </a:pPr>
            <a:r>
              <a:rPr lang="en-US" sz="3200" dirty="0">
                <a:effectLst/>
              </a:rPr>
              <a:t>Being Mathematical</a:t>
            </a:r>
            <a:br>
              <a:rPr lang="en-US" sz="3200" dirty="0">
                <a:effectLst/>
              </a:rPr>
            </a:br>
            <a:r>
              <a:rPr lang="en-US" sz="3200" dirty="0">
                <a:effectLst/>
              </a:rPr>
              <a:t>with and in front of</a:t>
            </a:r>
            <a:br>
              <a:rPr lang="en-US" sz="3200" dirty="0">
                <a:effectLst/>
              </a:rPr>
            </a:br>
            <a:r>
              <a:rPr lang="en-US" sz="3200" dirty="0" err="1">
                <a:effectLst/>
              </a:rPr>
              <a:t>Students</a:t>
            </a:r>
            <a:r>
              <a:rPr lang="en-GB" sz="3200">
                <a:effectLst/>
              </a:rPr>
              <a:t/>
            </a:r>
            <a:br>
              <a:rPr lang="en-GB" sz="3200">
                <a:effectLst/>
              </a:rPr>
            </a:br>
            <a:r>
              <a:rPr lang="en-GB" sz="3200">
                <a:effectLst/>
              </a:rPr>
              <a:t> </a:t>
            </a:r>
            <a:endParaRPr lang="en-US" sz="3200">
              <a:latin typeface="Chalkboard" charset="0"/>
              <a:ea typeface="ＭＳ Ｐゴシック" charset="0"/>
              <a:cs typeface="ＭＳ Ｐゴシック" charset="0"/>
            </a:endParaRPr>
          </a:p>
        </p:txBody>
      </p:sp>
      <p:sp>
        <p:nvSpPr>
          <p:cNvPr id="18436" name="Rectangle 4"/>
          <p:cNvSpPr>
            <a:spLocks noChangeArrowheads="1"/>
          </p:cNvSpPr>
          <p:nvPr/>
        </p:nvSpPr>
        <p:spPr bwMode="auto">
          <a:xfrm>
            <a:off x="3491888" y="4438619"/>
            <a:ext cx="2185214" cy="1791260"/>
          </a:xfrm>
          <a:prstGeom prst="rect">
            <a:avLst/>
          </a:prstGeom>
          <a:noFill/>
          <a:ln w="9525">
            <a:noFill/>
            <a:miter lim="800000"/>
            <a:headEnd/>
            <a:tailEnd/>
          </a:ln>
          <a:effectLst/>
        </p:spPr>
        <p:txBody>
          <a:bodyPr wrap="none">
            <a:spAutoFit/>
          </a:bodyPr>
          <a:lstStyle/>
          <a:p>
            <a:pPr algn="ctr" eaLnBrk="0" hangingPunct="0">
              <a:spcBef>
                <a:spcPct val="20000"/>
              </a:spcBef>
              <a:buClr>
                <a:schemeClr val="tx2"/>
              </a:buClr>
              <a:buSzPct val="75000"/>
              <a:buFont typeface="Monotype Sorts" charset="0"/>
              <a:buNone/>
              <a:defRPr/>
            </a:pPr>
            <a:r>
              <a:rPr lang="en-US" sz="2400" b="0">
                <a:solidFill>
                  <a:srgbClr val="00002A"/>
                </a:solidFill>
              </a:rPr>
              <a:t>John Mason</a:t>
            </a:r>
          </a:p>
          <a:p>
            <a:pPr algn="ctr">
              <a:spcBef>
                <a:spcPct val="20000"/>
              </a:spcBef>
              <a:buClr>
                <a:schemeClr val="tx2"/>
              </a:buClr>
              <a:buSzPct val="75000"/>
              <a:defRPr/>
            </a:pPr>
            <a:r>
              <a:rPr lang="en-US" sz="2400" b="0">
                <a:solidFill>
                  <a:schemeClr val="bg1"/>
                </a:solidFill>
              </a:rPr>
              <a:t>Killam Lecture</a:t>
            </a:r>
          </a:p>
          <a:p>
            <a:pPr algn="ctr">
              <a:spcBef>
                <a:spcPct val="20000"/>
              </a:spcBef>
              <a:buClr>
                <a:schemeClr val="tx2"/>
              </a:buClr>
              <a:buSzPct val="75000"/>
              <a:defRPr/>
            </a:pPr>
            <a:r>
              <a:rPr lang="en-US" sz="2400" b="0">
                <a:solidFill>
                  <a:schemeClr val="bg1"/>
                </a:solidFill>
              </a:rPr>
              <a:t>Calgary</a:t>
            </a:r>
            <a:endParaRPr lang="en-US" sz="2400">
              <a:solidFill>
                <a:schemeClr val="bg1"/>
              </a:solidFill>
            </a:endParaRPr>
          </a:p>
          <a:p>
            <a:pPr algn="ctr" eaLnBrk="0" hangingPunct="0">
              <a:spcBef>
                <a:spcPct val="20000"/>
              </a:spcBef>
              <a:buClr>
                <a:schemeClr val="tx2"/>
              </a:buClr>
              <a:buSzPct val="75000"/>
              <a:buFont typeface="Monotype Sorts" charset="0"/>
              <a:buNone/>
              <a:defRPr/>
            </a:pPr>
            <a:r>
              <a:rPr lang="en-US" sz="2400" b="0">
                <a:solidFill>
                  <a:srgbClr val="00002A"/>
                </a:solidFill>
              </a:rPr>
              <a:t>Nov. 2014</a:t>
            </a:r>
          </a:p>
        </p:txBody>
      </p:sp>
      <p:grpSp>
        <p:nvGrpSpPr>
          <p:cNvPr id="28675" name="Group 13"/>
          <p:cNvGrpSpPr>
            <a:grpSpLocks/>
          </p:cNvGrpSpPr>
          <p:nvPr/>
        </p:nvGrpSpPr>
        <p:grpSpPr bwMode="auto">
          <a:xfrm>
            <a:off x="403225" y="4953000"/>
            <a:ext cx="8740775" cy="1708150"/>
            <a:chOff x="110" y="96"/>
            <a:chExt cx="5506" cy="1076"/>
          </a:xfrm>
        </p:grpSpPr>
        <p:grpSp>
          <p:nvGrpSpPr>
            <p:cNvPr id="28679" name="Group 11"/>
            <p:cNvGrpSpPr>
              <a:grpSpLocks/>
            </p:cNvGrpSpPr>
            <p:nvPr/>
          </p:nvGrpSpPr>
          <p:grpSpPr bwMode="auto">
            <a:xfrm>
              <a:off x="110" y="96"/>
              <a:ext cx="1457" cy="983"/>
              <a:chOff x="38" y="96"/>
              <a:chExt cx="1457" cy="983"/>
            </a:xfrm>
          </p:grpSpPr>
          <p:pic>
            <p:nvPicPr>
              <p:cNvPr id="2" name="Picture 6" descr="OUPowerPoint18mm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 y="96"/>
                <a:ext cx="469"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38" y="672"/>
                <a:ext cx="1457" cy="407"/>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eaLnBrk="0" hangingPunct="0">
                  <a:defRPr/>
                </a:pPr>
                <a:r>
                  <a:rPr lang="en-GB" sz="1800" b="0">
                    <a:solidFill>
                      <a:schemeClr val="accent3">
                        <a:lumMod val="10000"/>
                      </a:schemeClr>
                    </a:solidFill>
                  </a:rPr>
                  <a:t>The Open University</a:t>
                </a:r>
              </a:p>
              <a:p>
                <a:pPr algn="ctr" eaLnBrk="0" hangingPunct="0">
                  <a:defRPr/>
                </a:pPr>
                <a:r>
                  <a:rPr lang="en-GB" sz="1800" b="0">
                    <a:solidFill>
                      <a:schemeClr val="accent3">
                        <a:lumMod val="10000"/>
                      </a:schemeClr>
                    </a:solidFill>
                  </a:rPr>
                  <a:t>Maths Dept</a:t>
                </a:r>
              </a:p>
            </p:txBody>
          </p:sp>
        </p:grpSp>
        <p:grpSp>
          <p:nvGrpSpPr>
            <p:cNvPr id="28680" name="Group 12"/>
            <p:cNvGrpSpPr>
              <a:grpSpLocks/>
            </p:cNvGrpSpPr>
            <p:nvPr/>
          </p:nvGrpSpPr>
          <p:grpSpPr bwMode="auto">
            <a:xfrm>
              <a:off x="4152" y="144"/>
              <a:ext cx="1464" cy="1028"/>
              <a:chOff x="4080" y="144"/>
              <a:chExt cx="1464" cy="1028"/>
            </a:xfrm>
          </p:grpSpPr>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 y="144"/>
                <a:ext cx="48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 Box 10"/>
              <p:cNvSpPr txBox="1">
                <a:spLocks noChangeArrowheads="1"/>
              </p:cNvSpPr>
              <p:nvPr/>
            </p:nvSpPr>
            <p:spPr bwMode="auto">
              <a:xfrm>
                <a:off x="4080" y="768"/>
                <a:ext cx="1464" cy="404"/>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eaLnBrk="0" hangingPunct="0">
                  <a:defRPr/>
                </a:pPr>
                <a:r>
                  <a:rPr lang="en-GB" sz="1800" b="0">
                    <a:solidFill>
                      <a:schemeClr val="accent3">
                        <a:lumMod val="10000"/>
                      </a:schemeClr>
                    </a:solidFill>
                  </a:rPr>
                  <a:t>University of Oxford</a:t>
                </a:r>
              </a:p>
              <a:p>
                <a:pPr algn="ctr" eaLnBrk="0" hangingPunct="0">
                  <a:defRPr/>
                </a:pPr>
                <a:r>
                  <a:rPr lang="en-GB" sz="1800" b="0">
                    <a:solidFill>
                      <a:schemeClr val="accent3">
                        <a:lumMod val="10000"/>
                      </a:schemeClr>
                    </a:solidFill>
                  </a:rPr>
                  <a:t>Dept of Education</a:t>
                </a:r>
              </a:p>
            </p:txBody>
          </p:sp>
        </p:grpSp>
      </p:grpSp>
      <p:pic>
        <p:nvPicPr>
          <p:cNvPr id="2867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0"/>
            <a:ext cx="1701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9"/>
          <p:cNvSpPr txBox="1">
            <a:spLocks noChangeArrowheads="1"/>
          </p:cNvSpPr>
          <p:nvPr/>
        </p:nvSpPr>
        <p:spPr bwMode="auto">
          <a:xfrm>
            <a:off x="0" y="1219200"/>
            <a:ext cx="2865438" cy="307975"/>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eaLnBrk="0" hangingPunct="0">
              <a:defRPr/>
            </a:pPr>
            <a:r>
              <a:rPr lang="en-US" sz="1400" b="0">
                <a:solidFill>
                  <a:srgbClr val="00002A"/>
                </a:solidFill>
              </a:rPr>
              <a:t>Promoting Mathematical Thinking</a:t>
            </a:r>
          </a:p>
        </p:txBody>
      </p:sp>
      <p:pic>
        <p:nvPicPr>
          <p:cNvPr id="28678" name="Picture 12" descr="NCETM_CPD_Standard_Logo FINAL 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72338" y="0"/>
            <a:ext cx="1871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7213600" y="2204864"/>
            <a:ext cx="1930400" cy="1498600"/>
          </a:xfrm>
          <a:prstGeom prst="rect">
            <a:avLst/>
          </a:prstGeom>
        </p:spPr>
      </p:pic>
      <p:pic>
        <p:nvPicPr>
          <p:cNvPr id="4" name="Picture 3"/>
          <p:cNvPicPr>
            <a:picLocks noChangeAspect="1"/>
          </p:cNvPicPr>
          <p:nvPr/>
        </p:nvPicPr>
        <p:blipFill>
          <a:blip r:embed="rId8"/>
          <a:stretch>
            <a:fillRect/>
          </a:stretch>
        </p:blipFill>
        <p:spPr>
          <a:xfrm>
            <a:off x="34710" y="2276872"/>
            <a:ext cx="2692400" cy="1498600"/>
          </a:xfrm>
          <a:prstGeom prst="rect">
            <a:avLst/>
          </a:prstGeom>
        </p:spPr>
      </p:pic>
    </p:spTree>
    <p:extLst>
      <p:ext uri="{BB962C8B-B14F-4D97-AF65-F5344CB8AC3E}">
        <p14:creationId xmlns:p14="http://schemas.microsoft.com/office/powerpoint/2010/main" val="28144565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Example</a:t>
            </a:r>
          </a:p>
        </p:txBody>
      </p:sp>
      <p:pic>
        <p:nvPicPr>
          <p:cNvPr id="3" name="Picture 2"/>
          <p:cNvPicPr>
            <a:picLocks noChangeAspect="1"/>
          </p:cNvPicPr>
          <p:nvPr/>
        </p:nvPicPr>
        <p:blipFill>
          <a:blip r:embed="rId2"/>
          <a:stretch>
            <a:fillRect/>
          </a:stretch>
        </p:blipFill>
        <p:spPr>
          <a:xfrm>
            <a:off x="683568" y="1196752"/>
            <a:ext cx="3960440" cy="2723260"/>
          </a:xfrm>
          <a:prstGeom prst="rect">
            <a:avLst/>
          </a:prstGeom>
        </p:spPr>
      </p:pic>
    </p:spTree>
    <p:extLst>
      <p:ext uri="{BB962C8B-B14F-4D97-AF65-F5344CB8AC3E}">
        <p14:creationId xmlns:p14="http://schemas.microsoft.com/office/powerpoint/2010/main" val="16873856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Extension</a:t>
            </a:r>
          </a:p>
        </p:txBody>
      </p:sp>
      <p:sp>
        <p:nvSpPr>
          <p:cNvPr id="3" name="Content Placeholder 2"/>
          <p:cNvSpPr>
            <a:spLocks noGrp="1"/>
          </p:cNvSpPr>
          <p:nvPr>
            <p:ph idx="1"/>
          </p:nvPr>
        </p:nvSpPr>
        <p:spPr>
          <a:xfrm>
            <a:off x="251520" y="836712"/>
            <a:ext cx="8496944" cy="1224136"/>
          </a:xfrm>
        </p:spPr>
        <p:txBody>
          <a:bodyPr/>
          <a:lstStyle/>
          <a:p>
            <a:r>
              <a:rPr lang="en-GB"/>
              <a:t>Here the sets are in the ratio of 4 : 3.</a:t>
            </a:r>
          </a:p>
          <a:p>
            <a:r>
              <a:rPr lang="en-GB"/>
              <a:t>In how many ways can the 17 objects be placed so the sets are in the ratio 3 : 2?</a:t>
            </a:r>
          </a:p>
        </p:txBody>
      </p:sp>
      <p:pic>
        <p:nvPicPr>
          <p:cNvPr id="4" name="Picture 3"/>
          <p:cNvPicPr>
            <a:picLocks noChangeAspect="1"/>
          </p:cNvPicPr>
          <p:nvPr/>
        </p:nvPicPr>
        <p:blipFill>
          <a:blip r:embed="rId2"/>
          <a:stretch>
            <a:fillRect/>
          </a:stretch>
        </p:blipFill>
        <p:spPr>
          <a:xfrm>
            <a:off x="2051720" y="2766952"/>
            <a:ext cx="4104456" cy="2822288"/>
          </a:xfrm>
          <a:prstGeom prst="rect">
            <a:avLst/>
          </a:prstGeom>
        </p:spPr>
      </p:pic>
      <p:sp>
        <p:nvSpPr>
          <p:cNvPr id="5" name="TextBox 4"/>
          <p:cNvSpPr txBox="1"/>
          <p:nvPr/>
        </p:nvSpPr>
        <p:spPr>
          <a:xfrm>
            <a:off x="3635896" y="2118880"/>
            <a:ext cx="970242" cy="523220"/>
          </a:xfrm>
          <a:prstGeom prst="rect">
            <a:avLst/>
          </a:prstGeom>
          <a:noFill/>
        </p:spPr>
        <p:txBody>
          <a:bodyPr wrap="none" rtlCol="0">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r>
              <a:rPr lang="en-GB" b="0">
                <a:solidFill>
                  <a:srgbClr val="000000"/>
                </a:solidFill>
              </a:rPr>
              <a:t>4 : 3</a:t>
            </a:r>
          </a:p>
        </p:txBody>
      </p:sp>
      <p:sp>
        <p:nvSpPr>
          <p:cNvPr id="6" name="TextBox 5"/>
          <p:cNvSpPr txBox="1"/>
          <p:nvPr/>
        </p:nvSpPr>
        <p:spPr>
          <a:xfrm>
            <a:off x="4788024" y="5805264"/>
            <a:ext cx="3744416" cy="523220"/>
          </a:xfrm>
          <a:prstGeom prst="rect">
            <a:avLst/>
          </a:prstGeom>
          <a:noFill/>
        </p:spPr>
        <p:txBody>
          <a:bodyPr wrap="square" rtlCol="0">
            <a:spAutoFit/>
          </a:bodyPr>
          <a:lstStyle/>
          <a:p>
            <a:r>
              <a:rPr lang="en-GB" b="0">
                <a:solidFill>
                  <a:srgbClr val="993300"/>
                </a:solidFill>
              </a:rPr>
              <a:t>What about 3 sets?</a:t>
            </a:r>
          </a:p>
        </p:txBody>
      </p:sp>
    </p:spTree>
    <p:extLst>
      <p:ext uri="{BB962C8B-B14F-4D97-AF65-F5344CB8AC3E}">
        <p14:creationId xmlns:p14="http://schemas.microsoft.com/office/powerpoint/2010/main" val="2834130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Ratio Addition</a:t>
            </a:r>
          </a:p>
        </p:txBody>
      </p:sp>
      <p:pic>
        <p:nvPicPr>
          <p:cNvPr id="5" name="Picture 4"/>
          <p:cNvPicPr>
            <a:picLocks noChangeAspect="1"/>
          </p:cNvPicPr>
          <p:nvPr/>
        </p:nvPicPr>
        <p:blipFill>
          <a:blip r:embed="rId2"/>
          <a:stretch>
            <a:fillRect/>
          </a:stretch>
        </p:blipFill>
        <p:spPr>
          <a:xfrm>
            <a:off x="1331640" y="1052736"/>
            <a:ext cx="6702772" cy="5129775"/>
          </a:xfrm>
          <a:prstGeom prst="rect">
            <a:avLst/>
          </a:prstGeom>
        </p:spPr>
      </p:pic>
    </p:spTree>
    <p:extLst>
      <p:ext uri="{BB962C8B-B14F-4D97-AF65-F5344CB8AC3E}">
        <p14:creationId xmlns:p14="http://schemas.microsoft.com/office/powerpoint/2010/main" val="3235855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Reasoning</a:t>
            </a:r>
          </a:p>
        </p:txBody>
      </p:sp>
      <p:grpSp>
        <p:nvGrpSpPr>
          <p:cNvPr id="3" name="Group 56"/>
          <p:cNvGrpSpPr>
            <a:grpSpLocks/>
          </p:cNvGrpSpPr>
          <p:nvPr/>
        </p:nvGrpSpPr>
        <p:grpSpPr bwMode="auto">
          <a:xfrm>
            <a:off x="6650038" y="739775"/>
            <a:ext cx="1965325" cy="2492375"/>
            <a:chOff x="3165433" y="2590800"/>
            <a:chExt cx="1964777" cy="2492185"/>
          </a:xfrm>
        </p:grpSpPr>
        <p:sp>
          <p:nvSpPr>
            <p:cNvPr id="35" name="Freeform 34"/>
            <p:cNvSpPr/>
            <p:nvPr/>
          </p:nvSpPr>
          <p:spPr>
            <a:xfrm>
              <a:off x="3428885" y="2590800"/>
              <a:ext cx="1701325" cy="1857233"/>
            </a:xfrm>
            <a:custGeom>
              <a:avLst/>
              <a:gdLst>
                <a:gd name="connsiteX0" fmla="*/ 251588 w 1701210"/>
                <a:gd name="connsiteY0" fmla="*/ 0 h 1857157"/>
                <a:gd name="connsiteX1" fmla="*/ 0 w 1701210"/>
                <a:gd name="connsiteY1" fmla="*/ 1138258 h 1857157"/>
                <a:gd name="connsiteX2" fmla="*/ 1701210 w 1701210"/>
                <a:gd name="connsiteY2" fmla="*/ 1857157 h 1857157"/>
              </a:gdLst>
              <a:ahLst/>
              <a:cxnLst>
                <a:cxn ang="0">
                  <a:pos x="connsiteX0" y="connsiteY0"/>
                </a:cxn>
                <a:cxn ang="0">
                  <a:pos x="connsiteX1" y="connsiteY1"/>
                </a:cxn>
                <a:cxn ang="0">
                  <a:pos x="connsiteX2" y="connsiteY2"/>
                </a:cxn>
              </a:cxnLst>
              <a:rect l="l" t="t" r="r" b="b"/>
              <a:pathLst>
                <a:path w="1701210" h="1857157">
                  <a:moveTo>
                    <a:pt x="251588" y="0"/>
                  </a:moveTo>
                  <a:lnTo>
                    <a:pt x="0" y="1138258"/>
                  </a:lnTo>
                  <a:lnTo>
                    <a:pt x="1701210" y="1857157"/>
                  </a:lnTo>
                </a:path>
              </a:pathLst>
            </a:custGeom>
            <a:solidFill>
              <a:srgbClr val="CCFFCC"/>
            </a:solidFill>
            <a:ln>
              <a:solidFill>
                <a:srgbClr val="66006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6" name="Freeform 35"/>
            <p:cNvSpPr/>
            <p:nvPr/>
          </p:nvSpPr>
          <p:spPr>
            <a:xfrm>
              <a:off x="3165433" y="3752761"/>
              <a:ext cx="1964777" cy="1330224"/>
            </a:xfrm>
            <a:custGeom>
              <a:avLst/>
              <a:gdLst>
                <a:gd name="connsiteX0" fmla="*/ 275548 w 1964777"/>
                <a:gd name="connsiteY0" fmla="*/ 0 h 1329964"/>
                <a:gd name="connsiteX1" fmla="*/ 0 w 1964777"/>
                <a:gd name="connsiteY1" fmla="*/ 1329964 h 1329964"/>
                <a:gd name="connsiteX2" fmla="*/ 1964777 w 1964777"/>
                <a:gd name="connsiteY2" fmla="*/ 730881 h 1329964"/>
              </a:gdLst>
              <a:ahLst/>
              <a:cxnLst>
                <a:cxn ang="0">
                  <a:pos x="connsiteX0" y="connsiteY0"/>
                </a:cxn>
                <a:cxn ang="0">
                  <a:pos x="connsiteX1" y="connsiteY1"/>
                </a:cxn>
                <a:cxn ang="0">
                  <a:pos x="connsiteX2" y="connsiteY2"/>
                </a:cxn>
              </a:cxnLst>
              <a:rect l="l" t="t" r="r" b="b"/>
              <a:pathLst>
                <a:path w="1964777" h="1329964">
                  <a:moveTo>
                    <a:pt x="275548" y="0"/>
                  </a:moveTo>
                  <a:lnTo>
                    <a:pt x="0" y="1329964"/>
                  </a:lnTo>
                  <a:lnTo>
                    <a:pt x="1964777" y="730881"/>
                  </a:lnTo>
                </a:path>
              </a:pathLst>
            </a:custGeom>
            <a:solidFill>
              <a:srgbClr val="FFFF00"/>
            </a:solidFill>
            <a:ln>
              <a:solidFill>
                <a:srgbClr val="66006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cxnSp>
        <p:nvCxnSpPr>
          <p:cNvPr id="38" name="Straight Connector 37"/>
          <p:cNvCxnSpPr/>
          <p:nvPr/>
        </p:nvCxnSpPr>
        <p:spPr>
          <a:xfrm rot="5400000">
            <a:off x="5628481" y="1721644"/>
            <a:ext cx="2516188" cy="5143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6200000" flipH="1">
            <a:off x="6920904" y="942181"/>
            <a:ext cx="1905000" cy="14620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6629400" y="2590800"/>
            <a:ext cx="1976438" cy="611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flipV="1">
            <a:off x="6203950" y="1804988"/>
            <a:ext cx="1857375" cy="10064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888163" y="1874838"/>
            <a:ext cx="1717675" cy="7508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6200000" flipH="1">
            <a:off x="6096000" y="1768475"/>
            <a:ext cx="2297113" cy="2016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6104" name="TextBox 49"/>
          <p:cNvSpPr txBox="1">
            <a:spLocks noChangeArrowheads="1"/>
          </p:cNvSpPr>
          <p:nvPr/>
        </p:nvSpPr>
        <p:spPr bwMode="auto">
          <a:xfrm>
            <a:off x="6975475" y="304800"/>
            <a:ext cx="4163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b="0">
                <a:solidFill>
                  <a:schemeClr val="bg1"/>
                </a:solidFill>
                <a:cs typeface="Chalkboard" charset="0"/>
              </a:rPr>
              <a:t>A</a:t>
            </a:r>
          </a:p>
        </p:txBody>
      </p:sp>
      <p:sp>
        <p:nvSpPr>
          <p:cNvPr id="46105" name="TextBox 50"/>
          <p:cNvSpPr txBox="1">
            <a:spLocks noChangeArrowheads="1"/>
          </p:cNvSpPr>
          <p:nvPr/>
        </p:nvSpPr>
        <p:spPr bwMode="auto">
          <a:xfrm>
            <a:off x="6156176" y="2924944"/>
            <a:ext cx="38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b="0">
                <a:solidFill>
                  <a:schemeClr val="bg1"/>
                </a:solidFill>
                <a:cs typeface="Chalkboard" charset="0"/>
              </a:rPr>
              <a:t>B</a:t>
            </a:r>
          </a:p>
        </p:txBody>
      </p:sp>
      <p:sp>
        <p:nvSpPr>
          <p:cNvPr id="46107" name="TextBox 53"/>
          <p:cNvSpPr txBox="1">
            <a:spLocks noChangeArrowheads="1"/>
          </p:cNvSpPr>
          <p:nvPr/>
        </p:nvSpPr>
        <p:spPr bwMode="auto">
          <a:xfrm>
            <a:off x="7716838" y="1044575"/>
            <a:ext cx="3810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b="0">
                <a:solidFill>
                  <a:schemeClr val="bg1"/>
                </a:solidFill>
                <a:cs typeface="Chalkboard" charset="0"/>
              </a:rPr>
              <a:t>E</a:t>
            </a:r>
          </a:p>
        </p:txBody>
      </p:sp>
      <p:sp>
        <p:nvSpPr>
          <p:cNvPr id="46108" name="TextBox 54"/>
          <p:cNvSpPr txBox="1">
            <a:spLocks noChangeArrowheads="1"/>
          </p:cNvSpPr>
          <p:nvPr/>
        </p:nvSpPr>
        <p:spPr bwMode="auto">
          <a:xfrm>
            <a:off x="6497638" y="1681163"/>
            <a:ext cx="4132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b="0">
                <a:solidFill>
                  <a:schemeClr val="bg1"/>
                </a:solidFill>
                <a:cs typeface="Chalkboard" charset="0"/>
              </a:rPr>
              <a:t>D</a:t>
            </a:r>
          </a:p>
        </p:txBody>
      </p:sp>
      <p:grpSp>
        <p:nvGrpSpPr>
          <p:cNvPr id="4" name="Group 59"/>
          <p:cNvGrpSpPr>
            <a:grpSpLocks/>
          </p:cNvGrpSpPr>
          <p:nvPr/>
        </p:nvGrpSpPr>
        <p:grpSpPr bwMode="auto">
          <a:xfrm>
            <a:off x="6650038" y="763588"/>
            <a:ext cx="647700" cy="2484437"/>
            <a:chOff x="533400" y="2690402"/>
            <a:chExt cx="647202" cy="2485507"/>
          </a:xfrm>
        </p:grpSpPr>
        <p:sp>
          <p:nvSpPr>
            <p:cNvPr id="58" name="Freeform 57"/>
            <p:cNvSpPr/>
            <p:nvPr/>
          </p:nvSpPr>
          <p:spPr>
            <a:xfrm>
              <a:off x="809413" y="2690402"/>
              <a:ext cx="371189" cy="1329309"/>
            </a:xfrm>
            <a:custGeom>
              <a:avLst/>
              <a:gdLst>
                <a:gd name="connsiteX0" fmla="*/ 239607 w 371391"/>
                <a:gd name="connsiteY0" fmla="*/ 0 h 1329963"/>
                <a:gd name="connsiteX1" fmla="*/ 371391 w 371391"/>
                <a:gd name="connsiteY1" fmla="*/ 1329963 h 1329963"/>
                <a:gd name="connsiteX2" fmla="*/ 0 w 371391"/>
                <a:gd name="connsiteY2" fmla="*/ 1138257 h 1329963"/>
                <a:gd name="connsiteX3" fmla="*/ 239607 w 371391"/>
                <a:gd name="connsiteY3" fmla="*/ 0 h 1329963"/>
              </a:gdLst>
              <a:ahLst/>
              <a:cxnLst>
                <a:cxn ang="0">
                  <a:pos x="connsiteX0" y="connsiteY0"/>
                </a:cxn>
                <a:cxn ang="0">
                  <a:pos x="connsiteX1" y="connsiteY1"/>
                </a:cxn>
                <a:cxn ang="0">
                  <a:pos x="connsiteX2" y="connsiteY2"/>
                </a:cxn>
                <a:cxn ang="0">
                  <a:pos x="connsiteX3" y="connsiteY3"/>
                </a:cxn>
              </a:cxnLst>
              <a:rect l="l" t="t" r="r" b="b"/>
              <a:pathLst>
                <a:path w="371391" h="1329963">
                  <a:moveTo>
                    <a:pt x="239607" y="0"/>
                  </a:moveTo>
                  <a:lnTo>
                    <a:pt x="371391" y="1329963"/>
                  </a:lnTo>
                  <a:lnTo>
                    <a:pt x="0" y="1138257"/>
                  </a:lnTo>
                  <a:lnTo>
                    <a:pt x="239607" y="0"/>
                  </a:lnTo>
                  <a:close/>
                </a:path>
              </a:pathLst>
            </a:custGeom>
            <a:solidFill>
              <a:srgbClr val="808000"/>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 name="Freeform 58"/>
            <p:cNvSpPr/>
            <p:nvPr/>
          </p:nvSpPr>
          <p:spPr>
            <a:xfrm>
              <a:off x="533400" y="3810071"/>
              <a:ext cx="634512" cy="1365838"/>
            </a:xfrm>
            <a:custGeom>
              <a:avLst/>
              <a:gdLst>
                <a:gd name="connsiteX0" fmla="*/ 634958 w 634958"/>
                <a:gd name="connsiteY0" fmla="*/ 167743 h 1365909"/>
                <a:gd name="connsiteX1" fmla="*/ 0 w 634958"/>
                <a:gd name="connsiteY1" fmla="*/ 1365909 h 1365909"/>
                <a:gd name="connsiteX2" fmla="*/ 287528 w 634958"/>
                <a:gd name="connsiteY2" fmla="*/ 0 h 1365909"/>
                <a:gd name="connsiteX3" fmla="*/ 634958 w 634958"/>
                <a:gd name="connsiteY3" fmla="*/ 167743 h 1365909"/>
              </a:gdLst>
              <a:ahLst/>
              <a:cxnLst>
                <a:cxn ang="0">
                  <a:pos x="connsiteX0" y="connsiteY0"/>
                </a:cxn>
                <a:cxn ang="0">
                  <a:pos x="connsiteX1" y="connsiteY1"/>
                </a:cxn>
                <a:cxn ang="0">
                  <a:pos x="connsiteX2" y="connsiteY2"/>
                </a:cxn>
                <a:cxn ang="0">
                  <a:pos x="connsiteX3" y="connsiteY3"/>
                </a:cxn>
              </a:cxnLst>
              <a:rect l="l" t="t" r="r" b="b"/>
              <a:pathLst>
                <a:path w="634958" h="1365909">
                  <a:moveTo>
                    <a:pt x="634958" y="167743"/>
                  </a:moveTo>
                  <a:lnTo>
                    <a:pt x="0" y="1365909"/>
                  </a:lnTo>
                  <a:lnTo>
                    <a:pt x="287528" y="0"/>
                  </a:lnTo>
                  <a:lnTo>
                    <a:pt x="634958" y="167743"/>
                  </a:lnTo>
                  <a:close/>
                </a:path>
              </a:pathLst>
            </a:custGeom>
            <a:solidFill>
              <a:srgbClr val="FFCC66"/>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aphicFrame>
        <p:nvGraphicFramePr>
          <p:cNvPr id="46082" name="Object 2"/>
          <p:cNvGraphicFramePr>
            <a:graphicFrameLocks noChangeAspect="1"/>
          </p:cNvGraphicFramePr>
          <p:nvPr>
            <p:extLst>
              <p:ext uri="{D42A27DB-BD31-4B8C-83A1-F6EECF244321}">
                <p14:modId xmlns:p14="http://schemas.microsoft.com/office/powerpoint/2010/main" val="2714423901"/>
              </p:ext>
            </p:extLst>
          </p:nvPr>
        </p:nvGraphicFramePr>
        <p:xfrm>
          <a:off x="750888" y="1828800"/>
          <a:ext cx="3084512" cy="935038"/>
        </p:xfrm>
        <a:graphic>
          <a:graphicData uri="http://schemas.openxmlformats.org/presentationml/2006/ole">
            <mc:AlternateContent xmlns:mc="http://schemas.openxmlformats.org/markup-compatibility/2006">
              <mc:Choice xmlns:v="urn:schemas-microsoft-com:vml" Requires="v">
                <p:oleObj spid="_x0000_s2841" name="Equation" r:id="rId3" imgW="1422400" imgH="431800" progId="Equation.DSMT4">
                  <p:embed/>
                </p:oleObj>
              </mc:Choice>
              <mc:Fallback>
                <p:oleObj name="Equation" r:id="rId3" imgW="1422400" imgH="431800" progId="Equation.DSMT4">
                  <p:embed/>
                  <p:pic>
                    <p:nvPicPr>
                      <p:cNvPr id="0" name=""/>
                      <p:cNvPicPr>
                        <a:picLocks noChangeAspect="1" noChangeArrowheads="1"/>
                      </p:cNvPicPr>
                      <p:nvPr/>
                    </p:nvPicPr>
                    <p:blipFill>
                      <a:blip r:embed="rId4"/>
                      <a:srcRect/>
                      <a:stretch>
                        <a:fillRect/>
                      </a:stretch>
                    </p:blipFill>
                    <p:spPr bwMode="auto">
                      <a:xfrm>
                        <a:off x="750888" y="1828800"/>
                        <a:ext cx="3084512"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07" name="Object 3"/>
          <p:cNvGraphicFramePr>
            <a:graphicFrameLocks noChangeAspect="1"/>
          </p:cNvGraphicFramePr>
          <p:nvPr>
            <p:extLst>
              <p:ext uri="{D42A27DB-BD31-4B8C-83A1-F6EECF244321}">
                <p14:modId xmlns:p14="http://schemas.microsoft.com/office/powerpoint/2010/main" val="3730723863"/>
              </p:ext>
            </p:extLst>
          </p:nvPr>
        </p:nvGraphicFramePr>
        <p:xfrm>
          <a:off x="5991225" y="3733800"/>
          <a:ext cx="1204913" cy="838200"/>
        </p:xfrm>
        <a:graphic>
          <a:graphicData uri="http://schemas.openxmlformats.org/presentationml/2006/ole">
            <mc:AlternateContent xmlns:mc="http://schemas.openxmlformats.org/markup-compatibility/2006">
              <mc:Choice xmlns:v="urn:schemas-microsoft-com:vml" Requires="v">
                <p:oleObj spid="_x0000_s2842" name="Equation" r:id="rId5" imgW="584200" imgH="406400" progId="Equation.DSMT4">
                  <p:embed/>
                </p:oleObj>
              </mc:Choice>
              <mc:Fallback>
                <p:oleObj name="Equation" r:id="rId5" imgW="584200" imgH="406400" progId="Equation.DSMT4">
                  <p:embed/>
                  <p:pic>
                    <p:nvPicPr>
                      <p:cNvPr id="0" name=""/>
                      <p:cNvPicPr>
                        <a:picLocks noChangeAspect="1" noChangeArrowheads="1"/>
                      </p:cNvPicPr>
                      <p:nvPr/>
                    </p:nvPicPr>
                    <p:blipFill>
                      <a:blip r:embed="rId6"/>
                      <a:srcRect/>
                      <a:stretch>
                        <a:fillRect/>
                      </a:stretch>
                    </p:blipFill>
                    <p:spPr bwMode="auto">
                      <a:xfrm>
                        <a:off x="5991225" y="3733800"/>
                        <a:ext cx="120491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108" name="Object 4"/>
          <p:cNvGraphicFramePr>
            <a:graphicFrameLocks noChangeAspect="1"/>
          </p:cNvGraphicFramePr>
          <p:nvPr>
            <p:extLst>
              <p:ext uri="{D42A27DB-BD31-4B8C-83A1-F6EECF244321}">
                <p14:modId xmlns:p14="http://schemas.microsoft.com/office/powerpoint/2010/main" val="1248162358"/>
              </p:ext>
            </p:extLst>
          </p:nvPr>
        </p:nvGraphicFramePr>
        <p:xfrm>
          <a:off x="6146800" y="4648200"/>
          <a:ext cx="1131888" cy="817563"/>
        </p:xfrm>
        <a:graphic>
          <a:graphicData uri="http://schemas.openxmlformats.org/presentationml/2006/ole">
            <mc:AlternateContent xmlns:mc="http://schemas.openxmlformats.org/markup-compatibility/2006">
              <mc:Choice xmlns:v="urn:schemas-microsoft-com:vml" Requires="v">
                <p:oleObj spid="_x0000_s2843" name="Equation" r:id="rId7" imgW="596900" imgH="431800" progId="Equation.DSMT4">
                  <p:embed/>
                </p:oleObj>
              </mc:Choice>
              <mc:Fallback>
                <p:oleObj name="Equation" r:id="rId7" imgW="596900" imgH="431800" progId="Equation.DSMT4">
                  <p:embed/>
                  <p:pic>
                    <p:nvPicPr>
                      <p:cNvPr id="0" name=""/>
                      <p:cNvPicPr>
                        <a:picLocks noChangeAspect="1" noChangeArrowheads="1"/>
                      </p:cNvPicPr>
                      <p:nvPr/>
                    </p:nvPicPr>
                    <p:blipFill>
                      <a:blip r:embed="rId8"/>
                      <a:srcRect/>
                      <a:stretch>
                        <a:fillRect/>
                      </a:stretch>
                    </p:blipFill>
                    <p:spPr bwMode="auto">
                      <a:xfrm>
                        <a:off x="6146800" y="4648200"/>
                        <a:ext cx="1131888"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 name="Freeform 36"/>
          <p:cNvSpPr>
            <a:spLocks noChangeArrowheads="1"/>
          </p:cNvSpPr>
          <p:nvPr/>
        </p:nvSpPr>
        <p:spPr bwMode="auto">
          <a:xfrm>
            <a:off x="7183438" y="738188"/>
            <a:ext cx="1438275" cy="1852612"/>
          </a:xfrm>
          <a:custGeom>
            <a:avLst/>
            <a:gdLst>
              <a:gd name="T0" fmla="*/ 0 w 1438418"/>
              <a:gd name="T1" fmla="*/ 0 h 1852988"/>
              <a:gd name="T2" fmla="*/ 116592 w 1438418"/>
              <a:gd name="T3" fmla="*/ 1307957 h 1852988"/>
              <a:gd name="T4" fmla="*/ 1437989 w 1438418"/>
              <a:gd name="T5" fmla="*/ 1851860 h 1852988"/>
              <a:gd name="T6" fmla="*/ 0 w 1438418"/>
              <a:gd name="T7" fmla="*/ 0 h 1852988"/>
              <a:gd name="T8" fmla="*/ 0 60000 65536"/>
              <a:gd name="T9" fmla="*/ 0 60000 65536"/>
              <a:gd name="T10" fmla="*/ 0 60000 65536"/>
              <a:gd name="T11" fmla="*/ 0 60000 65536"/>
              <a:gd name="T12" fmla="*/ 0 w 1438418"/>
              <a:gd name="T13" fmla="*/ 0 h 1852988"/>
              <a:gd name="T14" fmla="*/ 1438418 w 1438418"/>
              <a:gd name="T15" fmla="*/ 1852988 h 1852988"/>
            </a:gdLst>
            <a:ahLst/>
            <a:cxnLst>
              <a:cxn ang="T8">
                <a:pos x="T0" y="T1"/>
              </a:cxn>
              <a:cxn ang="T9">
                <a:pos x="T2" y="T3"/>
              </a:cxn>
              <a:cxn ang="T10">
                <a:pos x="T4" y="T5"/>
              </a:cxn>
              <a:cxn ang="T11">
                <a:pos x="T6" y="T7"/>
              </a:cxn>
            </a:cxnLst>
            <a:rect l="T12" t="T13" r="T14" b="T15"/>
            <a:pathLst>
              <a:path w="1438418" h="1852988">
                <a:moveTo>
                  <a:pt x="0" y="0"/>
                </a:moveTo>
                <a:lnTo>
                  <a:pt x="116628" y="1308754"/>
                </a:lnTo>
                <a:lnTo>
                  <a:pt x="1438418" y="1852988"/>
                </a:lnTo>
                <a:lnTo>
                  <a:pt x="0" y="0"/>
                </a:lnTo>
                <a:close/>
              </a:path>
            </a:pathLst>
          </a:custGeom>
          <a:solidFill>
            <a:schemeClr val="accent1"/>
          </a:solidFill>
          <a:ln w="9525">
            <a:solidFill>
              <a:srgbClr val="660066"/>
            </a:solidFill>
            <a:round/>
            <a:headEnd/>
            <a:tailEnd/>
          </a:ln>
        </p:spPr>
        <p:txBody>
          <a:bodyPr/>
          <a:lstStyle/>
          <a:p>
            <a:endParaRPr lang="en-GB"/>
          </a:p>
        </p:txBody>
      </p:sp>
      <p:sp>
        <p:nvSpPr>
          <p:cNvPr id="44" name="Freeform 43"/>
          <p:cNvSpPr>
            <a:spLocks noChangeArrowheads="1"/>
          </p:cNvSpPr>
          <p:nvPr/>
        </p:nvSpPr>
        <p:spPr bwMode="auto">
          <a:xfrm>
            <a:off x="6662738" y="2073275"/>
            <a:ext cx="1930400" cy="1152525"/>
          </a:xfrm>
          <a:custGeom>
            <a:avLst/>
            <a:gdLst>
              <a:gd name="T0" fmla="*/ 0 w 1930850"/>
              <a:gd name="T1" fmla="*/ 1151060 h 1153258"/>
              <a:gd name="T2" fmla="*/ 634534 w 1930850"/>
              <a:gd name="T3" fmla="*/ 0 h 1153258"/>
              <a:gd name="T4" fmla="*/ 1929500 w 1930850"/>
              <a:gd name="T5" fmla="*/ 543197 h 1153258"/>
              <a:gd name="T6" fmla="*/ 0 w 1930850"/>
              <a:gd name="T7" fmla="*/ 1151060 h 1153258"/>
              <a:gd name="T8" fmla="*/ 0 60000 65536"/>
              <a:gd name="T9" fmla="*/ 0 60000 65536"/>
              <a:gd name="T10" fmla="*/ 0 60000 65536"/>
              <a:gd name="T11" fmla="*/ 0 60000 65536"/>
              <a:gd name="T12" fmla="*/ 0 w 1930850"/>
              <a:gd name="T13" fmla="*/ 0 h 1153258"/>
              <a:gd name="T14" fmla="*/ 1930850 w 1930850"/>
              <a:gd name="T15" fmla="*/ 1153258 h 1153258"/>
            </a:gdLst>
            <a:ahLst/>
            <a:cxnLst>
              <a:cxn ang="T8">
                <a:pos x="T0" y="T1"/>
              </a:cxn>
              <a:cxn ang="T9">
                <a:pos x="T2" y="T3"/>
              </a:cxn>
              <a:cxn ang="T10">
                <a:pos x="T4" y="T5"/>
              </a:cxn>
              <a:cxn ang="T11">
                <a:pos x="T6" y="T7"/>
              </a:cxn>
            </a:cxnLst>
            <a:rect l="T12" t="T13" r="T14" b="T15"/>
            <a:pathLst>
              <a:path w="1930850" h="1153258">
                <a:moveTo>
                  <a:pt x="0" y="1153258"/>
                </a:moveTo>
                <a:lnTo>
                  <a:pt x="634978" y="0"/>
                </a:lnTo>
                <a:lnTo>
                  <a:pt x="1930850" y="544234"/>
                </a:lnTo>
                <a:lnTo>
                  <a:pt x="0" y="1153258"/>
                </a:lnTo>
                <a:close/>
              </a:path>
            </a:pathLst>
          </a:custGeom>
          <a:solidFill>
            <a:srgbClr val="FFCC66"/>
          </a:solidFill>
          <a:ln w="9525">
            <a:solidFill>
              <a:srgbClr val="660066"/>
            </a:solidFill>
            <a:round/>
            <a:headEnd/>
            <a:tailEnd/>
          </a:ln>
        </p:spPr>
        <p:txBody>
          <a:bodyPr/>
          <a:lstStyle/>
          <a:p>
            <a:endParaRPr lang="en-GB"/>
          </a:p>
        </p:txBody>
      </p:sp>
      <p:graphicFrame>
        <p:nvGraphicFramePr>
          <p:cNvPr id="45" name="Object 5"/>
          <p:cNvGraphicFramePr>
            <a:graphicFrameLocks noChangeAspect="1"/>
          </p:cNvGraphicFramePr>
          <p:nvPr>
            <p:extLst>
              <p:ext uri="{D42A27DB-BD31-4B8C-83A1-F6EECF244321}">
                <p14:modId xmlns:p14="http://schemas.microsoft.com/office/powerpoint/2010/main" val="2882945338"/>
              </p:ext>
            </p:extLst>
          </p:nvPr>
        </p:nvGraphicFramePr>
        <p:xfrm>
          <a:off x="2282825" y="3733800"/>
          <a:ext cx="1231900" cy="838200"/>
        </p:xfrm>
        <a:graphic>
          <a:graphicData uri="http://schemas.openxmlformats.org/presentationml/2006/ole">
            <mc:AlternateContent xmlns:mc="http://schemas.openxmlformats.org/markup-compatibility/2006">
              <mc:Choice xmlns:v="urn:schemas-microsoft-com:vml" Requires="v">
                <p:oleObj spid="_x0000_s2844" name="Equation" r:id="rId9" imgW="596900" imgH="406400" progId="Equation.DSMT4">
                  <p:embed/>
                </p:oleObj>
              </mc:Choice>
              <mc:Fallback>
                <p:oleObj name="Equation" r:id="rId9" imgW="596900" imgH="406400" progId="Equation.DSMT4">
                  <p:embed/>
                  <p:pic>
                    <p:nvPicPr>
                      <p:cNvPr id="0" name=""/>
                      <p:cNvPicPr>
                        <a:picLocks noChangeAspect="1" noChangeArrowheads="1"/>
                      </p:cNvPicPr>
                      <p:nvPr/>
                    </p:nvPicPr>
                    <p:blipFill>
                      <a:blip r:embed="rId10"/>
                      <a:srcRect/>
                      <a:stretch>
                        <a:fillRect/>
                      </a:stretch>
                    </p:blipFill>
                    <p:spPr bwMode="auto">
                      <a:xfrm>
                        <a:off x="2282825" y="3733800"/>
                        <a:ext cx="12319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6" name="Object 6"/>
          <p:cNvGraphicFramePr>
            <a:graphicFrameLocks noChangeAspect="1"/>
          </p:cNvGraphicFramePr>
          <p:nvPr>
            <p:extLst>
              <p:ext uri="{D42A27DB-BD31-4B8C-83A1-F6EECF244321}">
                <p14:modId xmlns:p14="http://schemas.microsoft.com/office/powerpoint/2010/main" val="3609456571"/>
              </p:ext>
            </p:extLst>
          </p:nvPr>
        </p:nvGraphicFramePr>
        <p:xfrm>
          <a:off x="473075" y="3733800"/>
          <a:ext cx="1912938" cy="838200"/>
        </p:xfrm>
        <a:graphic>
          <a:graphicData uri="http://schemas.openxmlformats.org/presentationml/2006/ole">
            <mc:AlternateContent xmlns:mc="http://schemas.openxmlformats.org/markup-compatibility/2006">
              <mc:Choice xmlns:v="urn:schemas-microsoft-com:vml" Requires="v">
                <p:oleObj spid="_x0000_s2845" name="Equation" r:id="rId11" imgW="927100" imgH="406400" progId="Equation.DSMT4">
                  <p:embed/>
                </p:oleObj>
              </mc:Choice>
              <mc:Fallback>
                <p:oleObj name="Equation" r:id="rId11" imgW="927100" imgH="406400" progId="Equation.DSMT4">
                  <p:embed/>
                  <p:pic>
                    <p:nvPicPr>
                      <p:cNvPr id="0" name=""/>
                      <p:cNvPicPr>
                        <a:picLocks noChangeAspect="1" noChangeArrowheads="1"/>
                      </p:cNvPicPr>
                      <p:nvPr/>
                    </p:nvPicPr>
                    <p:blipFill>
                      <a:blip r:embed="rId12"/>
                      <a:srcRect/>
                      <a:stretch>
                        <a:fillRect/>
                      </a:stretch>
                    </p:blipFill>
                    <p:spPr bwMode="auto">
                      <a:xfrm>
                        <a:off x="473075" y="3733800"/>
                        <a:ext cx="19129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7" name="Object 7"/>
          <p:cNvGraphicFramePr>
            <a:graphicFrameLocks noChangeAspect="1"/>
          </p:cNvGraphicFramePr>
          <p:nvPr>
            <p:extLst>
              <p:ext uri="{D42A27DB-BD31-4B8C-83A1-F6EECF244321}">
                <p14:modId xmlns:p14="http://schemas.microsoft.com/office/powerpoint/2010/main" val="3737000145"/>
              </p:ext>
            </p:extLst>
          </p:nvPr>
        </p:nvGraphicFramePr>
        <p:xfrm>
          <a:off x="3641725" y="3733800"/>
          <a:ext cx="2330450" cy="838200"/>
        </p:xfrm>
        <a:graphic>
          <a:graphicData uri="http://schemas.openxmlformats.org/presentationml/2006/ole">
            <mc:AlternateContent xmlns:mc="http://schemas.openxmlformats.org/markup-compatibility/2006">
              <mc:Choice xmlns:v="urn:schemas-microsoft-com:vml" Requires="v">
                <p:oleObj spid="_x0000_s2846" name="Equation" r:id="rId13" imgW="1130300" imgH="406400" progId="Equation.DSMT4">
                  <p:embed/>
                </p:oleObj>
              </mc:Choice>
              <mc:Fallback>
                <p:oleObj name="Equation" r:id="rId13" imgW="1130300" imgH="406400" progId="Equation.DSMT4">
                  <p:embed/>
                  <p:pic>
                    <p:nvPicPr>
                      <p:cNvPr id="0" name=""/>
                      <p:cNvPicPr>
                        <a:picLocks noChangeAspect="1" noChangeArrowheads="1"/>
                      </p:cNvPicPr>
                      <p:nvPr/>
                    </p:nvPicPr>
                    <p:blipFill>
                      <a:blip r:embed="rId14"/>
                      <a:srcRect/>
                      <a:stretch>
                        <a:fillRect/>
                      </a:stretch>
                    </p:blipFill>
                    <p:spPr bwMode="auto">
                      <a:xfrm>
                        <a:off x="3641725" y="3733800"/>
                        <a:ext cx="23304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8" name="Object 8"/>
          <p:cNvGraphicFramePr>
            <a:graphicFrameLocks noChangeAspect="1"/>
          </p:cNvGraphicFramePr>
          <p:nvPr>
            <p:extLst>
              <p:ext uri="{D42A27DB-BD31-4B8C-83A1-F6EECF244321}">
                <p14:modId xmlns:p14="http://schemas.microsoft.com/office/powerpoint/2010/main" val="2506148438"/>
              </p:ext>
            </p:extLst>
          </p:nvPr>
        </p:nvGraphicFramePr>
        <p:xfrm>
          <a:off x="504825" y="4648200"/>
          <a:ext cx="1830388" cy="817563"/>
        </p:xfrm>
        <a:graphic>
          <a:graphicData uri="http://schemas.openxmlformats.org/presentationml/2006/ole">
            <mc:AlternateContent xmlns:mc="http://schemas.openxmlformats.org/markup-compatibility/2006">
              <mc:Choice xmlns:v="urn:schemas-microsoft-com:vml" Requires="v">
                <p:oleObj spid="_x0000_s2847" name="Equation" r:id="rId15" imgW="965200" imgH="431800" progId="Equation.DSMT4">
                  <p:embed/>
                </p:oleObj>
              </mc:Choice>
              <mc:Fallback>
                <p:oleObj name="Equation" r:id="rId15" imgW="965200" imgH="431800" progId="Equation.DSMT4">
                  <p:embed/>
                  <p:pic>
                    <p:nvPicPr>
                      <p:cNvPr id="0" name=""/>
                      <p:cNvPicPr>
                        <a:picLocks noChangeAspect="1" noChangeArrowheads="1"/>
                      </p:cNvPicPr>
                      <p:nvPr/>
                    </p:nvPicPr>
                    <p:blipFill>
                      <a:blip r:embed="rId16"/>
                      <a:srcRect/>
                      <a:stretch>
                        <a:fillRect/>
                      </a:stretch>
                    </p:blipFill>
                    <p:spPr bwMode="auto">
                      <a:xfrm>
                        <a:off x="504825" y="4648200"/>
                        <a:ext cx="1830388"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9" name="Object 9"/>
          <p:cNvGraphicFramePr>
            <a:graphicFrameLocks noChangeAspect="1"/>
          </p:cNvGraphicFramePr>
          <p:nvPr>
            <p:extLst>
              <p:ext uri="{D42A27DB-BD31-4B8C-83A1-F6EECF244321}">
                <p14:modId xmlns:p14="http://schemas.microsoft.com/office/powerpoint/2010/main" val="2723159685"/>
              </p:ext>
            </p:extLst>
          </p:nvPr>
        </p:nvGraphicFramePr>
        <p:xfrm>
          <a:off x="2260600" y="4648200"/>
          <a:ext cx="1203325" cy="817563"/>
        </p:xfrm>
        <a:graphic>
          <a:graphicData uri="http://schemas.openxmlformats.org/presentationml/2006/ole">
            <mc:AlternateContent xmlns:mc="http://schemas.openxmlformats.org/markup-compatibility/2006">
              <mc:Choice xmlns:v="urn:schemas-microsoft-com:vml" Requires="v">
                <p:oleObj spid="_x0000_s2848" name="Equation" r:id="rId17" imgW="635000" imgH="431800" progId="Equation.DSMT4">
                  <p:embed/>
                </p:oleObj>
              </mc:Choice>
              <mc:Fallback>
                <p:oleObj name="Equation" r:id="rId17" imgW="635000" imgH="431800" progId="Equation.DSMT4">
                  <p:embed/>
                  <p:pic>
                    <p:nvPicPr>
                      <p:cNvPr id="0" name=""/>
                      <p:cNvPicPr>
                        <a:picLocks noChangeAspect="1" noChangeArrowheads="1"/>
                      </p:cNvPicPr>
                      <p:nvPr/>
                    </p:nvPicPr>
                    <p:blipFill>
                      <a:blip r:embed="rId18"/>
                      <a:srcRect/>
                      <a:stretch>
                        <a:fillRect/>
                      </a:stretch>
                    </p:blipFill>
                    <p:spPr bwMode="auto">
                      <a:xfrm>
                        <a:off x="2260600" y="4648200"/>
                        <a:ext cx="1203325"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0" name="Object 10"/>
          <p:cNvGraphicFramePr>
            <a:graphicFrameLocks noChangeAspect="1"/>
          </p:cNvGraphicFramePr>
          <p:nvPr>
            <p:extLst>
              <p:ext uri="{D42A27DB-BD31-4B8C-83A1-F6EECF244321}">
                <p14:modId xmlns:p14="http://schemas.microsoft.com/office/powerpoint/2010/main" val="446466844"/>
              </p:ext>
            </p:extLst>
          </p:nvPr>
        </p:nvGraphicFramePr>
        <p:xfrm>
          <a:off x="3654425" y="4648200"/>
          <a:ext cx="2287588" cy="817563"/>
        </p:xfrm>
        <a:graphic>
          <a:graphicData uri="http://schemas.openxmlformats.org/presentationml/2006/ole">
            <mc:AlternateContent xmlns:mc="http://schemas.openxmlformats.org/markup-compatibility/2006">
              <mc:Choice xmlns:v="urn:schemas-microsoft-com:vml" Requires="v">
                <p:oleObj spid="_x0000_s2849" name="Equation" r:id="rId19" imgW="1206500" imgH="431800" progId="Equation.DSMT4">
                  <p:embed/>
                </p:oleObj>
              </mc:Choice>
              <mc:Fallback>
                <p:oleObj name="Equation" r:id="rId19" imgW="1206500" imgH="431800" progId="Equation.DSMT4">
                  <p:embed/>
                  <p:pic>
                    <p:nvPicPr>
                      <p:cNvPr id="0" name=""/>
                      <p:cNvPicPr>
                        <a:picLocks noChangeAspect="1" noChangeArrowheads="1"/>
                      </p:cNvPicPr>
                      <p:nvPr/>
                    </p:nvPicPr>
                    <p:blipFill>
                      <a:blip r:embed="rId20"/>
                      <a:srcRect/>
                      <a:stretch>
                        <a:fillRect/>
                      </a:stretch>
                    </p:blipFill>
                    <p:spPr bwMode="auto">
                      <a:xfrm>
                        <a:off x="3654425" y="4648200"/>
                        <a:ext cx="2287588"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6113" name="TextBox 50"/>
          <p:cNvSpPr txBox="1">
            <a:spLocks noChangeArrowheads="1"/>
          </p:cNvSpPr>
          <p:nvPr/>
        </p:nvSpPr>
        <p:spPr bwMode="auto">
          <a:xfrm>
            <a:off x="8676456" y="2348880"/>
            <a:ext cx="403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b="0">
                <a:solidFill>
                  <a:schemeClr val="bg1"/>
                </a:solidFill>
                <a:cs typeface="Chalkboard" charset="0"/>
              </a:rPr>
              <a:t>C</a:t>
            </a:r>
          </a:p>
        </p:txBody>
      </p:sp>
      <p:graphicFrame>
        <p:nvGraphicFramePr>
          <p:cNvPr id="86028" name="Object 11"/>
          <p:cNvGraphicFramePr>
            <a:graphicFrameLocks noChangeAspect="1"/>
          </p:cNvGraphicFramePr>
          <p:nvPr>
            <p:extLst>
              <p:ext uri="{D42A27DB-BD31-4B8C-83A1-F6EECF244321}">
                <p14:modId xmlns:p14="http://schemas.microsoft.com/office/powerpoint/2010/main" val="1178621051"/>
              </p:ext>
            </p:extLst>
          </p:nvPr>
        </p:nvGraphicFramePr>
        <p:xfrm>
          <a:off x="500063" y="5680075"/>
          <a:ext cx="8472487" cy="925513"/>
        </p:xfrm>
        <a:graphic>
          <a:graphicData uri="http://schemas.openxmlformats.org/presentationml/2006/ole">
            <mc:AlternateContent xmlns:mc="http://schemas.openxmlformats.org/markup-compatibility/2006">
              <mc:Choice xmlns:v="urn:schemas-microsoft-com:vml" Requires="v">
                <p:oleObj spid="_x0000_s2850" name="Equation" r:id="rId21" imgW="3835400" imgH="419100" progId="Equation.DSMT4">
                  <p:embed/>
                </p:oleObj>
              </mc:Choice>
              <mc:Fallback>
                <p:oleObj name="Equation" r:id="rId21" imgW="3835400" imgH="419100" progId="Equation.DSMT4">
                  <p:embed/>
                  <p:pic>
                    <p:nvPicPr>
                      <p:cNvPr id="0" name=""/>
                      <p:cNvPicPr>
                        <a:picLocks noChangeAspect="1" noChangeArrowheads="1"/>
                      </p:cNvPicPr>
                      <p:nvPr/>
                    </p:nvPicPr>
                    <p:blipFill>
                      <a:blip r:embed="rId22"/>
                      <a:srcRect/>
                      <a:stretch>
                        <a:fillRect/>
                      </a:stretch>
                    </p:blipFill>
                    <p:spPr bwMode="auto">
                      <a:xfrm>
                        <a:off x="500063" y="5680075"/>
                        <a:ext cx="8472487" cy="92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3" name="TextBox 51"/>
          <p:cNvSpPr txBox="1">
            <a:spLocks noChangeArrowheads="1"/>
          </p:cNvSpPr>
          <p:nvPr/>
        </p:nvSpPr>
        <p:spPr bwMode="auto">
          <a:xfrm>
            <a:off x="7236296" y="2924944"/>
            <a:ext cx="428625" cy="523875"/>
          </a:xfrm>
          <a:prstGeom prst="rect">
            <a:avLst/>
          </a:prstGeom>
          <a:noFill/>
          <a:ln w="9525">
            <a:noFill/>
            <a:miter lim="800000"/>
            <a:headEnd/>
            <a:tailEnd/>
          </a:ln>
          <a:effectLst/>
        </p:spPr>
        <p:txBody>
          <a:bodyPr wrap="none">
            <a:spAutoFit/>
          </a:bodyPr>
          <a:lstStyle/>
          <a:p>
            <a:pPr>
              <a:defRPr/>
            </a:pPr>
            <a:r>
              <a:rPr lang="en-US" b="0" dirty="0">
                <a:solidFill>
                  <a:srgbClr val="993300"/>
                </a:solidFill>
                <a:ea typeface="Chalkboard" charset="0"/>
                <a:cs typeface="Chalkboard" charset="0"/>
              </a:rPr>
              <a:t>G</a:t>
            </a:r>
          </a:p>
        </p:txBody>
      </p:sp>
      <p:sp>
        <p:nvSpPr>
          <p:cNvPr id="46116" name="Rectangle 55"/>
          <p:cNvSpPr>
            <a:spLocks noChangeArrowheads="1"/>
          </p:cNvSpPr>
          <p:nvPr/>
        </p:nvSpPr>
        <p:spPr bwMode="auto">
          <a:xfrm>
            <a:off x="381000" y="1143000"/>
            <a:ext cx="4138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0">
                <a:solidFill>
                  <a:srgbClr val="993300"/>
                </a:solidFill>
              </a:rPr>
              <a:t>Movements of attention:</a:t>
            </a:r>
          </a:p>
        </p:txBody>
      </p:sp>
      <p:sp>
        <p:nvSpPr>
          <p:cNvPr id="46106" name="TextBox 52"/>
          <p:cNvSpPr txBox="1">
            <a:spLocks noChangeArrowheads="1"/>
          </p:cNvSpPr>
          <p:nvPr/>
        </p:nvSpPr>
        <p:spPr bwMode="auto">
          <a:xfrm>
            <a:off x="7303944" y="1628800"/>
            <a:ext cx="36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b="0">
                <a:solidFill>
                  <a:schemeClr val="bg1"/>
                </a:solidFill>
                <a:cs typeface="Chalkboard" charset="0"/>
              </a:rPr>
              <a:t>F</a:t>
            </a:r>
          </a:p>
        </p:txBody>
      </p:sp>
    </p:spTree>
    <p:extLst>
      <p:ext uri="{BB962C8B-B14F-4D97-AF65-F5344CB8AC3E}">
        <p14:creationId xmlns:p14="http://schemas.microsoft.com/office/powerpoint/2010/main" val="254597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71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4"/>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4710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86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4" grpId="0" animBg="1"/>
      <p:bldP spid="4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On Being Mathematical &amp; Mathematical Being</a:t>
            </a:r>
          </a:p>
        </p:txBody>
      </p:sp>
      <p:sp>
        <p:nvSpPr>
          <p:cNvPr id="3" name="Content Placeholder 2"/>
          <p:cNvSpPr>
            <a:spLocks noGrp="1"/>
          </p:cNvSpPr>
          <p:nvPr>
            <p:ph idx="1"/>
          </p:nvPr>
        </p:nvSpPr>
        <p:spPr/>
        <p:txBody>
          <a:bodyPr/>
          <a:lstStyle/>
          <a:p>
            <a:r>
              <a:rPr lang="en-GB"/>
              <a:t>What do you actually value?</a:t>
            </a:r>
          </a:p>
          <a:p>
            <a:pPr lvl="1"/>
            <a:r>
              <a:rPr lang="en-GB"/>
              <a:t>Developing complex ways of thinking?</a:t>
            </a:r>
          </a:p>
          <a:p>
            <a:pPr lvl="1"/>
            <a:r>
              <a:rPr lang="en-GB"/>
              <a:t>Developing flexibility?</a:t>
            </a:r>
          </a:p>
          <a:p>
            <a:pPr lvl="1"/>
            <a:r>
              <a:rPr lang="en-GB"/>
              <a:t>Getting answers to routine questions?</a:t>
            </a:r>
          </a:p>
          <a:p>
            <a:pPr lvl="1"/>
            <a:r>
              <a:rPr lang="en-GB"/>
              <a:t>Having a go at problems?</a:t>
            </a:r>
          </a:p>
          <a:p>
            <a:r>
              <a:rPr lang="en-GB"/>
              <a:t>Teaching Responsively</a:t>
            </a:r>
          </a:p>
          <a:p>
            <a:pPr lvl="1"/>
            <a:r>
              <a:rPr lang="en-GB"/>
              <a:t>Listening to students not for what you desire or expect but for variation so as to extend possibilities</a:t>
            </a:r>
          </a:p>
          <a:p>
            <a:pPr lvl="1"/>
            <a:r>
              <a:rPr lang="en-GB"/>
              <a:t>Distinguishing between </a:t>
            </a:r>
            <a:r>
              <a:rPr lang="en-GB" i="1"/>
              <a:t>babbling</a:t>
            </a:r>
            <a:r>
              <a:rPr lang="en-GB"/>
              <a:t> and </a:t>
            </a:r>
            <a:r>
              <a:rPr lang="en-GB" i="1"/>
              <a:t>gargling</a:t>
            </a:r>
            <a:endParaRPr lang="en-GB"/>
          </a:p>
          <a:p>
            <a:r>
              <a:rPr lang="en-GB"/>
              <a:t>Teaching Responsibly</a:t>
            </a:r>
          </a:p>
          <a:p>
            <a:pPr lvl="1"/>
            <a:r>
              <a:rPr lang="en-GB"/>
              <a:t>Becoming articulate about both what and why choices are made</a:t>
            </a:r>
          </a:p>
          <a:p>
            <a:pPr lvl="1"/>
            <a:r>
              <a:rPr lang="en-GB"/>
              <a:t>Being willing to justify criteria for choices</a:t>
            </a:r>
          </a:p>
          <a:p>
            <a:pPr lvl="2"/>
            <a:r>
              <a:rPr lang="en-GB"/>
              <a:t>Tasks (initiating, sustaining, intervening, concluding)</a:t>
            </a:r>
          </a:p>
          <a:p>
            <a:pPr lvl="1"/>
            <a:r>
              <a:rPr lang="en-GB"/>
              <a:t>Probing beneath the surface of like and dislike, of ‘went well’ </a:t>
            </a:r>
          </a:p>
          <a:p>
            <a:pPr lvl="1"/>
            <a:r>
              <a:rPr lang="en-GB"/>
              <a:t>Negotiating technical vocabulary with colleagues</a:t>
            </a:r>
          </a:p>
          <a:p>
            <a:pPr lvl="2"/>
            <a:endParaRPr lang="en-GB"/>
          </a:p>
        </p:txBody>
      </p:sp>
    </p:spTree>
    <p:extLst>
      <p:ext uri="{BB962C8B-B14F-4D97-AF65-F5344CB8AC3E}">
        <p14:creationId xmlns:p14="http://schemas.microsoft.com/office/powerpoint/2010/main" val="17886863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trike="sngStrike"/>
              <a:t>Being</a:t>
            </a:r>
          </a:p>
        </p:txBody>
      </p:sp>
      <p:sp>
        <p:nvSpPr>
          <p:cNvPr id="3" name="Content Placeholder 2"/>
          <p:cNvSpPr>
            <a:spLocks noGrp="1"/>
          </p:cNvSpPr>
          <p:nvPr>
            <p:ph idx="1"/>
          </p:nvPr>
        </p:nvSpPr>
        <p:spPr>
          <a:xfrm>
            <a:off x="323528" y="908720"/>
            <a:ext cx="8496944" cy="1512168"/>
          </a:xfrm>
        </p:spPr>
        <p:txBody>
          <a:bodyPr/>
          <a:lstStyle/>
          <a:p>
            <a:r>
              <a:rPr lang="en-GB"/>
              <a:t>Where confidence is situated:</a:t>
            </a:r>
          </a:p>
          <a:p>
            <a:pPr lvl="1"/>
            <a:r>
              <a:rPr lang="en-GB"/>
              <a:t>Not in knowing answers … but in having access to powers and themes</a:t>
            </a:r>
          </a:p>
          <a:p>
            <a:r>
              <a:rPr lang="en-GB"/>
              <a:t>‘measure of being’ is what you can bear</a:t>
            </a:r>
          </a:p>
          <a:p>
            <a:pPr lvl="1"/>
            <a:r>
              <a:rPr lang="en-GB"/>
              <a:t>Frustrations</a:t>
            </a:r>
          </a:p>
          <a:p>
            <a:pPr lvl="1"/>
            <a:r>
              <a:rPr lang="en-GB"/>
              <a:t>Not-knowing</a:t>
            </a:r>
          </a:p>
          <a:p>
            <a:pPr lvl="1"/>
            <a:r>
              <a:rPr lang="en-GB"/>
              <a:t>Uncertainty</a:t>
            </a:r>
          </a:p>
        </p:txBody>
      </p:sp>
      <p:sp>
        <p:nvSpPr>
          <p:cNvPr id="4" name="Rounded Rectangle 3"/>
          <p:cNvSpPr/>
          <p:nvPr/>
        </p:nvSpPr>
        <p:spPr bwMode="auto">
          <a:xfrm>
            <a:off x="3851920" y="2564904"/>
            <a:ext cx="1080120" cy="576064"/>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accent3">
                    <a:lumMod val="50000"/>
                  </a:schemeClr>
                </a:solidFill>
                <a:effectLst/>
                <a:latin typeface="Chalkboard" pitchFamily="-111" charset="0"/>
              </a:rPr>
              <a:t>In self</a:t>
            </a:r>
          </a:p>
        </p:txBody>
      </p:sp>
      <p:sp>
        <p:nvSpPr>
          <p:cNvPr id="5" name="Rounded Rectangle 4"/>
          <p:cNvSpPr/>
          <p:nvPr/>
        </p:nvSpPr>
        <p:spPr bwMode="auto">
          <a:xfrm>
            <a:off x="4788024" y="2924944"/>
            <a:ext cx="1656184" cy="576064"/>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accent3">
                    <a:lumMod val="50000"/>
                  </a:schemeClr>
                </a:solidFill>
                <a:effectLst/>
                <a:latin typeface="Chalkboard" pitchFamily="-111" charset="0"/>
              </a:rPr>
              <a:t>In students</a:t>
            </a:r>
          </a:p>
        </p:txBody>
      </p:sp>
      <p:sp>
        <p:nvSpPr>
          <p:cNvPr id="6" name="Content Placeholder 2"/>
          <p:cNvSpPr txBox="1">
            <a:spLocks/>
          </p:cNvSpPr>
          <p:nvPr/>
        </p:nvSpPr>
        <p:spPr bwMode="auto">
          <a:xfrm>
            <a:off x="323528" y="3501008"/>
            <a:ext cx="8496944" cy="86409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Manifested as</a:t>
            </a:r>
          </a:p>
          <a:p>
            <a:pPr lvl="1"/>
            <a:r>
              <a:rPr lang="en-GB" b="0"/>
              <a:t>Access to mathematically oriented questions to ask:</a:t>
            </a:r>
          </a:p>
        </p:txBody>
      </p:sp>
      <p:sp>
        <p:nvSpPr>
          <p:cNvPr id="7" name="Content Placeholder 2"/>
          <p:cNvSpPr txBox="1">
            <a:spLocks/>
          </p:cNvSpPr>
          <p:nvPr/>
        </p:nvSpPr>
        <p:spPr bwMode="auto">
          <a:xfrm>
            <a:off x="323528" y="5589240"/>
            <a:ext cx="6984776" cy="792088"/>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pPr lvl="1"/>
            <a:r>
              <a:rPr lang="en-GB" b="0"/>
              <a:t>Attending to how students are attending</a:t>
            </a:r>
          </a:p>
          <a:p>
            <a:pPr lvl="1"/>
            <a:r>
              <a:rPr lang="en-GB" b="0"/>
              <a:t>Being aware of what you are attending to, and how</a:t>
            </a:r>
          </a:p>
        </p:txBody>
      </p:sp>
      <p:sp>
        <p:nvSpPr>
          <p:cNvPr id="8" name="Rounded Rectangle 7"/>
          <p:cNvSpPr/>
          <p:nvPr/>
        </p:nvSpPr>
        <p:spPr bwMode="auto">
          <a:xfrm>
            <a:off x="1907704" y="4293096"/>
            <a:ext cx="2808312" cy="1080120"/>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bg1"/>
                </a:solidFill>
                <a:effectLst/>
                <a:latin typeface="Chalkboard" pitchFamily="-111" charset="0"/>
              </a:rPr>
              <a:t>What do I know?</a:t>
            </a:r>
          </a:p>
          <a:p>
            <a:pPr marL="0" marR="0" indent="0" algn="l" defTabSz="914400" rtl="0" eaLnBrk="0" fontAlgn="base" latinLnBrk="0" hangingPunct="0">
              <a:lnSpc>
                <a:spcPct val="100000"/>
              </a:lnSpc>
              <a:spcBef>
                <a:spcPct val="0"/>
              </a:spcBef>
              <a:spcAft>
                <a:spcPct val="0"/>
              </a:spcAft>
              <a:buClrTx/>
              <a:buSzTx/>
              <a:buFontTx/>
              <a:buNone/>
              <a:tabLst/>
            </a:pPr>
            <a:r>
              <a:rPr lang="en-GB" sz="2000" b="0">
                <a:solidFill>
                  <a:schemeClr val="bg1"/>
                </a:solidFill>
                <a:latin typeface="Chalkboard" pitchFamily="-111" charset="0"/>
              </a:rPr>
              <a:t>What do I want?</a:t>
            </a:r>
            <a:endParaRPr kumimoji="0" lang="en-GB" sz="2000" b="0" i="0" u="none" strike="noStrike" cap="none" normalizeH="0" baseline="0">
              <a:ln>
                <a:noFill/>
              </a:ln>
              <a:solidFill>
                <a:schemeClr val="bg1"/>
              </a:solidFill>
              <a:effectLst/>
              <a:latin typeface="Chalkboard" pitchFamily="-111" charset="0"/>
            </a:endParaRPr>
          </a:p>
        </p:txBody>
      </p:sp>
      <p:sp>
        <p:nvSpPr>
          <p:cNvPr id="9" name="Rounded Rectangle 8"/>
          <p:cNvSpPr/>
          <p:nvPr/>
        </p:nvSpPr>
        <p:spPr bwMode="auto">
          <a:xfrm>
            <a:off x="5004048" y="4293096"/>
            <a:ext cx="2808312" cy="1080120"/>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bg1"/>
                </a:solidFill>
                <a:effectLst/>
                <a:latin typeface="Chalkboard" pitchFamily="-111" charset="0"/>
              </a:rPr>
              <a:t>What is the status of your statement?</a:t>
            </a:r>
          </a:p>
          <a:p>
            <a:pPr marL="0" marR="0" indent="0" algn="l" defTabSz="914400" rtl="0" eaLnBrk="0" fontAlgn="base" latinLnBrk="0" hangingPunct="0">
              <a:lnSpc>
                <a:spcPct val="100000"/>
              </a:lnSpc>
              <a:spcBef>
                <a:spcPct val="0"/>
              </a:spcBef>
              <a:spcAft>
                <a:spcPct val="0"/>
              </a:spcAft>
              <a:buClrTx/>
              <a:buSzTx/>
              <a:buFontTx/>
              <a:buNone/>
              <a:tabLst/>
            </a:pPr>
            <a:r>
              <a:rPr lang="en-GB" sz="2000" b="0">
                <a:solidFill>
                  <a:schemeClr val="bg1"/>
                </a:solidFill>
                <a:latin typeface="Chalkboard" pitchFamily="-111" charset="0"/>
              </a:rPr>
              <a:t>How do you know?</a:t>
            </a:r>
            <a:endParaRPr kumimoji="0" lang="en-GB" sz="2000" b="0" i="0" u="none" strike="noStrike" cap="none" normalizeH="0" baseline="0">
              <a:ln>
                <a:noFill/>
              </a:ln>
              <a:solidFill>
                <a:schemeClr val="bg1"/>
              </a:solidFill>
              <a:effectLst/>
              <a:latin typeface="Chalkboard" pitchFamily="-111" charset="0"/>
            </a:endParaRPr>
          </a:p>
        </p:txBody>
      </p:sp>
      <p:sp>
        <p:nvSpPr>
          <p:cNvPr id="11" name="Rounded Rectangle 10"/>
          <p:cNvSpPr/>
          <p:nvPr/>
        </p:nvSpPr>
        <p:spPr bwMode="auto">
          <a:xfrm>
            <a:off x="6084168" y="2492896"/>
            <a:ext cx="1440160" cy="576064"/>
          </a:xfrm>
          <a:prstGeom prst="round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tx2"/>
                </a:solidFill>
                <a:effectLst/>
                <a:latin typeface="Chalkboard" pitchFamily="-111" charset="0"/>
              </a:rPr>
              <a:t>Upholding</a:t>
            </a:r>
          </a:p>
        </p:txBody>
      </p:sp>
    </p:spTree>
    <p:extLst>
      <p:ext uri="{BB962C8B-B14F-4D97-AF65-F5344CB8AC3E}">
        <p14:creationId xmlns:p14="http://schemas.microsoft.com/office/powerpoint/2010/main" val="197862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Aspects of Mathematical Being</a:t>
            </a:r>
          </a:p>
        </p:txBody>
      </p:sp>
      <p:sp>
        <p:nvSpPr>
          <p:cNvPr id="5" name="Content Placeholder 4"/>
          <p:cNvSpPr>
            <a:spLocks noGrp="1"/>
          </p:cNvSpPr>
          <p:nvPr>
            <p:ph sz="half" idx="1"/>
          </p:nvPr>
        </p:nvSpPr>
        <p:spPr>
          <a:xfrm>
            <a:off x="323528" y="1196752"/>
            <a:ext cx="4104456" cy="4114800"/>
          </a:xfrm>
        </p:spPr>
        <p:txBody>
          <a:bodyPr/>
          <a:lstStyle/>
          <a:p>
            <a:r>
              <a:rPr lang="en-GB" sz="2400"/>
              <a:t>Powers</a:t>
            </a:r>
          </a:p>
          <a:p>
            <a:pPr lvl="1"/>
            <a:r>
              <a:rPr lang="en-GB" sz="1800"/>
              <a:t>Imagining &amp; Expressing</a:t>
            </a:r>
          </a:p>
          <a:p>
            <a:pPr lvl="1"/>
            <a:r>
              <a:rPr lang="en-GB" sz="1800"/>
              <a:t>Specialising &amp; Generalising</a:t>
            </a:r>
          </a:p>
          <a:p>
            <a:pPr lvl="1"/>
            <a:r>
              <a:rPr lang="en-GB" sz="1800"/>
              <a:t>Conjecturing &amp; Convincing</a:t>
            </a:r>
          </a:p>
          <a:p>
            <a:pPr lvl="1"/>
            <a:r>
              <a:rPr lang="en-GB" sz="1800"/>
              <a:t>Stressing &amp; Ignoring</a:t>
            </a:r>
          </a:p>
          <a:p>
            <a:pPr lvl="1"/>
            <a:r>
              <a:rPr lang="en-GB" sz="1800"/>
              <a:t>Organising &amp; Chacterising</a:t>
            </a:r>
          </a:p>
        </p:txBody>
      </p:sp>
      <p:sp>
        <p:nvSpPr>
          <p:cNvPr id="6" name="Content Placeholder 5"/>
          <p:cNvSpPr>
            <a:spLocks noGrp="1"/>
          </p:cNvSpPr>
          <p:nvPr>
            <p:ph sz="half" idx="2"/>
          </p:nvPr>
        </p:nvSpPr>
        <p:spPr>
          <a:xfrm>
            <a:off x="4355976" y="1196752"/>
            <a:ext cx="4536504" cy="1872208"/>
          </a:xfrm>
        </p:spPr>
        <p:txBody>
          <a:bodyPr/>
          <a:lstStyle/>
          <a:p>
            <a:r>
              <a:rPr lang="en-GB" sz="2400"/>
              <a:t>Themes</a:t>
            </a:r>
          </a:p>
          <a:p>
            <a:pPr lvl="1"/>
            <a:r>
              <a:rPr lang="en-GB" sz="1800"/>
              <a:t>Doing &amp; Undoing</a:t>
            </a:r>
          </a:p>
          <a:p>
            <a:pPr lvl="1"/>
            <a:r>
              <a:rPr lang="en-GB" sz="1800"/>
              <a:t>Freedom &amp; Constraint</a:t>
            </a:r>
          </a:p>
          <a:p>
            <a:pPr lvl="1"/>
            <a:r>
              <a:rPr lang="en-GB" sz="1800"/>
              <a:t>Invariance in the midst of change</a:t>
            </a:r>
          </a:p>
          <a:p>
            <a:pPr lvl="1"/>
            <a:r>
              <a:rPr lang="en-GB" sz="1800"/>
              <a:t>Extending &amp; Restricting</a:t>
            </a:r>
          </a:p>
          <a:p>
            <a:pPr lvl="1"/>
            <a:endParaRPr lang="en-GB" sz="1800"/>
          </a:p>
        </p:txBody>
      </p:sp>
      <p:sp>
        <p:nvSpPr>
          <p:cNvPr id="7" name="TextBox 6"/>
          <p:cNvSpPr txBox="1"/>
          <p:nvPr/>
        </p:nvSpPr>
        <p:spPr>
          <a:xfrm>
            <a:off x="611560" y="6021288"/>
            <a:ext cx="4968552" cy="400110"/>
          </a:xfrm>
          <a:prstGeom prst="rect">
            <a:avLst/>
          </a:prstGeom>
          <a:noFill/>
        </p:spPr>
        <p:txBody>
          <a:bodyPr wrap="square" rtlCol="0">
            <a:spAutoFit/>
          </a:bodyPr>
          <a:lstStyle/>
          <a:p>
            <a:r>
              <a:rPr lang="en-GB" sz="2000" b="0">
                <a:solidFill>
                  <a:schemeClr val="bg1"/>
                </a:solidFill>
              </a:rPr>
              <a:t>Habits of Mind (Cuoco et al)</a:t>
            </a:r>
          </a:p>
        </p:txBody>
      </p:sp>
    </p:spTree>
    <p:extLst>
      <p:ext uri="{BB962C8B-B14F-4D97-AF65-F5344CB8AC3E}">
        <p14:creationId xmlns:p14="http://schemas.microsoft.com/office/powerpoint/2010/main" val="2911078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Human Psyche</a:t>
            </a: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1859185"/>
            <a:ext cx="37020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6" name="Group 17"/>
          <p:cNvGrpSpPr>
            <a:grpSpLocks/>
          </p:cNvGrpSpPr>
          <p:nvPr/>
        </p:nvGrpSpPr>
        <p:grpSpPr bwMode="auto">
          <a:xfrm>
            <a:off x="4622799" y="1152748"/>
            <a:ext cx="3178175" cy="1327151"/>
            <a:chOff x="2912" y="540"/>
            <a:chExt cx="2002" cy="836"/>
          </a:xfrm>
        </p:grpSpPr>
        <p:sp>
          <p:nvSpPr>
            <p:cNvPr id="7" name="Rectangle 7"/>
            <p:cNvSpPr>
              <a:spLocks/>
            </p:cNvSpPr>
            <p:nvPr/>
          </p:nvSpPr>
          <p:spPr bwMode="auto">
            <a:xfrm>
              <a:off x="4050" y="540"/>
              <a:ext cx="8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Imagery</a:t>
              </a:r>
            </a:p>
          </p:txBody>
        </p:sp>
        <p:sp>
          <p:nvSpPr>
            <p:cNvPr id="8" name="Line 8"/>
            <p:cNvSpPr>
              <a:spLocks noChangeShapeType="1"/>
            </p:cNvSpPr>
            <p:nvPr/>
          </p:nvSpPr>
          <p:spPr bwMode="auto">
            <a:xfrm rot="10800000" flipH="1">
              <a:off x="2912" y="682"/>
              <a:ext cx="1066" cy="694"/>
            </a:xfrm>
            <a:prstGeom prst="line">
              <a:avLst/>
            </a:prstGeom>
            <a:noFill/>
            <a:ln w="38100">
              <a:solidFill>
                <a:srgbClr val="000000"/>
              </a:solidFill>
              <a:round/>
              <a:headEnd type="stealth" w="lg" len="lg"/>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9" name="Group 16"/>
          <p:cNvGrpSpPr>
            <a:grpSpLocks/>
          </p:cNvGrpSpPr>
          <p:nvPr/>
        </p:nvGrpSpPr>
        <p:grpSpPr bwMode="auto">
          <a:xfrm>
            <a:off x="2454277" y="1176560"/>
            <a:ext cx="3130552" cy="1022349"/>
            <a:chOff x="1546" y="555"/>
            <a:chExt cx="1972" cy="644"/>
          </a:xfrm>
        </p:grpSpPr>
        <p:sp>
          <p:nvSpPr>
            <p:cNvPr id="10" name="Rectangle 5"/>
            <p:cNvSpPr>
              <a:spLocks/>
            </p:cNvSpPr>
            <p:nvPr/>
          </p:nvSpPr>
          <p:spPr bwMode="auto">
            <a:xfrm>
              <a:off x="1546" y="555"/>
              <a:ext cx="197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Intellect (cognition)</a:t>
              </a:r>
            </a:p>
          </p:txBody>
        </p:sp>
        <p:sp>
          <p:nvSpPr>
            <p:cNvPr id="11" name="Line 9"/>
            <p:cNvSpPr>
              <a:spLocks noChangeShapeType="1"/>
            </p:cNvSpPr>
            <p:nvPr/>
          </p:nvSpPr>
          <p:spPr bwMode="auto">
            <a:xfrm rot="10800000">
              <a:off x="2240" y="847"/>
              <a:ext cx="245" cy="352"/>
            </a:xfrm>
            <a:prstGeom prst="line">
              <a:avLst/>
            </a:prstGeom>
            <a:noFill/>
            <a:ln w="38100">
              <a:solidFill>
                <a:srgbClr val="000000"/>
              </a:solidFill>
              <a:round/>
              <a:headEnd type="stealth" w="lg" len="lg"/>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12" name="Group 21"/>
          <p:cNvGrpSpPr>
            <a:grpSpLocks/>
          </p:cNvGrpSpPr>
          <p:nvPr/>
        </p:nvGrpSpPr>
        <p:grpSpPr bwMode="auto">
          <a:xfrm>
            <a:off x="179512" y="1851251"/>
            <a:ext cx="2952752" cy="430214"/>
            <a:chOff x="1010" y="987"/>
            <a:chExt cx="1860" cy="271"/>
          </a:xfrm>
        </p:grpSpPr>
        <p:sp>
          <p:nvSpPr>
            <p:cNvPr id="13" name="Rectangle 6"/>
            <p:cNvSpPr>
              <a:spLocks/>
            </p:cNvSpPr>
            <p:nvPr/>
          </p:nvSpPr>
          <p:spPr bwMode="auto">
            <a:xfrm>
              <a:off x="1010" y="987"/>
              <a:ext cx="148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Attention/Will</a:t>
              </a:r>
            </a:p>
          </p:txBody>
        </p:sp>
        <p:sp>
          <p:nvSpPr>
            <p:cNvPr id="14" name="Line 10"/>
            <p:cNvSpPr>
              <a:spLocks noChangeShapeType="1"/>
            </p:cNvSpPr>
            <p:nvPr/>
          </p:nvSpPr>
          <p:spPr bwMode="auto">
            <a:xfrm rot="10800000">
              <a:off x="2507" y="1210"/>
              <a:ext cx="363" cy="0"/>
            </a:xfrm>
            <a:prstGeom prst="line">
              <a:avLst/>
            </a:prstGeom>
            <a:noFill/>
            <a:ln w="38100">
              <a:solidFill>
                <a:srgbClr val="000000"/>
              </a:solidFill>
              <a:round/>
              <a:headEnd type="stealth" w="lg" len="lg"/>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15" name="Group 20"/>
          <p:cNvGrpSpPr>
            <a:grpSpLocks/>
          </p:cNvGrpSpPr>
          <p:nvPr/>
        </p:nvGrpSpPr>
        <p:grpSpPr bwMode="auto">
          <a:xfrm>
            <a:off x="704850" y="3419698"/>
            <a:ext cx="2528888" cy="1292225"/>
            <a:chOff x="444" y="1968"/>
            <a:chExt cx="1593" cy="814"/>
          </a:xfrm>
        </p:grpSpPr>
        <p:sp>
          <p:nvSpPr>
            <p:cNvPr id="16" name="Rectangle 4"/>
            <p:cNvSpPr>
              <a:spLocks/>
            </p:cNvSpPr>
            <p:nvPr/>
          </p:nvSpPr>
          <p:spPr bwMode="auto">
            <a:xfrm>
              <a:off x="444" y="2511"/>
              <a:ext cx="154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Body (enaction)</a:t>
              </a:r>
            </a:p>
          </p:txBody>
        </p:sp>
        <p:sp>
          <p:nvSpPr>
            <p:cNvPr id="17" name="Line 11"/>
            <p:cNvSpPr>
              <a:spLocks noChangeShapeType="1"/>
            </p:cNvSpPr>
            <p:nvPr/>
          </p:nvSpPr>
          <p:spPr bwMode="auto">
            <a:xfrm flipH="1">
              <a:off x="802" y="1968"/>
              <a:ext cx="1235" cy="477"/>
            </a:xfrm>
            <a:prstGeom prst="line">
              <a:avLst/>
            </a:prstGeom>
            <a:noFill/>
            <a:ln w="38100">
              <a:solidFill>
                <a:srgbClr val="000000"/>
              </a:solidFill>
              <a:round/>
              <a:headEnd type="stealth" w="lg" len="lg"/>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18" name="Group 18"/>
          <p:cNvGrpSpPr>
            <a:grpSpLocks/>
          </p:cNvGrpSpPr>
          <p:nvPr/>
        </p:nvGrpSpPr>
        <p:grpSpPr bwMode="auto">
          <a:xfrm>
            <a:off x="5842000" y="2538637"/>
            <a:ext cx="2743200" cy="862013"/>
            <a:chOff x="3680" y="1413"/>
            <a:chExt cx="1728" cy="543"/>
          </a:xfrm>
        </p:grpSpPr>
        <p:sp>
          <p:nvSpPr>
            <p:cNvPr id="19" name="Rectangle 3"/>
            <p:cNvSpPr>
              <a:spLocks/>
            </p:cNvSpPr>
            <p:nvPr/>
          </p:nvSpPr>
          <p:spPr bwMode="auto">
            <a:xfrm>
              <a:off x="4526" y="1413"/>
              <a:ext cx="88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Emotions </a:t>
              </a:r>
              <a:b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br>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(affect)</a:t>
              </a:r>
            </a:p>
          </p:txBody>
        </p:sp>
        <p:sp>
          <p:nvSpPr>
            <p:cNvPr id="20" name="Line 12"/>
            <p:cNvSpPr>
              <a:spLocks noChangeShapeType="1"/>
            </p:cNvSpPr>
            <p:nvPr/>
          </p:nvSpPr>
          <p:spPr bwMode="auto">
            <a:xfrm>
              <a:off x="3680" y="1600"/>
              <a:ext cx="757" cy="63"/>
            </a:xfrm>
            <a:prstGeom prst="line">
              <a:avLst/>
            </a:prstGeom>
            <a:noFill/>
            <a:ln w="38100">
              <a:solidFill>
                <a:srgbClr val="000000"/>
              </a:solidFill>
              <a:round/>
              <a:headEnd type="stealth" w="lg" len="lg"/>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grpSp>
      <p:grpSp>
        <p:nvGrpSpPr>
          <p:cNvPr id="21" name="Group 19"/>
          <p:cNvGrpSpPr>
            <a:grpSpLocks/>
          </p:cNvGrpSpPr>
          <p:nvPr/>
        </p:nvGrpSpPr>
        <p:grpSpPr bwMode="auto">
          <a:xfrm>
            <a:off x="3298825" y="3495898"/>
            <a:ext cx="1449388" cy="2165350"/>
            <a:chOff x="2078" y="2016"/>
            <a:chExt cx="913" cy="1364"/>
          </a:xfrm>
        </p:grpSpPr>
        <p:sp>
          <p:nvSpPr>
            <p:cNvPr id="22" name="Line 13"/>
            <p:cNvSpPr>
              <a:spLocks noChangeShapeType="1"/>
            </p:cNvSpPr>
            <p:nvPr/>
          </p:nvSpPr>
          <p:spPr bwMode="auto">
            <a:xfrm flipH="1">
              <a:off x="2544" y="2016"/>
              <a:ext cx="139" cy="771"/>
            </a:xfrm>
            <a:prstGeom prst="line">
              <a:avLst/>
            </a:prstGeom>
            <a:noFill/>
            <a:ln w="38100">
              <a:solidFill>
                <a:srgbClr val="000000"/>
              </a:solidFill>
              <a:round/>
              <a:headEnd type="stealth" w="lg" len="lg"/>
              <a:tailEnd/>
            </a:ln>
            <a:extLst>
              <a:ext uri="{909E8E84-426E-40dd-AFC4-6F175D3DCCD1}">
                <a14:hiddenFill xmlns:a14="http://schemas.microsoft.com/office/drawing/2010/main">
                  <a:noFill/>
                </a14:hiddenFill>
              </a:ext>
            </a:extLst>
          </p:spPr>
          <p:txBody>
            <a:bodyPr/>
            <a:lstStyle/>
            <a:p>
              <a:endParaRPr lang="en-GB" b="0">
                <a:solidFill>
                  <a:srgbClr val="0000FF"/>
                </a:solidFill>
                <a:effectLst>
                  <a:outerShdw blurRad="50800" dist="38100" dir="2700000" algn="tl" rotWithShape="0">
                    <a:schemeClr val="bg2">
                      <a:lumMod val="75000"/>
                      <a:alpha val="43000"/>
                    </a:schemeClr>
                  </a:outerShdw>
                </a:effectLst>
              </a:endParaRPr>
            </a:p>
          </p:txBody>
        </p:sp>
        <p:sp>
          <p:nvSpPr>
            <p:cNvPr id="23" name="Rectangle 14"/>
            <p:cNvSpPr>
              <a:spLocks/>
            </p:cNvSpPr>
            <p:nvPr/>
          </p:nvSpPr>
          <p:spPr bwMode="auto">
            <a:xfrm>
              <a:off x="2078" y="2837"/>
              <a:ext cx="913"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Habits</a:t>
              </a:r>
              <a:b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br>
              <a:r>
                <a:rPr lang="en-US" b="0">
                  <a:solidFill>
                    <a:srgbClr val="0000FF"/>
                  </a:solidFill>
                  <a:effectLst>
                    <a:outerShdw blurRad="50800" dist="38100" dir="2700000" algn="tl" rotWithShape="0">
                      <a:schemeClr val="bg2">
                        <a:lumMod val="75000"/>
                        <a:alpha val="43000"/>
                      </a:schemeClr>
                    </a:outerShdw>
                  </a:effectLst>
                  <a:latin typeface="Chalkboard" charset="0"/>
                  <a:ea typeface="ＭＳ Ｐゴシック" charset="0"/>
                  <a:cs typeface="Chalkboard" charset="0"/>
                  <a:sym typeface="Chalkboard" charset="0"/>
                </a:rPr>
                <a:t>Practices</a:t>
              </a:r>
            </a:p>
          </p:txBody>
        </p:sp>
      </p:grpSp>
    </p:spTree>
    <p:extLst>
      <p:ext uri="{BB962C8B-B14F-4D97-AF65-F5344CB8AC3E}">
        <p14:creationId xmlns:p14="http://schemas.microsoft.com/office/powerpoint/2010/main" val="3348787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2514600" y="1447800"/>
            <a:ext cx="4419600" cy="518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6499" name="Rectangle 3"/>
          <p:cNvSpPr>
            <a:spLocks noGrp="1" noChangeArrowheads="1"/>
          </p:cNvSpPr>
          <p:nvPr>
            <p:ph type="title"/>
          </p:nvPr>
        </p:nvSpPr>
        <p:spPr/>
        <p:txBody>
          <a:bodyPr/>
          <a:lstStyle/>
          <a:p>
            <a:r>
              <a:rPr lang="en-US"/>
              <a:t>MGA</a:t>
            </a: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0"/>
            <a:ext cx="42037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176750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Structure of a Topic</a:t>
            </a:r>
          </a:p>
        </p:txBody>
      </p:sp>
      <p:sp>
        <p:nvSpPr>
          <p:cNvPr id="4" name="Line 1"/>
          <p:cNvSpPr>
            <a:spLocks noChangeShapeType="1"/>
          </p:cNvSpPr>
          <p:nvPr/>
        </p:nvSpPr>
        <p:spPr bwMode="auto">
          <a:xfrm>
            <a:off x="3233738" y="1597695"/>
            <a:ext cx="2133600" cy="2727325"/>
          </a:xfrm>
          <a:prstGeom prst="line">
            <a:avLst/>
          </a:prstGeom>
          <a:noFill/>
          <a:ln w="76200">
            <a:solidFill>
              <a:schemeClr val="accent3">
                <a:lumMod val="25000"/>
              </a:schemeClr>
            </a:solidFill>
            <a:round/>
            <a:headEnd/>
            <a:tailEnd/>
          </a:ln>
          <a:extLst>
            <a:ext uri="{909E8E84-426E-40dd-AFC4-6F175D3DCCD1}">
              <a14:hiddenFill xmlns:a14="http://schemas.microsoft.com/office/drawing/2010/main">
                <a:noFill/>
              </a14:hiddenFill>
            </a:ext>
          </a:extLst>
        </p:spPr>
        <p:txBody>
          <a:bodyPr/>
          <a:lstStyle/>
          <a:p>
            <a:endParaRPr lang="en-GB" b="0">
              <a:solidFill>
                <a:srgbClr val="0000FF"/>
              </a:solidFill>
            </a:endParaRPr>
          </a:p>
        </p:txBody>
      </p:sp>
      <p:sp>
        <p:nvSpPr>
          <p:cNvPr id="5" name="Line 2"/>
          <p:cNvSpPr>
            <a:spLocks noChangeShapeType="1"/>
          </p:cNvSpPr>
          <p:nvPr/>
        </p:nvSpPr>
        <p:spPr bwMode="auto">
          <a:xfrm flipH="1">
            <a:off x="3284538" y="1564358"/>
            <a:ext cx="2252662" cy="2809875"/>
          </a:xfrm>
          <a:prstGeom prst="line">
            <a:avLst/>
          </a:prstGeom>
          <a:noFill/>
          <a:ln w="76200">
            <a:solidFill>
              <a:schemeClr val="accent3">
                <a:lumMod val="25000"/>
              </a:schemeClr>
            </a:solidFill>
            <a:round/>
            <a:headEnd/>
            <a:tailEnd/>
          </a:ln>
          <a:extLst>
            <a:ext uri="{909E8E84-426E-40dd-AFC4-6F175D3DCCD1}">
              <a14:hiddenFill xmlns:a14="http://schemas.microsoft.com/office/drawing/2010/main">
                <a:noFill/>
              </a14:hiddenFill>
            </a:ext>
          </a:extLst>
        </p:spPr>
        <p:txBody>
          <a:bodyPr/>
          <a:lstStyle/>
          <a:p>
            <a:endParaRPr lang="en-GB" b="0">
              <a:solidFill>
                <a:srgbClr val="0000FF"/>
              </a:solidFill>
            </a:endParaRPr>
          </a:p>
        </p:txBody>
      </p:sp>
      <p:sp>
        <p:nvSpPr>
          <p:cNvPr id="6" name="Line 3"/>
          <p:cNvSpPr>
            <a:spLocks noChangeShapeType="1"/>
          </p:cNvSpPr>
          <p:nvPr/>
        </p:nvSpPr>
        <p:spPr bwMode="auto">
          <a:xfrm rot="10800000">
            <a:off x="2640013" y="3055020"/>
            <a:ext cx="3387725" cy="33338"/>
          </a:xfrm>
          <a:prstGeom prst="line">
            <a:avLst/>
          </a:prstGeom>
          <a:noFill/>
          <a:ln w="76200">
            <a:solidFill>
              <a:schemeClr val="accent3">
                <a:lumMod val="25000"/>
              </a:schemeClr>
            </a:solidFill>
            <a:round/>
            <a:headEnd/>
            <a:tailEnd/>
          </a:ln>
          <a:extLst>
            <a:ext uri="{909E8E84-426E-40dd-AFC4-6F175D3DCCD1}">
              <a14:hiddenFill xmlns:a14="http://schemas.microsoft.com/office/drawing/2010/main">
                <a:noFill/>
              </a14:hiddenFill>
            </a:ext>
          </a:extLst>
        </p:spPr>
        <p:txBody>
          <a:bodyPr/>
          <a:lstStyle/>
          <a:p>
            <a:endParaRPr lang="en-GB" b="0">
              <a:solidFill>
                <a:srgbClr val="0000FF"/>
              </a:solidFill>
            </a:endParaRPr>
          </a:p>
        </p:txBody>
      </p:sp>
      <p:sp>
        <p:nvSpPr>
          <p:cNvPr id="7" name="AutoShape 5"/>
          <p:cNvSpPr>
            <a:spLocks/>
          </p:cNvSpPr>
          <p:nvPr/>
        </p:nvSpPr>
        <p:spPr bwMode="auto">
          <a:xfrm>
            <a:off x="927100" y="908720"/>
            <a:ext cx="2514600" cy="749300"/>
          </a:xfrm>
          <a:prstGeom prst="roundRect">
            <a:avLst>
              <a:gd name="adj" fmla="val 25421"/>
            </a:avLst>
          </a:prstGeom>
          <a:solidFill>
            <a:schemeClr val="tx2">
              <a:alpha val="49803"/>
            </a:schemeClr>
          </a:solidFill>
          <a:ln w="38100">
            <a:solidFill>
              <a:srgbClr val="0000FF"/>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Language Patterns</a:t>
            </a:r>
            <a:br>
              <a:rPr lang="en-US" sz="1800" b="0">
                <a:solidFill>
                  <a:srgbClr val="0000FF"/>
                </a:solidFill>
                <a:effectLst/>
                <a:latin typeface="Chalkboard" charset="0"/>
                <a:ea typeface="ＭＳ Ｐゴシック" charset="0"/>
                <a:cs typeface="Chalkboard" charset="0"/>
                <a:sym typeface="Chalkboard" charset="0"/>
              </a:rPr>
            </a:br>
            <a:r>
              <a:rPr lang="en-US" sz="1800" b="0">
                <a:solidFill>
                  <a:srgbClr val="0000FF"/>
                </a:solidFill>
                <a:effectLst/>
                <a:latin typeface="Chalkboard" charset="0"/>
                <a:ea typeface="ＭＳ Ｐゴシック" charset="0"/>
                <a:cs typeface="Chalkboard" charset="0"/>
                <a:sym typeface="Chalkboard" charset="0"/>
              </a:rPr>
              <a:t>&amp; prior Skills</a:t>
            </a:r>
          </a:p>
        </p:txBody>
      </p:sp>
      <p:sp>
        <p:nvSpPr>
          <p:cNvPr id="8" name="AutoShape 6"/>
          <p:cNvSpPr>
            <a:spLocks/>
          </p:cNvSpPr>
          <p:nvPr/>
        </p:nvSpPr>
        <p:spPr bwMode="auto">
          <a:xfrm>
            <a:off x="5461000" y="908720"/>
            <a:ext cx="3022600" cy="749300"/>
          </a:xfrm>
          <a:prstGeom prst="roundRect">
            <a:avLst>
              <a:gd name="adj" fmla="val 25421"/>
            </a:avLst>
          </a:prstGeom>
          <a:solidFill>
            <a:schemeClr val="tx2">
              <a:alpha val="49803"/>
            </a:schemeClr>
          </a:solidFill>
          <a:ln w="38100">
            <a:solidFill>
              <a:srgbClr val="0000FF"/>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Imagery/Sense-of/Awareness; Connections</a:t>
            </a:r>
          </a:p>
        </p:txBody>
      </p:sp>
      <p:sp>
        <p:nvSpPr>
          <p:cNvPr id="9" name="AutoShape 7"/>
          <p:cNvSpPr>
            <a:spLocks/>
          </p:cNvSpPr>
          <p:nvPr/>
        </p:nvSpPr>
        <p:spPr bwMode="auto">
          <a:xfrm>
            <a:off x="6045200" y="2623220"/>
            <a:ext cx="3022600" cy="952500"/>
          </a:xfrm>
          <a:prstGeom prst="roundRect">
            <a:avLst>
              <a:gd name="adj" fmla="val 25421"/>
            </a:avLst>
          </a:prstGeom>
          <a:solidFill>
            <a:schemeClr val="tx2">
              <a:alpha val="49803"/>
            </a:schemeClr>
          </a:solidFill>
          <a:ln w="38100">
            <a:solidFill>
              <a:srgbClr val="0000FF"/>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Different Contexts in which likely to arise;</a:t>
            </a:r>
            <a:br>
              <a:rPr lang="en-US" sz="1800" b="0">
                <a:solidFill>
                  <a:srgbClr val="0000FF"/>
                </a:solidFill>
                <a:effectLst/>
                <a:latin typeface="Chalkboard" charset="0"/>
                <a:ea typeface="ＭＳ Ｐゴシック" charset="0"/>
                <a:cs typeface="Chalkboard" charset="0"/>
                <a:sym typeface="Chalkboard" charset="0"/>
              </a:rPr>
            </a:br>
            <a:r>
              <a:rPr lang="en-US" sz="1800" b="0">
                <a:solidFill>
                  <a:srgbClr val="0000FF"/>
                </a:solidFill>
                <a:effectLst/>
                <a:latin typeface="Chalkboard" charset="0"/>
                <a:ea typeface="ＭＳ Ｐゴシック" charset="0"/>
                <a:cs typeface="Chalkboard" charset="0"/>
                <a:sym typeface="Chalkboard" charset="0"/>
              </a:rPr>
              <a:t>dispositions</a:t>
            </a:r>
          </a:p>
        </p:txBody>
      </p:sp>
      <p:sp>
        <p:nvSpPr>
          <p:cNvPr id="10" name="AutoShape 8"/>
          <p:cNvSpPr>
            <a:spLocks/>
          </p:cNvSpPr>
          <p:nvPr/>
        </p:nvSpPr>
        <p:spPr bwMode="auto">
          <a:xfrm>
            <a:off x="5168900" y="4159920"/>
            <a:ext cx="3022600" cy="749300"/>
          </a:xfrm>
          <a:prstGeom prst="roundRect">
            <a:avLst>
              <a:gd name="adj" fmla="val 25421"/>
            </a:avLst>
          </a:prstGeom>
          <a:solidFill>
            <a:schemeClr val="tx2">
              <a:alpha val="49803"/>
            </a:schemeClr>
          </a:solidFill>
          <a:ln w="38100">
            <a:solidFill>
              <a:srgbClr val="0000FF"/>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Techniques &amp; Incantations</a:t>
            </a:r>
          </a:p>
        </p:txBody>
      </p:sp>
      <p:sp>
        <p:nvSpPr>
          <p:cNvPr id="11" name="AutoShape 9"/>
          <p:cNvSpPr>
            <a:spLocks/>
          </p:cNvSpPr>
          <p:nvPr/>
        </p:nvSpPr>
        <p:spPr bwMode="auto">
          <a:xfrm>
            <a:off x="304800" y="2585120"/>
            <a:ext cx="2514600" cy="749300"/>
          </a:xfrm>
          <a:prstGeom prst="roundRect">
            <a:avLst>
              <a:gd name="adj" fmla="val 25421"/>
            </a:avLst>
          </a:prstGeom>
          <a:solidFill>
            <a:schemeClr val="tx2">
              <a:alpha val="49803"/>
            </a:schemeClr>
          </a:solidFill>
          <a:ln w="38100">
            <a:solidFill>
              <a:srgbClr val="0000FF"/>
            </a:solidFill>
            <a:round/>
            <a:headEnd/>
            <a:tailEnd/>
          </a:ln>
        </p:spPr>
        <p:txBody>
          <a:bodyPr lIns="0" tIns="0" rIns="0" bIns="0" anchor="ctr"/>
          <a:lstStyle/>
          <a:p>
            <a:pPr algn="ctr"/>
            <a:endParaRPr lang="en-US" sz="1800" b="0">
              <a:solidFill>
                <a:srgbClr val="0000FF"/>
              </a:solidFill>
              <a:effectLst/>
              <a:latin typeface="Chalkboard" charset="0"/>
              <a:ea typeface="ＭＳ Ｐゴシック" charset="0"/>
              <a:cs typeface="Chalkboard" charset="0"/>
              <a:sym typeface="Chalkboard" charset="0"/>
            </a:endParaRPr>
          </a:p>
          <a:p>
            <a:pPr algn="ctr"/>
            <a:r>
              <a:rPr lang="en-US" sz="1800" b="0">
                <a:solidFill>
                  <a:srgbClr val="0000FF"/>
                </a:solidFill>
                <a:effectLst/>
                <a:latin typeface="Chalkboard" charset="0"/>
                <a:ea typeface="ＭＳ Ｐゴシック" charset="0"/>
                <a:cs typeface="Chalkboard" charset="0"/>
                <a:sym typeface="Chalkboard" charset="0"/>
              </a:rPr>
              <a:t>Root Questions</a:t>
            </a:r>
          </a:p>
          <a:p>
            <a:pPr algn="ctr"/>
            <a:r>
              <a:rPr lang="en-US" sz="1800" b="0">
                <a:solidFill>
                  <a:srgbClr val="0000FF"/>
                </a:solidFill>
                <a:effectLst/>
                <a:latin typeface="Chalkboard" charset="0"/>
                <a:ea typeface="ＭＳ Ｐゴシック" charset="0"/>
                <a:cs typeface="Chalkboard" charset="0"/>
                <a:sym typeface="Chalkboard" charset="0"/>
              </a:rPr>
              <a:t>predispositions</a:t>
            </a:r>
            <a:br>
              <a:rPr lang="en-US" sz="1800" b="0">
                <a:solidFill>
                  <a:srgbClr val="0000FF"/>
                </a:solidFill>
                <a:effectLst/>
                <a:latin typeface="Chalkboard" charset="0"/>
                <a:ea typeface="ＭＳ Ｐゴシック" charset="0"/>
                <a:cs typeface="Chalkboard" charset="0"/>
                <a:sym typeface="Chalkboard" charset="0"/>
              </a:rPr>
            </a:br>
            <a:endParaRPr lang="en-US" sz="1800" b="0">
              <a:solidFill>
                <a:srgbClr val="0000FF"/>
              </a:solidFill>
              <a:effectLst/>
              <a:latin typeface="Chalkboard" charset="0"/>
              <a:ea typeface="ＭＳ Ｐゴシック" charset="0"/>
              <a:cs typeface="Chalkboard" charset="0"/>
              <a:sym typeface="Chalkboard" charset="0"/>
            </a:endParaRPr>
          </a:p>
        </p:txBody>
      </p:sp>
      <p:sp>
        <p:nvSpPr>
          <p:cNvPr id="12" name="AutoShape 10"/>
          <p:cNvSpPr>
            <a:spLocks/>
          </p:cNvSpPr>
          <p:nvPr/>
        </p:nvSpPr>
        <p:spPr bwMode="auto">
          <a:xfrm>
            <a:off x="927100" y="4185320"/>
            <a:ext cx="2514600" cy="749300"/>
          </a:xfrm>
          <a:prstGeom prst="roundRect">
            <a:avLst>
              <a:gd name="adj" fmla="val 25421"/>
            </a:avLst>
          </a:prstGeom>
          <a:solidFill>
            <a:schemeClr val="tx2">
              <a:alpha val="49803"/>
            </a:schemeClr>
          </a:solidFill>
          <a:ln w="38100">
            <a:solidFill>
              <a:srgbClr val="0000FF"/>
            </a:solidFill>
            <a:round/>
            <a:headEnd/>
            <a:tailEnd/>
          </a:ln>
        </p:spPr>
        <p:txBody>
          <a:bodyPr lIns="0" tIns="0" rIns="0" bIns="0" anchor="ctr"/>
          <a:lstStyle/>
          <a:p>
            <a:pPr algn="ctr"/>
            <a:r>
              <a:rPr lang="en-US" sz="1800" b="0">
                <a:solidFill>
                  <a:srgbClr val="0000FF"/>
                </a:solidFill>
                <a:effectLst/>
                <a:latin typeface="Chalkboard" charset="0"/>
                <a:ea typeface="ＭＳ Ｐゴシック" charset="0"/>
                <a:cs typeface="Chalkboard" charset="0"/>
                <a:sym typeface="Chalkboard" charset="0"/>
              </a:rPr>
              <a:t/>
            </a:r>
            <a:br>
              <a:rPr lang="en-US" sz="1800" b="0">
                <a:solidFill>
                  <a:srgbClr val="0000FF"/>
                </a:solidFill>
                <a:effectLst/>
                <a:latin typeface="Chalkboard" charset="0"/>
                <a:ea typeface="ＭＳ Ｐゴシック" charset="0"/>
                <a:cs typeface="Chalkboard" charset="0"/>
                <a:sym typeface="Chalkboard" charset="0"/>
              </a:rPr>
            </a:br>
            <a:r>
              <a:rPr lang="en-US" sz="1800" b="0">
                <a:solidFill>
                  <a:srgbClr val="0000FF"/>
                </a:solidFill>
                <a:effectLst/>
                <a:latin typeface="Chalkboard" charset="0"/>
                <a:ea typeface="ＭＳ Ｐゴシック" charset="0"/>
                <a:cs typeface="Chalkboard" charset="0"/>
                <a:sym typeface="Chalkboard" charset="0"/>
              </a:rPr>
              <a:t>Standard Confusions </a:t>
            </a:r>
            <a:br>
              <a:rPr lang="en-US" sz="1800" b="0">
                <a:solidFill>
                  <a:srgbClr val="0000FF"/>
                </a:solidFill>
                <a:effectLst/>
                <a:latin typeface="Chalkboard" charset="0"/>
                <a:ea typeface="ＭＳ Ｐゴシック" charset="0"/>
                <a:cs typeface="Chalkboard" charset="0"/>
                <a:sym typeface="Chalkboard" charset="0"/>
              </a:rPr>
            </a:br>
            <a:r>
              <a:rPr lang="en-US" sz="1800" b="0">
                <a:solidFill>
                  <a:srgbClr val="0000FF"/>
                </a:solidFill>
                <a:effectLst/>
                <a:latin typeface="Chalkboard" charset="0"/>
                <a:ea typeface="ＭＳ Ｐゴシック" charset="0"/>
                <a:cs typeface="Chalkboard" charset="0"/>
                <a:sym typeface="Chalkboard" charset="0"/>
              </a:rPr>
              <a:t>&amp; Obstacles</a:t>
            </a:r>
            <a:br>
              <a:rPr lang="en-US" sz="1800" b="0">
                <a:solidFill>
                  <a:srgbClr val="0000FF"/>
                </a:solidFill>
                <a:effectLst/>
                <a:latin typeface="Chalkboard" charset="0"/>
                <a:ea typeface="ＭＳ Ｐゴシック" charset="0"/>
                <a:cs typeface="Chalkboard" charset="0"/>
                <a:sym typeface="Chalkboard" charset="0"/>
              </a:rPr>
            </a:br>
            <a:endParaRPr lang="en-US" sz="1800" b="0">
              <a:solidFill>
                <a:srgbClr val="0000FF"/>
              </a:solidFill>
              <a:effectLst/>
              <a:latin typeface="Chalkboard" charset="0"/>
              <a:ea typeface="ＭＳ Ｐゴシック" charset="0"/>
              <a:cs typeface="Chalkboard" charset="0"/>
              <a:sym typeface="Chalkboard" charset="0"/>
            </a:endParaRPr>
          </a:p>
        </p:txBody>
      </p:sp>
      <p:pic>
        <p:nvPicPr>
          <p:cNvPr id="1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700" y="2356520"/>
            <a:ext cx="2032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 name="Rectangle 12"/>
          <p:cNvSpPr>
            <a:spLocks/>
          </p:cNvSpPr>
          <p:nvPr/>
        </p:nvSpPr>
        <p:spPr bwMode="auto">
          <a:xfrm>
            <a:off x="5478567" y="6227440"/>
            <a:ext cx="31258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b="0">
                <a:solidFill>
                  <a:srgbClr val="008000"/>
                </a:solidFill>
                <a:latin typeface="Chalkboard" charset="0"/>
                <a:ea typeface="ＭＳ Ｐゴシック" charset="0"/>
                <a:cs typeface="Chalkboard" charset="0"/>
                <a:sym typeface="Chalkboard" charset="0"/>
              </a:rPr>
              <a:t>Only Behaviour is Trainable</a:t>
            </a:r>
          </a:p>
        </p:txBody>
      </p:sp>
      <p:sp>
        <p:nvSpPr>
          <p:cNvPr id="15" name="Rectangle 13"/>
          <p:cNvSpPr>
            <a:spLocks/>
          </p:cNvSpPr>
          <p:nvPr/>
        </p:nvSpPr>
        <p:spPr bwMode="auto">
          <a:xfrm>
            <a:off x="2816576" y="5651376"/>
            <a:ext cx="32675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b="0">
                <a:solidFill>
                  <a:srgbClr val="008000"/>
                </a:solidFill>
                <a:latin typeface="Chalkboard" charset="0"/>
                <a:ea typeface="ＭＳ Ｐゴシック" charset="0"/>
                <a:cs typeface="Chalkboard" charset="0"/>
                <a:sym typeface="Chalkboard" charset="0"/>
              </a:rPr>
              <a:t>Only Emotion is Harnessable</a:t>
            </a:r>
          </a:p>
        </p:txBody>
      </p:sp>
      <p:sp>
        <p:nvSpPr>
          <p:cNvPr id="16" name="Rectangle 14"/>
          <p:cNvSpPr>
            <a:spLocks/>
          </p:cNvSpPr>
          <p:nvPr/>
        </p:nvSpPr>
        <p:spPr bwMode="auto">
          <a:xfrm>
            <a:off x="539552" y="6165304"/>
            <a:ext cx="360097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00" b="0">
                <a:solidFill>
                  <a:srgbClr val="008000"/>
                </a:solidFill>
                <a:latin typeface="Chalkboard" charset="0"/>
                <a:ea typeface="ＭＳ Ｐゴシック" charset="0"/>
                <a:cs typeface="Chalkboard" charset="0"/>
                <a:sym typeface="Chalkboard" charset="0"/>
              </a:rPr>
              <a:t>Only Awareness is Educable</a:t>
            </a:r>
          </a:p>
        </p:txBody>
      </p:sp>
      <p:sp>
        <p:nvSpPr>
          <p:cNvPr id="17" name="Rectangle 15"/>
          <p:cNvSpPr>
            <a:spLocks/>
          </p:cNvSpPr>
          <p:nvPr/>
        </p:nvSpPr>
        <p:spPr bwMode="auto">
          <a:xfrm rot="2954185">
            <a:off x="5605711" y="5297027"/>
            <a:ext cx="1590179" cy="430887"/>
          </a:xfrm>
          <a:prstGeom prst="rect">
            <a:avLst/>
          </a:prstGeom>
          <a:noFill/>
          <a:ln>
            <a:noFill/>
          </a:ln>
          <a:effectLst>
            <a:outerShdw blurRad="25400" dist="25399" dir="2700000" algn="ctr" rotWithShape="0">
              <a:srgbClr val="FFFF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latin typeface="Chalkboard" charset="0"/>
                <a:ea typeface="ＭＳ Ｐゴシック" charset="0"/>
                <a:cs typeface="Chalkboard" charset="0"/>
                <a:sym typeface="Chalkboard" charset="0"/>
              </a:rPr>
              <a:t>Behaviour</a:t>
            </a:r>
          </a:p>
        </p:txBody>
      </p:sp>
      <p:sp>
        <p:nvSpPr>
          <p:cNvPr id="18" name="Rectangle 16"/>
          <p:cNvSpPr>
            <a:spLocks/>
          </p:cNvSpPr>
          <p:nvPr/>
        </p:nvSpPr>
        <p:spPr bwMode="auto">
          <a:xfrm>
            <a:off x="3817938" y="5093827"/>
            <a:ext cx="1246223" cy="430887"/>
          </a:xfrm>
          <a:prstGeom prst="rect">
            <a:avLst/>
          </a:prstGeom>
          <a:noFill/>
          <a:ln>
            <a:noFill/>
          </a:ln>
          <a:effectLst>
            <a:outerShdw blurRad="25400" dist="25399" dir="2700000" algn="ctr" rotWithShape="0">
              <a:srgbClr val="FFFF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latin typeface="Chalkboard" charset="0"/>
                <a:ea typeface="ＭＳ Ｐゴシック" charset="0"/>
                <a:cs typeface="Chalkboard" charset="0"/>
                <a:sym typeface="Chalkboard" charset="0"/>
              </a:rPr>
              <a:t>Emotion</a:t>
            </a:r>
          </a:p>
        </p:txBody>
      </p:sp>
      <p:sp>
        <p:nvSpPr>
          <p:cNvPr id="19" name="Rectangle 17"/>
          <p:cNvSpPr>
            <a:spLocks/>
          </p:cNvSpPr>
          <p:nvPr/>
        </p:nvSpPr>
        <p:spPr bwMode="auto">
          <a:xfrm rot="18654864">
            <a:off x="1247629" y="5343858"/>
            <a:ext cx="1711618" cy="430887"/>
          </a:xfrm>
          <a:prstGeom prst="rect">
            <a:avLst/>
          </a:prstGeom>
          <a:noFill/>
          <a:ln>
            <a:noFill/>
          </a:ln>
          <a:effectLst>
            <a:outerShdw blurRad="25400" dist="25399" dir="2700000" algn="ctr" rotWithShape="0">
              <a:srgbClr val="FFFF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b="0">
                <a:solidFill>
                  <a:srgbClr val="0000FF"/>
                </a:solidFill>
                <a:latin typeface="Chalkboard" charset="0"/>
                <a:ea typeface="ＭＳ Ｐゴシック" charset="0"/>
                <a:cs typeface="Chalkboard" charset="0"/>
                <a:sym typeface="Chalkboard" charset="0"/>
              </a:rPr>
              <a:t>Awareness</a:t>
            </a:r>
          </a:p>
        </p:txBody>
      </p:sp>
      <p:pic>
        <p:nvPicPr>
          <p:cNvPr id="2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800" y="2318420"/>
            <a:ext cx="262890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 name="Rectangle 13"/>
          <p:cNvSpPr>
            <a:spLocks/>
          </p:cNvSpPr>
          <p:nvPr/>
        </p:nvSpPr>
        <p:spPr bwMode="auto">
          <a:xfrm>
            <a:off x="2843808" y="6505599"/>
            <a:ext cx="3611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00" b="0">
                <a:solidFill>
                  <a:srgbClr val="008000"/>
                </a:solidFill>
                <a:latin typeface="Chalkboard" charset="0"/>
                <a:ea typeface="ＭＳ Ｐゴシック" charset="0"/>
                <a:cs typeface="Chalkboard" charset="0"/>
                <a:sym typeface="Chalkboard" charset="0"/>
              </a:rPr>
              <a:t>Only Attention can be Directed</a:t>
            </a:r>
          </a:p>
        </p:txBody>
      </p:sp>
    </p:spTree>
    <p:extLst>
      <p:ext uri="{BB962C8B-B14F-4D97-AF65-F5344CB8AC3E}">
        <p14:creationId xmlns:p14="http://schemas.microsoft.com/office/powerpoint/2010/main" val="40093771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P spid="15" grpId="0" autoUpdateAnimBg="0"/>
      <p:bldP spid="16" grpId="0" autoUpdateAnimBg="0"/>
      <p:bldP spid="17" grpId="0" autoUpdateAnimBg="0"/>
      <p:bldP spid="18" grpId="0" autoUpdateAnimBg="0"/>
      <p:bldP spid="19" grpId="0" autoUpdateAnimBg="0"/>
      <p:bldP spid="2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Outline</a:t>
            </a:r>
          </a:p>
        </p:txBody>
      </p:sp>
      <p:sp>
        <p:nvSpPr>
          <p:cNvPr id="3" name="Content Placeholder 2"/>
          <p:cNvSpPr>
            <a:spLocks noGrp="1"/>
          </p:cNvSpPr>
          <p:nvPr>
            <p:ph idx="1"/>
          </p:nvPr>
        </p:nvSpPr>
        <p:spPr/>
        <p:txBody>
          <a:bodyPr/>
          <a:lstStyle/>
          <a:p>
            <a:r>
              <a:rPr lang="en-GB"/>
              <a:t>Throat clearing</a:t>
            </a:r>
          </a:p>
          <a:p>
            <a:r>
              <a:rPr lang="en-GB"/>
              <a:t>Tasks to evoke powers &amp; themes</a:t>
            </a:r>
          </a:p>
          <a:p>
            <a:r>
              <a:rPr lang="en-GB"/>
              <a:t>Interlude on tasks, powers &amp; themes</a:t>
            </a:r>
          </a:p>
          <a:p>
            <a:r>
              <a:rPr lang="en-GB" strike="sngStrike"/>
              <a:t>Being</a:t>
            </a:r>
            <a:r>
              <a:rPr lang="en-GB"/>
              <a:t> &amp; Attention</a:t>
            </a:r>
          </a:p>
          <a:p>
            <a:r>
              <a:rPr lang="en-GB"/>
              <a:t>More Tasks</a:t>
            </a:r>
          </a:p>
          <a:p>
            <a:r>
              <a:rPr lang="en-GB"/>
              <a:t>Reflection</a:t>
            </a:r>
          </a:p>
          <a:p>
            <a:endParaRPr lang="en-GB"/>
          </a:p>
          <a:p>
            <a:endParaRPr lang="en-GB"/>
          </a:p>
          <a:p>
            <a:endParaRPr lang="en-GB"/>
          </a:p>
        </p:txBody>
      </p:sp>
    </p:spTree>
    <p:extLst>
      <p:ext uri="{BB962C8B-B14F-4D97-AF65-F5344CB8AC3E}">
        <p14:creationId xmlns:p14="http://schemas.microsoft.com/office/powerpoint/2010/main" val="203079347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a:t>Conceptions of Learning</a:t>
            </a:r>
          </a:p>
        </p:txBody>
      </p:sp>
      <p:sp>
        <p:nvSpPr>
          <p:cNvPr id="4" name="TextBox 3"/>
          <p:cNvSpPr txBox="1"/>
          <p:nvPr/>
        </p:nvSpPr>
        <p:spPr>
          <a:xfrm>
            <a:off x="1043608" y="1052736"/>
            <a:ext cx="1440160" cy="400110"/>
          </a:xfrm>
          <a:prstGeom prst="rect">
            <a:avLst/>
          </a:prstGeom>
          <a:noFill/>
        </p:spPr>
        <p:txBody>
          <a:bodyPr wrap="square" rtlCol="0">
            <a:spAutoFit/>
          </a:bodyPr>
          <a:lstStyle/>
          <a:p>
            <a:r>
              <a:rPr lang="en-GB" sz="2000" b="0">
                <a:solidFill>
                  <a:srgbClr val="000000"/>
                </a:solidFill>
              </a:rPr>
              <a:t>Staircase</a:t>
            </a:r>
          </a:p>
        </p:txBody>
      </p:sp>
      <p:grpSp>
        <p:nvGrpSpPr>
          <p:cNvPr id="5" name="Group 4"/>
          <p:cNvGrpSpPr/>
          <p:nvPr/>
        </p:nvGrpSpPr>
        <p:grpSpPr>
          <a:xfrm>
            <a:off x="899592" y="4005064"/>
            <a:ext cx="1656184" cy="2304256"/>
            <a:chOff x="2286000" y="368300"/>
            <a:chExt cx="4596324" cy="6108700"/>
          </a:xfrm>
        </p:grpSpPr>
        <p:pic>
          <p:nvPicPr>
            <p:cNvPr id="6" name="Picture 5"/>
            <p:cNvPicPr>
              <a:picLocks noChangeAspect="1"/>
            </p:cNvPicPr>
            <p:nvPr/>
          </p:nvPicPr>
          <p:blipFill>
            <a:blip r:embed="rId2"/>
            <a:stretch>
              <a:fillRect/>
            </a:stretch>
          </p:blipFill>
          <p:spPr>
            <a:xfrm>
              <a:off x="2286000" y="368300"/>
              <a:ext cx="4572000" cy="6108700"/>
            </a:xfrm>
            <a:prstGeom prst="rect">
              <a:avLst/>
            </a:prstGeom>
          </p:spPr>
        </p:pic>
        <p:sp>
          <p:nvSpPr>
            <p:cNvPr id="7" name="Freeform 6"/>
            <p:cNvSpPr/>
            <p:nvPr/>
          </p:nvSpPr>
          <p:spPr>
            <a:xfrm>
              <a:off x="4137587" y="1174292"/>
              <a:ext cx="2744737" cy="5284312"/>
            </a:xfrm>
            <a:custGeom>
              <a:avLst/>
              <a:gdLst>
                <a:gd name="connsiteX0" fmla="*/ 2676460 w 2744737"/>
                <a:gd name="connsiteY0" fmla="*/ 0 h 5284312"/>
                <a:gd name="connsiteX1" fmla="*/ 0 w 2744737"/>
                <a:gd name="connsiteY1" fmla="*/ 5229694 h 5284312"/>
                <a:gd name="connsiteX2" fmla="*/ 2744737 w 2744737"/>
                <a:gd name="connsiteY2" fmla="*/ 5284312 h 5284312"/>
                <a:gd name="connsiteX3" fmla="*/ 2676460 w 2744737"/>
                <a:gd name="connsiteY3" fmla="*/ 0 h 5284312"/>
              </a:gdLst>
              <a:ahLst/>
              <a:cxnLst>
                <a:cxn ang="0">
                  <a:pos x="connsiteX0" y="connsiteY0"/>
                </a:cxn>
                <a:cxn ang="0">
                  <a:pos x="connsiteX1" y="connsiteY1"/>
                </a:cxn>
                <a:cxn ang="0">
                  <a:pos x="connsiteX2" y="connsiteY2"/>
                </a:cxn>
                <a:cxn ang="0">
                  <a:pos x="connsiteX3" y="connsiteY3"/>
                </a:cxn>
              </a:cxnLst>
              <a:rect l="l" t="t" r="r" b="b"/>
              <a:pathLst>
                <a:path w="2744737" h="5284312">
                  <a:moveTo>
                    <a:pt x="2676460" y="0"/>
                  </a:moveTo>
                  <a:lnTo>
                    <a:pt x="0" y="5229694"/>
                  </a:lnTo>
                  <a:lnTo>
                    <a:pt x="2744737" y="5284312"/>
                  </a:lnTo>
                  <a:lnTo>
                    <a:pt x="2676460" y="0"/>
                  </a:lnTo>
                  <a:close/>
                </a:path>
              </a:pathLst>
            </a:custGeom>
            <a:solidFill>
              <a:srgbClr val="B3B3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8" name="Picture 7"/>
          <p:cNvPicPr>
            <a:picLocks noChangeAspect="1"/>
          </p:cNvPicPr>
          <p:nvPr/>
        </p:nvPicPr>
        <p:blipFill>
          <a:blip r:embed="rId3"/>
          <a:stretch>
            <a:fillRect/>
          </a:stretch>
        </p:blipFill>
        <p:spPr>
          <a:xfrm>
            <a:off x="395536" y="1556792"/>
            <a:ext cx="2823220" cy="2332445"/>
          </a:xfrm>
          <a:prstGeom prst="rect">
            <a:avLst/>
          </a:prstGeom>
        </p:spPr>
      </p:pic>
      <p:sp>
        <p:nvSpPr>
          <p:cNvPr id="9" name="TextBox 8"/>
          <p:cNvSpPr txBox="1"/>
          <p:nvPr/>
        </p:nvSpPr>
        <p:spPr>
          <a:xfrm>
            <a:off x="4139952" y="1052736"/>
            <a:ext cx="936104" cy="400110"/>
          </a:xfrm>
          <a:prstGeom prst="rect">
            <a:avLst/>
          </a:prstGeom>
          <a:noFill/>
        </p:spPr>
        <p:txBody>
          <a:bodyPr wrap="square" rtlCol="0">
            <a:spAutoFit/>
          </a:bodyPr>
          <a:lstStyle/>
          <a:p>
            <a:r>
              <a:rPr lang="en-GB" sz="2000" b="0">
                <a:solidFill>
                  <a:srgbClr val="000000"/>
                </a:solidFill>
              </a:rPr>
              <a:t>Spiral</a:t>
            </a:r>
          </a:p>
        </p:txBody>
      </p:sp>
      <p:pic>
        <p:nvPicPr>
          <p:cNvPr id="10" name="Picture 9"/>
          <p:cNvPicPr>
            <a:picLocks noChangeAspect="1"/>
          </p:cNvPicPr>
          <p:nvPr/>
        </p:nvPicPr>
        <p:blipFill>
          <a:blip r:embed="rId4"/>
          <a:stretch>
            <a:fillRect/>
          </a:stretch>
        </p:blipFill>
        <p:spPr>
          <a:xfrm>
            <a:off x="3563888" y="1628800"/>
            <a:ext cx="1944216" cy="2315250"/>
          </a:xfrm>
          <a:prstGeom prst="rect">
            <a:avLst/>
          </a:prstGeom>
        </p:spPr>
      </p:pic>
      <p:pic>
        <p:nvPicPr>
          <p:cNvPr id="11" name="Picture 10"/>
          <p:cNvPicPr>
            <a:picLocks noChangeAspect="1"/>
          </p:cNvPicPr>
          <p:nvPr/>
        </p:nvPicPr>
        <p:blipFill>
          <a:blip r:embed="rId5"/>
          <a:stretch>
            <a:fillRect/>
          </a:stretch>
        </p:blipFill>
        <p:spPr>
          <a:xfrm>
            <a:off x="3419872" y="4005064"/>
            <a:ext cx="2232248" cy="2316168"/>
          </a:xfrm>
          <a:prstGeom prst="rect">
            <a:avLst/>
          </a:prstGeom>
        </p:spPr>
      </p:pic>
      <p:sp>
        <p:nvSpPr>
          <p:cNvPr id="12" name="TextBox 11"/>
          <p:cNvSpPr txBox="1"/>
          <p:nvPr/>
        </p:nvSpPr>
        <p:spPr>
          <a:xfrm>
            <a:off x="6876256" y="1124744"/>
            <a:ext cx="1440160" cy="400110"/>
          </a:xfrm>
          <a:prstGeom prst="rect">
            <a:avLst/>
          </a:prstGeom>
          <a:noFill/>
        </p:spPr>
        <p:txBody>
          <a:bodyPr wrap="square" rtlCol="0">
            <a:spAutoFit/>
          </a:bodyPr>
          <a:lstStyle/>
          <a:p>
            <a:r>
              <a:rPr lang="en-GB" sz="2000" b="0">
                <a:solidFill>
                  <a:srgbClr val="000000"/>
                </a:solidFill>
              </a:rPr>
              <a:t>Maturation</a:t>
            </a:r>
          </a:p>
        </p:txBody>
      </p:sp>
      <p:pic>
        <p:nvPicPr>
          <p:cNvPr id="13" name="Picture 12"/>
          <p:cNvPicPr>
            <a:picLocks noChangeAspect="1"/>
          </p:cNvPicPr>
          <p:nvPr/>
        </p:nvPicPr>
        <p:blipFill>
          <a:blip r:embed="rId6"/>
          <a:stretch>
            <a:fillRect/>
          </a:stretch>
        </p:blipFill>
        <p:spPr>
          <a:xfrm>
            <a:off x="6372200" y="4005064"/>
            <a:ext cx="2376264" cy="2417000"/>
          </a:xfrm>
          <a:prstGeom prst="rect">
            <a:avLst/>
          </a:prstGeom>
        </p:spPr>
      </p:pic>
      <p:pic>
        <p:nvPicPr>
          <p:cNvPr id="14" name="Picture 13"/>
          <p:cNvPicPr>
            <a:picLocks noChangeAspect="1"/>
          </p:cNvPicPr>
          <p:nvPr/>
        </p:nvPicPr>
        <p:blipFill>
          <a:blip r:embed="rId7"/>
          <a:stretch>
            <a:fillRect/>
          </a:stretch>
        </p:blipFill>
        <p:spPr>
          <a:xfrm>
            <a:off x="6156176" y="1628800"/>
            <a:ext cx="2806612" cy="2160240"/>
          </a:xfrm>
          <a:prstGeom prst="rect">
            <a:avLst/>
          </a:prstGeom>
        </p:spPr>
      </p:pic>
    </p:spTree>
    <p:extLst>
      <p:ext uri="{BB962C8B-B14F-4D97-AF65-F5344CB8AC3E}">
        <p14:creationId xmlns:p14="http://schemas.microsoft.com/office/powerpoint/2010/main" val="3358688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Learning &amp; Assessment</a:t>
            </a:r>
          </a:p>
        </p:txBody>
      </p:sp>
      <p:sp>
        <p:nvSpPr>
          <p:cNvPr id="4" name="Rounded Rectangle 3"/>
          <p:cNvSpPr/>
          <p:nvPr/>
        </p:nvSpPr>
        <p:spPr bwMode="auto">
          <a:xfrm>
            <a:off x="251520" y="980728"/>
            <a:ext cx="7488832" cy="1800200"/>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rgbClr val="993300"/>
                </a:solidFill>
                <a:effectLst/>
                <a:latin typeface="Chalkboard" pitchFamily="-111" charset="0"/>
              </a:rPr>
              <a:t>What is available to be learned?</a:t>
            </a:r>
          </a:p>
          <a:p>
            <a:pPr marL="0" marR="0" indent="0" algn="l" defTabSz="914400" rtl="0" eaLnBrk="0" fontAlgn="base" latinLnBrk="0" hangingPunct="0">
              <a:lnSpc>
                <a:spcPct val="100000"/>
              </a:lnSpc>
              <a:spcBef>
                <a:spcPct val="0"/>
              </a:spcBef>
              <a:spcAft>
                <a:spcPct val="0"/>
              </a:spcAft>
              <a:buClrTx/>
              <a:buSzTx/>
              <a:buFontTx/>
              <a:buNone/>
              <a:tabLst/>
            </a:pPr>
            <a:r>
              <a:rPr lang="en-GB" sz="2000" b="0">
                <a:solidFill>
                  <a:srgbClr val="993300"/>
                </a:solidFill>
                <a:latin typeface="Chalkboard" pitchFamily="-111" charset="0"/>
              </a:rPr>
              <a:t>What is discernible? </a:t>
            </a:r>
          </a:p>
          <a:p>
            <a:pPr marL="0" marR="0" indent="0" algn="l" defTabSz="914400" rtl="0" eaLnBrk="0" fontAlgn="base" latinLnBrk="0" hangingPunct="0">
              <a:lnSpc>
                <a:spcPct val="100000"/>
              </a:lnSpc>
              <a:spcBef>
                <a:spcPct val="0"/>
              </a:spcBef>
              <a:spcAft>
                <a:spcPct val="0"/>
              </a:spcAft>
              <a:buClrTx/>
              <a:buSzTx/>
              <a:buFontTx/>
              <a:buNone/>
              <a:tabLst/>
            </a:pPr>
            <a:r>
              <a:rPr lang="en-GB" sz="2000" b="0">
                <a:solidFill>
                  <a:srgbClr val="993300"/>
                </a:solidFill>
                <a:latin typeface="Chalkboard" pitchFamily="-111" charset="0"/>
              </a:rPr>
              <a:t>What relationships are recognisable?</a:t>
            </a:r>
          </a:p>
          <a:p>
            <a:pPr marL="0" marR="0" indent="0" algn="l" defTabSz="914400" rtl="0" eaLnBrk="0" fontAlgn="base" latinLnBrk="0" hangingPunct="0">
              <a:lnSpc>
                <a:spcPct val="100000"/>
              </a:lnSpc>
              <a:spcBef>
                <a:spcPct val="0"/>
              </a:spcBef>
              <a:spcAft>
                <a:spcPct val="0"/>
              </a:spcAft>
              <a:buClrTx/>
              <a:buSzTx/>
              <a:buFontTx/>
              <a:buNone/>
              <a:tabLst/>
            </a:pPr>
            <a:r>
              <a:rPr lang="en-GB" sz="2000" b="0" dirty="0">
                <a:solidFill>
                  <a:srgbClr val="993300"/>
                </a:solidFill>
                <a:latin typeface="Chalkboard" pitchFamily="-111" charset="0"/>
              </a:rPr>
              <a:t>What properties are </a:t>
            </a:r>
            <a:r>
              <a:rPr lang="en-GB" sz="2000" b="0" dirty="0" err="1">
                <a:solidFill>
                  <a:srgbClr val="993300"/>
                </a:solidFill>
                <a:latin typeface="Chalkboard" pitchFamily="-111" charset="0"/>
              </a:rPr>
              <a:t>perceiveable</a:t>
            </a:r>
            <a:r>
              <a:rPr lang="en-GB" sz="2000" b="0" dirty="0">
                <a:solidFill>
                  <a:srgbClr val="993300"/>
                </a:solidFill>
                <a:latin typeface="Chalkboard" pitchFamily="-111" charset="0"/>
              </a:rPr>
              <a:t> as being instantiated?</a:t>
            </a:r>
          </a:p>
          <a:p>
            <a:pPr marL="0" marR="0" indent="0" algn="l" defTabSz="914400" rtl="0" eaLnBrk="0" fontAlgn="base" latinLnBrk="0" hangingPunct="0">
              <a:lnSpc>
                <a:spcPct val="100000"/>
              </a:lnSpc>
              <a:spcBef>
                <a:spcPct val="0"/>
              </a:spcBef>
              <a:spcAft>
                <a:spcPct val="0"/>
              </a:spcAft>
              <a:buClrTx/>
              <a:buSzTx/>
              <a:buFontTx/>
              <a:buNone/>
              <a:tabLst/>
            </a:pPr>
            <a:r>
              <a:rPr lang="en-GB" sz="2000" b="0" dirty="0">
                <a:solidFill>
                  <a:srgbClr val="993300"/>
                </a:solidFill>
                <a:latin typeface="Chalkboard" pitchFamily="-111" charset="0"/>
              </a:rPr>
              <a:t>What reasoning is called upon?</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993300"/>
              </a:solidFill>
              <a:effectLst/>
              <a:latin typeface="Chalkboard" pitchFamily="-111" charset="0"/>
            </a:endParaRPr>
          </a:p>
        </p:txBody>
      </p:sp>
      <p:sp>
        <p:nvSpPr>
          <p:cNvPr id="5" name="Rounded Rectangle 4"/>
          <p:cNvSpPr/>
          <p:nvPr/>
        </p:nvSpPr>
        <p:spPr bwMode="auto">
          <a:xfrm>
            <a:off x="1691680" y="4437112"/>
            <a:ext cx="6552728" cy="1800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rgbClr val="A5FFA5"/>
                </a:solidFill>
                <a:effectLst/>
                <a:latin typeface="Chalkboard" pitchFamily="-111" charset="0"/>
              </a:rPr>
              <a:t>What learning is accessible </a:t>
            </a:r>
            <a:r>
              <a:rPr kumimoji="0" lang="en-GB" sz="2000" b="0" i="0" u="none" strike="noStrike" cap="none" normalizeH="0" dirty="0">
                <a:ln>
                  <a:noFill/>
                </a:ln>
                <a:solidFill>
                  <a:srgbClr val="A5FFA5"/>
                </a:solidFill>
                <a:effectLst/>
                <a:latin typeface="Chalkboard" pitchFamily="-111" charset="0"/>
              </a:rPr>
              <a:t>to assessment</a:t>
            </a:r>
            <a:r>
              <a:rPr kumimoji="0" lang="en-GB" sz="2000" b="0" i="0" u="none" strike="noStrike" cap="none" normalizeH="0" baseline="0" dirty="0">
                <a:ln>
                  <a:noFill/>
                </a:ln>
                <a:solidFill>
                  <a:srgbClr val="A5FFA5"/>
                </a:solidFill>
                <a:effectLst/>
                <a:latin typeface="Chalkboard" pitchFamily="-111" charset="0"/>
              </a:rPr>
              <a:t>?</a:t>
            </a:r>
          </a:p>
          <a:p>
            <a:pPr marL="0" marR="0" indent="0" algn="l" defTabSz="914400" rtl="0" eaLnBrk="0" fontAlgn="base" latinLnBrk="0" hangingPunct="0">
              <a:lnSpc>
                <a:spcPct val="100000"/>
              </a:lnSpc>
              <a:spcBef>
                <a:spcPct val="0"/>
              </a:spcBef>
              <a:spcAft>
                <a:spcPct val="0"/>
              </a:spcAft>
              <a:buClrTx/>
              <a:buSzTx/>
              <a:buFontTx/>
              <a:buNone/>
              <a:tabLst/>
            </a:pPr>
            <a:r>
              <a:rPr lang="en-GB" sz="2000" b="0" dirty="0">
                <a:solidFill>
                  <a:srgbClr val="A5FFA5"/>
                </a:solidFill>
                <a:latin typeface="Chalkboard" pitchFamily="-111" charset="0"/>
              </a:rPr>
              <a:t>What is discerned? </a:t>
            </a:r>
          </a:p>
          <a:p>
            <a:pPr marL="0" marR="0" indent="0" algn="l" defTabSz="914400" rtl="0" eaLnBrk="0" fontAlgn="base" latinLnBrk="0" hangingPunct="0">
              <a:lnSpc>
                <a:spcPct val="100000"/>
              </a:lnSpc>
              <a:spcBef>
                <a:spcPct val="0"/>
              </a:spcBef>
              <a:spcAft>
                <a:spcPct val="0"/>
              </a:spcAft>
              <a:buClrTx/>
              <a:buSzTx/>
              <a:buFontTx/>
              <a:buNone/>
              <a:tabLst/>
            </a:pPr>
            <a:r>
              <a:rPr lang="en-GB" sz="2000" b="0" dirty="0">
                <a:solidFill>
                  <a:srgbClr val="A5FFA5"/>
                </a:solidFill>
                <a:latin typeface="Chalkboard" pitchFamily="-111" charset="0"/>
              </a:rPr>
              <a:t>What relationships are recognised?</a:t>
            </a:r>
          </a:p>
          <a:p>
            <a:pPr marL="0" marR="0" indent="0" algn="l" defTabSz="914400" rtl="0" eaLnBrk="0" fontAlgn="base" latinLnBrk="0" hangingPunct="0">
              <a:lnSpc>
                <a:spcPct val="100000"/>
              </a:lnSpc>
              <a:spcBef>
                <a:spcPct val="0"/>
              </a:spcBef>
              <a:spcAft>
                <a:spcPct val="0"/>
              </a:spcAft>
              <a:buClrTx/>
              <a:buSzTx/>
              <a:buFontTx/>
              <a:buNone/>
              <a:tabLst/>
            </a:pPr>
            <a:r>
              <a:rPr lang="en-GB" sz="2000" b="0" dirty="0">
                <a:solidFill>
                  <a:srgbClr val="A5FFA5"/>
                </a:solidFill>
                <a:latin typeface="Chalkboard" pitchFamily="-111" charset="0"/>
              </a:rPr>
              <a:t>What properties are perceived as being instantiated?</a:t>
            </a:r>
          </a:p>
          <a:p>
            <a:pPr marL="0" marR="0" indent="0" algn="l" defTabSz="914400" rtl="0" eaLnBrk="0" fontAlgn="base" latinLnBrk="0" hangingPunct="0">
              <a:lnSpc>
                <a:spcPct val="100000"/>
              </a:lnSpc>
              <a:spcBef>
                <a:spcPct val="0"/>
              </a:spcBef>
              <a:spcAft>
                <a:spcPct val="0"/>
              </a:spcAft>
              <a:buClrTx/>
              <a:buSzTx/>
              <a:buFontTx/>
              <a:buNone/>
              <a:tabLst/>
            </a:pPr>
            <a:r>
              <a:rPr lang="en-GB" sz="2000" b="0" dirty="0">
                <a:solidFill>
                  <a:srgbClr val="A5FFA5"/>
                </a:solidFill>
                <a:latin typeface="Chalkboard" pitchFamily="-111" charset="0"/>
              </a:rPr>
              <a:t>What reasoning is displayed?</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A5FFA5"/>
              </a:solidFill>
              <a:effectLst/>
              <a:latin typeface="Chalkboard" pitchFamily="-111" charset="0"/>
            </a:endParaRPr>
          </a:p>
        </p:txBody>
      </p:sp>
      <p:sp>
        <p:nvSpPr>
          <p:cNvPr id="6" name="Rounded Rectangle 5"/>
          <p:cNvSpPr/>
          <p:nvPr/>
        </p:nvSpPr>
        <p:spPr bwMode="auto">
          <a:xfrm>
            <a:off x="1043608" y="2708920"/>
            <a:ext cx="6552728" cy="1800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2"/>
                </a:solidFill>
                <a:effectLst/>
                <a:latin typeface="Chalkboard" pitchFamily="-111" charset="0"/>
              </a:rPr>
              <a:t>What behaviour is accessible </a:t>
            </a:r>
            <a:r>
              <a:rPr kumimoji="0" lang="en-GB" sz="2000" b="0" i="0" u="none" strike="noStrike" cap="none" normalizeH="0" dirty="0">
                <a:ln>
                  <a:noFill/>
                </a:ln>
                <a:solidFill>
                  <a:schemeClr val="tx2"/>
                </a:solidFill>
                <a:effectLst/>
                <a:latin typeface="Chalkboard" pitchFamily="-111" charset="0"/>
              </a:rPr>
              <a:t>to assessment</a:t>
            </a:r>
            <a:r>
              <a:rPr kumimoji="0" lang="en-GB" sz="2000" b="0" i="0" u="none" strike="noStrike" cap="none" normalizeH="0" baseline="0" dirty="0">
                <a:ln>
                  <a:noFill/>
                </a:ln>
                <a:solidFill>
                  <a:schemeClr val="tx2"/>
                </a:solidFill>
                <a:effectLst/>
                <a:latin typeface="Chalkboard" pitchFamily="-111" charset="0"/>
              </a:rPr>
              <a:t>?</a:t>
            </a:r>
          </a:p>
          <a:p>
            <a:pPr marL="0" marR="0" indent="0" algn="l" defTabSz="914400" rtl="0" eaLnBrk="0" fontAlgn="base" latinLnBrk="0" hangingPunct="0">
              <a:lnSpc>
                <a:spcPct val="100000"/>
              </a:lnSpc>
              <a:spcBef>
                <a:spcPct val="0"/>
              </a:spcBef>
              <a:spcAft>
                <a:spcPct val="0"/>
              </a:spcAft>
              <a:buClrTx/>
              <a:buSzTx/>
              <a:buFontTx/>
              <a:buNone/>
              <a:tabLst/>
            </a:pPr>
            <a:r>
              <a:rPr lang="en-GB" sz="2000" b="0" dirty="0">
                <a:solidFill>
                  <a:schemeClr val="tx2"/>
                </a:solidFill>
                <a:latin typeface="Chalkboard" pitchFamily="-111" charset="0"/>
              </a:rPr>
              <a:t>What is done? </a:t>
            </a:r>
          </a:p>
          <a:p>
            <a:pPr marL="0" marR="0" indent="0" algn="l" defTabSz="914400" rtl="0" eaLnBrk="0" fontAlgn="base" latinLnBrk="0" hangingPunct="0">
              <a:lnSpc>
                <a:spcPct val="100000"/>
              </a:lnSpc>
              <a:spcBef>
                <a:spcPct val="0"/>
              </a:spcBef>
              <a:spcAft>
                <a:spcPct val="0"/>
              </a:spcAft>
              <a:buClrTx/>
              <a:buSzTx/>
              <a:buFontTx/>
              <a:buNone/>
              <a:tabLst/>
            </a:pPr>
            <a:r>
              <a:rPr lang="en-GB" sz="2000" b="0" dirty="0">
                <a:solidFill>
                  <a:schemeClr val="tx2"/>
                </a:solidFill>
                <a:latin typeface="Chalkboard" pitchFamily="-111" charset="0"/>
              </a:rPr>
              <a:t>What discernments, relationships and  properties need to be present in order to perform?</a:t>
            </a:r>
          </a:p>
          <a:p>
            <a:pPr marL="0" marR="0" indent="0" algn="l" defTabSz="914400" rtl="0" eaLnBrk="0" fontAlgn="base" latinLnBrk="0" hangingPunct="0">
              <a:lnSpc>
                <a:spcPct val="100000"/>
              </a:lnSpc>
              <a:spcBef>
                <a:spcPct val="0"/>
              </a:spcBef>
              <a:spcAft>
                <a:spcPct val="0"/>
              </a:spcAft>
              <a:buClrTx/>
              <a:buSzTx/>
              <a:buFontTx/>
              <a:buNone/>
              <a:tabLst/>
            </a:pPr>
            <a:r>
              <a:rPr lang="en-GB" sz="2000" b="0" dirty="0">
                <a:solidFill>
                  <a:schemeClr val="tx2"/>
                </a:solidFill>
                <a:latin typeface="Chalkboard" pitchFamily="-111" charset="0"/>
              </a:rPr>
              <a:t>What justifications are sought and given?</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2"/>
              </a:solidFill>
              <a:effectLst/>
              <a:latin typeface="Chalkboard" pitchFamily="-111" charset="0"/>
            </a:endParaRPr>
          </a:p>
        </p:txBody>
      </p:sp>
    </p:spTree>
    <p:extLst>
      <p:ext uri="{BB962C8B-B14F-4D97-AF65-F5344CB8AC3E}">
        <p14:creationId xmlns:p14="http://schemas.microsoft.com/office/powerpoint/2010/main" val="1812400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Reflection as Self-Explanation</a:t>
            </a:r>
          </a:p>
        </p:txBody>
      </p:sp>
      <p:sp>
        <p:nvSpPr>
          <p:cNvPr id="3" name="Content Placeholder 2"/>
          <p:cNvSpPr>
            <a:spLocks noGrp="1"/>
          </p:cNvSpPr>
          <p:nvPr>
            <p:ph idx="1"/>
          </p:nvPr>
        </p:nvSpPr>
        <p:spPr>
          <a:xfrm>
            <a:off x="323528" y="908720"/>
            <a:ext cx="8496944" cy="1728192"/>
          </a:xfrm>
        </p:spPr>
        <p:txBody>
          <a:bodyPr/>
          <a:lstStyle/>
          <a:p>
            <a:r>
              <a:rPr lang="en-GB" dirty="0"/>
              <a:t>What struck you during this session?</a:t>
            </a:r>
          </a:p>
          <a:p>
            <a:r>
              <a:rPr lang="en-GB" dirty="0"/>
              <a:t>What for you were the main points (cognition)?</a:t>
            </a:r>
          </a:p>
          <a:p>
            <a:r>
              <a:rPr lang="en-GB" dirty="0"/>
              <a:t>What were the dominant emotions evoked? (affect)?</a:t>
            </a:r>
          </a:p>
          <a:p>
            <a:r>
              <a:rPr lang="en-GB" dirty="0"/>
              <a:t>What actions might you want to pursue further? (Awareness)</a:t>
            </a:r>
          </a:p>
        </p:txBody>
      </p:sp>
    </p:spTree>
    <p:extLst>
      <p:ext uri="{BB962C8B-B14F-4D97-AF65-F5344CB8AC3E}">
        <p14:creationId xmlns:p14="http://schemas.microsoft.com/office/powerpoint/2010/main" val="9839349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Follow Up</a:t>
            </a:r>
          </a:p>
        </p:txBody>
      </p:sp>
      <p:sp>
        <p:nvSpPr>
          <p:cNvPr id="3" name="Content Placeholder 2"/>
          <p:cNvSpPr>
            <a:spLocks noGrp="1"/>
          </p:cNvSpPr>
          <p:nvPr>
            <p:ph idx="1"/>
          </p:nvPr>
        </p:nvSpPr>
        <p:spPr/>
        <p:txBody>
          <a:bodyPr/>
          <a:lstStyle/>
          <a:p>
            <a:r>
              <a:rPr lang="en-GB" dirty="0" err="1">
                <a:solidFill>
                  <a:schemeClr val="bg1"/>
                </a:solidFill>
              </a:rPr>
              <a:t>John.Mason@open.ac.uk</a:t>
            </a:r>
          </a:p>
          <a:p>
            <a:r>
              <a:rPr lang="en-GB" dirty="0" err="1">
                <a:solidFill>
                  <a:schemeClr val="bg1"/>
                </a:solidFill>
              </a:rPr>
              <a:t>Mcs.open.ac.uk/jhm3 go to Presentations</a:t>
            </a:r>
            <a:endParaRPr lang="en-GB">
              <a:solidFill>
                <a:schemeClr val="bg1"/>
              </a:solidFill>
            </a:endParaRPr>
          </a:p>
          <a:p>
            <a:r>
              <a:rPr lang="en-GB"/>
              <a:t>Questions &amp; Prompts for Mathematical Thinking (ATM UK)</a:t>
            </a:r>
          </a:p>
          <a:p>
            <a:r>
              <a:rPr lang="en-GB">
                <a:solidFill>
                  <a:srgbClr val="993300"/>
                </a:solidFill>
              </a:rPr>
              <a:t>Thinking Mathematically (Pearson)</a:t>
            </a:r>
          </a:p>
          <a:p>
            <a:r>
              <a:rPr lang="en-GB"/>
              <a:t>Designing &amp; Using Mathematical Tasks (TarquinUK)</a:t>
            </a:r>
          </a:p>
          <a:p>
            <a:r>
              <a:rPr lang="en-GB">
                <a:solidFill>
                  <a:srgbClr val="993300"/>
                </a:solidFill>
              </a:rPr>
              <a:t>Researching Your Own Practice using the Discipline of Noticing (Routledge)</a:t>
            </a:r>
          </a:p>
        </p:txBody>
      </p:sp>
    </p:spTree>
    <p:extLst>
      <p:ext uri="{BB962C8B-B14F-4D97-AF65-F5344CB8AC3E}">
        <p14:creationId xmlns:p14="http://schemas.microsoft.com/office/powerpoint/2010/main" val="27275134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Throat Clearing</a:t>
            </a:r>
          </a:p>
        </p:txBody>
      </p:sp>
      <p:sp>
        <p:nvSpPr>
          <p:cNvPr id="5" name="Content Placeholder 4"/>
          <p:cNvSpPr>
            <a:spLocks noGrp="1"/>
          </p:cNvSpPr>
          <p:nvPr>
            <p:ph idx="1"/>
          </p:nvPr>
        </p:nvSpPr>
        <p:spPr>
          <a:xfrm>
            <a:off x="251520" y="764704"/>
            <a:ext cx="8496944" cy="2952328"/>
          </a:xfrm>
        </p:spPr>
        <p:txBody>
          <a:bodyPr/>
          <a:lstStyle/>
          <a:p>
            <a:r>
              <a:rPr lang="en-GB"/>
              <a:t>Everything said here is a conjecture …</a:t>
            </a:r>
          </a:p>
          <a:p>
            <a:pPr marL="457200" lvl="1" indent="0">
              <a:buNone/>
            </a:pPr>
            <a:r>
              <a:rPr lang="en-GB"/>
              <a:t>… to be tested in your experience</a:t>
            </a:r>
          </a:p>
          <a:p>
            <a:r>
              <a:rPr lang="en-GB"/>
              <a:t>My approach is fundamentally phenomenological …</a:t>
            </a:r>
            <a:br>
              <a:rPr lang="en-GB"/>
            </a:br>
            <a:r>
              <a:rPr lang="en-GB"/>
              <a:t>I am interested in lived experience.</a:t>
            </a:r>
          </a:p>
          <a:p>
            <a:r>
              <a:rPr lang="en-GB"/>
              <a:t>Radical version: my task is to evoke awareness (noticing)</a:t>
            </a:r>
          </a:p>
          <a:p>
            <a:r>
              <a:rPr lang="en-GB"/>
              <a:t>So, what you get from this session will be mostly …</a:t>
            </a:r>
          </a:p>
          <a:p>
            <a:pPr marL="457200" lvl="1" indent="0">
              <a:buNone/>
            </a:pPr>
            <a:r>
              <a:rPr lang="en-GB"/>
              <a:t>… what you notice happening inside you!</a:t>
            </a:r>
          </a:p>
        </p:txBody>
      </p:sp>
      <p:pic>
        <p:nvPicPr>
          <p:cNvPr id="2" name="Picture 1"/>
          <p:cNvPicPr>
            <a:picLocks noChangeAspect="1"/>
          </p:cNvPicPr>
          <p:nvPr/>
        </p:nvPicPr>
        <p:blipFill>
          <a:blip r:embed="rId2"/>
          <a:stretch>
            <a:fillRect/>
          </a:stretch>
        </p:blipFill>
        <p:spPr>
          <a:xfrm>
            <a:off x="611560" y="3789040"/>
            <a:ext cx="2235200" cy="1625600"/>
          </a:xfrm>
          <a:prstGeom prst="rect">
            <a:avLst/>
          </a:prstGeom>
        </p:spPr>
      </p:pic>
      <p:sp>
        <p:nvSpPr>
          <p:cNvPr id="3" name="TextBox 2"/>
          <p:cNvSpPr txBox="1"/>
          <p:nvPr/>
        </p:nvSpPr>
        <p:spPr>
          <a:xfrm>
            <a:off x="2843808" y="4205986"/>
            <a:ext cx="3762568" cy="1015663"/>
          </a:xfrm>
          <a:prstGeom prst="rect">
            <a:avLst/>
          </a:prstGeom>
          <a:noFill/>
        </p:spPr>
        <p:txBody>
          <a:bodyPr wrap="none" rtlCol="0">
            <a:spAutoFit/>
          </a:bodyPr>
          <a:lstStyle/>
          <a:p>
            <a:r>
              <a:rPr lang="en-GB" sz="2000" b="0">
                <a:solidFill>
                  <a:schemeClr val="accent3">
                    <a:lumMod val="50000"/>
                  </a:schemeClr>
                </a:solidFill>
              </a:rPr>
              <a:t>Central role of attention:</a:t>
            </a:r>
          </a:p>
          <a:p>
            <a:r>
              <a:rPr lang="en-GB" sz="2000" b="0">
                <a:solidFill>
                  <a:schemeClr val="bg1"/>
                </a:solidFill>
              </a:rPr>
              <a:t>… What is being attended to?</a:t>
            </a:r>
          </a:p>
          <a:p>
            <a:r>
              <a:rPr lang="en-GB" sz="2000" b="0">
                <a:solidFill>
                  <a:schemeClr val="bg1"/>
                </a:solidFill>
              </a:rPr>
              <a:t>… How it is being attended to?</a:t>
            </a:r>
          </a:p>
        </p:txBody>
      </p:sp>
      <p:sp>
        <p:nvSpPr>
          <p:cNvPr id="6" name="TextBox 5"/>
          <p:cNvSpPr txBox="1"/>
          <p:nvPr/>
        </p:nvSpPr>
        <p:spPr>
          <a:xfrm>
            <a:off x="2915816" y="5293657"/>
            <a:ext cx="4457209" cy="1015663"/>
          </a:xfrm>
          <a:prstGeom prst="rect">
            <a:avLst/>
          </a:prstGeom>
          <a:noFill/>
        </p:spPr>
        <p:txBody>
          <a:bodyPr wrap="none" rtlCol="0">
            <a:spAutoFit/>
          </a:bodyPr>
          <a:lstStyle/>
          <a:p>
            <a:r>
              <a:rPr lang="en-GB" sz="2000" b="0">
                <a:solidFill>
                  <a:srgbClr val="000000"/>
                </a:solidFill>
              </a:rPr>
              <a:t>Awareness</a:t>
            </a:r>
          </a:p>
          <a:p>
            <a:r>
              <a:rPr lang="en-GB" sz="2000" b="0">
                <a:solidFill>
                  <a:srgbClr val="4D1900"/>
                </a:solidFill>
              </a:rPr>
              <a:t>	as consciousness</a:t>
            </a:r>
          </a:p>
          <a:p>
            <a:r>
              <a:rPr lang="en-GB" sz="2000" b="0">
                <a:solidFill>
                  <a:srgbClr val="4D1900"/>
                </a:solidFill>
              </a:rPr>
              <a:t>	as that which enables action</a:t>
            </a:r>
          </a:p>
        </p:txBody>
      </p:sp>
      <p:sp>
        <p:nvSpPr>
          <p:cNvPr id="7" name="AutoShape 5"/>
          <p:cNvSpPr>
            <a:spLocks noChangeArrowheads="1"/>
          </p:cNvSpPr>
          <p:nvPr/>
        </p:nvSpPr>
        <p:spPr bwMode="auto">
          <a:xfrm>
            <a:off x="6300192" y="2852936"/>
            <a:ext cx="2808312" cy="1512168"/>
          </a:xfrm>
          <a:prstGeom prst="wedgeRoundRectCallout">
            <a:avLst>
              <a:gd name="adj1" fmla="val -78625"/>
              <a:gd name="adj2" fmla="val -44340"/>
              <a:gd name="adj3" fmla="val 16667"/>
            </a:avLst>
          </a:prstGeom>
          <a:solidFill>
            <a:schemeClr val="accent1">
              <a:lumMod val="60000"/>
              <a:lumOff val="40000"/>
            </a:schemeClr>
          </a:solidFill>
          <a:ln w="9525">
            <a:solidFill>
              <a:srgbClr val="000000"/>
            </a:solidFill>
            <a:miter lim="800000"/>
            <a:headEnd/>
            <a:tailEnd/>
          </a:ln>
          <a:effectLst/>
        </p:spPr>
        <p:txBody>
          <a:bodyPr wrap="none" anchor="ct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lgn="ctr">
              <a:lnSpc>
                <a:spcPct val="70000"/>
              </a:lnSpc>
              <a:defRPr/>
            </a:pPr>
            <a:endParaRPr lang="en-US" sz="1600" b="0">
              <a:solidFill>
                <a:srgbClr val="FFFF66"/>
              </a:solidFill>
              <a:latin typeface="Chalkboard" charset="0"/>
            </a:endParaRPr>
          </a:p>
          <a:p>
            <a:pPr algn="ctr">
              <a:lnSpc>
                <a:spcPct val="70000"/>
              </a:lnSpc>
              <a:defRPr/>
            </a:pPr>
            <a:r>
              <a:rPr lang="en-US" sz="1800" b="0">
                <a:solidFill>
                  <a:srgbClr val="800040"/>
                </a:solidFill>
                <a:latin typeface="Chalkboard" charset="0"/>
              </a:rPr>
              <a:t>Avoid the teaching of </a:t>
            </a:r>
            <a:br>
              <a:rPr lang="en-US" sz="1800" b="0">
                <a:solidFill>
                  <a:srgbClr val="800040"/>
                </a:solidFill>
                <a:latin typeface="Chalkboard" charset="0"/>
              </a:rPr>
            </a:br>
            <a:r>
              <a:rPr lang="en-US" sz="1800" b="0">
                <a:solidFill>
                  <a:srgbClr val="800040"/>
                </a:solidFill>
                <a:latin typeface="Chalkboard" charset="0"/>
              </a:rPr>
              <a:t>speculators,</a:t>
            </a:r>
            <a:br>
              <a:rPr lang="en-US" sz="1800" b="0">
                <a:solidFill>
                  <a:srgbClr val="800040"/>
                </a:solidFill>
                <a:latin typeface="Chalkboard" charset="0"/>
              </a:rPr>
            </a:br>
            <a:r>
              <a:rPr lang="en-US" sz="1800" b="0">
                <a:solidFill>
                  <a:srgbClr val="800040"/>
                </a:solidFill>
                <a:latin typeface="Chalkboard" charset="0"/>
              </a:rPr>
              <a:t>whose judgements are </a:t>
            </a:r>
            <a:br>
              <a:rPr lang="en-US" sz="1800" b="0">
                <a:solidFill>
                  <a:srgbClr val="800040"/>
                </a:solidFill>
                <a:latin typeface="Chalkboard" charset="0"/>
              </a:rPr>
            </a:br>
            <a:r>
              <a:rPr lang="en-US" sz="1800" b="0">
                <a:solidFill>
                  <a:srgbClr val="800040"/>
                </a:solidFill>
                <a:latin typeface="Chalkboard" charset="0"/>
              </a:rPr>
              <a:t>not confirmed </a:t>
            </a:r>
            <a:br>
              <a:rPr lang="en-US" sz="1800" b="0">
                <a:solidFill>
                  <a:srgbClr val="800040"/>
                </a:solidFill>
                <a:latin typeface="Chalkboard" charset="0"/>
              </a:rPr>
            </a:br>
            <a:r>
              <a:rPr lang="en-US" sz="1800" b="0">
                <a:solidFill>
                  <a:srgbClr val="800040"/>
                </a:solidFill>
                <a:latin typeface="Chalkboard" charset="0"/>
              </a:rPr>
              <a:t>by experience</a:t>
            </a:r>
            <a:r>
              <a:rPr lang="en-US" sz="1800">
                <a:solidFill>
                  <a:srgbClr val="800040"/>
                </a:solidFill>
                <a:latin typeface="Chalkboard" charset="0"/>
              </a:rPr>
              <a:t>.</a:t>
            </a:r>
            <a:br>
              <a:rPr lang="en-US" sz="1800">
                <a:solidFill>
                  <a:srgbClr val="800040"/>
                </a:solidFill>
                <a:latin typeface="Chalkboard" charset="0"/>
              </a:rPr>
            </a:br>
            <a:r>
              <a:rPr lang="en-US" sz="1600">
                <a:solidFill>
                  <a:srgbClr val="800040"/>
                </a:solidFill>
                <a:latin typeface="Chalkboard" charset="0"/>
              </a:rPr>
              <a:t> </a:t>
            </a:r>
            <a:r>
              <a:rPr lang="en-US" sz="1400" b="0">
                <a:solidFill>
                  <a:srgbClr val="800040"/>
                </a:solidFill>
                <a:latin typeface="Chalkboard" charset="0"/>
              </a:rPr>
              <a:t>(Leonardo Da Vinci</a:t>
            </a:r>
            <a:r>
              <a:rPr lang="en-US" sz="1400">
                <a:solidFill>
                  <a:srgbClr val="800040"/>
                </a:solidFill>
                <a:latin typeface="Chalkboard" charset="0"/>
              </a:rPr>
              <a:t>)</a:t>
            </a:r>
            <a:endParaRPr lang="en-US" sz="1400">
              <a:latin typeface="Chalkboard" charset="0"/>
            </a:endParaRPr>
          </a:p>
        </p:txBody>
      </p:sp>
    </p:spTree>
    <p:extLst>
      <p:ext uri="{BB962C8B-B14F-4D97-AF65-F5344CB8AC3E}">
        <p14:creationId xmlns:p14="http://schemas.microsoft.com/office/powerpoint/2010/main" val="180476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Rich Tasks</a:t>
            </a:r>
          </a:p>
        </p:txBody>
      </p:sp>
      <p:sp>
        <p:nvSpPr>
          <p:cNvPr id="3" name="Content Placeholder 2"/>
          <p:cNvSpPr>
            <a:spLocks noGrp="1"/>
          </p:cNvSpPr>
          <p:nvPr>
            <p:ph idx="1"/>
          </p:nvPr>
        </p:nvSpPr>
        <p:spPr>
          <a:xfrm>
            <a:off x="323528" y="908720"/>
            <a:ext cx="8496944" cy="3456384"/>
          </a:xfrm>
        </p:spPr>
        <p:txBody>
          <a:bodyPr/>
          <a:lstStyle/>
          <a:p>
            <a:r>
              <a:rPr lang="en-GB"/>
              <a:t>It’s not the task that is rich</a:t>
            </a:r>
            <a:br>
              <a:rPr lang="en-GB"/>
            </a:br>
            <a:r>
              <a:rPr lang="en-GB"/>
              <a:t>but whether the task is used richly: rich pedagogy</a:t>
            </a:r>
          </a:p>
          <a:p>
            <a:pPr lvl="1"/>
            <a:r>
              <a:rPr lang="en-GB"/>
              <a:t>Calling upon &amp; developing  learners’ natural powers</a:t>
            </a:r>
          </a:p>
          <a:p>
            <a:pPr lvl="1"/>
            <a:r>
              <a:rPr lang="en-GB"/>
              <a:t>Encountering mathematical themes</a:t>
            </a:r>
          </a:p>
          <a:p>
            <a:pPr lvl="1"/>
            <a:r>
              <a:rPr lang="en-GB"/>
              <a:t>Bringing personal dispositions and propensities to the surface</a:t>
            </a:r>
          </a:p>
          <a:p>
            <a:r>
              <a:rPr lang="en-GB"/>
              <a:t>Outer, Inner &amp; Meta aspects of tasks</a:t>
            </a:r>
          </a:p>
          <a:p>
            <a:r>
              <a:rPr lang="en-GB"/>
              <a:t>Avoid sterile debates around simple names for pedagogies</a:t>
            </a:r>
            <a:br>
              <a:rPr lang="en-GB"/>
            </a:br>
            <a:r>
              <a:rPr lang="en-GB"/>
              <a:t>(discovery, child-centred, problem solving, reform, constructivist, …)</a:t>
            </a:r>
          </a:p>
          <a:p>
            <a:r>
              <a:rPr lang="en-GB"/>
              <a:t>Focus on (Rich) Pedagogic Actions</a:t>
            </a:r>
          </a:p>
        </p:txBody>
      </p:sp>
    </p:spTree>
    <p:extLst>
      <p:ext uri="{BB962C8B-B14F-4D97-AF65-F5344CB8AC3E}">
        <p14:creationId xmlns:p14="http://schemas.microsoft.com/office/powerpoint/2010/main" val="40549441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t>Differing Sums of Products</a:t>
            </a:r>
          </a:p>
        </p:txBody>
      </p:sp>
      <p:sp>
        <p:nvSpPr>
          <p:cNvPr id="3" name="Content Placeholder 2"/>
          <p:cNvSpPr>
            <a:spLocks noGrp="1"/>
          </p:cNvSpPr>
          <p:nvPr>
            <p:ph idx="1"/>
          </p:nvPr>
        </p:nvSpPr>
        <p:spPr>
          <a:xfrm>
            <a:off x="395858" y="836613"/>
            <a:ext cx="6552406" cy="1223962"/>
          </a:xfrm>
        </p:spPr>
        <p:txBody>
          <a:bodyPr/>
          <a:lstStyle/>
          <a:p>
            <a:pPr>
              <a:defRPr/>
            </a:pPr>
            <a:r>
              <a:rPr lang="en-GB" sz="2400"/>
              <a:t>Write down four numbers in a 2 by 2 grid</a:t>
            </a:r>
          </a:p>
        </p:txBody>
      </p:sp>
      <p:sp>
        <p:nvSpPr>
          <p:cNvPr id="4" name="Content Placeholder 2"/>
          <p:cNvSpPr txBox="1">
            <a:spLocks/>
          </p:cNvSpPr>
          <p:nvPr/>
        </p:nvSpPr>
        <p:spPr bwMode="auto">
          <a:xfrm>
            <a:off x="107504" y="2205335"/>
            <a:ext cx="6552728" cy="791617"/>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Wingdings" charset="2"/>
              <a:buChar char="v"/>
              <a:defRPr/>
            </a:pPr>
            <a:r>
              <a:rPr lang="en-GB" sz="2400" b="0">
                <a:solidFill>
                  <a:srgbClr val="000000"/>
                </a:solidFill>
                <a:effectLst/>
              </a:rPr>
              <a:t>Add together the products along the rows</a:t>
            </a:r>
          </a:p>
        </p:txBody>
      </p:sp>
      <p:sp>
        <p:nvSpPr>
          <p:cNvPr id="5" name="Content Placeholder 2"/>
          <p:cNvSpPr txBox="1">
            <a:spLocks/>
          </p:cNvSpPr>
          <p:nvPr/>
        </p:nvSpPr>
        <p:spPr bwMode="auto">
          <a:xfrm>
            <a:off x="107504" y="2853357"/>
            <a:ext cx="7128792" cy="647651"/>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Wingdings" charset="2"/>
              <a:buChar char="v"/>
              <a:defRPr/>
            </a:pPr>
            <a:r>
              <a:rPr lang="en-GB" sz="2400" b="0">
                <a:solidFill>
                  <a:srgbClr val="000000"/>
                </a:solidFill>
                <a:effectLst/>
              </a:rPr>
              <a:t>Add together the products down the columns</a:t>
            </a:r>
          </a:p>
        </p:txBody>
      </p:sp>
      <p:sp>
        <p:nvSpPr>
          <p:cNvPr id="6" name="Content Placeholder 2"/>
          <p:cNvSpPr txBox="1">
            <a:spLocks/>
          </p:cNvSpPr>
          <p:nvPr/>
        </p:nvSpPr>
        <p:spPr bwMode="auto">
          <a:xfrm>
            <a:off x="107504" y="3501380"/>
            <a:ext cx="5543550" cy="647700"/>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Wingdings" charset="2"/>
              <a:buChar char="v"/>
              <a:defRPr/>
            </a:pPr>
            <a:r>
              <a:rPr lang="en-GB" sz="2400" b="0">
                <a:solidFill>
                  <a:srgbClr val="000000"/>
                </a:solidFill>
                <a:effectLst/>
              </a:rPr>
              <a:t>Subtract second result from first</a:t>
            </a:r>
          </a:p>
        </p:txBody>
      </p:sp>
      <p:sp>
        <p:nvSpPr>
          <p:cNvPr id="7" name="Content Placeholder 2"/>
          <p:cNvSpPr txBox="1">
            <a:spLocks/>
          </p:cNvSpPr>
          <p:nvPr/>
        </p:nvSpPr>
        <p:spPr bwMode="auto">
          <a:xfrm>
            <a:off x="395536" y="4077072"/>
            <a:ext cx="8568952" cy="1656184"/>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marL="0" indent="0" algn="ctr">
              <a:buClr>
                <a:schemeClr val="bg1"/>
              </a:buClr>
              <a:buNone/>
              <a:defRPr/>
            </a:pPr>
            <a:r>
              <a:rPr lang="en-GB" sz="2400" b="0">
                <a:solidFill>
                  <a:schemeClr val="accent3">
                    <a:lumMod val="50000"/>
                  </a:schemeClr>
                </a:solidFill>
                <a:effectLst/>
              </a:rPr>
              <a:t>Now add a number to both of the main diagonal numbers </a:t>
            </a:r>
            <a:br>
              <a:rPr lang="en-GB" sz="2400" b="0">
                <a:solidFill>
                  <a:schemeClr val="accent3">
                    <a:lumMod val="50000"/>
                  </a:schemeClr>
                </a:solidFill>
                <a:effectLst/>
              </a:rPr>
            </a:br>
            <a:r>
              <a:rPr lang="en-GB" sz="2400" b="0">
                <a:solidFill>
                  <a:schemeClr val="accent3">
                    <a:lumMod val="50000"/>
                  </a:schemeClr>
                </a:solidFill>
                <a:effectLst/>
              </a:rPr>
              <a:t>and </a:t>
            </a:r>
            <a:br>
              <a:rPr lang="en-GB" sz="2400" b="0">
                <a:solidFill>
                  <a:schemeClr val="accent3">
                    <a:lumMod val="50000"/>
                  </a:schemeClr>
                </a:solidFill>
                <a:effectLst/>
              </a:rPr>
            </a:br>
            <a:r>
              <a:rPr lang="en-GB" sz="2400" b="0">
                <a:solidFill>
                  <a:schemeClr val="accent3">
                    <a:lumMod val="50000"/>
                  </a:schemeClr>
                </a:solidFill>
                <a:effectLst/>
              </a:rPr>
              <a:t>subtract a number from both of the off-diagonal numbers:</a:t>
            </a:r>
          </a:p>
        </p:txBody>
      </p:sp>
      <p:grpSp>
        <p:nvGrpSpPr>
          <p:cNvPr id="13" name="Group 12"/>
          <p:cNvGrpSpPr/>
          <p:nvPr/>
        </p:nvGrpSpPr>
        <p:grpSpPr>
          <a:xfrm>
            <a:off x="7138292" y="836613"/>
            <a:ext cx="1008063" cy="1223962"/>
            <a:chOff x="7138292" y="836613"/>
            <a:chExt cx="1008063" cy="1223962"/>
          </a:xfrm>
        </p:grpSpPr>
        <p:sp>
          <p:nvSpPr>
            <p:cNvPr id="9" name="TextBox 8"/>
            <p:cNvSpPr txBox="1"/>
            <p:nvPr/>
          </p:nvSpPr>
          <p:spPr bwMode="auto">
            <a:xfrm>
              <a:off x="7209730" y="836613"/>
              <a:ext cx="447675" cy="646112"/>
            </a:xfrm>
            <a:prstGeom prst="rect">
              <a:avLst/>
            </a:prstGeom>
            <a:noFill/>
          </p:spPr>
          <p:txBody>
            <a:bodyPr wrap="none">
              <a:spAutoFit/>
            </a:bodyPr>
            <a:lstStyle/>
            <a:p>
              <a:pPr>
                <a:defRPr/>
              </a:pPr>
              <a:r>
                <a:rPr lang="en-GB" sz="3600" b="0" dirty="0">
                  <a:solidFill>
                    <a:srgbClr val="FF0000"/>
                  </a:solidFill>
                </a:rPr>
                <a:t>4</a:t>
              </a:r>
            </a:p>
          </p:txBody>
        </p:sp>
        <p:sp>
          <p:nvSpPr>
            <p:cNvPr id="10" name="TextBox 9"/>
            <p:cNvSpPr txBox="1"/>
            <p:nvPr/>
          </p:nvSpPr>
          <p:spPr bwMode="auto">
            <a:xfrm>
              <a:off x="7209730" y="1414463"/>
              <a:ext cx="447675" cy="646112"/>
            </a:xfrm>
            <a:prstGeom prst="rect">
              <a:avLst/>
            </a:prstGeom>
            <a:noFill/>
          </p:spPr>
          <p:txBody>
            <a:bodyPr wrap="none">
              <a:spAutoFit/>
            </a:bodyPr>
            <a:lstStyle/>
            <a:p>
              <a:pPr>
                <a:defRPr/>
              </a:pPr>
              <a:r>
                <a:rPr lang="en-GB" sz="3600" b="0" dirty="0">
                  <a:solidFill>
                    <a:srgbClr val="FF0000"/>
                  </a:solidFill>
                </a:rPr>
                <a:t>5</a:t>
              </a:r>
            </a:p>
          </p:txBody>
        </p:sp>
        <p:sp>
          <p:nvSpPr>
            <p:cNvPr id="11" name="TextBox 10"/>
            <p:cNvSpPr txBox="1"/>
            <p:nvPr/>
          </p:nvSpPr>
          <p:spPr bwMode="auto">
            <a:xfrm>
              <a:off x="7685980" y="1395413"/>
              <a:ext cx="446087" cy="646112"/>
            </a:xfrm>
            <a:prstGeom prst="rect">
              <a:avLst/>
            </a:prstGeom>
            <a:noFill/>
          </p:spPr>
          <p:txBody>
            <a:bodyPr wrap="none">
              <a:spAutoFit/>
            </a:bodyPr>
            <a:lstStyle/>
            <a:p>
              <a:pPr>
                <a:defRPr/>
              </a:pPr>
              <a:r>
                <a:rPr lang="en-GB" sz="3600" b="0" dirty="0">
                  <a:solidFill>
                    <a:srgbClr val="FF0000"/>
                  </a:solidFill>
                </a:rPr>
                <a:t>3</a:t>
              </a:r>
            </a:p>
          </p:txBody>
        </p:sp>
        <p:sp>
          <p:nvSpPr>
            <p:cNvPr id="12" name="TextBox 11"/>
            <p:cNvSpPr txBox="1"/>
            <p:nvPr/>
          </p:nvSpPr>
          <p:spPr bwMode="auto">
            <a:xfrm>
              <a:off x="7685980" y="836613"/>
              <a:ext cx="446087" cy="646112"/>
            </a:xfrm>
            <a:prstGeom prst="rect">
              <a:avLst/>
            </a:prstGeom>
            <a:noFill/>
          </p:spPr>
          <p:txBody>
            <a:bodyPr wrap="none">
              <a:spAutoFit/>
            </a:bodyPr>
            <a:lstStyle/>
            <a:p>
              <a:pPr>
                <a:defRPr/>
              </a:pPr>
              <a:r>
                <a:rPr lang="en-GB" sz="3600" b="0" dirty="0">
                  <a:solidFill>
                    <a:srgbClr val="FF0000"/>
                  </a:solidFill>
                </a:rPr>
                <a:t>7</a:t>
              </a:r>
            </a:p>
          </p:txBody>
        </p:sp>
        <p:cxnSp>
          <p:nvCxnSpPr>
            <p:cNvPr id="49169" name="Straight Connector 13"/>
            <p:cNvCxnSpPr>
              <a:cxnSpLocks noChangeShapeType="1"/>
            </p:cNvCxnSpPr>
            <p:nvPr/>
          </p:nvCxnSpPr>
          <p:spPr bwMode="auto">
            <a:xfrm flipH="1">
              <a:off x="7138292" y="1484593"/>
              <a:ext cx="1008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49170" name="Straight Connector 17"/>
            <p:cNvCxnSpPr>
              <a:cxnSpLocks noChangeShapeType="1"/>
            </p:cNvCxnSpPr>
            <p:nvPr/>
          </p:nvCxnSpPr>
          <p:spPr bwMode="auto">
            <a:xfrm flipH="1" flipV="1">
              <a:off x="7636933" y="914207"/>
              <a:ext cx="5391" cy="11252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sp>
          <p:nvSpPr>
            <p:cNvPr id="49171" name="Rectangle 25"/>
            <p:cNvSpPr>
              <a:spLocks noChangeArrowheads="1"/>
            </p:cNvSpPr>
            <p:nvPr/>
          </p:nvSpPr>
          <p:spPr bwMode="auto">
            <a:xfrm>
              <a:off x="7138292" y="908611"/>
              <a:ext cx="1008063" cy="1151964"/>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b="0">
                <a:solidFill>
                  <a:srgbClr val="000000"/>
                </a:solidFill>
              </a:endParaRPr>
            </a:p>
          </p:txBody>
        </p:sp>
      </p:grpSp>
      <p:sp>
        <p:nvSpPr>
          <p:cNvPr id="31" name="TextBox 30"/>
          <p:cNvSpPr txBox="1"/>
          <p:nvPr/>
        </p:nvSpPr>
        <p:spPr>
          <a:xfrm>
            <a:off x="6851079" y="2205038"/>
            <a:ext cx="2257425" cy="522287"/>
          </a:xfrm>
          <a:prstGeom prst="rect">
            <a:avLst/>
          </a:prstGeom>
          <a:noFill/>
        </p:spPr>
        <p:txBody>
          <a:bodyPr wrap="none">
            <a:spAutoFit/>
          </a:bodyPr>
          <a:lstStyle/>
          <a:p>
            <a:pPr>
              <a:defRPr/>
            </a:pPr>
            <a:r>
              <a:rPr lang="en-GB" b="0" dirty="0">
                <a:solidFill>
                  <a:srgbClr val="FF0000"/>
                </a:solidFill>
              </a:rPr>
              <a:t>28</a:t>
            </a:r>
            <a:r>
              <a:rPr lang="en-GB" b="0" dirty="0">
                <a:solidFill>
                  <a:srgbClr val="000000"/>
                </a:solidFill>
              </a:rPr>
              <a:t> + </a:t>
            </a:r>
            <a:r>
              <a:rPr lang="en-GB" b="0" dirty="0">
                <a:solidFill>
                  <a:srgbClr val="FF0000"/>
                </a:solidFill>
              </a:rPr>
              <a:t>15</a:t>
            </a:r>
            <a:r>
              <a:rPr lang="en-GB" b="0" dirty="0">
                <a:solidFill>
                  <a:srgbClr val="000000"/>
                </a:solidFill>
              </a:rPr>
              <a:t> = </a:t>
            </a:r>
            <a:r>
              <a:rPr lang="en-GB" b="0" dirty="0">
                <a:solidFill>
                  <a:srgbClr val="FF0000"/>
                </a:solidFill>
              </a:rPr>
              <a:t>43</a:t>
            </a:r>
          </a:p>
        </p:txBody>
      </p:sp>
      <p:sp>
        <p:nvSpPr>
          <p:cNvPr id="32" name="TextBox 31"/>
          <p:cNvSpPr txBox="1"/>
          <p:nvPr/>
        </p:nvSpPr>
        <p:spPr>
          <a:xfrm>
            <a:off x="6851079" y="2852936"/>
            <a:ext cx="2185987" cy="522288"/>
          </a:xfrm>
          <a:prstGeom prst="rect">
            <a:avLst/>
          </a:prstGeom>
          <a:noFill/>
        </p:spPr>
        <p:txBody>
          <a:bodyPr wrap="none">
            <a:spAutoFit/>
          </a:bodyPr>
          <a:lstStyle/>
          <a:p>
            <a:pPr>
              <a:defRPr/>
            </a:pPr>
            <a:r>
              <a:rPr lang="en-GB" b="0" dirty="0">
                <a:solidFill>
                  <a:srgbClr val="FF0000"/>
                </a:solidFill>
              </a:rPr>
              <a:t>20</a:t>
            </a:r>
            <a:r>
              <a:rPr lang="en-GB" b="0" dirty="0">
                <a:solidFill>
                  <a:srgbClr val="000000"/>
                </a:solidFill>
              </a:rPr>
              <a:t> +</a:t>
            </a:r>
            <a:r>
              <a:rPr lang="en-GB" b="0" dirty="0">
                <a:solidFill>
                  <a:srgbClr val="FF0000"/>
                </a:solidFill>
              </a:rPr>
              <a:t> 21</a:t>
            </a:r>
            <a:r>
              <a:rPr lang="en-GB" b="0" dirty="0">
                <a:solidFill>
                  <a:srgbClr val="000000"/>
                </a:solidFill>
              </a:rPr>
              <a:t> = </a:t>
            </a:r>
            <a:r>
              <a:rPr lang="en-GB" b="0" dirty="0">
                <a:solidFill>
                  <a:srgbClr val="FF0000"/>
                </a:solidFill>
              </a:rPr>
              <a:t>41</a:t>
            </a:r>
          </a:p>
        </p:txBody>
      </p:sp>
      <p:sp>
        <p:nvSpPr>
          <p:cNvPr id="33" name="TextBox 32"/>
          <p:cNvSpPr txBox="1"/>
          <p:nvPr/>
        </p:nvSpPr>
        <p:spPr>
          <a:xfrm>
            <a:off x="6851079" y="3500636"/>
            <a:ext cx="2076450" cy="523875"/>
          </a:xfrm>
          <a:prstGeom prst="rect">
            <a:avLst/>
          </a:prstGeom>
          <a:noFill/>
        </p:spPr>
        <p:txBody>
          <a:bodyPr wrap="none">
            <a:spAutoFit/>
          </a:bodyPr>
          <a:lstStyle/>
          <a:p>
            <a:pPr>
              <a:defRPr/>
            </a:pPr>
            <a:r>
              <a:rPr lang="en-GB" b="0" dirty="0">
                <a:solidFill>
                  <a:srgbClr val="FF0000"/>
                </a:solidFill>
              </a:rPr>
              <a:t>43</a:t>
            </a:r>
            <a:r>
              <a:rPr lang="en-GB" b="0" dirty="0">
                <a:solidFill>
                  <a:srgbClr val="000000"/>
                </a:solidFill>
              </a:rPr>
              <a:t> –</a:t>
            </a:r>
            <a:r>
              <a:rPr lang="en-GB" b="0" dirty="0">
                <a:solidFill>
                  <a:srgbClr val="FF0000"/>
                </a:solidFill>
              </a:rPr>
              <a:t> 41</a:t>
            </a:r>
            <a:r>
              <a:rPr lang="en-GB" b="0" dirty="0">
                <a:solidFill>
                  <a:srgbClr val="000000"/>
                </a:solidFill>
              </a:rPr>
              <a:t> =</a:t>
            </a:r>
            <a:r>
              <a:rPr lang="en-GB" b="0" dirty="0">
                <a:solidFill>
                  <a:schemeClr val="accent3">
                    <a:lumMod val="75000"/>
                  </a:schemeClr>
                </a:solidFill>
              </a:rPr>
              <a:t> 2</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5805264"/>
            <a:ext cx="7651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p:nvPr/>
        </p:nvGrpSpPr>
        <p:grpSpPr>
          <a:xfrm>
            <a:off x="755576" y="5373216"/>
            <a:ext cx="1008063" cy="1224181"/>
            <a:chOff x="7138292" y="836613"/>
            <a:chExt cx="1008063" cy="1224181"/>
          </a:xfrm>
        </p:grpSpPr>
        <p:sp>
          <p:nvSpPr>
            <p:cNvPr id="23" name="TextBox 22"/>
            <p:cNvSpPr txBox="1"/>
            <p:nvPr/>
          </p:nvSpPr>
          <p:spPr bwMode="auto">
            <a:xfrm>
              <a:off x="7209730" y="836613"/>
              <a:ext cx="447374"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6</a:t>
              </a:r>
            </a:p>
          </p:txBody>
        </p:sp>
        <p:sp>
          <p:nvSpPr>
            <p:cNvPr id="24" name="TextBox 23"/>
            <p:cNvSpPr txBox="1"/>
            <p:nvPr/>
          </p:nvSpPr>
          <p:spPr bwMode="auto">
            <a:xfrm>
              <a:off x="7209730" y="1414463"/>
              <a:ext cx="447374"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2</a:t>
              </a:r>
            </a:p>
          </p:txBody>
        </p:sp>
        <p:sp>
          <p:nvSpPr>
            <p:cNvPr id="25" name="TextBox 24"/>
            <p:cNvSpPr txBox="1"/>
            <p:nvPr/>
          </p:nvSpPr>
          <p:spPr bwMode="auto">
            <a:xfrm>
              <a:off x="7685980" y="1395413"/>
              <a:ext cx="447374"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5</a:t>
              </a:r>
            </a:p>
          </p:txBody>
        </p:sp>
        <p:sp>
          <p:nvSpPr>
            <p:cNvPr id="26" name="TextBox 25"/>
            <p:cNvSpPr txBox="1"/>
            <p:nvPr/>
          </p:nvSpPr>
          <p:spPr bwMode="auto">
            <a:xfrm>
              <a:off x="7685980" y="836613"/>
              <a:ext cx="447374"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4</a:t>
              </a:r>
            </a:p>
          </p:txBody>
        </p:sp>
        <p:cxnSp>
          <p:nvCxnSpPr>
            <p:cNvPr id="27" name="Straight Connector 26"/>
            <p:cNvCxnSpPr>
              <a:cxnSpLocks noChangeShapeType="1"/>
            </p:cNvCxnSpPr>
            <p:nvPr/>
          </p:nvCxnSpPr>
          <p:spPr bwMode="auto">
            <a:xfrm flipH="1">
              <a:off x="7138292" y="1484593"/>
              <a:ext cx="1008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28" name="Straight Connector 27"/>
            <p:cNvCxnSpPr>
              <a:cxnSpLocks noChangeShapeType="1"/>
            </p:cNvCxnSpPr>
            <p:nvPr/>
          </p:nvCxnSpPr>
          <p:spPr bwMode="auto">
            <a:xfrm flipH="1" flipV="1">
              <a:off x="7636933" y="914207"/>
              <a:ext cx="5391" cy="11252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sp>
          <p:nvSpPr>
            <p:cNvPr id="29" name="Rectangle 28"/>
            <p:cNvSpPr>
              <a:spLocks noChangeArrowheads="1"/>
            </p:cNvSpPr>
            <p:nvPr/>
          </p:nvSpPr>
          <p:spPr bwMode="auto">
            <a:xfrm>
              <a:off x="7138292" y="908611"/>
              <a:ext cx="1008063" cy="1151964"/>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endParaRPr lang="en-GB" b="0">
                <a:solidFill>
                  <a:srgbClr val="000000"/>
                </a:solidFill>
              </a:endParaRPr>
            </a:p>
          </p:txBody>
        </p:sp>
      </p:grpSp>
      <p:sp>
        <p:nvSpPr>
          <p:cNvPr id="14" name="Rectangle 13"/>
          <p:cNvSpPr/>
          <p:nvPr/>
        </p:nvSpPr>
        <p:spPr>
          <a:xfrm>
            <a:off x="1907704" y="5426060"/>
            <a:ext cx="3315436" cy="461665"/>
          </a:xfrm>
          <a:prstGeom prst="rect">
            <a:avLst/>
          </a:prstGeom>
        </p:spPr>
        <p:txBody>
          <a:bodyPr wrap="none">
            <a:spAutoFit/>
          </a:bodyPr>
          <a:lstStyle/>
          <a:p>
            <a:pPr marL="0" indent="0">
              <a:buClr>
                <a:schemeClr val="bg1"/>
              </a:buClr>
              <a:buNone/>
              <a:defRPr/>
            </a:pPr>
            <a:r>
              <a:rPr lang="en-GB" sz="2400" b="0">
                <a:solidFill>
                  <a:schemeClr val="bg1"/>
                </a:solidFill>
              </a:rPr>
              <a:t>Repeat the calculation</a:t>
            </a:r>
            <a:r>
              <a:rPr lang="en-GB" sz="2400" b="0">
                <a:solidFill>
                  <a:schemeClr val="accent3">
                    <a:lumMod val="50000"/>
                  </a:schemeClr>
                </a:solidFill>
              </a:rPr>
              <a:t> </a:t>
            </a:r>
          </a:p>
        </p:txBody>
      </p:sp>
    </p:spTree>
    <p:extLst>
      <p:ext uri="{BB962C8B-B14F-4D97-AF65-F5344CB8AC3E}">
        <p14:creationId xmlns:p14="http://schemas.microsoft.com/office/powerpoint/2010/main" val="2278417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uild="p"/>
      <p:bldP spid="31" grpId="0"/>
      <p:bldP spid="32" grpId="0"/>
      <p:bldP spid="3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Differing products</a:t>
            </a:r>
          </a:p>
        </p:txBody>
      </p:sp>
      <p:sp>
        <p:nvSpPr>
          <p:cNvPr id="3" name="Content Placeholder 2"/>
          <p:cNvSpPr>
            <a:spLocks noGrp="1"/>
          </p:cNvSpPr>
          <p:nvPr>
            <p:ph idx="1"/>
          </p:nvPr>
        </p:nvSpPr>
        <p:spPr>
          <a:xfrm>
            <a:off x="539552" y="1628800"/>
            <a:ext cx="3509392" cy="672480"/>
          </a:xfrm>
        </p:spPr>
        <p:txBody>
          <a:bodyPr/>
          <a:lstStyle/>
          <a:p>
            <a:r>
              <a:rPr lang="en-GB" sz="2400"/>
              <a:t>Take your two grids</a:t>
            </a:r>
          </a:p>
        </p:txBody>
      </p:sp>
      <p:sp>
        <p:nvSpPr>
          <p:cNvPr id="4" name="Content Placeholder 2"/>
          <p:cNvSpPr txBox="1">
            <a:spLocks/>
          </p:cNvSpPr>
          <p:nvPr/>
        </p:nvSpPr>
        <p:spPr bwMode="auto">
          <a:xfrm>
            <a:off x="539552" y="2132856"/>
            <a:ext cx="4032448" cy="93610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Form the four two-digit numbers as indicated</a:t>
            </a:r>
          </a:p>
        </p:txBody>
      </p:sp>
      <p:grpSp>
        <p:nvGrpSpPr>
          <p:cNvPr id="5" name="Group 4"/>
          <p:cNvGrpSpPr/>
          <p:nvPr/>
        </p:nvGrpSpPr>
        <p:grpSpPr>
          <a:xfrm>
            <a:off x="4716016" y="1484784"/>
            <a:ext cx="1008063" cy="1223962"/>
            <a:chOff x="7138292" y="836613"/>
            <a:chExt cx="1008063" cy="1223962"/>
          </a:xfrm>
        </p:grpSpPr>
        <p:sp>
          <p:nvSpPr>
            <p:cNvPr id="14" name="TextBox 13"/>
            <p:cNvSpPr txBox="1"/>
            <p:nvPr/>
          </p:nvSpPr>
          <p:spPr bwMode="auto">
            <a:xfrm>
              <a:off x="7209730" y="836613"/>
              <a:ext cx="447675" cy="646112"/>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4</a:t>
              </a:r>
            </a:p>
          </p:txBody>
        </p:sp>
        <p:sp>
          <p:nvSpPr>
            <p:cNvPr id="15" name="TextBox 14"/>
            <p:cNvSpPr txBox="1"/>
            <p:nvPr/>
          </p:nvSpPr>
          <p:spPr bwMode="auto">
            <a:xfrm>
              <a:off x="7209730" y="1414463"/>
              <a:ext cx="447675" cy="646112"/>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5</a:t>
              </a:r>
            </a:p>
          </p:txBody>
        </p:sp>
        <p:sp>
          <p:nvSpPr>
            <p:cNvPr id="16" name="TextBox 15"/>
            <p:cNvSpPr txBox="1"/>
            <p:nvPr/>
          </p:nvSpPr>
          <p:spPr bwMode="auto">
            <a:xfrm>
              <a:off x="7685980" y="1395413"/>
              <a:ext cx="446087" cy="646112"/>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3</a:t>
              </a:r>
            </a:p>
          </p:txBody>
        </p:sp>
        <p:sp>
          <p:nvSpPr>
            <p:cNvPr id="17" name="TextBox 16"/>
            <p:cNvSpPr txBox="1"/>
            <p:nvPr/>
          </p:nvSpPr>
          <p:spPr bwMode="auto">
            <a:xfrm>
              <a:off x="7685980" y="836613"/>
              <a:ext cx="446087" cy="646112"/>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7</a:t>
              </a:r>
            </a:p>
          </p:txBody>
        </p:sp>
        <p:cxnSp>
          <p:nvCxnSpPr>
            <p:cNvPr id="18" name="Straight Connector 17"/>
            <p:cNvCxnSpPr>
              <a:cxnSpLocks noChangeShapeType="1"/>
            </p:cNvCxnSpPr>
            <p:nvPr/>
          </p:nvCxnSpPr>
          <p:spPr bwMode="auto">
            <a:xfrm flipH="1">
              <a:off x="7138292" y="1484593"/>
              <a:ext cx="1008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19" name="Straight Connector 18"/>
            <p:cNvCxnSpPr>
              <a:cxnSpLocks noChangeShapeType="1"/>
            </p:cNvCxnSpPr>
            <p:nvPr/>
          </p:nvCxnSpPr>
          <p:spPr bwMode="auto">
            <a:xfrm flipH="1" flipV="1">
              <a:off x="7636933" y="914207"/>
              <a:ext cx="5391" cy="11252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sp>
          <p:nvSpPr>
            <p:cNvPr id="20" name="Rectangle 19"/>
            <p:cNvSpPr>
              <a:spLocks noChangeArrowheads="1"/>
            </p:cNvSpPr>
            <p:nvPr/>
          </p:nvSpPr>
          <p:spPr bwMode="auto">
            <a:xfrm>
              <a:off x="7138292" y="908611"/>
              <a:ext cx="1008063" cy="1151964"/>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endParaRPr lang="en-GB" b="0">
                <a:solidFill>
                  <a:srgbClr val="000000"/>
                </a:solidFill>
              </a:endParaRPr>
            </a:p>
          </p:txBody>
        </p:sp>
      </p:grpSp>
      <p:grpSp>
        <p:nvGrpSpPr>
          <p:cNvPr id="6" name="Group 5"/>
          <p:cNvGrpSpPr/>
          <p:nvPr/>
        </p:nvGrpSpPr>
        <p:grpSpPr>
          <a:xfrm>
            <a:off x="4716016" y="3788995"/>
            <a:ext cx="1008063" cy="1224181"/>
            <a:chOff x="7138292" y="836613"/>
            <a:chExt cx="1008063" cy="1224181"/>
          </a:xfrm>
        </p:grpSpPr>
        <p:sp>
          <p:nvSpPr>
            <p:cNvPr id="7" name="TextBox 6"/>
            <p:cNvSpPr txBox="1"/>
            <p:nvPr/>
          </p:nvSpPr>
          <p:spPr bwMode="auto">
            <a:xfrm>
              <a:off x="7209730" y="836613"/>
              <a:ext cx="447374"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6</a:t>
              </a:r>
            </a:p>
          </p:txBody>
        </p:sp>
        <p:sp>
          <p:nvSpPr>
            <p:cNvPr id="8" name="TextBox 7"/>
            <p:cNvSpPr txBox="1"/>
            <p:nvPr/>
          </p:nvSpPr>
          <p:spPr bwMode="auto">
            <a:xfrm>
              <a:off x="7209730" y="1414463"/>
              <a:ext cx="447374"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2</a:t>
              </a:r>
            </a:p>
          </p:txBody>
        </p:sp>
        <p:sp>
          <p:nvSpPr>
            <p:cNvPr id="9" name="TextBox 8"/>
            <p:cNvSpPr txBox="1"/>
            <p:nvPr/>
          </p:nvSpPr>
          <p:spPr bwMode="auto">
            <a:xfrm>
              <a:off x="7685980" y="1395413"/>
              <a:ext cx="447374"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5</a:t>
              </a:r>
            </a:p>
          </p:txBody>
        </p:sp>
        <p:sp>
          <p:nvSpPr>
            <p:cNvPr id="10" name="TextBox 9"/>
            <p:cNvSpPr txBox="1"/>
            <p:nvPr/>
          </p:nvSpPr>
          <p:spPr bwMode="auto">
            <a:xfrm>
              <a:off x="7685980" y="836613"/>
              <a:ext cx="447374"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4</a:t>
              </a:r>
            </a:p>
          </p:txBody>
        </p:sp>
        <p:cxnSp>
          <p:nvCxnSpPr>
            <p:cNvPr id="11" name="Straight Connector 10"/>
            <p:cNvCxnSpPr>
              <a:cxnSpLocks noChangeShapeType="1"/>
            </p:cNvCxnSpPr>
            <p:nvPr/>
          </p:nvCxnSpPr>
          <p:spPr bwMode="auto">
            <a:xfrm flipH="1">
              <a:off x="7138292" y="1484593"/>
              <a:ext cx="1008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12" name="Straight Connector 11"/>
            <p:cNvCxnSpPr>
              <a:cxnSpLocks noChangeShapeType="1"/>
            </p:cNvCxnSpPr>
            <p:nvPr/>
          </p:nvCxnSpPr>
          <p:spPr bwMode="auto">
            <a:xfrm flipH="1" flipV="1">
              <a:off x="7636933" y="914207"/>
              <a:ext cx="5391" cy="11252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sp>
          <p:nvSpPr>
            <p:cNvPr id="13" name="Rectangle 12"/>
            <p:cNvSpPr>
              <a:spLocks noChangeArrowheads="1"/>
            </p:cNvSpPr>
            <p:nvPr/>
          </p:nvSpPr>
          <p:spPr bwMode="auto">
            <a:xfrm>
              <a:off x="7138292" y="908611"/>
              <a:ext cx="1008063" cy="1151964"/>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endParaRPr lang="en-GB" b="0">
                <a:solidFill>
                  <a:srgbClr val="000000"/>
                </a:solidFill>
              </a:endParaRPr>
            </a:p>
          </p:txBody>
        </p:sp>
      </p:grpSp>
      <p:grpSp>
        <p:nvGrpSpPr>
          <p:cNvPr id="33" name="Group 32"/>
          <p:cNvGrpSpPr/>
          <p:nvPr/>
        </p:nvGrpSpPr>
        <p:grpSpPr>
          <a:xfrm>
            <a:off x="6300192" y="1484784"/>
            <a:ext cx="1584176" cy="1238412"/>
            <a:chOff x="6300192" y="1484784"/>
            <a:chExt cx="1584176" cy="1238412"/>
          </a:xfrm>
        </p:grpSpPr>
        <p:sp>
          <p:nvSpPr>
            <p:cNvPr id="22" name="TextBox 21"/>
            <p:cNvSpPr txBox="1"/>
            <p:nvPr/>
          </p:nvSpPr>
          <p:spPr bwMode="auto">
            <a:xfrm>
              <a:off x="6300192" y="1484784"/>
              <a:ext cx="683046"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45</a:t>
              </a:r>
            </a:p>
          </p:txBody>
        </p:sp>
        <p:sp>
          <p:nvSpPr>
            <p:cNvPr id="23" name="TextBox 22"/>
            <p:cNvSpPr txBox="1"/>
            <p:nvPr/>
          </p:nvSpPr>
          <p:spPr bwMode="auto">
            <a:xfrm>
              <a:off x="6300192" y="2076865"/>
              <a:ext cx="689678"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47</a:t>
              </a:r>
            </a:p>
          </p:txBody>
        </p:sp>
        <p:sp>
          <p:nvSpPr>
            <p:cNvPr id="24" name="TextBox 23"/>
            <p:cNvSpPr txBox="1"/>
            <p:nvPr/>
          </p:nvSpPr>
          <p:spPr bwMode="auto">
            <a:xfrm>
              <a:off x="7174285" y="1484784"/>
              <a:ext cx="710083"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37</a:t>
              </a:r>
            </a:p>
          </p:txBody>
        </p:sp>
        <p:sp>
          <p:nvSpPr>
            <p:cNvPr id="25" name="TextBox 24"/>
            <p:cNvSpPr txBox="1"/>
            <p:nvPr/>
          </p:nvSpPr>
          <p:spPr bwMode="auto">
            <a:xfrm>
              <a:off x="7164288" y="2060848"/>
              <a:ext cx="710083"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35</a:t>
              </a:r>
            </a:p>
          </p:txBody>
        </p:sp>
      </p:grpSp>
      <p:sp>
        <p:nvSpPr>
          <p:cNvPr id="32" name="Content Placeholder 2"/>
          <p:cNvSpPr txBox="1">
            <a:spLocks/>
          </p:cNvSpPr>
          <p:nvPr/>
        </p:nvSpPr>
        <p:spPr bwMode="auto">
          <a:xfrm>
            <a:off x="539552" y="3068960"/>
            <a:ext cx="4032448" cy="93610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Perfom the calculations</a:t>
            </a:r>
            <a:br>
              <a:rPr lang="en-GB" b="0"/>
            </a:br>
            <a:r>
              <a:rPr lang="en-GB" b="0"/>
              <a:t>indicated</a:t>
            </a:r>
          </a:p>
        </p:txBody>
      </p:sp>
      <p:grpSp>
        <p:nvGrpSpPr>
          <p:cNvPr id="37" name="Group 36"/>
          <p:cNvGrpSpPr/>
          <p:nvPr/>
        </p:nvGrpSpPr>
        <p:grpSpPr>
          <a:xfrm>
            <a:off x="6012160" y="1556792"/>
            <a:ext cx="1872208" cy="1224136"/>
            <a:chOff x="6012160" y="1556792"/>
            <a:chExt cx="1872208" cy="1224136"/>
          </a:xfrm>
        </p:grpSpPr>
        <p:sp>
          <p:nvSpPr>
            <p:cNvPr id="29" name="TextBox 28"/>
            <p:cNvSpPr txBox="1"/>
            <p:nvPr/>
          </p:nvSpPr>
          <p:spPr>
            <a:xfrm>
              <a:off x="6948264" y="1556792"/>
              <a:ext cx="364202" cy="523220"/>
            </a:xfrm>
            <a:prstGeom prst="rect">
              <a:avLst/>
            </a:prstGeom>
            <a:noFill/>
          </p:spPr>
          <p:txBody>
            <a:bodyPr wrap="none" rtlCol="0">
              <a:spAutoFit/>
            </a:bodyPr>
            <a:lstStyle/>
            <a:p>
              <a:r>
                <a:rPr lang="en-GB" b="0">
                  <a:solidFill>
                    <a:srgbClr val="000000"/>
                  </a:solidFill>
                  <a:latin typeface="Arial"/>
                  <a:cs typeface="Arial"/>
                </a:rPr>
                <a:t>x</a:t>
              </a:r>
            </a:p>
          </p:txBody>
        </p:sp>
        <p:sp>
          <p:nvSpPr>
            <p:cNvPr id="30" name="TextBox 29"/>
            <p:cNvSpPr txBox="1"/>
            <p:nvPr/>
          </p:nvSpPr>
          <p:spPr>
            <a:xfrm>
              <a:off x="6948264" y="2185700"/>
              <a:ext cx="364202" cy="523220"/>
            </a:xfrm>
            <a:prstGeom prst="rect">
              <a:avLst/>
            </a:prstGeom>
            <a:noFill/>
          </p:spPr>
          <p:txBody>
            <a:bodyPr wrap="none" rtlCol="0">
              <a:spAutoFit/>
            </a:bodyPr>
            <a:lstStyle/>
            <a:p>
              <a:r>
                <a:rPr lang="en-GB" b="0">
                  <a:solidFill>
                    <a:srgbClr val="000000"/>
                  </a:solidFill>
                  <a:latin typeface="Arial"/>
                  <a:cs typeface="Arial"/>
                </a:rPr>
                <a:t>x</a:t>
              </a:r>
            </a:p>
          </p:txBody>
        </p:sp>
        <p:sp>
          <p:nvSpPr>
            <p:cNvPr id="31" name="TextBox 30"/>
            <p:cNvSpPr txBox="1"/>
            <p:nvPr/>
          </p:nvSpPr>
          <p:spPr>
            <a:xfrm>
              <a:off x="6012160" y="2204864"/>
              <a:ext cx="389850" cy="523220"/>
            </a:xfrm>
            <a:prstGeom prst="rect">
              <a:avLst/>
            </a:prstGeom>
            <a:noFill/>
          </p:spPr>
          <p:txBody>
            <a:bodyPr wrap="none" rtlCol="0">
              <a:spAutoFit/>
            </a:bodyPr>
            <a:lstStyle/>
            <a:p>
              <a:r>
                <a:rPr lang="en-GB" b="0">
                  <a:solidFill>
                    <a:srgbClr val="000000"/>
                  </a:solidFill>
                  <a:latin typeface="Arial"/>
                  <a:cs typeface="Arial"/>
                </a:rPr>
                <a:t>–</a:t>
              </a:r>
            </a:p>
          </p:txBody>
        </p:sp>
        <p:cxnSp>
          <p:nvCxnSpPr>
            <p:cNvPr id="36" name="Straight Connector 35"/>
            <p:cNvCxnSpPr/>
            <p:nvPr/>
          </p:nvCxnSpPr>
          <p:spPr bwMode="auto">
            <a:xfrm>
              <a:off x="6300192" y="2780928"/>
              <a:ext cx="1584176"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grpSp>
      <p:grpSp>
        <p:nvGrpSpPr>
          <p:cNvPr id="38" name="Group 37"/>
          <p:cNvGrpSpPr/>
          <p:nvPr/>
        </p:nvGrpSpPr>
        <p:grpSpPr>
          <a:xfrm>
            <a:off x="6012160" y="3789040"/>
            <a:ext cx="1872208" cy="1224136"/>
            <a:chOff x="6012160" y="1556792"/>
            <a:chExt cx="1872208" cy="1224136"/>
          </a:xfrm>
        </p:grpSpPr>
        <p:sp>
          <p:nvSpPr>
            <p:cNvPr id="39" name="TextBox 38"/>
            <p:cNvSpPr txBox="1"/>
            <p:nvPr/>
          </p:nvSpPr>
          <p:spPr>
            <a:xfrm>
              <a:off x="6948264" y="1556792"/>
              <a:ext cx="364202" cy="523220"/>
            </a:xfrm>
            <a:prstGeom prst="rect">
              <a:avLst/>
            </a:prstGeom>
            <a:noFill/>
          </p:spPr>
          <p:txBody>
            <a:bodyPr wrap="none" rtlCol="0">
              <a:spAutoFit/>
            </a:bodyPr>
            <a:lstStyle/>
            <a:p>
              <a:r>
                <a:rPr lang="en-GB" b="0">
                  <a:solidFill>
                    <a:srgbClr val="000000"/>
                  </a:solidFill>
                  <a:latin typeface="Arial"/>
                  <a:cs typeface="Arial"/>
                </a:rPr>
                <a:t>x</a:t>
              </a:r>
            </a:p>
          </p:txBody>
        </p:sp>
        <p:sp>
          <p:nvSpPr>
            <p:cNvPr id="40" name="TextBox 39"/>
            <p:cNvSpPr txBox="1"/>
            <p:nvPr/>
          </p:nvSpPr>
          <p:spPr>
            <a:xfrm>
              <a:off x="6948264" y="2185700"/>
              <a:ext cx="364202" cy="523220"/>
            </a:xfrm>
            <a:prstGeom prst="rect">
              <a:avLst/>
            </a:prstGeom>
            <a:noFill/>
          </p:spPr>
          <p:txBody>
            <a:bodyPr wrap="none" rtlCol="0">
              <a:spAutoFit/>
            </a:bodyPr>
            <a:lstStyle/>
            <a:p>
              <a:r>
                <a:rPr lang="en-GB" b="0">
                  <a:solidFill>
                    <a:srgbClr val="000000"/>
                  </a:solidFill>
                  <a:latin typeface="Arial"/>
                  <a:cs typeface="Arial"/>
                </a:rPr>
                <a:t>x</a:t>
              </a:r>
            </a:p>
          </p:txBody>
        </p:sp>
        <p:sp>
          <p:nvSpPr>
            <p:cNvPr id="41" name="TextBox 40"/>
            <p:cNvSpPr txBox="1"/>
            <p:nvPr/>
          </p:nvSpPr>
          <p:spPr>
            <a:xfrm>
              <a:off x="6012160" y="2204864"/>
              <a:ext cx="389850" cy="523220"/>
            </a:xfrm>
            <a:prstGeom prst="rect">
              <a:avLst/>
            </a:prstGeom>
            <a:noFill/>
          </p:spPr>
          <p:txBody>
            <a:bodyPr wrap="none" rtlCol="0">
              <a:spAutoFit/>
            </a:bodyPr>
            <a:lstStyle/>
            <a:p>
              <a:r>
                <a:rPr lang="en-GB" b="0">
                  <a:solidFill>
                    <a:srgbClr val="000000"/>
                  </a:solidFill>
                  <a:latin typeface="Arial"/>
                  <a:cs typeface="Arial"/>
                </a:rPr>
                <a:t>–</a:t>
              </a:r>
            </a:p>
          </p:txBody>
        </p:sp>
        <p:cxnSp>
          <p:nvCxnSpPr>
            <p:cNvPr id="42" name="Straight Connector 41"/>
            <p:cNvCxnSpPr/>
            <p:nvPr/>
          </p:nvCxnSpPr>
          <p:spPr bwMode="auto">
            <a:xfrm>
              <a:off x="6300192" y="2780928"/>
              <a:ext cx="1584176" cy="0"/>
            </a:xfrm>
            <a:prstGeom prst="line">
              <a:avLst/>
            </a:prstGeom>
            <a:solidFill>
              <a:schemeClr val="accent1"/>
            </a:solidFill>
            <a:ln w="28575" cap="flat" cmpd="sng" algn="ctr">
              <a:solidFill>
                <a:srgbClr val="000000"/>
              </a:solidFill>
              <a:prstDash val="solid"/>
              <a:round/>
              <a:headEnd type="none" w="med" len="med"/>
              <a:tailEnd type="none" w="med" len="med"/>
            </a:ln>
            <a:effectLst/>
          </p:spPr>
        </p:cxnSp>
      </p:grpSp>
      <p:grpSp>
        <p:nvGrpSpPr>
          <p:cNvPr id="43" name="Group 42"/>
          <p:cNvGrpSpPr/>
          <p:nvPr/>
        </p:nvGrpSpPr>
        <p:grpSpPr>
          <a:xfrm>
            <a:off x="6372200" y="3717032"/>
            <a:ext cx="1584176" cy="1238412"/>
            <a:chOff x="6300192" y="1484784"/>
            <a:chExt cx="1584176" cy="1238412"/>
          </a:xfrm>
        </p:grpSpPr>
        <p:sp>
          <p:nvSpPr>
            <p:cNvPr id="44" name="TextBox 43"/>
            <p:cNvSpPr txBox="1"/>
            <p:nvPr/>
          </p:nvSpPr>
          <p:spPr bwMode="auto">
            <a:xfrm>
              <a:off x="6300192" y="1484784"/>
              <a:ext cx="710083"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62</a:t>
              </a:r>
            </a:p>
          </p:txBody>
        </p:sp>
        <p:sp>
          <p:nvSpPr>
            <p:cNvPr id="45" name="TextBox 44"/>
            <p:cNvSpPr txBox="1"/>
            <p:nvPr/>
          </p:nvSpPr>
          <p:spPr bwMode="auto">
            <a:xfrm>
              <a:off x="6300192" y="2076865"/>
              <a:ext cx="710083"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64</a:t>
              </a:r>
            </a:p>
          </p:txBody>
        </p:sp>
        <p:sp>
          <p:nvSpPr>
            <p:cNvPr id="46" name="TextBox 45"/>
            <p:cNvSpPr txBox="1"/>
            <p:nvPr/>
          </p:nvSpPr>
          <p:spPr bwMode="auto">
            <a:xfrm>
              <a:off x="7174285" y="1484784"/>
              <a:ext cx="710083"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54</a:t>
              </a:r>
            </a:p>
          </p:txBody>
        </p:sp>
        <p:sp>
          <p:nvSpPr>
            <p:cNvPr id="47" name="TextBox 46"/>
            <p:cNvSpPr txBox="1"/>
            <p:nvPr/>
          </p:nvSpPr>
          <p:spPr bwMode="auto">
            <a:xfrm>
              <a:off x="7164288" y="2060848"/>
              <a:ext cx="710083" cy="646331"/>
            </a:xfrm>
            <a:prstGeom prst="rect">
              <a:avLst/>
            </a:prstGeom>
            <a:noFill/>
          </p:spPr>
          <p:txBody>
            <a:bodyPr wrap="none">
              <a:spAutoFit/>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a:defRPr/>
              </a:pPr>
              <a:r>
                <a:rPr lang="en-GB" sz="3600" b="0" dirty="0">
                  <a:solidFill>
                    <a:srgbClr val="FF0000"/>
                  </a:solidFill>
                </a:rPr>
                <a:t>52</a:t>
              </a:r>
            </a:p>
          </p:txBody>
        </p:sp>
      </p:grpSp>
      <p:sp>
        <p:nvSpPr>
          <p:cNvPr id="48" name="Content Placeholder 2"/>
          <p:cNvSpPr txBox="1">
            <a:spLocks/>
          </p:cNvSpPr>
          <p:nvPr/>
        </p:nvSpPr>
        <p:spPr bwMode="auto">
          <a:xfrm>
            <a:off x="539552" y="4077072"/>
            <a:ext cx="4032448" cy="93610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Compare your answers</a:t>
            </a:r>
          </a:p>
        </p:txBody>
      </p:sp>
      <p:pic>
        <p:nvPicPr>
          <p:cNvPr id="49" name="Picture 4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5301208"/>
            <a:ext cx="7651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6948264" y="2780928"/>
            <a:ext cx="1111546" cy="646331"/>
          </a:xfrm>
          <a:prstGeom prst="rect">
            <a:avLst/>
          </a:prstGeom>
        </p:spPr>
        <p:txBody>
          <a:bodyPr wrap="none">
            <a:spAutoFit/>
          </a:bodyPr>
          <a:lstStyle/>
          <a:p>
            <a:pPr>
              <a:defRPr/>
            </a:pPr>
            <a:r>
              <a:rPr lang="en-GB" sz="3600" b="0" dirty="0">
                <a:solidFill>
                  <a:srgbClr val="000000"/>
                </a:solidFill>
              </a:rPr>
              <a:t>= 20</a:t>
            </a:r>
          </a:p>
        </p:txBody>
      </p:sp>
      <p:sp>
        <p:nvSpPr>
          <p:cNvPr id="54" name="Rectangle 53"/>
          <p:cNvSpPr/>
          <p:nvPr/>
        </p:nvSpPr>
        <p:spPr>
          <a:xfrm>
            <a:off x="6948264" y="5085184"/>
            <a:ext cx="1111546" cy="646331"/>
          </a:xfrm>
          <a:prstGeom prst="rect">
            <a:avLst/>
          </a:prstGeom>
        </p:spPr>
        <p:txBody>
          <a:bodyPr wrap="none">
            <a:spAutoFit/>
          </a:bodyPr>
          <a:lstStyle/>
          <a:p>
            <a:pPr>
              <a:defRPr/>
            </a:pPr>
            <a:r>
              <a:rPr lang="en-GB" sz="3600" b="0" dirty="0">
                <a:solidFill>
                  <a:srgbClr val="000000"/>
                </a:solidFill>
              </a:rPr>
              <a:t>= 20</a:t>
            </a:r>
          </a:p>
        </p:txBody>
      </p:sp>
    </p:spTree>
    <p:extLst>
      <p:ext uri="{BB962C8B-B14F-4D97-AF65-F5344CB8AC3E}">
        <p14:creationId xmlns:p14="http://schemas.microsoft.com/office/powerpoint/2010/main" val="2979804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 grpId="0"/>
      <p:bldP spid="48" grpId="0"/>
      <p:bldP spid="53"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t>Differing Sums of Products</a:t>
            </a:r>
          </a:p>
        </p:txBody>
      </p:sp>
      <p:sp>
        <p:nvSpPr>
          <p:cNvPr id="4" name="Content Placeholder 2"/>
          <p:cNvSpPr txBox="1">
            <a:spLocks/>
          </p:cNvSpPr>
          <p:nvPr/>
        </p:nvSpPr>
        <p:spPr bwMode="auto">
          <a:xfrm>
            <a:off x="1043657" y="1845295"/>
            <a:ext cx="5256213" cy="1223962"/>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Wingdings" charset="2"/>
              <a:buChar char="v"/>
              <a:defRPr/>
            </a:pPr>
            <a:r>
              <a:rPr lang="en-GB" sz="2800" b="0">
                <a:solidFill>
                  <a:srgbClr val="000000"/>
                </a:solidFill>
                <a:effectLst/>
              </a:rPr>
              <a:t>Add together the products along the rows</a:t>
            </a:r>
          </a:p>
        </p:txBody>
      </p:sp>
      <p:sp>
        <p:nvSpPr>
          <p:cNvPr id="5" name="Content Placeholder 2"/>
          <p:cNvSpPr txBox="1">
            <a:spLocks/>
          </p:cNvSpPr>
          <p:nvPr/>
        </p:nvSpPr>
        <p:spPr bwMode="auto">
          <a:xfrm>
            <a:off x="1043657" y="2853357"/>
            <a:ext cx="5616575" cy="1223963"/>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Wingdings" charset="2"/>
              <a:buChar char="v"/>
              <a:defRPr/>
            </a:pPr>
            <a:r>
              <a:rPr lang="en-GB" sz="2800" b="0">
                <a:solidFill>
                  <a:srgbClr val="000000"/>
                </a:solidFill>
                <a:effectLst/>
              </a:rPr>
              <a:t>Add together the products down the columns</a:t>
            </a:r>
          </a:p>
        </p:txBody>
      </p:sp>
      <p:sp>
        <p:nvSpPr>
          <p:cNvPr id="6" name="Content Placeholder 2"/>
          <p:cNvSpPr txBox="1">
            <a:spLocks/>
          </p:cNvSpPr>
          <p:nvPr/>
        </p:nvSpPr>
        <p:spPr bwMode="auto">
          <a:xfrm>
            <a:off x="1043657" y="3861420"/>
            <a:ext cx="5543550" cy="647700"/>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Wingdings" charset="2"/>
              <a:buChar char="v"/>
              <a:defRPr/>
            </a:pPr>
            <a:r>
              <a:rPr lang="en-GB" sz="2800" b="0">
                <a:solidFill>
                  <a:srgbClr val="000000"/>
                </a:solidFill>
                <a:effectLst/>
              </a:rPr>
              <a:t>Calculate the difference</a:t>
            </a:r>
          </a:p>
        </p:txBody>
      </p:sp>
      <p:sp>
        <p:nvSpPr>
          <p:cNvPr id="7" name="Content Placeholder 2"/>
          <p:cNvSpPr txBox="1">
            <a:spLocks/>
          </p:cNvSpPr>
          <p:nvPr/>
        </p:nvSpPr>
        <p:spPr bwMode="auto">
          <a:xfrm>
            <a:off x="1835697" y="5516563"/>
            <a:ext cx="6120680" cy="1008062"/>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marL="0" indent="0" algn="ctr">
              <a:buClr>
                <a:schemeClr val="bg1"/>
              </a:buClr>
              <a:buNone/>
              <a:defRPr/>
            </a:pPr>
            <a:r>
              <a:rPr lang="en-GB" sz="2800" b="0">
                <a:solidFill>
                  <a:schemeClr val="accent3">
                    <a:lumMod val="50000"/>
                  </a:schemeClr>
                </a:solidFill>
                <a:effectLst/>
              </a:rPr>
              <a:t>Now choose positive numbers </a:t>
            </a:r>
            <a:br>
              <a:rPr lang="en-GB" sz="2800" b="0">
                <a:solidFill>
                  <a:schemeClr val="accent3">
                    <a:lumMod val="50000"/>
                  </a:schemeClr>
                </a:solidFill>
                <a:effectLst/>
              </a:rPr>
            </a:br>
            <a:r>
              <a:rPr lang="en-GB" sz="2800" b="0">
                <a:solidFill>
                  <a:schemeClr val="accent3">
                    <a:lumMod val="50000"/>
                  </a:schemeClr>
                </a:solidFill>
                <a:effectLst/>
              </a:rPr>
              <a:t>so that the difference is 7</a:t>
            </a:r>
          </a:p>
        </p:txBody>
      </p:sp>
      <p:sp>
        <p:nvSpPr>
          <p:cNvPr id="8" name="Content Placeholder 2"/>
          <p:cNvSpPr txBox="1">
            <a:spLocks/>
          </p:cNvSpPr>
          <p:nvPr/>
        </p:nvSpPr>
        <p:spPr bwMode="auto">
          <a:xfrm>
            <a:off x="1403350" y="4437063"/>
            <a:ext cx="4681538" cy="1008062"/>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Wingdings" charset="2"/>
              <a:buChar char="v"/>
              <a:defRPr/>
            </a:pPr>
            <a:r>
              <a:rPr lang="en-GB" sz="2400" b="0">
                <a:solidFill>
                  <a:srgbClr val="0000FF"/>
                </a:solidFill>
                <a:effectLst/>
              </a:rPr>
              <a:t>That is the ‘doing’</a:t>
            </a:r>
            <a:br>
              <a:rPr lang="en-GB" sz="2400" b="0">
                <a:solidFill>
                  <a:srgbClr val="0000FF"/>
                </a:solidFill>
                <a:effectLst/>
              </a:rPr>
            </a:br>
            <a:r>
              <a:rPr lang="en-GB" sz="2400" b="0">
                <a:solidFill>
                  <a:srgbClr val="0000FF"/>
                </a:solidFill>
                <a:effectLst/>
              </a:rPr>
              <a:t>What is an undoing?</a:t>
            </a:r>
          </a:p>
        </p:txBody>
      </p:sp>
      <p:sp>
        <p:nvSpPr>
          <p:cNvPr id="9" name="TextBox 8"/>
          <p:cNvSpPr txBox="1"/>
          <p:nvPr/>
        </p:nvSpPr>
        <p:spPr bwMode="auto">
          <a:xfrm>
            <a:off x="6659563" y="836613"/>
            <a:ext cx="447675" cy="646112"/>
          </a:xfrm>
          <a:prstGeom prst="rect">
            <a:avLst/>
          </a:prstGeom>
          <a:noFill/>
        </p:spPr>
        <p:txBody>
          <a:bodyPr wrap="none">
            <a:spAutoFit/>
          </a:bodyPr>
          <a:lstStyle/>
          <a:p>
            <a:pPr>
              <a:defRPr/>
            </a:pPr>
            <a:r>
              <a:rPr lang="en-GB" sz="3600" b="0" dirty="0">
                <a:solidFill>
                  <a:srgbClr val="FF0000"/>
                </a:solidFill>
              </a:rPr>
              <a:t>4</a:t>
            </a:r>
          </a:p>
        </p:txBody>
      </p:sp>
      <p:sp>
        <p:nvSpPr>
          <p:cNvPr id="10" name="TextBox 9"/>
          <p:cNvSpPr txBox="1"/>
          <p:nvPr/>
        </p:nvSpPr>
        <p:spPr bwMode="auto">
          <a:xfrm>
            <a:off x="6659563" y="1414463"/>
            <a:ext cx="447675" cy="646112"/>
          </a:xfrm>
          <a:prstGeom prst="rect">
            <a:avLst/>
          </a:prstGeom>
          <a:noFill/>
        </p:spPr>
        <p:txBody>
          <a:bodyPr wrap="none">
            <a:spAutoFit/>
          </a:bodyPr>
          <a:lstStyle/>
          <a:p>
            <a:pPr>
              <a:defRPr/>
            </a:pPr>
            <a:r>
              <a:rPr lang="en-GB" sz="3600" b="0" dirty="0">
                <a:solidFill>
                  <a:srgbClr val="FF0000"/>
                </a:solidFill>
              </a:rPr>
              <a:t>5</a:t>
            </a:r>
          </a:p>
        </p:txBody>
      </p:sp>
      <p:sp>
        <p:nvSpPr>
          <p:cNvPr id="11" name="TextBox 10"/>
          <p:cNvSpPr txBox="1"/>
          <p:nvPr/>
        </p:nvSpPr>
        <p:spPr bwMode="auto">
          <a:xfrm>
            <a:off x="7135813" y="1395413"/>
            <a:ext cx="446087" cy="646112"/>
          </a:xfrm>
          <a:prstGeom prst="rect">
            <a:avLst/>
          </a:prstGeom>
          <a:noFill/>
        </p:spPr>
        <p:txBody>
          <a:bodyPr wrap="none">
            <a:spAutoFit/>
          </a:bodyPr>
          <a:lstStyle/>
          <a:p>
            <a:pPr>
              <a:defRPr/>
            </a:pPr>
            <a:r>
              <a:rPr lang="en-GB" sz="3600" b="0" dirty="0">
                <a:solidFill>
                  <a:srgbClr val="FF0000"/>
                </a:solidFill>
              </a:rPr>
              <a:t>3</a:t>
            </a:r>
          </a:p>
        </p:txBody>
      </p:sp>
      <p:sp>
        <p:nvSpPr>
          <p:cNvPr id="12" name="TextBox 11"/>
          <p:cNvSpPr txBox="1"/>
          <p:nvPr/>
        </p:nvSpPr>
        <p:spPr bwMode="auto">
          <a:xfrm>
            <a:off x="7135813" y="836613"/>
            <a:ext cx="446087" cy="646112"/>
          </a:xfrm>
          <a:prstGeom prst="rect">
            <a:avLst/>
          </a:prstGeom>
          <a:noFill/>
        </p:spPr>
        <p:txBody>
          <a:bodyPr wrap="none">
            <a:spAutoFit/>
          </a:bodyPr>
          <a:lstStyle/>
          <a:p>
            <a:pPr>
              <a:defRPr/>
            </a:pPr>
            <a:r>
              <a:rPr lang="en-GB" sz="3600" b="0" dirty="0">
                <a:solidFill>
                  <a:srgbClr val="FF0000"/>
                </a:solidFill>
              </a:rPr>
              <a:t>7</a:t>
            </a:r>
          </a:p>
        </p:txBody>
      </p:sp>
      <p:cxnSp>
        <p:nvCxnSpPr>
          <p:cNvPr id="49169" name="Straight Connector 13"/>
          <p:cNvCxnSpPr>
            <a:cxnSpLocks noChangeShapeType="1"/>
          </p:cNvCxnSpPr>
          <p:nvPr/>
        </p:nvCxnSpPr>
        <p:spPr bwMode="auto">
          <a:xfrm flipH="1">
            <a:off x="6588125" y="1484593"/>
            <a:ext cx="1008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49170" name="Straight Connector 17"/>
          <p:cNvCxnSpPr>
            <a:cxnSpLocks noChangeShapeType="1"/>
          </p:cNvCxnSpPr>
          <p:nvPr/>
        </p:nvCxnSpPr>
        <p:spPr bwMode="auto">
          <a:xfrm flipH="1" flipV="1">
            <a:off x="7086766" y="914207"/>
            <a:ext cx="5391" cy="11252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sp>
        <p:nvSpPr>
          <p:cNvPr id="49171" name="Rectangle 25"/>
          <p:cNvSpPr>
            <a:spLocks noChangeArrowheads="1"/>
          </p:cNvSpPr>
          <p:nvPr/>
        </p:nvSpPr>
        <p:spPr bwMode="auto">
          <a:xfrm>
            <a:off x="6588125" y="908611"/>
            <a:ext cx="1008063" cy="1151964"/>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b="0">
              <a:solidFill>
                <a:srgbClr val="000000"/>
              </a:solidFill>
            </a:endParaRPr>
          </a:p>
        </p:txBody>
      </p:sp>
      <p:sp>
        <p:nvSpPr>
          <p:cNvPr id="31" name="TextBox 30"/>
          <p:cNvSpPr txBox="1"/>
          <p:nvPr/>
        </p:nvSpPr>
        <p:spPr>
          <a:xfrm>
            <a:off x="6084888" y="2205038"/>
            <a:ext cx="2257425" cy="522287"/>
          </a:xfrm>
          <a:prstGeom prst="rect">
            <a:avLst/>
          </a:prstGeom>
          <a:noFill/>
        </p:spPr>
        <p:txBody>
          <a:bodyPr wrap="none">
            <a:spAutoFit/>
          </a:bodyPr>
          <a:lstStyle/>
          <a:p>
            <a:pPr>
              <a:defRPr/>
            </a:pPr>
            <a:r>
              <a:rPr lang="en-GB" b="0" dirty="0">
                <a:solidFill>
                  <a:srgbClr val="FF0000"/>
                </a:solidFill>
              </a:rPr>
              <a:t>28</a:t>
            </a:r>
            <a:r>
              <a:rPr lang="en-GB" b="0" dirty="0">
                <a:solidFill>
                  <a:srgbClr val="000000"/>
                </a:solidFill>
              </a:rPr>
              <a:t> + </a:t>
            </a:r>
            <a:r>
              <a:rPr lang="en-GB" b="0" dirty="0">
                <a:solidFill>
                  <a:srgbClr val="FF0000"/>
                </a:solidFill>
              </a:rPr>
              <a:t>15</a:t>
            </a:r>
            <a:r>
              <a:rPr lang="en-GB" b="0" dirty="0">
                <a:solidFill>
                  <a:srgbClr val="000000"/>
                </a:solidFill>
              </a:rPr>
              <a:t> = </a:t>
            </a:r>
            <a:r>
              <a:rPr lang="en-GB" b="0" dirty="0">
                <a:solidFill>
                  <a:srgbClr val="FF0000"/>
                </a:solidFill>
              </a:rPr>
              <a:t>43</a:t>
            </a:r>
          </a:p>
        </p:txBody>
      </p:sp>
      <p:sp>
        <p:nvSpPr>
          <p:cNvPr id="32" name="TextBox 31"/>
          <p:cNvSpPr txBox="1"/>
          <p:nvPr/>
        </p:nvSpPr>
        <p:spPr>
          <a:xfrm>
            <a:off x="6084888" y="2997200"/>
            <a:ext cx="2185987" cy="522288"/>
          </a:xfrm>
          <a:prstGeom prst="rect">
            <a:avLst/>
          </a:prstGeom>
          <a:noFill/>
        </p:spPr>
        <p:txBody>
          <a:bodyPr wrap="none">
            <a:spAutoFit/>
          </a:bodyPr>
          <a:lstStyle/>
          <a:p>
            <a:pPr>
              <a:defRPr/>
            </a:pPr>
            <a:r>
              <a:rPr lang="en-GB" b="0" dirty="0">
                <a:solidFill>
                  <a:srgbClr val="FF0000"/>
                </a:solidFill>
              </a:rPr>
              <a:t>20</a:t>
            </a:r>
            <a:r>
              <a:rPr lang="en-GB" b="0" dirty="0">
                <a:solidFill>
                  <a:srgbClr val="000000"/>
                </a:solidFill>
              </a:rPr>
              <a:t> +</a:t>
            </a:r>
            <a:r>
              <a:rPr lang="en-GB" b="0" dirty="0">
                <a:solidFill>
                  <a:srgbClr val="FF0000"/>
                </a:solidFill>
              </a:rPr>
              <a:t> 21</a:t>
            </a:r>
            <a:r>
              <a:rPr lang="en-GB" b="0" dirty="0">
                <a:solidFill>
                  <a:srgbClr val="000000"/>
                </a:solidFill>
              </a:rPr>
              <a:t> = </a:t>
            </a:r>
            <a:r>
              <a:rPr lang="en-GB" b="0" dirty="0">
                <a:solidFill>
                  <a:srgbClr val="FF0000"/>
                </a:solidFill>
              </a:rPr>
              <a:t>41</a:t>
            </a:r>
          </a:p>
        </p:txBody>
      </p:sp>
      <p:sp>
        <p:nvSpPr>
          <p:cNvPr id="33" name="TextBox 32"/>
          <p:cNvSpPr txBox="1"/>
          <p:nvPr/>
        </p:nvSpPr>
        <p:spPr>
          <a:xfrm>
            <a:off x="6084888" y="3644900"/>
            <a:ext cx="2076450" cy="523875"/>
          </a:xfrm>
          <a:prstGeom prst="rect">
            <a:avLst/>
          </a:prstGeom>
          <a:noFill/>
        </p:spPr>
        <p:txBody>
          <a:bodyPr wrap="none">
            <a:spAutoFit/>
          </a:bodyPr>
          <a:lstStyle/>
          <a:p>
            <a:pPr>
              <a:defRPr/>
            </a:pPr>
            <a:r>
              <a:rPr lang="en-GB" b="0" dirty="0">
                <a:solidFill>
                  <a:srgbClr val="FF0000"/>
                </a:solidFill>
              </a:rPr>
              <a:t>43</a:t>
            </a:r>
            <a:r>
              <a:rPr lang="en-GB" b="0" dirty="0">
                <a:solidFill>
                  <a:srgbClr val="000000"/>
                </a:solidFill>
              </a:rPr>
              <a:t> –</a:t>
            </a:r>
            <a:r>
              <a:rPr lang="en-GB" b="0" dirty="0">
                <a:solidFill>
                  <a:srgbClr val="FF0000"/>
                </a:solidFill>
              </a:rPr>
              <a:t> 41</a:t>
            </a:r>
            <a:r>
              <a:rPr lang="en-GB" b="0" dirty="0">
                <a:solidFill>
                  <a:srgbClr val="000000"/>
                </a:solidFill>
              </a:rPr>
              <a:t> =</a:t>
            </a:r>
            <a:r>
              <a:rPr lang="en-GB" b="0" dirty="0">
                <a:solidFill>
                  <a:schemeClr val="accent3">
                    <a:lumMod val="75000"/>
                  </a:schemeClr>
                </a:solidFill>
              </a:rPr>
              <a:t> 2</a:t>
            </a:r>
          </a:p>
        </p:txBody>
      </p:sp>
      <p:sp>
        <p:nvSpPr>
          <p:cNvPr id="19" name="Content Placeholder 2"/>
          <p:cNvSpPr txBox="1">
            <a:spLocks/>
          </p:cNvSpPr>
          <p:nvPr/>
        </p:nvSpPr>
        <p:spPr bwMode="auto">
          <a:xfrm>
            <a:off x="1043608" y="908720"/>
            <a:ext cx="5256213" cy="1223962"/>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0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18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1600">
                <a:solidFill>
                  <a:srgbClr val="008000"/>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pPr>
              <a:defRPr/>
            </a:pPr>
            <a:r>
              <a:rPr lang="en-GB" sz="2800" b="0"/>
              <a:t>Write down four numbers in a 2 by 2 grid</a:t>
            </a:r>
          </a:p>
        </p:txBody>
      </p:sp>
    </p:spTree>
    <p:extLst>
      <p:ext uri="{BB962C8B-B14F-4D97-AF65-F5344CB8AC3E}">
        <p14:creationId xmlns:p14="http://schemas.microsoft.com/office/powerpoint/2010/main" val="1310172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t>Tracking Arithmetic</a:t>
            </a:r>
          </a:p>
        </p:txBody>
      </p:sp>
      <p:sp>
        <p:nvSpPr>
          <p:cNvPr id="12" name="TextBox 11"/>
          <p:cNvSpPr txBox="1"/>
          <p:nvPr/>
        </p:nvSpPr>
        <p:spPr>
          <a:xfrm>
            <a:off x="1331739" y="980728"/>
            <a:ext cx="1870075" cy="523875"/>
          </a:xfrm>
          <a:prstGeom prst="rect">
            <a:avLst/>
          </a:prstGeom>
          <a:noFill/>
        </p:spPr>
        <p:txBody>
          <a:bodyPr wrap="none">
            <a:spAutoFit/>
          </a:bodyPr>
          <a:lstStyle/>
          <a:p>
            <a:pPr>
              <a:defRPr/>
            </a:pPr>
            <a:r>
              <a:rPr lang="en-GB" b="0" dirty="0">
                <a:solidFill>
                  <a:schemeClr val="accent4">
                    <a:lumMod val="10000"/>
                  </a:schemeClr>
                </a:solidFill>
              </a:rPr>
              <a:t>4x7 + 5x3</a:t>
            </a:r>
          </a:p>
        </p:txBody>
      </p:sp>
      <p:sp>
        <p:nvSpPr>
          <p:cNvPr id="15" name="TextBox 14"/>
          <p:cNvSpPr txBox="1"/>
          <p:nvPr/>
        </p:nvSpPr>
        <p:spPr>
          <a:xfrm>
            <a:off x="1331739" y="1537940"/>
            <a:ext cx="1870075" cy="522288"/>
          </a:xfrm>
          <a:prstGeom prst="rect">
            <a:avLst/>
          </a:prstGeom>
          <a:noFill/>
        </p:spPr>
        <p:txBody>
          <a:bodyPr wrap="none">
            <a:spAutoFit/>
          </a:bodyPr>
          <a:lstStyle/>
          <a:p>
            <a:pPr>
              <a:defRPr/>
            </a:pPr>
            <a:r>
              <a:rPr lang="en-GB" b="0" dirty="0">
                <a:solidFill>
                  <a:schemeClr val="accent4">
                    <a:lumMod val="10000"/>
                  </a:schemeClr>
                </a:solidFill>
              </a:rPr>
              <a:t>4x5 + 7x3</a:t>
            </a:r>
          </a:p>
        </p:txBody>
      </p:sp>
      <p:cxnSp>
        <p:nvCxnSpPr>
          <p:cNvPr id="17" name="Straight Connector 16"/>
          <p:cNvCxnSpPr>
            <a:cxnSpLocks noChangeShapeType="1"/>
          </p:cNvCxnSpPr>
          <p:nvPr/>
        </p:nvCxnSpPr>
        <p:spPr bwMode="auto">
          <a:xfrm>
            <a:off x="1187276" y="2133253"/>
            <a:ext cx="21605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8" name="TextBox 17"/>
          <p:cNvSpPr txBox="1"/>
          <p:nvPr/>
        </p:nvSpPr>
        <p:spPr>
          <a:xfrm>
            <a:off x="1241643" y="3429000"/>
            <a:ext cx="2754293" cy="461665"/>
          </a:xfrm>
          <a:prstGeom prst="rect">
            <a:avLst/>
          </a:prstGeom>
          <a:noFill/>
        </p:spPr>
        <p:txBody>
          <a:bodyPr wrap="none">
            <a:spAutoFit/>
          </a:bodyPr>
          <a:lstStyle/>
          <a:p>
            <a:pPr>
              <a:defRPr/>
            </a:pPr>
            <a:r>
              <a:rPr lang="en-GB" sz="2400" b="0" dirty="0">
                <a:solidFill>
                  <a:schemeClr val="accent4">
                    <a:lumMod val="10000"/>
                  </a:schemeClr>
                </a:solidFill>
              </a:rPr>
              <a:t>4x(7–5) + (5–7)x3</a:t>
            </a:r>
          </a:p>
        </p:txBody>
      </p:sp>
      <p:sp>
        <p:nvSpPr>
          <p:cNvPr id="19" name="TextBox 18"/>
          <p:cNvSpPr txBox="1"/>
          <p:nvPr/>
        </p:nvSpPr>
        <p:spPr>
          <a:xfrm>
            <a:off x="953933" y="4335487"/>
            <a:ext cx="2808287" cy="461665"/>
          </a:xfrm>
          <a:prstGeom prst="rect">
            <a:avLst/>
          </a:prstGeom>
          <a:noFill/>
        </p:spPr>
        <p:txBody>
          <a:bodyPr>
            <a:spAutoFit/>
          </a:bodyPr>
          <a:lstStyle/>
          <a:p>
            <a:pPr>
              <a:defRPr/>
            </a:pPr>
            <a:r>
              <a:rPr lang="en-GB" sz="2400" b="0" dirty="0">
                <a:solidFill>
                  <a:schemeClr val="accent4">
                    <a:lumMod val="10000"/>
                  </a:schemeClr>
                </a:solidFill>
              </a:rPr>
              <a:t>= (4-3) x (7–5)</a:t>
            </a:r>
          </a:p>
        </p:txBody>
      </p:sp>
      <p:sp>
        <p:nvSpPr>
          <p:cNvPr id="20" name="Content Placeholder 2"/>
          <p:cNvSpPr txBox="1">
            <a:spLocks/>
          </p:cNvSpPr>
          <p:nvPr/>
        </p:nvSpPr>
        <p:spPr bwMode="auto">
          <a:xfrm>
            <a:off x="611560" y="4796407"/>
            <a:ext cx="7704137" cy="1872381"/>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Wingdings" charset="2"/>
              <a:buChar char="v"/>
              <a:defRPr/>
            </a:pPr>
            <a:r>
              <a:rPr lang="en-GB" sz="2800" b="0">
                <a:solidFill>
                  <a:schemeClr val="accent4">
                    <a:lumMod val="10000"/>
                  </a:schemeClr>
                </a:solidFill>
                <a:effectLst/>
              </a:rPr>
              <a:t>So in how many essentially different ways can 6 be the difference?</a:t>
            </a:r>
          </a:p>
        </p:txBody>
      </p:sp>
      <p:sp>
        <p:nvSpPr>
          <p:cNvPr id="21" name="Content Placeholder 2"/>
          <p:cNvSpPr txBox="1">
            <a:spLocks/>
          </p:cNvSpPr>
          <p:nvPr/>
        </p:nvSpPr>
        <p:spPr bwMode="auto">
          <a:xfrm>
            <a:off x="611560" y="5731842"/>
            <a:ext cx="7704137" cy="1225550"/>
          </a:xfrm>
          <a:prstGeom prst="rect">
            <a:avLst/>
          </a:prstGeom>
          <a:noFill/>
          <a:ln w="12700">
            <a:noFill/>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2"/>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pPr>
              <a:buClr>
                <a:schemeClr val="bg1"/>
              </a:buClr>
              <a:buFont typeface="Wingdings" charset="2"/>
              <a:buChar char="v"/>
              <a:defRPr/>
            </a:pPr>
            <a:r>
              <a:rPr lang="en-GB" sz="2800" b="0">
                <a:solidFill>
                  <a:schemeClr val="accent4">
                    <a:lumMod val="10000"/>
                  </a:schemeClr>
                </a:solidFill>
                <a:effectLst/>
              </a:rPr>
              <a:t>So in how many essentially different ways can </a:t>
            </a:r>
            <a:r>
              <a:rPr lang="en-GB" sz="2800" b="0" i="1">
                <a:solidFill>
                  <a:schemeClr val="accent4">
                    <a:lumMod val="10000"/>
                  </a:schemeClr>
                </a:solidFill>
                <a:effectLst/>
              </a:rPr>
              <a:t>n</a:t>
            </a:r>
            <a:r>
              <a:rPr lang="en-GB" sz="2800" b="0">
                <a:solidFill>
                  <a:schemeClr val="accent4">
                    <a:lumMod val="10000"/>
                  </a:schemeClr>
                </a:solidFill>
                <a:effectLst/>
              </a:rPr>
              <a:t> be the difference?</a:t>
            </a:r>
          </a:p>
        </p:txBody>
      </p:sp>
      <p:sp>
        <p:nvSpPr>
          <p:cNvPr id="23" name="TextBox 22"/>
          <p:cNvSpPr txBox="1"/>
          <p:nvPr/>
        </p:nvSpPr>
        <p:spPr>
          <a:xfrm>
            <a:off x="953933" y="3849712"/>
            <a:ext cx="3042003" cy="461665"/>
          </a:xfrm>
          <a:prstGeom prst="rect">
            <a:avLst/>
          </a:prstGeom>
          <a:noFill/>
        </p:spPr>
        <p:txBody>
          <a:bodyPr wrap="none">
            <a:spAutoFit/>
          </a:bodyPr>
          <a:lstStyle/>
          <a:p>
            <a:pPr>
              <a:defRPr/>
            </a:pPr>
            <a:r>
              <a:rPr lang="en-GB" sz="2400" b="0" dirty="0">
                <a:solidFill>
                  <a:schemeClr val="accent4">
                    <a:lumMod val="10000"/>
                  </a:schemeClr>
                </a:solidFill>
              </a:rPr>
              <a:t>= 4x(7–5) – (7–5)x3</a:t>
            </a:r>
          </a:p>
        </p:txBody>
      </p:sp>
      <p:sp>
        <p:nvSpPr>
          <p:cNvPr id="22" name="TextBox 21"/>
          <p:cNvSpPr txBox="1"/>
          <p:nvPr/>
        </p:nvSpPr>
        <p:spPr bwMode="auto">
          <a:xfrm>
            <a:off x="3995366" y="836613"/>
            <a:ext cx="447675" cy="646112"/>
          </a:xfrm>
          <a:prstGeom prst="rect">
            <a:avLst/>
          </a:prstGeom>
          <a:noFill/>
        </p:spPr>
        <p:txBody>
          <a:bodyPr wrap="none">
            <a:spAutoFit/>
          </a:bodyPr>
          <a:lstStyle/>
          <a:p>
            <a:pPr>
              <a:defRPr/>
            </a:pPr>
            <a:r>
              <a:rPr lang="en-GB" sz="3600" b="0" dirty="0">
                <a:solidFill>
                  <a:srgbClr val="000090"/>
                </a:solidFill>
              </a:rPr>
              <a:t>4</a:t>
            </a:r>
          </a:p>
        </p:txBody>
      </p:sp>
      <p:sp>
        <p:nvSpPr>
          <p:cNvPr id="24" name="TextBox 23"/>
          <p:cNvSpPr txBox="1"/>
          <p:nvPr/>
        </p:nvSpPr>
        <p:spPr bwMode="auto">
          <a:xfrm>
            <a:off x="3995366" y="1414463"/>
            <a:ext cx="447675" cy="646112"/>
          </a:xfrm>
          <a:prstGeom prst="rect">
            <a:avLst/>
          </a:prstGeom>
          <a:noFill/>
        </p:spPr>
        <p:txBody>
          <a:bodyPr wrap="none">
            <a:spAutoFit/>
          </a:bodyPr>
          <a:lstStyle/>
          <a:p>
            <a:pPr>
              <a:defRPr/>
            </a:pPr>
            <a:r>
              <a:rPr lang="en-GB" sz="3600" b="0" dirty="0">
                <a:solidFill>
                  <a:srgbClr val="000090"/>
                </a:solidFill>
              </a:rPr>
              <a:t>5</a:t>
            </a:r>
          </a:p>
        </p:txBody>
      </p:sp>
      <p:sp>
        <p:nvSpPr>
          <p:cNvPr id="25" name="TextBox 24"/>
          <p:cNvSpPr txBox="1"/>
          <p:nvPr/>
        </p:nvSpPr>
        <p:spPr bwMode="auto">
          <a:xfrm>
            <a:off x="4471616" y="1395413"/>
            <a:ext cx="446087" cy="646112"/>
          </a:xfrm>
          <a:prstGeom prst="rect">
            <a:avLst/>
          </a:prstGeom>
          <a:noFill/>
        </p:spPr>
        <p:txBody>
          <a:bodyPr wrap="none">
            <a:spAutoFit/>
          </a:bodyPr>
          <a:lstStyle/>
          <a:p>
            <a:pPr>
              <a:defRPr/>
            </a:pPr>
            <a:r>
              <a:rPr lang="en-GB" sz="3600" b="0" dirty="0">
                <a:solidFill>
                  <a:srgbClr val="000090"/>
                </a:solidFill>
              </a:rPr>
              <a:t>3</a:t>
            </a:r>
          </a:p>
        </p:txBody>
      </p:sp>
      <p:sp>
        <p:nvSpPr>
          <p:cNvPr id="26" name="TextBox 25"/>
          <p:cNvSpPr txBox="1"/>
          <p:nvPr/>
        </p:nvSpPr>
        <p:spPr bwMode="auto">
          <a:xfrm>
            <a:off x="4471616" y="836613"/>
            <a:ext cx="446087" cy="646112"/>
          </a:xfrm>
          <a:prstGeom prst="rect">
            <a:avLst/>
          </a:prstGeom>
          <a:noFill/>
        </p:spPr>
        <p:txBody>
          <a:bodyPr wrap="none">
            <a:spAutoFit/>
          </a:bodyPr>
          <a:lstStyle/>
          <a:p>
            <a:pPr>
              <a:defRPr/>
            </a:pPr>
            <a:r>
              <a:rPr lang="en-GB" sz="3600" b="0" dirty="0">
                <a:solidFill>
                  <a:srgbClr val="000090"/>
                </a:solidFill>
              </a:rPr>
              <a:t>7</a:t>
            </a:r>
          </a:p>
        </p:txBody>
      </p:sp>
      <p:cxnSp>
        <p:nvCxnSpPr>
          <p:cNvPr id="27" name="Straight Connector 13"/>
          <p:cNvCxnSpPr>
            <a:cxnSpLocks noChangeShapeType="1"/>
          </p:cNvCxnSpPr>
          <p:nvPr/>
        </p:nvCxnSpPr>
        <p:spPr bwMode="auto">
          <a:xfrm flipH="1">
            <a:off x="3923928" y="1484593"/>
            <a:ext cx="1008063"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28" name="Straight Connector 17"/>
          <p:cNvCxnSpPr>
            <a:cxnSpLocks noChangeShapeType="1"/>
          </p:cNvCxnSpPr>
          <p:nvPr/>
        </p:nvCxnSpPr>
        <p:spPr bwMode="auto">
          <a:xfrm flipH="1" flipV="1">
            <a:off x="4422569" y="914207"/>
            <a:ext cx="5391" cy="11252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sp>
        <p:nvSpPr>
          <p:cNvPr id="29" name="Rectangle 25"/>
          <p:cNvSpPr>
            <a:spLocks noChangeArrowheads="1"/>
          </p:cNvSpPr>
          <p:nvPr/>
        </p:nvSpPr>
        <p:spPr bwMode="auto">
          <a:xfrm>
            <a:off x="3923928" y="908611"/>
            <a:ext cx="1008063" cy="1151964"/>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b="0">
              <a:solidFill>
                <a:srgbClr val="000090"/>
              </a:solidFill>
            </a:endParaRPr>
          </a:p>
        </p:txBody>
      </p:sp>
      <p:sp>
        <p:nvSpPr>
          <p:cNvPr id="30" name="TextBox 29"/>
          <p:cNvSpPr txBox="1"/>
          <p:nvPr/>
        </p:nvSpPr>
        <p:spPr>
          <a:xfrm>
            <a:off x="5923855" y="908720"/>
            <a:ext cx="1455474" cy="523220"/>
          </a:xfrm>
          <a:prstGeom prst="rect">
            <a:avLst/>
          </a:prstGeom>
          <a:noFill/>
        </p:spPr>
        <p:txBody>
          <a:bodyPr wrap="none">
            <a:spAutoFit/>
          </a:bodyPr>
          <a:lstStyle/>
          <a:p>
            <a:pPr>
              <a:defRPr/>
            </a:pPr>
            <a:r>
              <a:rPr lang="en-GB" b="0" dirty="0">
                <a:solidFill>
                  <a:schemeClr val="accent4">
                    <a:lumMod val="10000"/>
                  </a:schemeClr>
                </a:solidFill>
              </a:rPr>
              <a:t>45 x 37</a:t>
            </a:r>
          </a:p>
        </p:txBody>
      </p:sp>
      <p:sp>
        <p:nvSpPr>
          <p:cNvPr id="31" name="TextBox 30"/>
          <p:cNvSpPr txBox="1"/>
          <p:nvPr/>
        </p:nvSpPr>
        <p:spPr>
          <a:xfrm>
            <a:off x="5923855" y="1465932"/>
            <a:ext cx="1460632" cy="523220"/>
          </a:xfrm>
          <a:prstGeom prst="rect">
            <a:avLst/>
          </a:prstGeom>
          <a:noFill/>
        </p:spPr>
        <p:txBody>
          <a:bodyPr wrap="none">
            <a:spAutoFit/>
          </a:bodyPr>
          <a:lstStyle/>
          <a:p>
            <a:pPr>
              <a:defRPr/>
            </a:pPr>
            <a:r>
              <a:rPr lang="en-GB" b="0" dirty="0">
                <a:solidFill>
                  <a:schemeClr val="accent4">
                    <a:lumMod val="10000"/>
                  </a:schemeClr>
                </a:solidFill>
              </a:rPr>
              <a:t>47 x 35</a:t>
            </a:r>
          </a:p>
        </p:txBody>
      </p:sp>
      <p:cxnSp>
        <p:nvCxnSpPr>
          <p:cNvPr id="32" name="Straight Connector 31"/>
          <p:cNvCxnSpPr>
            <a:cxnSpLocks noChangeShapeType="1"/>
          </p:cNvCxnSpPr>
          <p:nvPr/>
        </p:nvCxnSpPr>
        <p:spPr bwMode="auto">
          <a:xfrm>
            <a:off x="5779392" y="2061245"/>
            <a:ext cx="21605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3" name="TextBox 32"/>
          <p:cNvSpPr txBox="1"/>
          <p:nvPr/>
        </p:nvSpPr>
        <p:spPr>
          <a:xfrm>
            <a:off x="4516868" y="2132682"/>
            <a:ext cx="4519628" cy="461665"/>
          </a:xfrm>
          <a:prstGeom prst="rect">
            <a:avLst/>
          </a:prstGeom>
          <a:noFill/>
        </p:spPr>
        <p:txBody>
          <a:bodyPr wrap="none">
            <a:spAutoFit/>
          </a:bodyPr>
          <a:lstStyle/>
          <a:p>
            <a:pPr>
              <a:defRPr/>
            </a:pPr>
            <a:r>
              <a:rPr lang="en-GB" sz="2400" b="0" dirty="0">
                <a:solidFill>
                  <a:schemeClr val="accent4">
                    <a:lumMod val="10000"/>
                  </a:schemeClr>
                </a:solidFill>
              </a:rPr>
              <a:t>(40+5)x(30+7) – (40+7)x(30+5)</a:t>
            </a:r>
          </a:p>
        </p:txBody>
      </p:sp>
      <p:sp>
        <p:nvSpPr>
          <p:cNvPr id="34" name="TextBox 33"/>
          <p:cNvSpPr txBox="1"/>
          <p:nvPr/>
        </p:nvSpPr>
        <p:spPr>
          <a:xfrm>
            <a:off x="4427984" y="3429000"/>
            <a:ext cx="3816424" cy="461665"/>
          </a:xfrm>
          <a:prstGeom prst="rect">
            <a:avLst/>
          </a:prstGeom>
          <a:noFill/>
        </p:spPr>
        <p:txBody>
          <a:bodyPr wrap="square">
            <a:spAutoFit/>
          </a:bodyPr>
          <a:lstStyle/>
          <a:p>
            <a:pPr>
              <a:defRPr/>
            </a:pPr>
            <a:r>
              <a:rPr lang="en-GB" sz="2400" b="0" dirty="0">
                <a:solidFill>
                  <a:schemeClr val="accent4">
                    <a:lumMod val="10000"/>
                  </a:schemeClr>
                </a:solidFill>
              </a:rPr>
              <a:t>= 40x(7-5) + (5-7)x30</a:t>
            </a:r>
          </a:p>
        </p:txBody>
      </p:sp>
      <p:sp>
        <p:nvSpPr>
          <p:cNvPr id="35" name="TextBox 34"/>
          <p:cNvSpPr txBox="1"/>
          <p:nvPr/>
        </p:nvSpPr>
        <p:spPr>
          <a:xfrm>
            <a:off x="4427984" y="2636912"/>
            <a:ext cx="4791006" cy="830997"/>
          </a:xfrm>
          <a:prstGeom prst="rect">
            <a:avLst/>
          </a:prstGeom>
          <a:noFill/>
        </p:spPr>
        <p:txBody>
          <a:bodyPr wrap="none">
            <a:spAutoFit/>
          </a:bodyPr>
          <a:lstStyle/>
          <a:p>
            <a:pPr>
              <a:defRPr/>
            </a:pPr>
            <a:r>
              <a:rPr lang="en-GB" sz="2400" b="0" dirty="0">
                <a:solidFill>
                  <a:schemeClr val="accent4">
                    <a:lumMod val="10000"/>
                  </a:schemeClr>
                </a:solidFill>
              </a:rPr>
              <a:t>=   40x30 + 5x7 + 40x7 + 5x30</a:t>
            </a:r>
          </a:p>
          <a:p>
            <a:pPr>
              <a:defRPr/>
            </a:pPr>
            <a:r>
              <a:rPr lang="en-GB" sz="2400" b="0" dirty="0">
                <a:solidFill>
                  <a:schemeClr val="accent4">
                    <a:lumMod val="10000"/>
                  </a:schemeClr>
                </a:solidFill>
              </a:rPr>
              <a:t>  –(40x30 + 5x7 + 40x5 + 7x30)</a:t>
            </a:r>
          </a:p>
        </p:txBody>
      </p:sp>
      <p:sp>
        <p:nvSpPr>
          <p:cNvPr id="36" name="TextBox 35"/>
          <p:cNvSpPr txBox="1"/>
          <p:nvPr/>
        </p:nvSpPr>
        <p:spPr>
          <a:xfrm>
            <a:off x="4499992" y="4335487"/>
            <a:ext cx="4644008" cy="461665"/>
          </a:xfrm>
          <a:prstGeom prst="rect">
            <a:avLst/>
          </a:prstGeom>
          <a:noFill/>
        </p:spPr>
        <p:txBody>
          <a:bodyPr wrap="square">
            <a:spAutoFit/>
          </a:bodyPr>
          <a:lstStyle/>
          <a:p>
            <a:pPr>
              <a:defRPr/>
            </a:pPr>
            <a:r>
              <a:rPr lang="en-GB" sz="2400" b="0" dirty="0">
                <a:solidFill>
                  <a:schemeClr val="accent4">
                    <a:lumMod val="10000"/>
                  </a:schemeClr>
                </a:solidFill>
              </a:rPr>
              <a:t>= (40–30)x(7–5) = 10(4–3)(7–5)</a:t>
            </a:r>
          </a:p>
        </p:txBody>
      </p:sp>
      <p:sp>
        <p:nvSpPr>
          <p:cNvPr id="37" name="TextBox 36"/>
          <p:cNvSpPr txBox="1"/>
          <p:nvPr/>
        </p:nvSpPr>
        <p:spPr>
          <a:xfrm>
            <a:off x="4427984" y="3849712"/>
            <a:ext cx="3816424" cy="461665"/>
          </a:xfrm>
          <a:prstGeom prst="rect">
            <a:avLst/>
          </a:prstGeom>
          <a:noFill/>
        </p:spPr>
        <p:txBody>
          <a:bodyPr wrap="square">
            <a:spAutoFit/>
          </a:bodyPr>
          <a:lstStyle/>
          <a:p>
            <a:pPr>
              <a:defRPr/>
            </a:pPr>
            <a:r>
              <a:rPr lang="en-GB" sz="2400" b="0" dirty="0">
                <a:solidFill>
                  <a:schemeClr val="accent4">
                    <a:lumMod val="10000"/>
                  </a:schemeClr>
                </a:solidFill>
              </a:rPr>
              <a:t>= 40x(7-5) – (7–5)x30</a:t>
            </a:r>
          </a:p>
        </p:txBody>
      </p:sp>
    </p:spTree>
    <p:extLst>
      <p:ext uri="{BB962C8B-B14F-4D97-AF65-F5344CB8AC3E}">
        <p14:creationId xmlns:p14="http://schemas.microsoft.com/office/powerpoint/2010/main" val="1800090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P spid="19" grpId="0"/>
      <p:bldP spid="20" grpId="0"/>
      <p:bldP spid="21" grpId="0"/>
      <p:bldP spid="23" grpId="0"/>
      <p:bldP spid="30" grpId="0"/>
      <p:bldP spid="31" grpId="0"/>
      <p:bldP spid="33" grpId="0"/>
      <p:bldP spid="34" grpId="0"/>
      <p:bldP spid="35" grpId="0"/>
      <p:bldP spid="36" grpId="0"/>
      <p:bldP spid="37" grpId="0"/>
    </p:bldLst>
  </p:timing>
</p:sld>
</file>

<file path=ppt/theme/theme1.xml><?xml version="1.0" encoding="utf-8"?>
<a:theme xmlns:a="http://schemas.openxmlformats.org/drawingml/2006/main" name="Yellow on Blue">
  <a:themeElements>
    <a:clrScheme name="Custom 1">
      <a:dk1>
        <a:srgbClr val="FFFF99"/>
      </a:dk1>
      <a:lt1>
        <a:srgbClr val="6699FF"/>
      </a:lt1>
      <a:dk2>
        <a:srgbClr val="993300"/>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Yellow on Blue">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Yellow on 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Yellow on 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Yellow on 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Yellow on 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Yellow on 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Yellow on 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Yellow on 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444229"/>
      </a:dk1>
      <a:lt1>
        <a:srgbClr val="BBBDD6"/>
      </a:lt1>
      <a:dk2>
        <a:srgbClr val="000000"/>
      </a:dk2>
      <a:lt2>
        <a:srgbClr val="A46527"/>
      </a:lt2>
      <a:accent1>
        <a:srgbClr val="FF7C00"/>
      </a:accent1>
      <a:accent2>
        <a:srgbClr val="333399"/>
      </a:accent2>
      <a:accent3>
        <a:srgbClr val="DADBE8"/>
      </a:accent3>
      <a:accent4>
        <a:srgbClr val="393721"/>
      </a:accent4>
      <a:accent5>
        <a:srgbClr val="FFBFAA"/>
      </a:accent5>
      <a:accent6>
        <a:srgbClr val="2D2D8A"/>
      </a:accent6>
      <a:hlink>
        <a:srgbClr val="009999"/>
      </a:hlink>
      <a:folHlink>
        <a:srgbClr val="99CC00"/>
      </a:folHlink>
    </a:clrScheme>
    <a:fontScheme name="Title &amp; Bullets">
      <a:majorFont>
        <a:latin typeface="Chalkboard"/>
        <a:ea typeface="ヒラギノ角ゴ Pro W3"/>
        <a:cs typeface="ヒラギノ角ゴ Pro W3"/>
      </a:majorFont>
      <a:minorFont>
        <a:latin typeface="Chalkboard"/>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MaxiMac:Applications:Microsoft Office X:Templates:JHM Templates:Yellow on Blue.pot</Template>
  <TotalTime>33934</TotalTime>
  <Words>1768</Words>
  <Application>Microsoft Macintosh PowerPoint</Application>
  <PresentationFormat>On-screen Show (4:3)</PresentationFormat>
  <Paragraphs>341</Paragraphs>
  <Slides>33</Slides>
  <Notes>13</Notes>
  <HiddenSlides>2</HiddenSlides>
  <MMClips>4</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33</vt:i4>
      </vt:variant>
    </vt:vector>
  </HeadingPairs>
  <TitlesOfParts>
    <vt:vector size="37" baseType="lpstr">
      <vt:lpstr>Yellow on Blue</vt:lpstr>
      <vt:lpstr>Title &amp; Bullets</vt:lpstr>
      <vt:lpstr>Blank Presentation</vt:lpstr>
      <vt:lpstr>Equation</vt:lpstr>
      <vt:lpstr>While You Wait: Rolling Cups &amp; Luggage Belts</vt:lpstr>
      <vt:lpstr>Being Mathematical with and in front of Students  </vt:lpstr>
      <vt:lpstr>Outline</vt:lpstr>
      <vt:lpstr>Throat Clearing</vt:lpstr>
      <vt:lpstr>Rich Tasks</vt:lpstr>
      <vt:lpstr>Differing Sums of Products</vt:lpstr>
      <vt:lpstr>Differing products</vt:lpstr>
      <vt:lpstr>Differing Sums of Products</vt:lpstr>
      <vt:lpstr>Tracking Arithmetic</vt:lpstr>
      <vt:lpstr>Powers</vt:lpstr>
      <vt:lpstr>Roots</vt:lpstr>
      <vt:lpstr>Outer, Inner &amp; Meta Aspects of Tasks</vt:lpstr>
      <vt:lpstr>Perimeter Projections</vt:lpstr>
      <vt:lpstr>Polygon Projections</vt:lpstr>
      <vt:lpstr>PowerPoint Presentation</vt:lpstr>
      <vt:lpstr>Observation</vt:lpstr>
      <vt:lpstr>Aesop’s story of the Sun &amp; the Wind</vt:lpstr>
      <vt:lpstr>Multi-Level Initiating of Tasks</vt:lpstr>
      <vt:lpstr>Set Ratios</vt:lpstr>
      <vt:lpstr>Example</vt:lpstr>
      <vt:lpstr>Extension</vt:lpstr>
      <vt:lpstr>Ratio Addition</vt:lpstr>
      <vt:lpstr>Reasoning</vt:lpstr>
      <vt:lpstr>On Being Mathematical &amp; Mathematical Being</vt:lpstr>
      <vt:lpstr>Being</vt:lpstr>
      <vt:lpstr>Aspects of Mathematical Being</vt:lpstr>
      <vt:lpstr>Human Psyche</vt:lpstr>
      <vt:lpstr>MGA</vt:lpstr>
      <vt:lpstr>Structure of a Topic</vt:lpstr>
      <vt:lpstr>Conceptions of Learning</vt:lpstr>
      <vt:lpstr>Learning &amp; Assessment</vt:lpstr>
      <vt:lpstr>Reflection as Self-Explanation</vt:lpstr>
      <vt:lpstr>Follow Up</vt:lpstr>
    </vt:vector>
  </TitlesOfParts>
  <Company>CME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Mason</cp:lastModifiedBy>
  <cp:revision>840</cp:revision>
  <cp:lastPrinted>2014-11-06T14:34:08Z</cp:lastPrinted>
  <dcterms:created xsi:type="dcterms:W3CDTF">2009-05-15T05:15:20Z</dcterms:created>
  <dcterms:modified xsi:type="dcterms:W3CDTF">2014-11-07T16:04:54Z</dcterms:modified>
</cp:coreProperties>
</file>