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59" r:id="rId4"/>
    <p:sldId id="262" r:id="rId5"/>
    <p:sldId id="260" r:id="rId6"/>
    <p:sldId id="261" r:id="rId7"/>
  </p:sldIdLst>
  <p:sldSz cx="9144000" cy="6858000" type="screen4x3"/>
  <p:notesSz cx="6858000" cy="97663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3200" b="1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sz="3200" b="1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sz="3200" b="1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sz="3200" b="1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6BF69"/>
    <a:srgbClr val="FDA4B5"/>
    <a:srgbClr val="AD6900"/>
    <a:srgbClr val="CF0E30"/>
    <a:srgbClr val="8901F3"/>
    <a:srgbClr val="993300"/>
    <a:srgbClr val="CC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615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65138" y="2619375"/>
            <a:ext cx="5851525" cy="6556375"/>
          </a:xfrm>
          <a:prstGeom prst="roundRect">
            <a:avLst>
              <a:gd name="adj" fmla="val 12495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2150" y="749300"/>
            <a:ext cx="2341563" cy="1752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201988" y="9221788"/>
            <a:ext cx="358775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fld id="{F2E766C6-00A2-AE4B-B8DE-4DF3241BB275}" type="slidenum">
              <a:rPr lang="en-GB" sz="1200"/>
              <a:pPr/>
              <a:t>‹#›</a:t>
            </a:fld>
            <a:endParaRPr lang="en-GB" sz="120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763838" y="282575"/>
            <a:ext cx="1470025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r>
              <a:rPr lang="en-GB" sz="1200" b="0" i="1"/>
              <a:t>CIEAEM 1998 Notes</a:t>
            </a:r>
          </a:p>
        </p:txBody>
      </p:sp>
    </p:spTree>
    <p:extLst>
      <p:ext uri="{BB962C8B-B14F-4D97-AF65-F5344CB8AC3E}">
        <p14:creationId xmlns:p14="http://schemas.microsoft.com/office/powerpoint/2010/main" val="24173586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90328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51930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2263" y="274638"/>
            <a:ext cx="2120900" cy="6116637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74638"/>
            <a:ext cx="6215063" cy="611663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68297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8236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5242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752600"/>
            <a:ext cx="4167188" cy="4638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4388" y="1752600"/>
            <a:ext cx="4168775" cy="4638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9199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1540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07596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4118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7753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0976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74638"/>
            <a:ext cx="7772400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0" y="1484784"/>
            <a:ext cx="8712968" cy="511256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19063" y="6400800"/>
            <a:ext cx="4191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7" tIns="44450" rIns="90487" bIns="44450">
            <a:spAutoFit/>
          </a:bodyPr>
          <a:lstStyle/>
          <a:p>
            <a:fld id="{A0485DF4-4AF3-284E-BFED-4F1FAC4CC4BC}" type="slidenum">
              <a:rPr lang="en-GB" sz="1600"/>
              <a:pPr/>
              <a:t>‹#›</a:t>
            </a:fld>
            <a:endParaRPr lang="en-GB" sz="16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0">
          <a:solidFill>
            <a:srgbClr val="0033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latin typeface="Chalkboard"/>
          <a:ea typeface="+mj-ea"/>
          <a:cs typeface="Chalkboard"/>
        </a:defRPr>
      </a:lvl1pPr>
      <a:lvl2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 b="1">
          <a:solidFill>
            <a:srgbClr val="0033CC"/>
          </a:solidFill>
          <a:latin typeface="Palatino" charset="0"/>
          <a:ea typeface="ＭＳ Ｐゴシック" charset="0"/>
        </a:defRPr>
      </a:lvl2pPr>
      <a:lvl3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 b="1">
          <a:solidFill>
            <a:srgbClr val="0033CC"/>
          </a:solidFill>
          <a:latin typeface="Palatino" charset="0"/>
          <a:ea typeface="ＭＳ Ｐゴシック" charset="0"/>
        </a:defRPr>
      </a:lvl3pPr>
      <a:lvl4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 b="1">
          <a:solidFill>
            <a:srgbClr val="0033CC"/>
          </a:solidFill>
          <a:latin typeface="Palatino" charset="0"/>
          <a:ea typeface="ＭＳ Ｐゴシック" charset="0"/>
        </a:defRPr>
      </a:lvl4pPr>
      <a:lvl5pPr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 b="1">
          <a:solidFill>
            <a:srgbClr val="0033CC"/>
          </a:solidFill>
          <a:latin typeface="Palatino" charset="0"/>
          <a:ea typeface="ＭＳ Ｐゴシック" charset="0"/>
        </a:defRPr>
      </a:lvl5pPr>
      <a:lvl6pPr marL="4572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 b="1">
          <a:solidFill>
            <a:srgbClr val="0033CC"/>
          </a:solidFill>
          <a:latin typeface="Palatino" charset="0"/>
          <a:ea typeface="ＭＳ Ｐゴシック" charset="0"/>
        </a:defRPr>
      </a:lvl6pPr>
      <a:lvl7pPr marL="9144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 b="1">
          <a:solidFill>
            <a:srgbClr val="0033CC"/>
          </a:solidFill>
          <a:latin typeface="Palatino" charset="0"/>
          <a:ea typeface="ＭＳ Ｐゴシック" charset="0"/>
        </a:defRPr>
      </a:lvl7pPr>
      <a:lvl8pPr marL="13716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 b="1">
          <a:solidFill>
            <a:srgbClr val="0033CC"/>
          </a:solidFill>
          <a:latin typeface="Palatino" charset="0"/>
          <a:ea typeface="ＭＳ Ｐゴシック" charset="0"/>
        </a:defRPr>
      </a:lvl8pPr>
      <a:lvl9pPr marL="1828800" algn="ctr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 b="1">
          <a:solidFill>
            <a:srgbClr val="0033CC"/>
          </a:solidFill>
          <a:latin typeface="Palatino" charset="0"/>
          <a:ea typeface="ＭＳ Ｐゴシック" charset="0"/>
        </a:defRPr>
      </a:lvl9pPr>
    </p:titleStyle>
    <p:bodyStyle>
      <a:lvl1pPr marL="457200" indent="-457200" algn="l" rtl="0" eaLnBrk="1" fontAlgn="base" hangingPunct="1">
        <a:spcBef>
          <a:spcPct val="25000"/>
        </a:spcBef>
        <a:spcAft>
          <a:spcPct val="0"/>
        </a:spcAft>
        <a:buFont typeface="Wingdings" charset="2"/>
        <a:buChar char="v"/>
        <a:defRPr sz="2400" b="0">
          <a:solidFill>
            <a:srgbClr val="800000"/>
          </a:solidFill>
          <a:effectLst/>
          <a:latin typeface="Chalkboard"/>
          <a:ea typeface="+mn-ea"/>
          <a:cs typeface="Chalkboard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100000"/>
        <a:buChar char="–"/>
        <a:defRPr sz="2000" b="0">
          <a:solidFill>
            <a:srgbClr val="037C03"/>
          </a:solidFill>
          <a:effectLst/>
          <a:latin typeface="Chalkboard"/>
          <a:ea typeface="+mn-ea"/>
          <a:cs typeface="Chalkboard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1800" b="0">
          <a:solidFill>
            <a:schemeClr val="tx2"/>
          </a:solidFill>
          <a:effectLst/>
          <a:latin typeface="Chalkboard"/>
          <a:ea typeface="+mn-ea"/>
          <a:cs typeface="Chalkboard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–"/>
        <a:defRPr sz="2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Elastic Multiplication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Getting Started</a:t>
            </a:r>
          </a:p>
          <a:p>
            <a:pPr lvl="1"/>
            <a:r>
              <a:rPr lang="en-US"/>
              <a:t>Take an elastic (rubber band)</a:t>
            </a:r>
          </a:p>
          <a:p>
            <a:pPr lvl="2"/>
            <a:r>
              <a:rPr lang="en-US"/>
              <a:t>Mark finger holds either end</a:t>
            </a:r>
          </a:p>
          <a:p>
            <a:pPr lvl="2"/>
            <a:r>
              <a:rPr lang="en-US"/>
              <a:t>Mark middle</a:t>
            </a:r>
          </a:p>
          <a:p>
            <a:pPr lvl="2"/>
            <a:r>
              <a:rPr lang="en-US"/>
              <a:t>Mark one-third and two-third positions (between finger holds)</a:t>
            </a:r>
          </a:p>
          <a:p>
            <a:pPr lvl="1"/>
            <a:r>
              <a:rPr lang="en-US"/>
              <a:t>Make a copy on a piece of paper for reference</a:t>
            </a:r>
          </a:p>
          <a:p>
            <a:pPr lvl="1"/>
            <a:endParaRPr lang="en-US"/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5943600" y="3505200"/>
            <a:ext cx="228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360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 bldLvl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First Moves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Stretch elastic by moving both hands.</a:t>
            </a:r>
          </a:p>
          <a:p>
            <a:r>
              <a:rPr lang="en-GB"/>
              <a:t>What stays the same and what changes?</a:t>
            </a:r>
          </a:p>
          <a:p>
            <a:pPr lvl="1"/>
            <a:r>
              <a:rPr lang="en-GB"/>
              <a:t>Mid point fixed</a:t>
            </a:r>
          </a:p>
          <a:p>
            <a:pPr lvl="1"/>
            <a:r>
              <a:rPr lang="en-GB"/>
              <a:t>Marks get wider</a:t>
            </a:r>
          </a:p>
          <a:p>
            <a:pPr lvl="1"/>
            <a:r>
              <a:rPr lang="en-GB"/>
              <a:t>Relative order of marks stays the same</a:t>
            </a:r>
          </a:p>
          <a:p>
            <a:pPr lvl="1"/>
            <a:r>
              <a:rPr lang="en-GB"/>
              <a:t>Relative positions of marks stays the same</a:t>
            </a:r>
            <a:br>
              <a:rPr lang="en-GB"/>
            </a:br>
            <a:r>
              <a:rPr lang="en-GB"/>
              <a:t>(1/3</a:t>
            </a:r>
            <a:r>
              <a:rPr lang="en-GB" baseline="30000"/>
              <a:t>rd</a:t>
            </a:r>
            <a:r>
              <a:rPr lang="en-GB"/>
              <a:t> point is still 1/3</a:t>
            </a:r>
            <a:r>
              <a:rPr lang="en-GB" baseline="30000"/>
              <a:t>rd</a:t>
            </a:r>
            <a:r>
              <a:rPr lang="en-GB"/>
              <a:t> point)</a:t>
            </a:r>
          </a:p>
        </p:txBody>
      </p:sp>
    </p:spTree>
    <p:extLst>
      <p:ext uri="{BB962C8B-B14F-4D97-AF65-F5344CB8AC3E}">
        <p14:creationId xmlns:p14="http://schemas.microsoft.com/office/powerpoint/2010/main" val="4115636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Related Moves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Stretch the elastic so that the 1/3</a:t>
            </a:r>
            <a:r>
              <a:rPr lang="en-GB" baseline="30000"/>
              <a:t>rd</a:t>
            </a:r>
            <a:r>
              <a:rPr lang="en-GB"/>
              <a:t> mark (from your left hand) stays the same.</a:t>
            </a:r>
          </a:p>
          <a:p>
            <a:r>
              <a:rPr lang="en-GB"/>
              <a:t>What stays the same and what changes?</a:t>
            </a:r>
          </a:p>
          <a:p>
            <a:pPr lvl="1"/>
            <a:r>
              <a:rPr lang="en-GB"/>
              <a:t>1/3</a:t>
            </a:r>
            <a:r>
              <a:rPr lang="en-GB" baseline="30000"/>
              <a:t>rd</a:t>
            </a:r>
            <a:r>
              <a:rPr lang="en-GB"/>
              <a:t> point stays fixed (mark expands)</a:t>
            </a:r>
          </a:p>
          <a:p>
            <a:pPr lvl="1"/>
            <a:r>
              <a:rPr lang="en-GB"/>
              <a:t>Relative positions remains the same</a:t>
            </a:r>
          </a:p>
          <a:p>
            <a:pPr lvl="1"/>
            <a:r>
              <a:rPr lang="en-GB"/>
              <a:t>Relative distances stays the same</a:t>
            </a:r>
          </a:p>
          <a:p>
            <a:pPr lvl="2"/>
            <a:r>
              <a:rPr lang="en-GB"/>
              <a:t>1/2 mark is still at 1/2 of stretched elastic</a:t>
            </a:r>
          </a:p>
          <a:p>
            <a:pPr lvl="2"/>
            <a:r>
              <a:rPr lang="en-GB"/>
              <a:t>1/3 mark is still at 1/3 of stretched elastic</a:t>
            </a:r>
          </a:p>
        </p:txBody>
      </p:sp>
    </p:spTree>
    <p:extLst>
      <p:ext uri="{BB962C8B-B14F-4D97-AF65-F5344CB8AC3E}">
        <p14:creationId xmlns:p14="http://schemas.microsoft.com/office/powerpoint/2010/main" val="1362400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Comparisons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Imagine stretching your elastic by a scale factor of s with the left hand end fixed</a:t>
            </a:r>
          </a:p>
          <a:p>
            <a:r>
              <a:rPr lang="en-GB"/>
              <a:t>Now imagine stretching an identical elastic by a scale factor of s with the 1/3</a:t>
            </a:r>
            <a:r>
              <a:rPr lang="en-GB" baseline="30000"/>
              <a:t>rd</a:t>
            </a:r>
            <a:r>
              <a:rPr lang="en-GB"/>
              <a:t> point fixed</a:t>
            </a:r>
          </a:p>
          <a:p>
            <a:r>
              <a:rPr lang="en-GB"/>
              <a:t>What is the same and what different about the two elastics?</a:t>
            </a:r>
          </a:p>
        </p:txBody>
      </p:sp>
    </p:spTree>
    <p:extLst>
      <p:ext uri="{BB962C8B-B14F-4D97-AF65-F5344CB8AC3E}">
        <p14:creationId xmlns:p14="http://schemas.microsoft.com/office/powerpoint/2010/main" val="1093828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Measuring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Use your elastic to find the midpoint, the one-third point and the two-thirds points of various lengths around you (all at least as long as the elastic!)</a:t>
            </a:r>
          </a:p>
          <a:p>
            <a:r>
              <a:rPr lang="en-GB"/>
              <a:t>How did you do it?</a:t>
            </a:r>
          </a:p>
          <a:p>
            <a:pPr lvl="1"/>
            <a:r>
              <a:rPr lang="en-GB"/>
              <a:t>Stretch and match?</a:t>
            </a:r>
          </a:p>
          <a:p>
            <a:pPr lvl="1"/>
            <a:r>
              <a:rPr lang="en-GB"/>
              <a:t>Guess and stretch?</a:t>
            </a:r>
          </a:p>
        </p:txBody>
      </p:sp>
    </p:spTree>
    <p:extLst>
      <p:ext uri="{BB962C8B-B14F-4D97-AF65-F5344CB8AC3E}">
        <p14:creationId xmlns:p14="http://schemas.microsoft.com/office/powerpoint/2010/main" val="4037196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One End Fixed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Throughout, keep the left end fixed</a:t>
            </a:r>
          </a:p>
          <a:p>
            <a:r>
              <a:rPr lang="en-GB"/>
              <a:t>Stretch so that the mid point goes to where the right hand end was</a:t>
            </a:r>
          </a:p>
          <a:p>
            <a:pPr lvl="1"/>
            <a:r>
              <a:rPr lang="en-GB"/>
              <a:t>What is the scale factor?</a:t>
            </a:r>
          </a:p>
          <a:p>
            <a:pPr lvl="1"/>
            <a:r>
              <a:rPr lang="en-GB"/>
              <a:t>Where is 1/3</a:t>
            </a:r>
            <a:r>
              <a:rPr lang="en-GB" baseline="30000"/>
              <a:t>rd</a:t>
            </a:r>
            <a:r>
              <a:rPr lang="en-GB"/>
              <a:t> point on elastic</a:t>
            </a:r>
          </a:p>
          <a:p>
            <a:pPr lvl="1"/>
            <a:r>
              <a:rPr lang="en-GB"/>
              <a:t>Where is 1/3</a:t>
            </a:r>
            <a:r>
              <a:rPr lang="en-GB" baseline="30000"/>
              <a:t>rd</a:t>
            </a:r>
            <a:r>
              <a:rPr lang="en-GB"/>
              <a:t> point measured by standard reference system?</a:t>
            </a:r>
          </a:p>
          <a:p>
            <a:r>
              <a:rPr lang="en-GB"/>
              <a:t>Stretch so that the 2/3</a:t>
            </a:r>
            <a:r>
              <a:rPr lang="en-GB" baseline="30000"/>
              <a:t>rd</a:t>
            </a:r>
            <a:r>
              <a:rPr lang="en-GB"/>
              <a:t> point goes to where the right hand end was</a:t>
            </a:r>
          </a:p>
          <a:p>
            <a:pPr lvl="1"/>
            <a:r>
              <a:rPr lang="en-GB"/>
              <a:t>What is the scale factor?</a:t>
            </a:r>
          </a:p>
          <a:p>
            <a:pPr lvl="2"/>
            <a:r>
              <a:rPr lang="en-GB"/>
              <a:t>See it as ‘half as long again’</a:t>
            </a:r>
          </a:p>
          <a:p>
            <a:pPr lvl="2"/>
            <a:r>
              <a:rPr lang="en-GB"/>
              <a:t>See it as dividing by 2/3</a:t>
            </a:r>
          </a:p>
          <a:p>
            <a:pPr lvl="2"/>
            <a:r>
              <a:rPr lang="en-GB"/>
              <a:t>Where has the 1/3</a:t>
            </a:r>
            <a:r>
              <a:rPr lang="en-GB" baseline="30000"/>
              <a:t>rd</a:t>
            </a:r>
            <a:r>
              <a:rPr lang="en-GB"/>
              <a:t> point gone?</a:t>
            </a:r>
          </a:p>
          <a:p>
            <a:r>
              <a:rPr lang="en-GB"/>
              <a:t>Generalise!</a:t>
            </a:r>
          </a:p>
        </p:txBody>
      </p:sp>
    </p:spTree>
    <p:extLst>
      <p:ext uri="{BB962C8B-B14F-4D97-AF65-F5344CB8AC3E}">
        <p14:creationId xmlns:p14="http://schemas.microsoft.com/office/powerpoint/2010/main" val="4226551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theme/theme1.xml><?xml version="1.0" encoding="utf-8"?>
<a:theme xmlns:a="http://schemas.openxmlformats.org/drawingml/2006/main" name="Elastic Multiplication">
  <a:themeElements>
    <a:clrScheme name="">
      <a:dk1>
        <a:srgbClr val="114FFB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D42D6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Theme">
      <a:majorFont>
        <a:latin typeface="Palatino"/>
        <a:ea typeface="ＭＳ Ｐゴシック"/>
        <a:cs typeface=""/>
      </a:majorFont>
      <a:minorFont>
        <a:latin typeface="Palatino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Elastic Multiplication.pot</Template>
  <TotalTime>253</TotalTime>
  <Pages>32</Pages>
  <Words>353</Words>
  <Application>Microsoft Macintosh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Elastic Multiplication</vt:lpstr>
      <vt:lpstr>Elastic Multiplication</vt:lpstr>
      <vt:lpstr>First Moves</vt:lpstr>
      <vt:lpstr>Related Moves</vt:lpstr>
      <vt:lpstr>Comparisons</vt:lpstr>
      <vt:lpstr>Measuring</vt:lpstr>
      <vt:lpstr>One End Fixed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subject/>
  <dc:creator>JHM</dc:creator>
  <cp:keywords/>
  <dc:description/>
  <cp:lastModifiedBy>Mason</cp:lastModifiedBy>
  <cp:revision>14</cp:revision>
  <cp:lastPrinted>1997-10-01T15:04:20Z</cp:lastPrinted>
  <dcterms:created xsi:type="dcterms:W3CDTF">1999-11-26T07:43:31Z</dcterms:created>
  <dcterms:modified xsi:type="dcterms:W3CDTF">2012-02-22T17:38:14Z</dcterms:modified>
</cp:coreProperties>
</file>