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1" r:id="rId2"/>
    <p:sldMasterId id="2147483650" r:id="rId3"/>
  </p:sldMasterIdLst>
  <p:notesMasterIdLst>
    <p:notesMasterId r:id="rId29"/>
  </p:notesMasterIdLst>
  <p:handoutMasterIdLst>
    <p:handoutMasterId r:id="rId30"/>
  </p:handoutMasterIdLst>
  <p:sldIdLst>
    <p:sldId id="336" r:id="rId4"/>
    <p:sldId id="454" r:id="rId5"/>
    <p:sldId id="369" r:id="rId6"/>
    <p:sldId id="467" r:id="rId7"/>
    <p:sldId id="463" r:id="rId8"/>
    <p:sldId id="464" r:id="rId9"/>
    <p:sldId id="440" r:id="rId10"/>
    <p:sldId id="465" r:id="rId11"/>
    <p:sldId id="466" r:id="rId12"/>
    <p:sldId id="441" r:id="rId13"/>
    <p:sldId id="446" r:id="rId14"/>
    <p:sldId id="445" r:id="rId15"/>
    <p:sldId id="448" r:id="rId16"/>
    <p:sldId id="449" r:id="rId17"/>
    <p:sldId id="450" r:id="rId18"/>
    <p:sldId id="461" r:id="rId19"/>
    <p:sldId id="455" r:id="rId20"/>
    <p:sldId id="456" r:id="rId21"/>
    <p:sldId id="442" r:id="rId22"/>
    <p:sldId id="462" r:id="rId23"/>
    <p:sldId id="443" r:id="rId24"/>
    <p:sldId id="430" r:id="rId25"/>
    <p:sldId id="468" r:id="rId26"/>
    <p:sldId id="436" r:id="rId27"/>
    <p:sldId id="422" r:id="rId28"/>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1pPr>
    <a:lvl2pPr marL="4572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2pPr>
    <a:lvl3pPr marL="9144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3pPr>
    <a:lvl4pPr marL="13716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4pPr>
    <a:lvl5pPr marL="1828800" algn="l" rtl="0" eaLnBrk="0" fontAlgn="base" hangingPunct="0">
      <a:spcBef>
        <a:spcPct val="0"/>
      </a:spcBef>
      <a:spcAft>
        <a:spcPct val="0"/>
      </a:spcAft>
      <a:defRPr sz="2800" b="1" kern="1200">
        <a:solidFill>
          <a:schemeClr val="tx1"/>
        </a:solidFill>
        <a:latin typeface="Chalkboard" charset="0"/>
        <a:ea typeface="ＭＳ Ｐゴシック" charset="0"/>
        <a:cs typeface="ＭＳ Ｐゴシック" charset="0"/>
      </a:defRPr>
    </a:lvl5pPr>
    <a:lvl6pPr marL="2286000" algn="l" defTabSz="457200" rtl="0" eaLnBrk="1" latinLnBrk="0" hangingPunct="1">
      <a:defRPr sz="2800" b="1" kern="1200">
        <a:solidFill>
          <a:schemeClr val="tx1"/>
        </a:solidFill>
        <a:latin typeface="Chalkboard" charset="0"/>
        <a:ea typeface="ＭＳ Ｐゴシック" charset="0"/>
        <a:cs typeface="ＭＳ Ｐゴシック" charset="0"/>
      </a:defRPr>
    </a:lvl6pPr>
    <a:lvl7pPr marL="2743200" algn="l" defTabSz="457200" rtl="0" eaLnBrk="1" latinLnBrk="0" hangingPunct="1">
      <a:defRPr sz="2800" b="1" kern="1200">
        <a:solidFill>
          <a:schemeClr val="tx1"/>
        </a:solidFill>
        <a:latin typeface="Chalkboard" charset="0"/>
        <a:ea typeface="ＭＳ Ｐゴシック" charset="0"/>
        <a:cs typeface="ＭＳ Ｐゴシック" charset="0"/>
      </a:defRPr>
    </a:lvl7pPr>
    <a:lvl8pPr marL="3200400" algn="l" defTabSz="457200" rtl="0" eaLnBrk="1" latinLnBrk="0" hangingPunct="1">
      <a:defRPr sz="2800" b="1" kern="1200">
        <a:solidFill>
          <a:schemeClr val="tx1"/>
        </a:solidFill>
        <a:latin typeface="Chalkboard" charset="0"/>
        <a:ea typeface="ＭＳ Ｐゴシック" charset="0"/>
        <a:cs typeface="ＭＳ Ｐゴシック" charset="0"/>
      </a:defRPr>
    </a:lvl8pPr>
    <a:lvl9pPr marL="3657600" algn="l" defTabSz="457200" rtl="0" eaLnBrk="1" latinLnBrk="0" hangingPunct="1">
      <a:defRPr sz="2800" b="1" kern="1200">
        <a:solidFill>
          <a:schemeClr val="tx1"/>
        </a:solidFill>
        <a:latin typeface="Chalkboard" charset="0"/>
        <a:ea typeface="ＭＳ Ｐゴシック" charset="0"/>
        <a:cs typeface="ＭＳ Ｐゴシック"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outline"/>
  <p:clrMru>
    <a:srgbClr val="F1C34E"/>
    <a:srgbClr val="00FFFF"/>
    <a:srgbClr val="00279F"/>
    <a:srgbClr val="3400FF"/>
    <a:srgbClr val="FFFFFF"/>
    <a:srgbClr val="666666"/>
    <a:srgbClr val="8E8E8E"/>
    <a:srgbClr val="999999"/>
    <a:srgbClr val="51FF1F"/>
    <a:srgbClr val="FFF2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1" autoAdjust="0"/>
    <p:restoredTop sz="94660"/>
  </p:normalViewPr>
  <p:slideViewPr>
    <p:cSldViewPr>
      <p:cViewPr>
        <p:scale>
          <a:sx n="94" d="100"/>
          <a:sy n="94" d="100"/>
        </p:scale>
        <p:origin x="-48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4" d="100"/>
        <a:sy n="124" d="100"/>
      </p:scale>
      <p:origin x="0" y="298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 Id="rId2"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8C6EA9-F035-8544-AAF2-C7382EBC22C9}" type="datetimeFigureOut">
              <a:t>05/02/2014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B61370-A4E2-FA4B-ACC9-505EA8ADA227}" type="slidenum">
              <a:t>‹#›</a:t>
            </a:fld>
            <a:endParaRPr lang="en-GB"/>
          </a:p>
        </p:txBody>
      </p:sp>
    </p:spTree>
    <p:extLst>
      <p:ext uri="{BB962C8B-B14F-4D97-AF65-F5344CB8AC3E}">
        <p14:creationId xmlns:p14="http://schemas.microsoft.com/office/powerpoint/2010/main" val="2466556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Lucida Grande" charset="0"/>
              </a:defRPr>
            </a:lvl1pPr>
          </a:lstStyle>
          <a:p>
            <a:pPr>
              <a:defRPr/>
            </a:pPr>
            <a:endParaRPr lang="en-GB"/>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Lucida Grande" charset="0"/>
              </a:defRPr>
            </a:lvl1pPr>
          </a:lstStyle>
          <a:p>
            <a:pPr>
              <a:defRPr/>
            </a:pPr>
            <a:endParaRPr lang="en-GB"/>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Lucida Grande" charset="0"/>
              </a:defRPr>
            </a:lvl1pPr>
          </a:lstStyle>
          <a:p>
            <a:pPr>
              <a:defRPr/>
            </a:pPr>
            <a:endParaRPr lang="en-GB"/>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Lucida Grande" charset="0"/>
              </a:defRPr>
            </a:lvl1pPr>
          </a:lstStyle>
          <a:p>
            <a:pPr>
              <a:defRPr/>
            </a:pPr>
            <a:fld id="{A0FCEBD3-A582-5442-AF13-50C2B7E2B653}" type="slidenum">
              <a:rPr lang="en-US"/>
              <a:pPr>
                <a:defRPr/>
              </a:pPr>
              <a:t>‹#›</a:t>
            </a:fld>
            <a:endParaRPr lang="en-US"/>
          </a:p>
        </p:txBody>
      </p:sp>
    </p:spTree>
    <p:extLst>
      <p:ext uri="{BB962C8B-B14F-4D97-AF65-F5344CB8AC3E}">
        <p14:creationId xmlns:p14="http://schemas.microsoft.com/office/powerpoint/2010/main" val="24337128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1"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halkboard" charset="0"/>
                <a:ea typeface="ＭＳ Ｐゴシック" charset="0"/>
                <a:cs typeface="ＭＳ Ｐゴシック" charset="0"/>
              </a:defRPr>
            </a:lvl1pPr>
            <a:lvl2pPr marL="742950" indent="-285750" eaLnBrk="0" hangingPunct="0">
              <a:defRPr sz="2800" b="1">
                <a:solidFill>
                  <a:schemeClr val="tx1"/>
                </a:solidFill>
                <a:latin typeface="Chalkboard" charset="0"/>
                <a:ea typeface="ＭＳ Ｐゴシック" charset="0"/>
              </a:defRPr>
            </a:lvl2pPr>
            <a:lvl3pPr marL="1143000" indent="-228600" eaLnBrk="0" hangingPunct="0">
              <a:defRPr sz="2800" b="1">
                <a:solidFill>
                  <a:schemeClr val="tx1"/>
                </a:solidFill>
                <a:latin typeface="Chalkboard" charset="0"/>
                <a:ea typeface="ＭＳ Ｐゴシック" charset="0"/>
              </a:defRPr>
            </a:lvl3pPr>
            <a:lvl4pPr marL="1600200" indent="-228600" eaLnBrk="0" hangingPunct="0">
              <a:defRPr sz="2800" b="1">
                <a:solidFill>
                  <a:schemeClr val="tx1"/>
                </a:solidFill>
                <a:latin typeface="Chalkboard" charset="0"/>
                <a:ea typeface="ＭＳ Ｐゴシック" charset="0"/>
              </a:defRPr>
            </a:lvl4pPr>
            <a:lvl5pPr marL="2057400" indent="-228600" eaLnBrk="0" hangingPunct="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BC56F3F2-643C-DD4E-A6A5-10B6C7802342}" type="slidenum">
              <a:rPr lang="en-US" sz="1200" b="0">
                <a:latin typeface="Lucida Grande" charset="0"/>
              </a:rPr>
              <a:pPr/>
              <a:t>1</a:t>
            </a:fld>
            <a:endParaRPr lang="en-US" sz="1200" b="0">
              <a:latin typeface="Lucida Grande"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GB">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슬라이드 이미지 개체 틀 1"/>
          <p:cNvSpPr>
            <a:spLocks noGrp="1" noRot="1" noChangeAspect="1" noTextEdit="1"/>
          </p:cNvSpPr>
          <p:nvPr>
            <p:ph type="sldImg"/>
          </p:nvPr>
        </p:nvSpPr>
        <p:spPr>
          <a:ln/>
        </p:spPr>
      </p:sp>
      <p:sp>
        <p:nvSpPr>
          <p:cNvPr id="28675" name="슬라이드 노트 개체 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ko-KR" altLang="en-US">
              <a:ea typeface="MS PGothic" charset="0"/>
            </a:endParaRPr>
          </a:p>
        </p:txBody>
      </p:sp>
      <p:sp>
        <p:nvSpPr>
          <p:cNvPr id="28676" name="슬라이드 번호 개체 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fld id="{E69EDA3A-0255-BD4D-9FB9-FCBECA08F9AF}" type="slidenum">
              <a:rPr lang="en-US" altLang="ko-KR" sz="1200" b="0">
                <a:latin typeface="Lucida Grande" charset="0"/>
              </a:rPr>
              <a:pPr/>
              <a:t>3</a:t>
            </a:fld>
            <a:endParaRPr lang="en-US" altLang="ko-KR" sz="1200" b="0">
              <a:latin typeface="Lucida Grande"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Imagine some shapes that could be used to tessellate</a:t>
            </a:r>
            <a:r>
              <a:rPr lang="en-GB" baseline="0"/>
              <a:t> the white region</a:t>
            </a:r>
            <a:endParaRPr lang="en-GB"/>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5</a:t>
            </a:fld>
            <a:endParaRPr lang="en-US"/>
          </a:p>
        </p:txBody>
      </p:sp>
    </p:spTree>
    <p:extLst>
      <p:ext uri="{BB962C8B-B14F-4D97-AF65-F5344CB8AC3E}">
        <p14:creationId xmlns:p14="http://schemas.microsoft.com/office/powerpoint/2010/main" val="3804309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Imagine a round table …</a:t>
            </a:r>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7</a:t>
            </a:fld>
            <a:endParaRPr lang="en-US"/>
          </a:p>
        </p:txBody>
      </p:sp>
    </p:spTree>
    <p:extLst>
      <p:ext uri="{BB962C8B-B14F-4D97-AF65-F5344CB8AC3E}">
        <p14:creationId xmlns:p14="http://schemas.microsoft.com/office/powerpoint/2010/main" val="118826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fld id="{DFB91459-E481-334A-AFB3-18CC8267D688}" type="slidenum">
              <a:rPr lang="en-US" sz="1200" b="0">
                <a:latin typeface="Lucida Grande" charset="0"/>
              </a:rPr>
              <a:pPr/>
              <a:t>8</a:t>
            </a:fld>
            <a:endParaRPr lang="en-US" sz="1200" b="0">
              <a:latin typeface="Lucida Grande" charset="0"/>
            </a:endParaRPr>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Times" charset="0"/>
                <a:ea typeface="ＭＳ Ｐゴシック" charset="0"/>
                <a:cs typeface="ＭＳ Ｐゴシック" charset="0"/>
              </a:rPr>
              <a:t>Think of all the patterns obtained like this one but with different choices of the red line and the blue line.</a:t>
            </a:r>
          </a:p>
          <a:p>
            <a:pPr eaLnBrk="1" hangingPunct="1"/>
            <a:r>
              <a:rPr lang="en-US">
                <a:latin typeface="Times" charset="0"/>
                <a:ea typeface="ＭＳ Ｐゴシック" charset="0"/>
                <a:cs typeface="ＭＳ Ｐゴシック" charset="0"/>
              </a:rPr>
              <a:t>Sketch a few</a:t>
            </a:r>
          </a:p>
          <a:p>
            <a:pPr eaLnBrk="1" hangingPunct="1"/>
            <a:r>
              <a:rPr lang="en-US">
                <a:latin typeface="Times" charset="0"/>
                <a:ea typeface="ＭＳ Ｐゴシック" charset="0"/>
                <a:cs typeface="ＭＳ Ｐゴシック" charset="0"/>
              </a:rPr>
              <a:t>Here is another reasoning</a:t>
            </a:r>
          </a:p>
          <a:p>
            <a:pPr eaLnBrk="1" hangingPunct="1"/>
            <a:r>
              <a:rPr lang="en-US">
                <a:latin typeface="Times" charset="0"/>
                <a:ea typeface="ＭＳ Ｐゴシック" charset="0"/>
                <a:cs typeface="ＭＳ Ｐゴシック" charset="0"/>
              </a:rPr>
              <a:t>What about this pattern: is it true?</a:t>
            </a:r>
          </a:p>
          <a:p>
            <a:pPr eaLnBrk="1" hangingPunct="1"/>
            <a:r>
              <a:rPr lang="en-US">
                <a:latin typeface="Times" charset="0"/>
                <a:ea typeface="ＭＳ Ｐゴシック" charset="0"/>
                <a:cs typeface="ＭＳ Ｐゴシック" charset="0"/>
              </a:rPr>
              <a:t>	did you have difficulty recognising the components?  This may be why learners find it hard to remember what they were taught recently!</a:t>
            </a:r>
          </a:p>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fld id="{9C4BAEFC-93A1-B64C-96D1-02AFB9139EF4}" type="slidenum">
              <a:rPr lang="en-US" sz="1200" b="0">
                <a:latin typeface="Lucida Grande" charset="0"/>
              </a:rPr>
              <a:pPr/>
              <a:t>9</a:t>
            </a:fld>
            <a:endParaRPr lang="en-US" sz="1200" b="0">
              <a:latin typeface="Lucida Grande" charset="0"/>
            </a:endParaRPr>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GB">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Imagine a rectangle</a:t>
            </a:r>
          </a:p>
        </p:txBody>
      </p:sp>
      <p:sp>
        <p:nvSpPr>
          <p:cNvPr id="4" name="Slide Number Placeholder 3"/>
          <p:cNvSpPr>
            <a:spLocks noGrp="1"/>
          </p:cNvSpPr>
          <p:nvPr>
            <p:ph type="sldNum" sz="quarter" idx="10"/>
          </p:nvPr>
        </p:nvSpPr>
        <p:spPr/>
        <p:txBody>
          <a:bodyPr/>
          <a:lstStyle/>
          <a:p>
            <a:pPr>
              <a:defRPr/>
            </a:pPr>
            <a:fld id="{A0FCEBD3-A582-5442-AF13-50C2B7E2B653}" type="slidenum">
              <a:rPr lang="en-US"/>
              <a:pPr>
                <a:defRPr/>
              </a:pPr>
              <a:t>13</a:t>
            </a:fld>
            <a:endParaRPr lang="en-US"/>
          </a:p>
        </p:txBody>
      </p:sp>
    </p:spTree>
    <p:extLst>
      <p:ext uri="{BB962C8B-B14F-4D97-AF65-F5344CB8AC3E}">
        <p14:creationId xmlns:p14="http://schemas.microsoft.com/office/powerpoint/2010/main" val="1079174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ea typeface="ＭＳ Ｐゴシック" charset="0"/>
                <a:cs typeface="ＭＳ Ｐゴシック" charset="0"/>
              </a:rPr>
              <a:t>Use fractions to urge practice with fractions</a:t>
            </a:r>
          </a:p>
          <a:p>
            <a:r>
              <a:rPr lang="en-GB">
                <a:ea typeface="ＭＳ Ｐゴシック" charset="0"/>
                <a:cs typeface="ＭＳ Ｐゴシック" charset="0"/>
              </a:rPr>
              <a:t>Get students to make up their own with their age or some other number as the answer</a:t>
            </a:r>
          </a:p>
        </p:txBody>
      </p:sp>
      <p:sp>
        <p:nvSpPr>
          <p:cNvPr id="471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Chalkboard" charset="0"/>
                <a:ea typeface="ＭＳ Ｐゴシック" charset="0"/>
                <a:cs typeface="ＭＳ Ｐゴシック" charset="0"/>
              </a:defRPr>
            </a:lvl1pPr>
            <a:lvl2pPr marL="742950" indent="-285750">
              <a:defRPr sz="2800" b="1">
                <a:solidFill>
                  <a:schemeClr val="tx1"/>
                </a:solidFill>
                <a:latin typeface="Chalkboard" charset="0"/>
                <a:ea typeface="ＭＳ Ｐゴシック" charset="0"/>
              </a:defRPr>
            </a:lvl2pPr>
            <a:lvl3pPr marL="1143000" indent="-228600">
              <a:defRPr sz="2800" b="1">
                <a:solidFill>
                  <a:schemeClr val="tx1"/>
                </a:solidFill>
                <a:latin typeface="Chalkboard" charset="0"/>
                <a:ea typeface="ＭＳ Ｐゴシック" charset="0"/>
              </a:defRPr>
            </a:lvl3pPr>
            <a:lvl4pPr marL="1600200" indent="-228600">
              <a:defRPr sz="2800" b="1">
                <a:solidFill>
                  <a:schemeClr val="tx1"/>
                </a:solidFill>
                <a:latin typeface="Chalkboard" charset="0"/>
                <a:ea typeface="ＭＳ Ｐゴシック" charset="0"/>
              </a:defRPr>
            </a:lvl4pPr>
            <a:lvl5pPr marL="2057400" indent="-22860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9730DD6D-0EA4-9F47-A195-CC9C7E8D163D}" type="slidenum">
              <a:rPr lang="en-US" sz="1200" b="0">
                <a:latin typeface="Lucida Grande" charset="0"/>
              </a:rPr>
              <a:pPr/>
              <a:t>17</a:t>
            </a:fld>
            <a:endParaRPr lang="en-US" sz="1200" b="0">
              <a:latin typeface="Lucida Grande"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ea typeface="ＭＳ Ｐゴシック" charset="0"/>
                <a:cs typeface="ＭＳ Ｐゴシック" charset="0"/>
              </a:rPr>
              <a:t>Use fractions to urge practice with fractions</a:t>
            </a:r>
          </a:p>
          <a:p>
            <a:r>
              <a:rPr lang="en-GB">
                <a:ea typeface="ＭＳ Ｐゴシック" charset="0"/>
                <a:cs typeface="ＭＳ Ｐゴシック" charset="0"/>
              </a:rPr>
              <a:t>Get students to make up their own with their age or some other number as the answer</a:t>
            </a: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b="1">
                <a:solidFill>
                  <a:schemeClr val="tx1"/>
                </a:solidFill>
                <a:latin typeface="Chalkboard" charset="0"/>
                <a:ea typeface="ＭＳ Ｐゴシック" charset="0"/>
                <a:cs typeface="ＭＳ Ｐゴシック" charset="0"/>
              </a:defRPr>
            </a:lvl1pPr>
            <a:lvl2pPr marL="742950" indent="-285750">
              <a:defRPr sz="2800" b="1">
                <a:solidFill>
                  <a:schemeClr val="tx1"/>
                </a:solidFill>
                <a:latin typeface="Chalkboard" charset="0"/>
                <a:ea typeface="ＭＳ Ｐゴシック" charset="0"/>
              </a:defRPr>
            </a:lvl2pPr>
            <a:lvl3pPr marL="1143000" indent="-228600">
              <a:defRPr sz="2800" b="1">
                <a:solidFill>
                  <a:schemeClr val="tx1"/>
                </a:solidFill>
                <a:latin typeface="Chalkboard" charset="0"/>
                <a:ea typeface="ＭＳ Ｐゴシック" charset="0"/>
              </a:defRPr>
            </a:lvl3pPr>
            <a:lvl4pPr marL="1600200" indent="-228600">
              <a:defRPr sz="2800" b="1">
                <a:solidFill>
                  <a:schemeClr val="tx1"/>
                </a:solidFill>
                <a:latin typeface="Chalkboard" charset="0"/>
                <a:ea typeface="ＭＳ Ｐゴシック" charset="0"/>
              </a:defRPr>
            </a:lvl4pPr>
            <a:lvl5pPr marL="2057400" indent="-22860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fld id="{C5292ACE-146F-7340-8108-9A1D9C1E202E}" type="slidenum">
              <a:rPr lang="en-US" sz="1200" b="0">
                <a:latin typeface="Lucida Grande" charset="0"/>
              </a:rPr>
              <a:pPr/>
              <a:t>18</a:t>
            </a:fld>
            <a:endParaRPr lang="en-US" sz="1200" b="0">
              <a:latin typeface="Lucida Grande"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Tree>
    <p:extLst>
      <p:ext uri="{BB962C8B-B14F-4D97-AF65-F5344CB8AC3E}">
        <p14:creationId xmlns:p14="http://schemas.microsoft.com/office/powerpoint/2010/main" val="831797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7836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52400"/>
            <a:ext cx="2103437" cy="56388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04800" y="152400"/>
            <a:ext cx="6157913" cy="5638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829638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7A81873C-8276-E449-9733-905D3995D321}" type="slidenum">
              <a:rPr lang="en-US"/>
              <a:pPr>
                <a:defRPr/>
              </a:pPr>
              <a:t>‹#›</a:t>
            </a:fld>
            <a:endParaRPr lang="en-US"/>
          </a:p>
        </p:txBody>
      </p:sp>
    </p:spTree>
    <p:extLst>
      <p:ext uri="{BB962C8B-B14F-4D97-AF65-F5344CB8AC3E}">
        <p14:creationId xmlns:p14="http://schemas.microsoft.com/office/powerpoint/2010/main" val="216377040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A4A3CEBE-BB09-FF47-976F-58E9EA93EF95}" type="slidenum">
              <a:rPr lang="en-US"/>
              <a:pPr>
                <a:defRPr/>
              </a:pPr>
              <a:t>‹#›</a:t>
            </a:fld>
            <a:endParaRPr lang="en-US"/>
          </a:p>
        </p:txBody>
      </p:sp>
    </p:spTree>
    <p:extLst>
      <p:ext uri="{BB962C8B-B14F-4D97-AF65-F5344CB8AC3E}">
        <p14:creationId xmlns:p14="http://schemas.microsoft.com/office/powerpoint/2010/main" val="3945892247"/>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pPr>
              <a:defRPr/>
            </a:pPr>
            <a:fld id="{4C7E853A-A83C-3A4B-B9BD-B0175DFF883E}" type="slidenum">
              <a:rPr lang="en-US"/>
              <a:pPr>
                <a:defRPr/>
              </a:pPr>
              <a:t>‹#›</a:t>
            </a:fld>
            <a:endParaRPr lang="en-US"/>
          </a:p>
        </p:txBody>
      </p:sp>
    </p:spTree>
    <p:extLst>
      <p:ext uri="{BB962C8B-B14F-4D97-AF65-F5344CB8AC3E}">
        <p14:creationId xmlns:p14="http://schemas.microsoft.com/office/powerpoint/2010/main" val="1903384211"/>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152400" y="1016000"/>
            <a:ext cx="4210050"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514850" y="1016000"/>
            <a:ext cx="4210050"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Box 4"/>
          <p:cNvSpPr txBox="1">
            <a:spLocks noGrp="1" noChangeArrowheads="1"/>
          </p:cNvSpPr>
          <p:nvPr>
            <p:ph type="sldNum" sz="quarter" idx="10"/>
          </p:nvPr>
        </p:nvSpPr>
        <p:spPr>
          <a:ln/>
        </p:spPr>
        <p:txBody>
          <a:bodyPr/>
          <a:lstStyle>
            <a:lvl1pPr>
              <a:defRPr/>
            </a:lvl1pPr>
          </a:lstStyle>
          <a:p>
            <a:pPr>
              <a:defRPr/>
            </a:pPr>
            <a:fld id="{123E941A-E36A-9545-AB27-523028EFB6ED}" type="slidenum">
              <a:rPr lang="en-US"/>
              <a:pPr>
                <a:defRPr/>
              </a:pPr>
              <a:t>‹#›</a:t>
            </a:fld>
            <a:endParaRPr lang="en-US"/>
          </a:p>
        </p:txBody>
      </p:sp>
    </p:spTree>
    <p:extLst>
      <p:ext uri="{BB962C8B-B14F-4D97-AF65-F5344CB8AC3E}">
        <p14:creationId xmlns:p14="http://schemas.microsoft.com/office/powerpoint/2010/main" val="3401512840"/>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Text Box 4"/>
          <p:cNvSpPr txBox="1">
            <a:spLocks noGrp="1" noChangeArrowheads="1"/>
          </p:cNvSpPr>
          <p:nvPr>
            <p:ph type="sldNum" sz="quarter" idx="10"/>
          </p:nvPr>
        </p:nvSpPr>
        <p:spPr>
          <a:ln/>
        </p:spPr>
        <p:txBody>
          <a:bodyPr/>
          <a:lstStyle>
            <a:lvl1pPr>
              <a:defRPr/>
            </a:lvl1pPr>
          </a:lstStyle>
          <a:p>
            <a:pPr>
              <a:defRPr/>
            </a:pPr>
            <a:fld id="{F3B41067-1855-014B-96A8-DA7D0568624B}" type="slidenum">
              <a:rPr lang="en-US"/>
              <a:pPr>
                <a:defRPr/>
              </a:pPr>
              <a:t>‹#›</a:t>
            </a:fld>
            <a:endParaRPr lang="en-US"/>
          </a:p>
        </p:txBody>
      </p:sp>
    </p:spTree>
    <p:extLst>
      <p:ext uri="{BB962C8B-B14F-4D97-AF65-F5344CB8AC3E}">
        <p14:creationId xmlns:p14="http://schemas.microsoft.com/office/powerpoint/2010/main" val="926421313"/>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Text Box 4"/>
          <p:cNvSpPr txBox="1">
            <a:spLocks noGrp="1" noChangeArrowheads="1"/>
          </p:cNvSpPr>
          <p:nvPr>
            <p:ph type="sldNum" sz="quarter" idx="10"/>
          </p:nvPr>
        </p:nvSpPr>
        <p:spPr>
          <a:ln/>
        </p:spPr>
        <p:txBody>
          <a:bodyPr/>
          <a:lstStyle>
            <a:lvl1pPr>
              <a:defRPr/>
            </a:lvl1pPr>
          </a:lstStyle>
          <a:p>
            <a:pPr>
              <a:defRPr/>
            </a:pPr>
            <a:fld id="{765B661D-C418-414D-A709-C47B17498711}" type="slidenum">
              <a:rPr lang="en-US"/>
              <a:pPr>
                <a:defRPr/>
              </a:pPr>
              <a:t>‹#›</a:t>
            </a:fld>
            <a:endParaRPr lang="en-US"/>
          </a:p>
        </p:txBody>
      </p:sp>
    </p:spTree>
    <p:extLst>
      <p:ext uri="{BB962C8B-B14F-4D97-AF65-F5344CB8AC3E}">
        <p14:creationId xmlns:p14="http://schemas.microsoft.com/office/powerpoint/2010/main" val="349451846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pPr>
              <a:defRPr/>
            </a:pPr>
            <a:fld id="{FA53DA9F-FC11-0346-B46B-99C4D4ADA3FA}" type="slidenum">
              <a:rPr lang="en-US"/>
              <a:pPr>
                <a:defRPr/>
              </a:pPr>
              <a:t>‹#›</a:t>
            </a:fld>
            <a:endParaRPr lang="en-US"/>
          </a:p>
        </p:txBody>
      </p:sp>
    </p:spTree>
    <p:extLst>
      <p:ext uri="{BB962C8B-B14F-4D97-AF65-F5344CB8AC3E}">
        <p14:creationId xmlns:p14="http://schemas.microsoft.com/office/powerpoint/2010/main" val="2819945578"/>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8C45D6CA-AA83-214C-8B87-02FEE1D522B6}" type="slidenum">
              <a:rPr lang="en-US"/>
              <a:pPr>
                <a:defRPr/>
              </a:pPr>
              <a:t>‹#›</a:t>
            </a:fld>
            <a:endParaRPr lang="en-US"/>
          </a:p>
        </p:txBody>
      </p:sp>
    </p:spTree>
    <p:extLst>
      <p:ext uri="{BB962C8B-B14F-4D97-AF65-F5344CB8AC3E}">
        <p14:creationId xmlns:p14="http://schemas.microsoft.com/office/powerpoint/2010/main" val="2052254120"/>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705844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sym typeface="Chalkboard" pitchFamily="-111"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9EFA7021-EC8E-6A47-AB51-F5F6BA5D744A}" type="slidenum">
              <a:rPr lang="en-US"/>
              <a:pPr>
                <a:defRPr/>
              </a:pPr>
              <a:t>‹#›</a:t>
            </a:fld>
            <a:endParaRPr lang="en-US"/>
          </a:p>
        </p:txBody>
      </p:sp>
    </p:spTree>
    <p:extLst>
      <p:ext uri="{BB962C8B-B14F-4D97-AF65-F5344CB8AC3E}">
        <p14:creationId xmlns:p14="http://schemas.microsoft.com/office/powerpoint/2010/main" val="575044305"/>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7A4C98BB-B838-7A4D-9242-708A09D67F66}" type="slidenum">
              <a:rPr lang="en-US"/>
              <a:pPr>
                <a:defRPr/>
              </a:pPr>
              <a:t>‹#›</a:t>
            </a:fld>
            <a:endParaRPr lang="en-US"/>
          </a:p>
        </p:txBody>
      </p:sp>
    </p:spTree>
    <p:extLst>
      <p:ext uri="{BB962C8B-B14F-4D97-AF65-F5344CB8AC3E}">
        <p14:creationId xmlns:p14="http://schemas.microsoft.com/office/powerpoint/2010/main" val="1384104283"/>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88900"/>
            <a:ext cx="2143125" cy="60833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152400" y="88900"/>
            <a:ext cx="6276975" cy="60833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Box 4"/>
          <p:cNvSpPr txBox="1">
            <a:spLocks noGrp="1" noChangeArrowheads="1"/>
          </p:cNvSpPr>
          <p:nvPr>
            <p:ph type="sldNum" sz="quarter" idx="10"/>
          </p:nvPr>
        </p:nvSpPr>
        <p:spPr>
          <a:ln/>
        </p:spPr>
        <p:txBody>
          <a:bodyPr/>
          <a:lstStyle>
            <a:lvl1pPr>
              <a:defRPr/>
            </a:lvl1pPr>
          </a:lstStyle>
          <a:p>
            <a:pPr>
              <a:defRPr/>
            </a:pPr>
            <a:fld id="{05C8A354-DBA1-1A43-AFD3-900AA1A89573}" type="slidenum">
              <a:rPr lang="en-US"/>
              <a:pPr>
                <a:defRPr/>
              </a:pPr>
              <a:t>‹#›</a:t>
            </a:fld>
            <a:endParaRPr lang="en-US"/>
          </a:p>
        </p:txBody>
      </p:sp>
    </p:spTree>
    <p:extLst>
      <p:ext uri="{BB962C8B-B14F-4D97-AF65-F5344CB8AC3E}">
        <p14:creationId xmlns:p14="http://schemas.microsoft.com/office/powerpoint/2010/main" val="2543610150"/>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4D2DC9C9-3A70-9C45-8395-5050EA22361D}" type="slidenum">
              <a:rPr lang="en-US"/>
              <a:pPr>
                <a:defRPr/>
              </a:pPr>
              <a:t>‹#›</a:t>
            </a:fld>
            <a:endParaRPr lang="en-US"/>
          </a:p>
        </p:txBody>
      </p:sp>
    </p:spTree>
    <p:extLst>
      <p:ext uri="{BB962C8B-B14F-4D97-AF65-F5344CB8AC3E}">
        <p14:creationId xmlns:p14="http://schemas.microsoft.com/office/powerpoint/2010/main" val="2881832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BC1D1D25-E0D1-E74C-BB85-8721036A4BC1}" type="slidenum">
              <a:rPr lang="en-US"/>
              <a:pPr>
                <a:defRPr/>
              </a:pPr>
              <a:t>‹#›</a:t>
            </a:fld>
            <a:endParaRPr lang="en-US"/>
          </a:p>
        </p:txBody>
      </p:sp>
    </p:spTree>
    <p:extLst>
      <p:ext uri="{BB962C8B-B14F-4D97-AF65-F5344CB8AC3E}">
        <p14:creationId xmlns:p14="http://schemas.microsoft.com/office/powerpoint/2010/main" val="2190021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FEB9001D-2FE4-5243-99A1-1B469F76BFB8}" type="slidenum">
              <a:rPr lang="en-US"/>
              <a:pPr>
                <a:defRPr/>
              </a:pPr>
              <a:t>‹#›</a:t>
            </a:fld>
            <a:endParaRPr lang="en-US"/>
          </a:p>
        </p:txBody>
      </p:sp>
    </p:spTree>
    <p:extLst>
      <p:ext uri="{BB962C8B-B14F-4D97-AF65-F5344CB8AC3E}">
        <p14:creationId xmlns:p14="http://schemas.microsoft.com/office/powerpoint/2010/main" val="3717124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304800" y="1524000"/>
            <a:ext cx="4267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724400" y="1524000"/>
            <a:ext cx="4267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fld id="{E76444C5-5C26-4241-8CDE-74AAD7DB01BD}" type="slidenum">
              <a:rPr lang="en-US"/>
              <a:pPr>
                <a:defRPr/>
              </a:pPr>
              <a:t>‹#›</a:t>
            </a:fld>
            <a:endParaRPr lang="en-US"/>
          </a:p>
        </p:txBody>
      </p:sp>
    </p:spTree>
    <p:extLst>
      <p:ext uri="{BB962C8B-B14F-4D97-AF65-F5344CB8AC3E}">
        <p14:creationId xmlns:p14="http://schemas.microsoft.com/office/powerpoint/2010/main" val="2365869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fld id="{52E9DEB5-E6EF-8C42-A07C-852754A27EFF}" type="slidenum">
              <a:rPr lang="en-US"/>
              <a:pPr>
                <a:defRPr/>
              </a:pPr>
              <a:t>‹#›</a:t>
            </a:fld>
            <a:endParaRPr lang="en-US"/>
          </a:p>
        </p:txBody>
      </p:sp>
    </p:spTree>
    <p:extLst>
      <p:ext uri="{BB962C8B-B14F-4D97-AF65-F5344CB8AC3E}">
        <p14:creationId xmlns:p14="http://schemas.microsoft.com/office/powerpoint/2010/main" val="705041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fld id="{C1F6DF07-0A07-D94B-817B-336108EDC8EC}" type="slidenum">
              <a:rPr lang="en-US"/>
              <a:pPr>
                <a:defRPr/>
              </a:pPr>
              <a:t>‹#›</a:t>
            </a:fld>
            <a:endParaRPr lang="en-US"/>
          </a:p>
        </p:txBody>
      </p:sp>
    </p:spTree>
    <p:extLst>
      <p:ext uri="{BB962C8B-B14F-4D97-AF65-F5344CB8AC3E}">
        <p14:creationId xmlns:p14="http://schemas.microsoft.com/office/powerpoint/2010/main" val="2045301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F96F7F89-9AB1-234F-B8D1-DB51C2E6627D}" type="slidenum">
              <a:rPr lang="en-US"/>
              <a:pPr>
                <a:defRPr/>
              </a:pPr>
              <a:t>‹#›</a:t>
            </a:fld>
            <a:endParaRPr lang="en-US"/>
          </a:p>
        </p:txBody>
      </p:sp>
    </p:spTree>
    <p:extLst>
      <p:ext uri="{BB962C8B-B14F-4D97-AF65-F5344CB8AC3E}">
        <p14:creationId xmlns:p14="http://schemas.microsoft.com/office/powerpoint/2010/main" val="397099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extLst>
      <p:ext uri="{BB962C8B-B14F-4D97-AF65-F5344CB8AC3E}">
        <p14:creationId xmlns:p14="http://schemas.microsoft.com/office/powerpoint/2010/main" val="1197433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03FF962-821A-2E49-8A24-F01D3C78EDF4}" type="slidenum">
              <a:rPr lang="en-US"/>
              <a:pPr>
                <a:defRPr/>
              </a:pPr>
              <a:t>‹#›</a:t>
            </a:fld>
            <a:endParaRPr lang="en-US"/>
          </a:p>
        </p:txBody>
      </p:sp>
    </p:spTree>
    <p:extLst>
      <p:ext uri="{BB962C8B-B14F-4D97-AF65-F5344CB8AC3E}">
        <p14:creationId xmlns:p14="http://schemas.microsoft.com/office/powerpoint/2010/main" val="35389771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6D8B277-0E2F-AC4C-8BC7-5C1A10E8F5C1}" type="slidenum">
              <a:rPr lang="en-US"/>
              <a:pPr>
                <a:defRPr/>
              </a:pPr>
              <a:t>‹#›</a:t>
            </a:fld>
            <a:endParaRPr lang="en-US"/>
          </a:p>
        </p:txBody>
      </p:sp>
    </p:spTree>
    <p:extLst>
      <p:ext uri="{BB962C8B-B14F-4D97-AF65-F5344CB8AC3E}">
        <p14:creationId xmlns:p14="http://schemas.microsoft.com/office/powerpoint/2010/main" val="2159747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79B749F9-BB89-964D-9BB0-EB0C1764E316}" type="slidenum">
              <a:rPr lang="en-US"/>
              <a:pPr>
                <a:defRPr/>
              </a:pPr>
              <a:t>‹#›</a:t>
            </a:fld>
            <a:endParaRPr lang="en-US"/>
          </a:p>
        </p:txBody>
      </p:sp>
    </p:spTree>
    <p:extLst>
      <p:ext uri="{BB962C8B-B14F-4D97-AF65-F5344CB8AC3E}">
        <p14:creationId xmlns:p14="http://schemas.microsoft.com/office/powerpoint/2010/main" val="38566791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28600"/>
            <a:ext cx="2171700" cy="6400800"/>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304800" y="228600"/>
            <a:ext cx="6362700" cy="6400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fld id="{7BCA0568-EE28-1144-BF90-979F2E93A0B0}" type="slidenum">
              <a:rPr lang="en-US"/>
              <a:pPr>
                <a:defRPr/>
              </a:pPr>
              <a:t>‹#›</a:t>
            </a:fld>
            <a:endParaRPr lang="en-US"/>
          </a:p>
        </p:txBody>
      </p:sp>
    </p:spTree>
    <p:extLst>
      <p:ext uri="{BB962C8B-B14F-4D97-AF65-F5344CB8AC3E}">
        <p14:creationId xmlns:p14="http://schemas.microsoft.com/office/powerpoint/2010/main" val="66886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99060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93077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2540823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Tree>
    <p:extLst>
      <p:ext uri="{BB962C8B-B14F-4D97-AF65-F5344CB8AC3E}">
        <p14:creationId xmlns:p14="http://schemas.microsoft.com/office/powerpoint/2010/main" val="1098433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Tree>
    <p:extLst>
      <p:ext uri="{BB962C8B-B14F-4D97-AF65-F5344CB8AC3E}">
        <p14:creationId xmlns:p14="http://schemas.microsoft.com/office/powerpoint/2010/main" val="50489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99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4332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3598416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2C0">
            <a:alpha val="82000"/>
          </a:srgbClr>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304800" y="152400"/>
            <a:ext cx="7772400" cy="609600"/>
          </a:xfrm>
          <a:prstGeom prst="rect">
            <a:avLst/>
          </a:prstGeom>
          <a:noFill/>
          <a:ln w="12700">
            <a:noFill/>
            <a:miter lim="800000"/>
            <a:headEnd/>
            <a:tailEnd/>
          </a:ln>
          <a:effectLst/>
        </p:spPr>
        <p:txBody>
          <a:bodyPr vert="horz" wrap="square" lIns="90487" tIns="44450" rIns="90487" bIns="44450" numCol="1" anchor="b" anchorCtr="0" compatLnSpc="1">
            <a:prstTxWarp prst="textNoShape">
              <a:avLst/>
            </a:prstTxWarp>
          </a:bodyPr>
          <a:lstStyle/>
          <a:p>
            <a:pPr lvl="0"/>
            <a:r>
              <a:rPr lang="en-GB"/>
              <a:t>Click to edit Master title style</a:t>
            </a:r>
          </a:p>
        </p:txBody>
      </p:sp>
      <p:sp>
        <p:nvSpPr>
          <p:cNvPr id="3076" name="Rectangle 4"/>
          <p:cNvSpPr>
            <a:spLocks noGrp="1" noChangeArrowheads="1"/>
          </p:cNvSpPr>
          <p:nvPr>
            <p:ph type="body" idx="1"/>
          </p:nvPr>
        </p:nvSpPr>
        <p:spPr bwMode="auto">
          <a:xfrm>
            <a:off x="990600" y="1676400"/>
            <a:ext cx="772795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77" name="Text Box 5"/>
          <p:cNvSpPr txBox="1">
            <a:spLocks noChangeArrowheads="1"/>
          </p:cNvSpPr>
          <p:nvPr userDrawn="1"/>
        </p:nvSpPr>
        <p:spPr bwMode="auto">
          <a:xfrm>
            <a:off x="76200" y="6338888"/>
            <a:ext cx="685800" cy="457200"/>
          </a:xfrm>
          <a:prstGeom prst="rect">
            <a:avLst/>
          </a:prstGeom>
          <a:noFill/>
          <a:ln w="9525">
            <a:noFill/>
            <a:miter lim="800000"/>
            <a:headEnd/>
            <a:tailEnd/>
          </a:ln>
          <a:effec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defRPr/>
            </a:pPr>
            <a:fld id="{81FB3A04-3DDA-6D4B-B419-E64C2CC61434}" type="slidenum">
              <a:rPr lang="en-US" sz="2400" b="0" smtClean="0">
                <a:solidFill>
                  <a:srgbClr val="000000"/>
                </a:solidFill>
                <a:latin typeface="Lucida Grande" charset="0"/>
              </a:rPr>
              <a:pPr>
                <a:spcBef>
                  <a:spcPct val="50000"/>
                </a:spcBef>
                <a:defRPr/>
              </a:pPr>
              <a:t>‹#›</a:t>
            </a:fld>
            <a:endParaRPr lang="en-US" sz="2400" b="0" smtClean="0">
              <a:solidFill>
                <a:srgbClr val="000000"/>
              </a:solidFill>
              <a:latin typeface="Lucida Grande" charset="0"/>
            </a:endParaRP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bldLvl="2">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3600">
          <a:solidFill>
            <a:schemeClr val="accent5">
              <a:lumMod val="25000"/>
            </a:schemeClr>
          </a:solidFill>
          <a:effectLst>
            <a:outerShdw blurRad="38100" dist="38100" dir="2700000" algn="tl">
              <a:schemeClr val="tx2"/>
            </a:outerShdw>
          </a:effectLst>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6pPr>
      <a:lvl7pPr marL="9144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7pPr>
      <a:lvl8pPr marL="13716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8pPr>
      <a:lvl9pPr marL="18288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9pPr>
    </p:titleStyle>
    <p:body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rgbClr val="008000"/>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2C0">
            <a:alpha val="82000"/>
          </a:srgbClr>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355600" y="88900"/>
            <a:ext cx="6680200" cy="749300"/>
          </a:xfrm>
          <a:prstGeom prst="rect">
            <a:avLst/>
          </a:prstGeom>
          <a:noFill/>
          <a:ln w="12700">
            <a:noFill/>
            <a:miter lim="800000"/>
            <a:headEnd/>
            <a:tailEnd/>
          </a:ln>
          <a:effectLst>
            <a:outerShdw blurRad="25400" dist="63500" dir="27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88067" name="Rectangle 3"/>
          <p:cNvSpPr>
            <a:spLocks noGrp="1" noChangeArrowheads="1"/>
          </p:cNvSpPr>
          <p:nvPr>
            <p:ph type="body" idx="1"/>
          </p:nvPr>
        </p:nvSpPr>
        <p:spPr bwMode="auto">
          <a:xfrm>
            <a:off x="152400" y="1016000"/>
            <a:ext cx="8572500" cy="5156200"/>
          </a:xfrm>
          <a:prstGeom prst="rect">
            <a:avLst/>
          </a:prstGeom>
          <a:noFill/>
          <a:ln w="12700">
            <a:noFill/>
            <a:miter lim="800000"/>
            <a:headEnd/>
            <a:tailEnd/>
          </a:ln>
          <a:effectLst>
            <a:outerShdw blurRad="25400" dist="25399" dir="2700000" algn="ctr" rotWithShape="0">
              <a:srgbClr val="FFFFFF">
                <a:alpha val="75000"/>
              </a:srgbClr>
            </a:outerShdw>
          </a:effectLst>
        </p:spPr>
        <p:txBody>
          <a:bodyPr vert="horz" wrap="square" lIns="0" tIns="0" rIns="0" bIns="0" numCol="1" anchor="t"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Hoefler Text" charset="0"/>
              </a:rPr>
              <a:t>Fourth level</a:t>
            </a:r>
          </a:p>
          <a:p>
            <a:pPr lvl="4"/>
            <a:r>
              <a:rPr lang="en-US">
                <a:sym typeface="Hoefler Text" charset="0"/>
              </a:rPr>
              <a:t>Fifth level</a:t>
            </a:r>
          </a:p>
        </p:txBody>
      </p:sp>
      <p:sp>
        <p:nvSpPr>
          <p:cNvPr id="88068" name="Text Box 4"/>
          <p:cNvSpPr txBox="1">
            <a:spLocks noGrp="1" noChangeArrowheads="1"/>
          </p:cNvSpPr>
          <p:nvPr>
            <p:ph type="sldNum" sz="quarter" idx="4"/>
          </p:nvPr>
        </p:nvSpPr>
        <p:spPr bwMode="auto">
          <a:xfrm>
            <a:off x="146050" y="6280150"/>
            <a:ext cx="469900" cy="584200"/>
          </a:xfrm>
          <a:prstGeom prst="rect">
            <a:avLst/>
          </a:prstGeom>
          <a:noFill/>
          <a:ln w="12700">
            <a:noFill/>
            <a:miter lim="800000"/>
            <a:headEnd/>
            <a:tailEnd/>
          </a:ln>
          <a:effectLst>
            <a:outerShdw blurRad="25400" dist="25399" dir="2700000" algn="ctr" rotWithShape="0">
              <a:srgbClr val="FFFFFF">
                <a:alpha val="75000"/>
              </a:srgbClr>
            </a:outerShdw>
          </a:effectLst>
        </p:spPr>
        <p:txBody>
          <a:bodyPr vert="horz" wrap="none" lIns="91440" tIns="45720" rIns="91440" bIns="45720" numCol="1" anchor="t" anchorCtr="0" compatLnSpc="1">
            <a:prstTxWarp prst="textNoShape">
              <a:avLst/>
            </a:prstTxWarp>
          </a:bodyPr>
          <a:lstStyle>
            <a:lvl1pPr algn="ctr" eaLnBrk="1" hangingPunct="1">
              <a:defRPr sz="3200" b="0">
                <a:cs typeface="Chalkboard" charset="0"/>
                <a:sym typeface="Chalkboard" charset="0"/>
              </a:defRPr>
            </a:lvl1pPr>
          </a:lstStyle>
          <a:p>
            <a:pPr>
              <a:defRPr/>
            </a:pPr>
            <a:fld id="{F9BEE6A6-C067-B541-8D44-9DCE806829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xmlns:p14="http://schemas.microsoft.com/office/powerpoint/2010/main"/>
  <p:txStyles>
    <p:titleStyle>
      <a:lvl1pPr algn="l" rtl="0" eaLnBrk="0" fontAlgn="base" hangingPunct="0">
        <a:spcBef>
          <a:spcPct val="0"/>
        </a:spcBef>
        <a:spcAft>
          <a:spcPct val="0"/>
        </a:spcAft>
        <a:defRPr sz="3600">
          <a:solidFill>
            <a:srgbClr val="110086"/>
          </a:solidFill>
          <a:latin typeface="+mj-lt"/>
          <a:ea typeface="+mj-ea"/>
          <a:cs typeface="+mj-cs"/>
          <a:sym typeface="Chalkboard" charset="0"/>
        </a:defRPr>
      </a:lvl1pPr>
      <a:lvl2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2pPr>
      <a:lvl3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3pPr>
      <a:lvl4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4pPr>
      <a:lvl5pPr algn="l" rtl="0" eaLnBrk="0" fontAlgn="base" hangingPunct="0">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charset="0"/>
        </a:defRPr>
      </a:lvl5pPr>
      <a:lvl6pPr marL="4572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6pPr>
      <a:lvl7pPr marL="9144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7pPr>
      <a:lvl8pPr marL="13716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8pPr>
      <a:lvl9pPr marL="1828800" algn="l" rtl="0" fontAlgn="base">
        <a:spcBef>
          <a:spcPct val="0"/>
        </a:spcBef>
        <a:spcAft>
          <a:spcPct val="0"/>
        </a:spcAft>
        <a:defRPr sz="3600">
          <a:solidFill>
            <a:srgbClr val="110086"/>
          </a:solidFill>
          <a:latin typeface="Chalkboard" pitchFamily="-111" charset="0"/>
          <a:ea typeface="ヒラギノ角ゴ Pro W3" pitchFamily="-111" charset="-128"/>
          <a:cs typeface="ヒラギノ角ゴ Pro W3" pitchFamily="-111" charset="-128"/>
          <a:sym typeface="Chalkboard" pitchFamily="-111" charset="0"/>
        </a:defRPr>
      </a:lvl9pPr>
    </p:titleStyle>
    <p:bodyStyle>
      <a:lvl1pPr marL="381000" indent="-381000" algn="l" rtl="0" eaLnBrk="0" fontAlgn="base" hangingPunct="0">
        <a:spcBef>
          <a:spcPts val="1000"/>
        </a:spcBef>
        <a:spcAft>
          <a:spcPct val="0"/>
        </a:spcAft>
        <a:buSzPct val="116000"/>
        <a:buChar char="•"/>
        <a:defRPr sz="3200">
          <a:solidFill>
            <a:srgbClr val="2300FF"/>
          </a:solidFill>
          <a:effectLst>
            <a:outerShdw blurRad="38100" dist="38100" dir="2700000" algn="tl">
              <a:srgbClr val="000000"/>
            </a:outerShdw>
          </a:effectLst>
          <a:latin typeface="+mn-lt"/>
          <a:ea typeface="+mn-ea"/>
          <a:cs typeface="+mn-cs"/>
          <a:sym typeface="Chalkboard" charset="0"/>
        </a:defRPr>
      </a:lvl1pPr>
      <a:lvl2pPr marL="769938" indent="-401638" algn="l" rtl="0" eaLnBrk="0" fontAlgn="base" hangingPunct="0">
        <a:spcBef>
          <a:spcPts val="900"/>
        </a:spcBef>
        <a:spcAft>
          <a:spcPct val="0"/>
        </a:spcAft>
        <a:buSzPct val="77000"/>
        <a:buChar char="•"/>
        <a:defRPr sz="2400">
          <a:solidFill>
            <a:srgbClr val="008400"/>
          </a:solidFill>
          <a:effectLst>
            <a:outerShdw blurRad="38100" dist="38100" dir="2700000" algn="tl">
              <a:srgbClr val="000000"/>
            </a:outerShdw>
          </a:effectLst>
          <a:latin typeface="+mn-lt"/>
          <a:ea typeface="+mn-ea"/>
          <a:cs typeface="+mn-cs"/>
          <a:sym typeface="Chalkboard" charset="0"/>
        </a:defRPr>
      </a:lvl2pPr>
      <a:lvl3pPr marL="1176338" indent="-249238" algn="l" rtl="0" eaLnBrk="0" fontAlgn="base" hangingPunct="0">
        <a:spcBef>
          <a:spcPts val="900"/>
        </a:spcBef>
        <a:spcAft>
          <a:spcPct val="0"/>
        </a:spcAft>
        <a:buClr>
          <a:srgbClr val="444229"/>
        </a:buClr>
        <a:buSzPct val="125000"/>
        <a:buFont typeface="Hoefler Text" charset="0"/>
        <a:buChar char="•"/>
        <a:defRPr sz="2400">
          <a:solidFill>
            <a:srgbClr val="940000"/>
          </a:solidFill>
          <a:effectLst>
            <a:outerShdw blurRad="38100" dist="38100" dir="2700000" algn="tl">
              <a:srgbClr val="000000"/>
            </a:outerShdw>
          </a:effectLst>
          <a:latin typeface="+mn-lt"/>
          <a:ea typeface="+mn-ea"/>
          <a:cs typeface="+mn-cs"/>
          <a:sym typeface="Chalkboard" charset="0"/>
        </a:defRPr>
      </a:lvl3pPr>
      <a:lvl4pPr marL="1544638" indent="-249238" algn="l" rtl="0" eaLnBrk="0" fontAlgn="base" hangingPunct="0">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charset="0"/>
        </a:defRPr>
      </a:lvl4pPr>
      <a:lvl5pPr marL="1912938" indent="-249238" algn="l" rtl="0" eaLnBrk="0" fontAlgn="base" hangingPunct="0">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charset="0"/>
        </a:defRPr>
      </a:lvl5pPr>
      <a:lvl6pPr marL="23701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6pPr>
      <a:lvl7pPr marL="28273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7pPr>
      <a:lvl8pPr marL="32845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8pPr>
      <a:lvl9pPr marL="3741738" indent="-249238" algn="l" rtl="0" fontAlgn="base">
        <a:spcBef>
          <a:spcPts val="2300"/>
        </a:spcBef>
        <a:spcAft>
          <a:spcPct val="0"/>
        </a:spcAft>
        <a:buSzPct val="125000"/>
        <a:buFont typeface="Lucida Grande" pitchFamily="-111" charset="0"/>
        <a:buChar char="•"/>
        <a:defRPr sz="2400">
          <a:solidFill>
            <a:schemeClr val="tx1"/>
          </a:solidFill>
          <a:effectLst>
            <a:outerShdw blurRad="38100" dist="38100" dir="2700000" algn="tl">
              <a:srgbClr val="000000"/>
            </a:outerShdw>
          </a:effectLst>
          <a:latin typeface="Hoefler Text" pitchFamily="-111" charset="0"/>
          <a:ea typeface="ヒラギノ明朝 Pro W6" pitchFamily="-111" charset="-128"/>
          <a:cs typeface="ヒラギノ明朝 Pro W6" pitchFamily="-111" charset="-128"/>
          <a:sym typeface="Hoefler Text" pitchFamily="-111" charset="0"/>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2C0">
            <a:alpha val="82000"/>
          </a:srgb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04800" y="2286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3011" name="AutoShape 3"/>
          <p:cNvSpPr>
            <a:spLocks noGrp="1" noChangeArrowheads="1"/>
          </p:cNvSpPr>
          <p:nvPr>
            <p:ph type="body" idx="1"/>
          </p:nvPr>
        </p:nvSpPr>
        <p:spPr bwMode="auto">
          <a:xfrm>
            <a:off x="304800" y="1524000"/>
            <a:ext cx="8686800" cy="5105400"/>
          </a:xfrm>
          <a:prstGeom prst="roundRect">
            <a:avLst>
              <a:gd name="adj" fmla="val 345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sldNum" sz="quarter" idx="4"/>
          </p:nvPr>
        </p:nvSpPr>
        <p:spPr bwMode="auto">
          <a:xfrm>
            <a:off x="0" y="6400800"/>
            <a:ext cx="45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CC00"/>
                </a:solidFill>
                <a:latin typeface="Times" charset="0"/>
              </a:defRPr>
            </a:lvl1pPr>
          </a:lstStyle>
          <a:p>
            <a:pPr>
              <a:defRPr/>
            </a:pPr>
            <a:fld id="{EDDDA3EC-EAA5-0E44-83EC-F204EA7B188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1" end="1"/>
                                            </p:txEl>
                                          </p:spTgt>
                                        </p:tgtEl>
                                        <p:attrNameLst>
                                          <p:attrName>ppt_c</p:attrName>
                                        </p:attrNameLst>
                                      </p:cBhvr>
                                      <p:to>
                                        <a:srgbClr val="66CCFF"/>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2" end="2"/>
                                            </p:txEl>
                                          </p:spTgt>
                                        </p:tgtEl>
                                        <p:attrNameLst>
                                          <p:attrName>ppt_c</p:attrName>
                                        </p:attrNameLst>
                                      </p:cBhvr>
                                      <p:to>
                                        <a:srgbClr val="66CCFF"/>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0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3" end="3"/>
                                            </p:txEl>
                                          </p:spTgt>
                                        </p:tgtEl>
                                        <p:attrNameLst>
                                          <p:attrName>ppt_c</p:attrName>
                                        </p:attrNameLst>
                                      </p:cBhvr>
                                      <p:to>
                                        <a:srgbClr val="66CCFF"/>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0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4" end="4"/>
                                            </p:txEl>
                                          </p:spTgt>
                                        </p:tgtEl>
                                        <p:attrNameLst>
                                          <p:attrName>ppt_c</p:attrName>
                                        </p:attrNameLst>
                                      </p:cBhvr>
                                      <p:to>
                                        <a:srgbClr val="66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2" autoUpdateAnimBg="0">
        <p:tmplLst>
          <p:tmpl lvl="1">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3">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4">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5">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Lst>
      </p:bldP>
    </p:bldLst>
  </p:timing>
  <p:txStyles>
    <p:titleStyle>
      <a:lvl1pPr algn="ctr" rtl="0" eaLnBrk="0" fontAlgn="base" hangingPunct="0">
        <a:spcBef>
          <a:spcPct val="0"/>
        </a:spcBef>
        <a:spcAft>
          <a:spcPct val="0"/>
        </a:spcAft>
        <a:defRPr sz="3600" b="1">
          <a:solidFill>
            <a:srgbClr val="CC99FF"/>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2pPr>
      <a:lvl3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3pPr>
      <a:lvl4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4pPr>
      <a:lvl5pPr algn="ctr" rtl="0" eaLnBrk="0" fontAlgn="base" hangingPunct="0">
        <a:spcBef>
          <a:spcPct val="0"/>
        </a:spcBef>
        <a:spcAft>
          <a:spcPct val="0"/>
        </a:spcAft>
        <a:defRPr sz="3600" b="1">
          <a:solidFill>
            <a:srgbClr val="CC99FF"/>
          </a:solidFill>
          <a:latin typeface="Comic Sans MS" pitchFamily="-111"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b="1">
          <a:solidFill>
            <a:srgbClr val="CC99FF"/>
          </a:solidFill>
          <a:latin typeface="Comic Sans MS" pitchFamily="-111" charset="0"/>
        </a:defRPr>
      </a:lvl6pPr>
      <a:lvl7pPr marL="914400" algn="ctr" rtl="0" eaLnBrk="0" fontAlgn="base" hangingPunct="0">
        <a:spcBef>
          <a:spcPct val="0"/>
        </a:spcBef>
        <a:spcAft>
          <a:spcPct val="0"/>
        </a:spcAft>
        <a:defRPr sz="3600" b="1">
          <a:solidFill>
            <a:srgbClr val="CC99FF"/>
          </a:solidFill>
          <a:latin typeface="Comic Sans MS" pitchFamily="-111" charset="0"/>
        </a:defRPr>
      </a:lvl7pPr>
      <a:lvl8pPr marL="1371600" algn="ctr" rtl="0" eaLnBrk="0" fontAlgn="base" hangingPunct="0">
        <a:spcBef>
          <a:spcPct val="0"/>
        </a:spcBef>
        <a:spcAft>
          <a:spcPct val="0"/>
        </a:spcAft>
        <a:defRPr sz="3600" b="1">
          <a:solidFill>
            <a:srgbClr val="CC99FF"/>
          </a:solidFill>
          <a:latin typeface="Comic Sans MS" pitchFamily="-111" charset="0"/>
        </a:defRPr>
      </a:lvl8pPr>
      <a:lvl9pPr marL="1828800" algn="ctr" rtl="0" eaLnBrk="0" fontAlgn="base" hangingPunct="0">
        <a:spcBef>
          <a:spcPct val="0"/>
        </a:spcBef>
        <a:spcAft>
          <a:spcPct val="0"/>
        </a:spcAft>
        <a:defRPr sz="3600" b="1">
          <a:solidFill>
            <a:srgbClr val="CC99FF"/>
          </a:solidFill>
          <a:latin typeface="Comic Sans MS" pitchFamily="-111" charset="0"/>
        </a:defRPr>
      </a:lvl9pPr>
    </p:titleStyle>
    <p:bodyStyle>
      <a:lvl1pPr marL="342900" indent="-342900" algn="l" rtl="0" eaLnBrk="0" fontAlgn="base" hangingPunct="0">
        <a:spcBef>
          <a:spcPct val="20000"/>
        </a:spcBef>
        <a:spcAft>
          <a:spcPct val="0"/>
        </a:spcAft>
        <a:buClr>
          <a:schemeClr val="bg1"/>
        </a:buClr>
        <a:buFont typeface="Webdings" charset="0"/>
        <a:buChar char="&quot;"/>
        <a:defRPr sz="3200" b="1">
          <a:solidFill>
            <a:srgbClr val="FFFF00"/>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bg1"/>
        </a:buClr>
        <a:buFont typeface="Wingdings" charset="0"/>
        <a:buChar char="z"/>
        <a:defRPr sz="3200" b="1">
          <a:solidFill>
            <a:srgbClr val="FFCC66"/>
          </a:solidFill>
          <a:latin typeface="Arial Narrow" pitchFamily="-111" charset="0"/>
          <a:ea typeface="ＭＳ Ｐゴシック" pitchFamily="-111" charset="-128"/>
        </a:defRPr>
      </a:lvl2pPr>
      <a:lvl3pPr marL="1143000" indent="-228600" algn="l" rtl="0" eaLnBrk="0" fontAlgn="base" hangingPunct="0">
        <a:spcBef>
          <a:spcPct val="20000"/>
        </a:spcBef>
        <a:spcAft>
          <a:spcPct val="0"/>
        </a:spcAft>
        <a:buChar char="•"/>
        <a:defRPr sz="3200" b="1" i="1">
          <a:solidFill>
            <a:srgbClr val="FFCC66"/>
          </a:solidFill>
          <a:latin typeface="Arial Narrow" pitchFamily="-111" charset="0"/>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har char="»"/>
        <a:defRPr sz="2000">
          <a:solidFill>
            <a:schemeClr val="tx1"/>
          </a:solidFill>
          <a:latin typeface="Times" pitchFamily="-111" charset="0"/>
          <a:ea typeface="ＭＳ Ｐゴシック" pitchFamily="-111" charset="-128"/>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 TargetMode="External"/><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media" Target="../media/media2.mov"/><Relationship Id="rId4" Type="http://schemas.openxmlformats.org/officeDocument/2006/relationships/video" Target="../media/media2.mov"/><Relationship Id="rId5" Type="http://schemas.microsoft.com/office/2007/relationships/media" Target="../media/media3.mov"/><Relationship Id="rId6" Type="http://schemas.openxmlformats.org/officeDocument/2006/relationships/video" Target="../media/media3.mov"/><Relationship Id="rId7" Type="http://schemas.openxmlformats.org/officeDocument/2006/relationships/slideLayout" Target="../slideLayouts/slideLayout2.xml"/><Relationship Id="rId8" Type="http://schemas.openxmlformats.org/officeDocument/2006/relationships/notesSlide" Target="../notesSlides/notesSlide7.xml"/><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 Type="http://schemas.microsoft.com/office/2007/relationships/media" Target="../media/media1.mov"/><Relationship Id="rId2" Type="http://schemas.openxmlformats.org/officeDocument/2006/relationships/video" Target="../media/media1.mov"/></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5.png"/><Relationship Id="rId1" Type="http://schemas.microsoft.com/office/2007/relationships/media" Target="../media/media4.mov"/><Relationship Id="rId2" Type="http://schemas.openxmlformats.org/officeDocument/2006/relationships/video" Target="../media/media4.mo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6.emf"/><Relationship Id="rId5" Type="http://schemas.openxmlformats.org/officeDocument/2006/relationships/oleObject" Target="../embeddings/oleObject2.bin"/><Relationship Id="rId6"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file://localhost/Users/jhm3/Documents/Files/%20%20%20%20Current%20Activities/%20%20%20%20%20Events%202013/03.16-23%20Phuket%20EARCOME/Reasoning%20Reasonably/Applets/Secret%20Places/Secret%20Places%201D.html"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287357" y="5993904"/>
            <a:ext cx="864096" cy="864096"/>
          </a:xfrm>
          <a:prstGeom prst="rect">
            <a:avLst/>
          </a:prstGeom>
          <a:solidFill>
            <a:srgbClr val="FFF2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8434" name="Rectangle 2"/>
          <p:cNvSpPr>
            <a:spLocks noGrp="1" noChangeArrowheads="1"/>
          </p:cNvSpPr>
          <p:nvPr>
            <p:ph type="ctrTitle"/>
          </p:nvPr>
        </p:nvSpPr>
        <p:spPr>
          <a:xfrm>
            <a:off x="323528" y="2132856"/>
            <a:ext cx="8712968" cy="2592288"/>
          </a:xfrm>
        </p:spPr>
        <p:txBody>
          <a:bodyPr anchor="t"/>
          <a:lstStyle/>
          <a:p>
            <a:pPr algn="ctr">
              <a:defRPr/>
            </a:pPr>
            <a:r>
              <a:rPr lang="en-GB" sz="3200">
                <a:effectLst/>
              </a:rPr>
              <a:t>Reasoning Reasonably</a:t>
            </a:r>
            <a:br>
              <a:rPr lang="en-GB" sz="3200">
                <a:effectLst/>
              </a:rPr>
            </a:br>
            <a:r>
              <a:rPr lang="en-GB" sz="3200">
                <a:effectLst/>
              </a:rPr>
              <a:t>in Mathematics</a:t>
            </a:r>
            <a:endParaRPr lang="en-US" sz="3200">
              <a:latin typeface="Chalkboard" charset="0"/>
              <a:ea typeface="ＭＳ Ｐゴシック" charset="0"/>
              <a:cs typeface="ＭＳ Ｐゴシック" charset="0"/>
            </a:endParaRPr>
          </a:p>
        </p:txBody>
      </p:sp>
      <p:sp>
        <p:nvSpPr>
          <p:cNvPr id="18436" name="Rectangle 4"/>
          <p:cNvSpPr>
            <a:spLocks noChangeArrowheads="1"/>
          </p:cNvSpPr>
          <p:nvPr/>
        </p:nvSpPr>
        <p:spPr bwMode="auto">
          <a:xfrm>
            <a:off x="3062209" y="3645024"/>
            <a:ext cx="2905298" cy="1791260"/>
          </a:xfrm>
          <a:prstGeom prst="rect">
            <a:avLst/>
          </a:prstGeom>
          <a:noFill/>
          <a:ln w="9525">
            <a:noFill/>
            <a:miter lim="800000"/>
            <a:headEnd/>
            <a:tailEnd/>
          </a:ln>
          <a:effectLst/>
        </p:spPr>
        <p:txBody>
          <a:bodyPr wrap="none">
            <a:spAutoFit/>
          </a:bodyPr>
          <a:lstStyle/>
          <a:p>
            <a:pPr algn="ctr" eaLnBrk="0" hangingPunct="0">
              <a:spcBef>
                <a:spcPct val="20000"/>
              </a:spcBef>
              <a:buClr>
                <a:schemeClr val="tx2"/>
              </a:buClr>
              <a:buSzPct val="75000"/>
              <a:buFont typeface="Monotype Sorts" charset="0"/>
              <a:buNone/>
              <a:defRPr/>
            </a:pPr>
            <a:r>
              <a:rPr lang="en-US" sz="2400" b="0">
                <a:solidFill>
                  <a:srgbClr val="00002A"/>
                </a:solidFill>
              </a:rPr>
              <a:t>John Mason</a:t>
            </a:r>
          </a:p>
          <a:p>
            <a:pPr algn="ctr">
              <a:spcBef>
                <a:spcPct val="20000"/>
              </a:spcBef>
              <a:buClr>
                <a:schemeClr val="tx2"/>
              </a:buClr>
              <a:buSzPct val="75000"/>
              <a:defRPr/>
            </a:pPr>
            <a:r>
              <a:rPr lang="en-US" sz="2400" b="0">
                <a:solidFill>
                  <a:schemeClr val="bg1"/>
                </a:solidFill>
              </a:rPr>
              <a:t>Matematikbiennalen</a:t>
            </a:r>
            <a:r>
              <a:rPr lang="en-US" sz="2400">
                <a:solidFill>
                  <a:schemeClr val="bg1"/>
                </a:solidFill>
              </a:rPr>
              <a:t> </a:t>
            </a:r>
          </a:p>
          <a:p>
            <a:pPr algn="ctr" eaLnBrk="0" hangingPunct="0">
              <a:spcBef>
                <a:spcPct val="20000"/>
              </a:spcBef>
              <a:buClr>
                <a:schemeClr val="tx2"/>
              </a:buClr>
              <a:buSzPct val="75000"/>
              <a:buFont typeface="Monotype Sorts" charset="0"/>
              <a:buNone/>
              <a:defRPr/>
            </a:pPr>
            <a:r>
              <a:rPr lang="en-US" sz="2400" b="0">
                <a:solidFill>
                  <a:srgbClr val="00002A"/>
                </a:solidFill>
              </a:rPr>
              <a:t>Umeä Sweden</a:t>
            </a:r>
          </a:p>
          <a:p>
            <a:pPr algn="ctr" eaLnBrk="0" hangingPunct="0">
              <a:spcBef>
                <a:spcPct val="20000"/>
              </a:spcBef>
              <a:buClr>
                <a:schemeClr val="tx2"/>
              </a:buClr>
              <a:buSzPct val="75000"/>
              <a:buFont typeface="Monotype Sorts" charset="0"/>
              <a:buNone/>
              <a:defRPr/>
            </a:pPr>
            <a:r>
              <a:rPr lang="en-US" sz="2400" b="0">
                <a:solidFill>
                  <a:srgbClr val="00002A"/>
                </a:solidFill>
              </a:rPr>
              <a:t>2014</a:t>
            </a:r>
          </a:p>
        </p:txBody>
      </p:sp>
      <p:grpSp>
        <p:nvGrpSpPr>
          <p:cNvPr id="28675" name="Group 13"/>
          <p:cNvGrpSpPr>
            <a:grpSpLocks/>
          </p:cNvGrpSpPr>
          <p:nvPr/>
        </p:nvGrpSpPr>
        <p:grpSpPr bwMode="auto">
          <a:xfrm>
            <a:off x="403225" y="4953000"/>
            <a:ext cx="8740775" cy="1708150"/>
            <a:chOff x="110" y="96"/>
            <a:chExt cx="5506" cy="1076"/>
          </a:xfrm>
        </p:grpSpPr>
        <p:grpSp>
          <p:nvGrpSpPr>
            <p:cNvPr id="28679" name="Group 11"/>
            <p:cNvGrpSpPr>
              <a:grpSpLocks/>
            </p:cNvGrpSpPr>
            <p:nvPr/>
          </p:nvGrpSpPr>
          <p:grpSpPr bwMode="auto">
            <a:xfrm>
              <a:off x="110" y="96"/>
              <a:ext cx="1457" cy="983"/>
              <a:chOff x="38" y="96"/>
              <a:chExt cx="1457" cy="983"/>
            </a:xfrm>
          </p:grpSpPr>
          <p:pic>
            <p:nvPicPr>
              <p:cNvPr id="2" name="Picture 6" descr="OUPowerPoint18mmSh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 y="96"/>
                <a:ext cx="469" cy="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Text Box 8"/>
              <p:cNvSpPr txBox="1">
                <a:spLocks noChangeArrowheads="1"/>
              </p:cNvSpPr>
              <p:nvPr/>
            </p:nvSpPr>
            <p:spPr bwMode="auto">
              <a:xfrm>
                <a:off x="38" y="672"/>
                <a:ext cx="1457" cy="407"/>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r>
                  <a:rPr lang="en-GB" sz="1800" b="0">
                    <a:solidFill>
                      <a:schemeClr val="accent3">
                        <a:lumMod val="10000"/>
                      </a:schemeClr>
                    </a:solidFill>
                  </a:rPr>
                  <a:t>The Open University</a:t>
                </a:r>
              </a:p>
              <a:p>
                <a:pPr algn="ctr" eaLnBrk="0" hangingPunct="0">
                  <a:defRPr/>
                </a:pPr>
                <a:r>
                  <a:rPr lang="en-GB" sz="1800" b="0">
                    <a:solidFill>
                      <a:schemeClr val="accent3">
                        <a:lumMod val="10000"/>
                      </a:schemeClr>
                    </a:solidFill>
                  </a:rPr>
                  <a:t>Maths Dept</a:t>
                </a:r>
              </a:p>
            </p:txBody>
          </p:sp>
        </p:grpSp>
        <p:grpSp>
          <p:nvGrpSpPr>
            <p:cNvPr id="28680" name="Group 12"/>
            <p:cNvGrpSpPr>
              <a:grpSpLocks/>
            </p:cNvGrpSpPr>
            <p:nvPr/>
          </p:nvGrpSpPr>
          <p:grpSpPr bwMode="auto">
            <a:xfrm>
              <a:off x="4152" y="144"/>
              <a:ext cx="1464" cy="1028"/>
              <a:chOff x="4080" y="144"/>
              <a:chExt cx="1464" cy="1028"/>
            </a:xfrm>
          </p:grpSpPr>
          <p:pic>
            <p:nvPicPr>
              <p:cNvPr id="286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 y="144"/>
                <a:ext cx="48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3" name="Text Box 10"/>
              <p:cNvSpPr txBox="1">
                <a:spLocks noChangeArrowheads="1"/>
              </p:cNvSpPr>
              <p:nvPr/>
            </p:nvSpPr>
            <p:spPr bwMode="auto">
              <a:xfrm>
                <a:off x="4080" y="768"/>
                <a:ext cx="1464" cy="404"/>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lgn="ctr" eaLnBrk="0" hangingPunct="0">
                  <a:defRPr/>
                </a:pPr>
                <a:r>
                  <a:rPr lang="en-GB" sz="1800" b="0">
                    <a:solidFill>
                      <a:schemeClr val="accent3">
                        <a:lumMod val="10000"/>
                      </a:schemeClr>
                    </a:solidFill>
                  </a:rPr>
                  <a:t>University of Oxford</a:t>
                </a:r>
              </a:p>
              <a:p>
                <a:pPr algn="ctr" eaLnBrk="0" hangingPunct="0">
                  <a:defRPr/>
                </a:pPr>
                <a:r>
                  <a:rPr lang="en-GB" sz="1800" b="0">
                    <a:solidFill>
                      <a:schemeClr val="accent3">
                        <a:lumMod val="10000"/>
                      </a:schemeClr>
                    </a:solidFill>
                  </a:rPr>
                  <a:t>Dept of Education</a:t>
                </a:r>
              </a:p>
            </p:txBody>
          </p:sp>
        </p:grpSp>
      </p:grpSp>
      <p:pic>
        <p:nvPicPr>
          <p:cNvPr id="28676"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0"/>
            <a:ext cx="1701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extBox 9"/>
          <p:cNvSpPr txBox="1">
            <a:spLocks noChangeArrowheads="1"/>
          </p:cNvSpPr>
          <p:nvPr/>
        </p:nvSpPr>
        <p:spPr bwMode="auto">
          <a:xfrm>
            <a:off x="0" y="1219200"/>
            <a:ext cx="2865438" cy="307975"/>
          </a:xfrm>
          <a:prstGeom prst="rect">
            <a:avLst/>
          </a:prstGeom>
          <a:noFill/>
          <a:ln>
            <a:noFill/>
          </a:ln>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eaLnBrk="0" hangingPunct="0">
              <a:defRPr/>
            </a:pPr>
            <a:r>
              <a:rPr lang="en-US" sz="1400" b="0">
                <a:solidFill>
                  <a:srgbClr val="00002A"/>
                </a:solidFill>
              </a:rPr>
              <a:t>Promoting Mathematical Thinking</a:t>
            </a:r>
          </a:p>
        </p:txBody>
      </p:sp>
      <p:pic>
        <p:nvPicPr>
          <p:cNvPr id="28678" name="Picture 12" descr="NCETM_CPD_Standard_Logo FINAL Small.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72338" y="0"/>
            <a:ext cx="18716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4565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a:t>Set Ratios</a:t>
            </a:r>
          </a:p>
        </p:txBody>
      </p:sp>
      <p:sp>
        <p:nvSpPr>
          <p:cNvPr id="3" name="Content Placeholder 2"/>
          <p:cNvSpPr>
            <a:spLocks noGrp="1"/>
          </p:cNvSpPr>
          <p:nvPr>
            <p:ph idx="1"/>
          </p:nvPr>
        </p:nvSpPr>
        <p:spPr>
          <a:xfrm>
            <a:off x="539750" y="765174"/>
            <a:ext cx="8064500" cy="3167881"/>
          </a:xfrm>
        </p:spPr>
        <p:txBody>
          <a:bodyPr/>
          <a:lstStyle/>
          <a:p>
            <a:pPr>
              <a:defRPr/>
            </a:pPr>
            <a:r>
              <a:rPr lang="en-GB"/>
              <a:t>In how many different ways can you place 17 objects so that there are equal numbers of objects in each of two possibly overlapping sets?</a:t>
            </a:r>
          </a:p>
          <a:p>
            <a:pPr>
              <a:defRPr/>
            </a:pPr>
            <a:r>
              <a:rPr lang="en-GB"/>
              <a:t>What about requiring that there be twice as many in the left set as in the right set?</a:t>
            </a:r>
          </a:p>
          <a:p>
            <a:pPr>
              <a:defRPr/>
            </a:pPr>
            <a:r>
              <a:rPr lang="en-GB"/>
              <a:t>What about requiring that the ratio of the numbers in the left set to the right set is 3 : 2?</a:t>
            </a:r>
          </a:p>
          <a:p>
            <a:pPr>
              <a:defRPr/>
            </a:pPr>
            <a:r>
              <a:rPr lang="en-GB"/>
              <a:t>What is the largest number of objects that CANNOT be placed in the two sets in any way so that the ratio is 5 : 2?</a:t>
            </a:r>
          </a:p>
        </p:txBody>
      </p:sp>
      <p:sp>
        <p:nvSpPr>
          <p:cNvPr id="33795" name="Oval 3"/>
          <p:cNvSpPr>
            <a:spLocks noChangeArrowheads="1"/>
          </p:cNvSpPr>
          <p:nvPr/>
        </p:nvSpPr>
        <p:spPr bwMode="auto">
          <a:xfrm>
            <a:off x="4644008" y="4508584"/>
            <a:ext cx="2160777" cy="2160776"/>
          </a:xfrm>
          <a:prstGeom prst="ellipse">
            <a:avLst/>
          </a:prstGeom>
          <a:noFill/>
          <a:ln w="28575">
            <a:solidFill>
              <a:srgbClr val="000000"/>
            </a:solidFill>
            <a:round/>
            <a:headEnd/>
            <a:tailEnd/>
          </a:ln>
          <a:extLst/>
        </p:spPr>
        <p:txBody>
          <a:bodyPr/>
          <a:lstStyle/>
          <a:p>
            <a:pPr eaLnBrk="0" hangingPunct="0"/>
            <a:endParaRPr lang="en-GB" b="0">
              <a:solidFill>
                <a:srgbClr val="631908"/>
              </a:solidFill>
            </a:endParaRPr>
          </a:p>
        </p:txBody>
      </p:sp>
      <p:sp>
        <p:nvSpPr>
          <p:cNvPr id="33796" name="Oval 4"/>
          <p:cNvSpPr>
            <a:spLocks noChangeArrowheads="1"/>
          </p:cNvSpPr>
          <p:nvPr/>
        </p:nvSpPr>
        <p:spPr bwMode="auto">
          <a:xfrm>
            <a:off x="6301210" y="4508584"/>
            <a:ext cx="2159669" cy="2160776"/>
          </a:xfrm>
          <a:prstGeom prst="ellipse">
            <a:avLst/>
          </a:prstGeom>
          <a:noFill/>
          <a:ln w="28575">
            <a:solidFill>
              <a:srgbClr val="FF0000"/>
            </a:solidFill>
            <a:round/>
            <a:headEnd/>
            <a:tailEnd/>
          </a:ln>
          <a:extLst/>
        </p:spPr>
        <p:txBody>
          <a:bodyPr/>
          <a:lstStyle/>
          <a:p>
            <a:pPr eaLnBrk="0" hangingPunct="0"/>
            <a:endParaRPr lang="en-GB" b="0">
              <a:solidFill>
                <a:srgbClr val="631908"/>
              </a:solidFill>
            </a:endParaRPr>
          </a:p>
        </p:txBody>
      </p:sp>
      <p:sp>
        <p:nvSpPr>
          <p:cNvPr id="6" name="Rounded Rectangle 5"/>
          <p:cNvSpPr/>
          <p:nvPr/>
        </p:nvSpPr>
        <p:spPr bwMode="auto">
          <a:xfrm>
            <a:off x="899592" y="4725144"/>
            <a:ext cx="1800225" cy="1079500"/>
          </a:xfrm>
          <a:prstGeom prst="roundRect">
            <a:avLst>
              <a:gd name="adj" fmla="val 27510"/>
            </a:avLst>
          </a:prstGeom>
          <a:solidFill>
            <a:srgbClr val="CCFFCC"/>
          </a:solidFill>
          <a:ln w="9525" cap="flat" cmpd="sng" algn="ctr">
            <a:solidFill>
              <a:schemeClr val="accent4">
                <a:lumMod val="10000"/>
              </a:schemeClr>
            </a:solidFill>
            <a:prstDash val="solid"/>
            <a:round/>
            <a:headEnd type="none" w="med" len="med"/>
            <a:tailEnd type="none" w="med" len="med"/>
          </a:ln>
          <a:effectLst/>
        </p:spPr>
        <p:txBody>
          <a:bodyPr/>
          <a:lstStyle/>
          <a:p>
            <a:pPr algn="ctr" eaLnBrk="0" hangingPunct="0">
              <a:defRPr/>
            </a:pPr>
            <a:r>
              <a:rPr lang="en-GB" sz="2400" b="0" dirty="0">
                <a:solidFill>
                  <a:srgbClr val="631908"/>
                </a:solidFill>
              </a:rPr>
              <a:t>What can be varied?</a:t>
            </a:r>
          </a:p>
        </p:txBody>
      </p:sp>
      <p:sp>
        <p:nvSpPr>
          <p:cNvPr id="4" name="TextBox 3"/>
          <p:cNvSpPr txBox="1"/>
          <p:nvPr/>
        </p:nvSpPr>
        <p:spPr>
          <a:xfrm>
            <a:off x="4283968" y="4581128"/>
            <a:ext cx="576064" cy="52322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0">
                <a:solidFill>
                  <a:srgbClr val="000000"/>
                </a:solidFill>
              </a:rPr>
              <a:t>S</a:t>
            </a:r>
            <a:r>
              <a:rPr lang="en-GB" b="0" baseline="-25000">
                <a:solidFill>
                  <a:srgbClr val="000000"/>
                </a:solidFill>
              </a:rPr>
              <a:t>1</a:t>
            </a:r>
            <a:endParaRPr lang="en-GB" b="0">
              <a:solidFill>
                <a:srgbClr val="000000"/>
              </a:solidFill>
            </a:endParaRPr>
          </a:p>
        </p:txBody>
      </p:sp>
      <p:sp>
        <p:nvSpPr>
          <p:cNvPr id="8" name="TextBox 7"/>
          <p:cNvSpPr txBox="1"/>
          <p:nvPr/>
        </p:nvSpPr>
        <p:spPr>
          <a:xfrm>
            <a:off x="8316416" y="4705980"/>
            <a:ext cx="576064" cy="523220"/>
          </a:xfrm>
          <a:prstGeom prst="rect">
            <a:avLst/>
          </a:prstGeom>
          <a:noFill/>
        </p:spPr>
        <p:txBody>
          <a:bodyPr wrap="square" rtlCol="0">
            <a:spAutoFit/>
          </a:bodyPr>
          <a:lstStyle/>
          <a:p>
            <a:r>
              <a:rPr lang="en-GB" b="0">
                <a:solidFill>
                  <a:srgbClr val="FF0000"/>
                </a:solidFill>
              </a:rPr>
              <a:t>S</a:t>
            </a:r>
            <a:r>
              <a:rPr lang="en-GB" b="0" baseline="-25000">
                <a:solidFill>
                  <a:srgbClr val="FF0000"/>
                </a:solidFill>
              </a:rPr>
              <a:t>2</a:t>
            </a:r>
            <a:endParaRPr lang="en-GB" b="0">
              <a:solidFill>
                <a:srgbClr val="FF0000"/>
              </a:solidFill>
            </a:endParaRPr>
          </a:p>
        </p:txBody>
      </p:sp>
    </p:spTree>
    <p:extLst>
      <p:ext uri="{BB962C8B-B14F-4D97-AF65-F5344CB8AC3E}">
        <p14:creationId xmlns:p14="http://schemas.microsoft.com/office/powerpoint/2010/main" val="3294980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halkboard" charset="0"/>
                <a:ea typeface="ＭＳ Ｐゴシック" charset="0"/>
                <a:cs typeface="ＭＳ Ｐゴシック" charset="0"/>
              </a:rPr>
              <a:t>Square Deductions</a:t>
            </a:r>
          </a:p>
        </p:txBody>
      </p:sp>
      <p:sp>
        <p:nvSpPr>
          <p:cNvPr id="3" name="Content Placeholder 2"/>
          <p:cNvSpPr>
            <a:spLocks noGrp="1"/>
          </p:cNvSpPr>
          <p:nvPr>
            <p:ph idx="1"/>
          </p:nvPr>
        </p:nvSpPr>
        <p:spPr>
          <a:xfrm>
            <a:off x="152400" y="990600"/>
            <a:ext cx="8839200" cy="838200"/>
          </a:xfrm>
        </p:spPr>
        <p:txBody>
          <a:bodyPr/>
          <a:lstStyle/>
          <a:p>
            <a:r>
              <a:rPr lang="en-US">
                <a:latin typeface="Chalkboard" charset="0"/>
                <a:ea typeface="ＭＳ Ｐゴシック" charset="0"/>
                <a:cs typeface="ＭＳ Ｐゴシック" charset="0"/>
              </a:rPr>
              <a:t>Each of the inner quadrilaterals is a square.</a:t>
            </a:r>
          </a:p>
        </p:txBody>
      </p:sp>
      <p:graphicFrame>
        <p:nvGraphicFramePr>
          <p:cNvPr id="63490" name="Object 2"/>
          <p:cNvGraphicFramePr>
            <a:graphicFrameLocks noChangeAspect="1"/>
          </p:cNvGraphicFramePr>
          <p:nvPr/>
        </p:nvGraphicFramePr>
        <p:xfrm>
          <a:off x="4191000" y="2057400"/>
          <a:ext cx="4710113" cy="4572000"/>
        </p:xfrm>
        <a:graphic>
          <a:graphicData uri="http://schemas.openxmlformats.org/presentationml/2006/ole">
            <mc:AlternateContent xmlns:mc="http://schemas.openxmlformats.org/markup-compatibility/2006">
              <mc:Choice xmlns:v="urn:schemas-microsoft-com:vml" Requires="v">
                <p:oleObj spid="_x0000_s1074" name="Document" r:id="rId3" imgW="3048000" imgH="2959100" progId="Word.Document.12">
                  <p:link updateAutomatic="1"/>
                </p:oleObj>
              </mc:Choice>
              <mc:Fallback>
                <p:oleObj name="Document" r:id="rId3" imgW="3048000" imgH="2959100" progId="Word.Document.12">
                  <p:link updateAutomatic="1"/>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057400"/>
                        <a:ext cx="4710113"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 name="Content Placeholder 2"/>
          <p:cNvSpPr txBox="1">
            <a:spLocks/>
          </p:cNvSpPr>
          <p:nvPr/>
        </p:nvSpPr>
        <p:spPr bwMode="auto">
          <a:xfrm>
            <a:off x="179512" y="1412776"/>
            <a:ext cx="2520280" cy="1443608"/>
          </a:xfrm>
          <a:prstGeom prst="rect">
            <a:avLst/>
          </a:prstGeom>
          <a:noFill/>
          <a:ln w="12700">
            <a:noFill/>
            <a:miter lim="800000"/>
            <a:headEnd/>
            <a:tailEnd/>
          </a:ln>
          <a:effectLst/>
        </p:spPr>
        <p:txBody>
          <a:bodyPr lIns="90487" tIns="44450" rIns="90487" bIns="44450"/>
          <a:lstStyle>
            <a:lvl1pPr marL="342900" indent="-342900" eaLnBrk="0" hangingPunct="0">
              <a:defRPr sz="2800" b="1">
                <a:solidFill>
                  <a:schemeClr val="tx1"/>
                </a:solidFill>
                <a:latin typeface="Chalkboard" charset="0"/>
                <a:ea typeface="ＭＳ Ｐゴシック" charset="0"/>
                <a:cs typeface="ＭＳ Ｐゴシック" charset="0"/>
              </a:defRPr>
            </a:lvl1pPr>
            <a:lvl2pPr marL="37931725" indent="-37474525" eaLnBrk="0" hangingPunct="0">
              <a:defRPr sz="2800" b="1">
                <a:solidFill>
                  <a:schemeClr val="tx1"/>
                </a:solidFill>
                <a:latin typeface="Chalkboard" charset="0"/>
                <a:ea typeface="ＭＳ Ｐゴシック" charset="0"/>
              </a:defRPr>
            </a:lvl2pPr>
            <a:lvl3pPr eaLnBrk="0" hangingPunct="0">
              <a:defRPr sz="2800" b="1">
                <a:solidFill>
                  <a:schemeClr val="tx1"/>
                </a:solidFill>
                <a:latin typeface="Chalkboard" charset="0"/>
                <a:ea typeface="ＭＳ Ｐゴシック" charset="0"/>
              </a:defRPr>
            </a:lvl3pPr>
            <a:lvl4pPr eaLnBrk="0" hangingPunct="0">
              <a:defRPr sz="2800" b="1">
                <a:solidFill>
                  <a:schemeClr val="tx1"/>
                </a:solidFill>
                <a:latin typeface="Chalkboard" charset="0"/>
                <a:ea typeface="ＭＳ Ｐゴシック" charset="0"/>
              </a:defRPr>
            </a:lvl4pPr>
            <a:lvl5pPr eaLnBrk="0" hangingPunct="0">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20000"/>
              </a:spcBef>
              <a:buClr>
                <a:schemeClr val="bg1"/>
              </a:buClr>
              <a:buSzPct val="75000"/>
              <a:buFont typeface="Wingdings" charset="2"/>
              <a:buChar char="v"/>
            </a:pPr>
            <a:r>
              <a:rPr lang="en-US" sz="2400" b="0">
                <a:solidFill>
                  <a:schemeClr val="accent3">
                    <a:lumMod val="50000"/>
                  </a:schemeClr>
                </a:solidFill>
              </a:rPr>
              <a:t>Can the outer quadrilateral </a:t>
            </a:r>
            <a:br>
              <a:rPr lang="en-US" sz="2400" b="0">
                <a:solidFill>
                  <a:schemeClr val="accent3">
                    <a:lumMod val="50000"/>
                  </a:schemeClr>
                </a:solidFill>
              </a:rPr>
            </a:br>
            <a:r>
              <a:rPr lang="en-US" sz="2400" b="0">
                <a:solidFill>
                  <a:schemeClr val="accent3">
                    <a:lumMod val="50000"/>
                  </a:schemeClr>
                </a:solidFill>
              </a:rPr>
              <a:t>be square?</a:t>
            </a:r>
          </a:p>
        </p:txBody>
      </p:sp>
      <p:sp>
        <p:nvSpPr>
          <p:cNvPr id="4" name="TextBox 3"/>
          <p:cNvSpPr txBox="1"/>
          <p:nvPr/>
        </p:nvSpPr>
        <p:spPr>
          <a:xfrm>
            <a:off x="6804248" y="3933056"/>
            <a:ext cx="351378" cy="461665"/>
          </a:xfrm>
          <a:prstGeom prst="rect">
            <a:avLst/>
          </a:prstGeom>
          <a:noFill/>
        </p:spPr>
        <p:txBody>
          <a:bodyPr wrap="none" rtlCol="0">
            <a:spAutoFit/>
          </a:bodyPr>
          <a:lstStyle/>
          <a:p>
            <a:r>
              <a:rPr lang="en-GB" sz="2400" b="0">
                <a:solidFill>
                  <a:srgbClr val="000000"/>
                </a:solidFill>
              </a:rPr>
              <a:t>a</a:t>
            </a:r>
          </a:p>
        </p:txBody>
      </p:sp>
      <p:sp>
        <p:nvSpPr>
          <p:cNvPr id="7" name="TextBox 6"/>
          <p:cNvSpPr txBox="1"/>
          <p:nvPr/>
        </p:nvSpPr>
        <p:spPr>
          <a:xfrm>
            <a:off x="6516216" y="3140968"/>
            <a:ext cx="356748" cy="461665"/>
          </a:xfrm>
          <a:prstGeom prst="rect">
            <a:avLst/>
          </a:prstGeom>
          <a:noFill/>
        </p:spPr>
        <p:txBody>
          <a:bodyPr wrap="none" rtlCol="0">
            <a:spAutoFit/>
          </a:bodyPr>
          <a:lstStyle/>
          <a:p>
            <a:r>
              <a:rPr lang="en-GB" sz="2400" b="0">
                <a:solidFill>
                  <a:srgbClr val="000000"/>
                </a:solidFill>
              </a:rPr>
              <a:t>b</a:t>
            </a:r>
          </a:p>
        </p:txBody>
      </p:sp>
      <p:sp>
        <p:nvSpPr>
          <p:cNvPr id="8" name="TextBox 7"/>
          <p:cNvSpPr txBox="1"/>
          <p:nvPr/>
        </p:nvSpPr>
        <p:spPr>
          <a:xfrm>
            <a:off x="7668344" y="3284984"/>
            <a:ext cx="687644" cy="461665"/>
          </a:xfrm>
          <a:prstGeom prst="rect">
            <a:avLst/>
          </a:prstGeom>
          <a:noFill/>
        </p:spPr>
        <p:txBody>
          <a:bodyPr wrap="none" rtlCol="0">
            <a:spAutoFit/>
          </a:bodyPr>
          <a:lstStyle/>
          <a:p>
            <a:r>
              <a:rPr lang="en-GB" sz="2400" b="0">
                <a:solidFill>
                  <a:srgbClr val="000000"/>
                </a:solidFill>
              </a:rPr>
              <a:t>a+b</a:t>
            </a:r>
          </a:p>
        </p:txBody>
      </p:sp>
      <p:sp>
        <p:nvSpPr>
          <p:cNvPr id="9" name="TextBox 8"/>
          <p:cNvSpPr txBox="1"/>
          <p:nvPr/>
        </p:nvSpPr>
        <p:spPr>
          <a:xfrm>
            <a:off x="7452320" y="5271591"/>
            <a:ext cx="862783" cy="461665"/>
          </a:xfrm>
          <a:prstGeom prst="rect">
            <a:avLst/>
          </a:prstGeom>
          <a:noFill/>
        </p:spPr>
        <p:txBody>
          <a:bodyPr wrap="none" rtlCol="0">
            <a:spAutoFit/>
          </a:bodyPr>
          <a:lstStyle/>
          <a:p>
            <a:r>
              <a:rPr lang="en-GB" sz="2400" b="0">
                <a:solidFill>
                  <a:srgbClr val="000000"/>
                </a:solidFill>
              </a:rPr>
              <a:t>2a+b</a:t>
            </a:r>
          </a:p>
        </p:txBody>
      </p:sp>
      <p:sp>
        <p:nvSpPr>
          <p:cNvPr id="10" name="TextBox 9"/>
          <p:cNvSpPr txBox="1"/>
          <p:nvPr/>
        </p:nvSpPr>
        <p:spPr>
          <a:xfrm>
            <a:off x="5076056" y="5013176"/>
            <a:ext cx="862783" cy="461665"/>
          </a:xfrm>
          <a:prstGeom prst="rect">
            <a:avLst/>
          </a:prstGeom>
          <a:noFill/>
        </p:spPr>
        <p:txBody>
          <a:bodyPr wrap="none" rtlCol="0">
            <a:spAutoFit/>
          </a:bodyPr>
          <a:lstStyle/>
          <a:p>
            <a:r>
              <a:rPr lang="en-GB" sz="2400" b="0">
                <a:solidFill>
                  <a:srgbClr val="000000"/>
                </a:solidFill>
              </a:rPr>
              <a:t>3a+b</a:t>
            </a:r>
          </a:p>
        </p:txBody>
      </p:sp>
      <p:sp>
        <p:nvSpPr>
          <p:cNvPr id="12" name="TextBox 11"/>
          <p:cNvSpPr txBox="1"/>
          <p:nvPr/>
        </p:nvSpPr>
        <p:spPr>
          <a:xfrm>
            <a:off x="4932040" y="2708920"/>
            <a:ext cx="530915" cy="461665"/>
          </a:xfrm>
          <a:prstGeom prst="rect">
            <a:avLst/>
          </a:prstGeom>
          <a:noFill/>
        </p:spPr>
        <p:txBody>
          <a:bodyPr wrap="none" rtlCol="0">
            <a:spAutoFit/>
          </a:bodyPr>
          <a:lstStyle/>
          <a:p>
            <a:r>
              <a:rPr lang="en-GB" sz="2400" b="0">
                <a:solidFill>
                  <a:srgbClr val="000000"/>
                </a:solidFill>
              </a:rPr>
              <a:t>4a</a:t>
            </a:r>
          </a:p>
        </p:txBody>
      </p:sp>
      <p:sp>
        <p:nvSpPr>
          <p:cNvPr id="13" name="TextBox 12"/>
          <p:cNvSpPr txBox="1"/>
          <p:nvPr/>
        </p:nvSpPr>
        <p:spPr>
          <a:xfrm>
            <a:off x="5988642" y="2060848"/>
            <a:ext cx="882850" cy="461665"/>
          </a:xfrm>
          <a:prstGeom prst="rect">
            <a:avLst/>
          </a:prstGeom>
          <a:noFill/>
        </p:spPr>
        <p:txBody>
          <a:bodyPr wrap="none" rtlCol="0">
            <a:spAutoFit/>
          </a:bodyPr>
          <a:lstStyle/>
          <a:p>
            <a:r>
              <a:rPr lang="en-GB" sz="2400" b="0">
                <a:solidFill>
                  <a:srgbClr val="000000"/>
                </a:solidFill>
              </a:rPr>
              <a:t>4a–b</a:t>
            </a:r>
          </a:p>
        </p:txBody>
      </p:sp>
      <p:sp>
        <p:nvSpPr>
          <p:cNvPr id="14" name="TextBox 13"/>
          <p:cNvSpPr txBox="1"/>
          <p:nvPr/>
        </p:nvSpPr>
        <p:spPr>
          <a:xfrm>
            <a:off x="4499992" y="1556792"/>
            <a:ext cx="2297234" cy="461665"/>
          </a:xfrm>
          <a:prstGeom prst="rect">
            <a:avLst/>
          </a:prstGeom>
          <a:noFill/>
        </p:spPr>
        <p:txBody>
          <a:bodyPr wrap="none" rtlCol="0">
            <a:spAutoFit/>
          </a:bodyPr>
          <a:lstStyle/>
          <a:p>
            <a:r>
              <a:rPr lang="en-GB" sz="2400" b="0">
                <a:solidFill>
                  <a:srgbClr val="000000"/>
                </a:solidFill>
              </a:rPr>
              <a:t>4(4a–b) = a+2b</a:t>
            </a:r>
          </a:p>
        </p:txBody>
      </p:sp>
      <p:sp>
        <p:nvSpPr>
          <p:cNvPr id="15" name="TextBox 14"/>
          <p:cNvSpPr txBox="1"/>
          <p:nvPr/>
        </p:nvSpPr>
        <p:spPr>
          <a:xfrm>
            <a:off x="611560" y="4768056"/>
            <a:ext cx="2101347" cy="461665"/>
          </a:xfrm>
          <a:prstGeom prst="rect">
            <a:avLst/>
          </a:prstGeom>
          <a:noFill/>
        </p:spPr>
        <p:txBody>
          <a:bodyPr wrap="none" rtlCol="0">
            <a:spAutoFit/>
          </a:bodyPr>
          <a:lstStyle/>
          <a:p>
            <a:r>
              <a:rPr lang="en-GB" sz="2400" b="0">
                <a:solidFill>
                  <a:srgbClr val="000000"/>
                </a:solidFill>
              </a:rPr>
              <a:t>7a+b = 5a+2b</a:t>
            </a:r>
          </a:p>
        </p:txBody>
      </p:sp>
      <p:sp>
        <p:nvSpPr>
          <p:cNvPr id="16" name="TextBox 15"/>
          <p:cNvSpPr txBox="1"/>
          <p:nvPr/>
        </p:nvSpPr>
        <p:spPr>
          <a:xfrm>
            <a:off x="467544" y="4336008"/>
            <a:ext cx="2313560" cy="461665"/>
          </a:xfrm>
          <a:prstGeom prst="rect">
            <a:avLst/>
          </a:prstGeom>
          <a:noFill/>
        </p:spPr>
        <p:txBody>
          <a:bodyPr wrap="none" rtlCol="0">
            <a:spAutoFit/>
          </a:bodyPr>
          <a:lstStyle/>
          <a:p>
            <a:r>
              <a:rPr lang="en-GB" sz="2400" b="0">
                <a:solidFill>
                  <a:srgbClr val="000000"/>
                </a:solidFill>
              </a:rPr>
              <a:t>To be a square:</a:t>
            </a:r>
          </a:p>
        </p:txBody>
      </p:sp>
      <p:sp>
        <p:nvSpPr>
          <p:cNvPr id="17" name="TextBox 16"/>
          <p:cNvSpPr txBox="1"/>
          <p:nvPr/>
        </p:nvSpPr>
        <p:spPr>
          <a:xfrm>
            <a:off x="7164288" y="1527175"/>
            <a:ext cx="1371538" cy="461665"/>
          </a:xfrm>
          <a:prstGeom prst="rect">
            <a:avLst/>
          </a:prstGeom>
          <a:noFill/>
        </p:spPr>
        <p:txBody>
          <a:bodyPr wrap="none" rtlCol="0">
            <a:spAutoFit/>
          </a:bodyPr>
          <a:lstStyle/>
          <a:p>
            <a:r>
              <a:rPr lang="en-GB" sz="2400" b="0">
                <a:solidFill>
                  <a:srgbClr val="000000"/>
                </a:solidFill>
              </a:rPr>
              <a:t>15a = 6b</a:t>
            </a:r>
          </a:p>
        </p:txBody>
      </p:sp>
      <p:sp>
        <p:nvSpPr>
          <p:cNvPr id="18" name="TextBox 17"/>
          <p:cNvSpPr txBox="1"/>
          <p:nvPr/>
        </p:nvSpPr>
        <p:spPr>
          <a:xfrm>
            <a:off x="539552" y="5200104"/>
            <a:ext cx="1530700" cy="461665"/>
          </a:xfrm>
          <a:prstGeom prst="rect">
            <a:avLst/>
          </a:prstGeom>
          <a:noFill/>
        </p:spPr>
        <p:txBody>
          <a:bodyPr wrap="none" rtlCol="0">
            <a:spAutoFit/>
          </a:bodyPr>
          <a:lstStyle/>
          <a:p>
            <a:r>
              <a:rPr lang="en-GB" sz="2400" b="0">
                <a:solidFill>
                  <a:srgbClr val="000000"/>
                </a:solidFill>
              </a:rPr>
              <a:t>So 2a = b</a:t>
            </a:r>
          </a:p>
        </p:txBody>
      </p:sp>
      <p:pic>
        <p:nvPicPr>
          <p:cNvPr id="21" name="Picture 20"/>
          <p:cNvPicPr>
            <a:picLocks noChangeAspect="1"/>
          </p:cNvPicPr>
          <p:nvPr/>
        </p:nvPicPr>
        <p:blipFill>
          <a:blip r:embed="rId5"/>
          <a:stretch>
            <a:fillRect/>
          </a:stretch>
        </p:blipFill>
        <p:spPr>
          <a:xfrm>
            <a:off x="1979712" y="5704160"/>
            <a:ext cx="977900" cy="965200"/>
          </a:xfrm>
          <a:prstGeom prst="rect">
            <a:avLst/>
          </a:prstGeom>
        </p:spPr>
      </p:pic>
      <p:sp>
        <p:nvSpPr>
          <p:cNvPr id="23" name="TextBox 22"/>
          <p:cNvSpPr txBox="1"/>
          <p:nvPr/>
        </p:nvSpPr>
        <p:spPr>
          <a:xfrm>
            <a:off x="395536" y="2636912"/>
            <a:ext cx="2931370" cy="1015663"/>
          </a:xfrm>
          <a:prstGeom prst="rect">
            <a:avLst/>
          </a:prstGeom>
          <a:noFill/>
        </p:spPr>
        <p:txBody>
          <a:bodyPr wrap="none" rtlCol="0">
            <a:spAutoFit/>
          </a:bodyPr>
          <a:lstStyle/>
          <a:p>
            <a:pPr algn="ctr"/>
            <a:r>
              <a:rPr lang="en-GB" sz="2000" b="0">
                <a:solidFill>
                  <a:srgbClr val="FF0000"/>
                </a:solidFill>
              </a:rPr>
              <a:t>Acknowledge ignorance:</a:t>
            </a:r>
          </a:p>
          <a:p>
            <a:pPr algn="ctr"/>
            <a:r>
              <a:rPr lang="en-GB" sz="2000" b="0">
                <a:solidFill>
                  <a:srgbClr val="FF0000"/>
                </a:solidFill>
              </a:rPr>
              <a:t>denote size of edge of </a:t>
            </a:r>
            <a:br>
              <a:rPr lang="en-GB" sz="2000" b="0">
                <a:solidFill>
                  <a:srgbClr val="FF0000"/>
                </a:solidFill>
              </a:rPr>
            </a:br>
            <a:r>
              <a:rPr lang="en-GB" sz="2000" b="0">
                <a:solidFill>
                  <a:srgbClr val="FF0000"/>
                </a:solidFill>
              </a:rPr>
              <a:t>smallest square by a;</a:t>
            </a:r>
          </a:p>
        </p:txBody>
      </p:sp>
      <p:sp>
        <p:nvSpPr>
          <p:cNvPr id="6" name="Rectangle 5"/>
          <p:cNvSpPr/>
          <p:nvPr/>
        </p:nvSpPr>
        <p:spPr>
          <a:xfrm>
            <a:off x="387990" y="3645024"/>
            <a:ext cx="3319914" cy="400110"/>
          </a:xfrm>
          <a:prstGeom prst="rect">
            <a:avLst/>
          </a:prstGeom>
        </p:spPr>
        <p:txBody>
          <a:bodyPr wrap="none">
            <a:spAutoFit/>
          </a:bodyPr>
          <a:lstStyle/>
          <a:p>
            <a:pPr algn="ctr"/>
            <a:r>
              <a:rPr lang="en-GB" sz="2000" b="0">
                <a:solidFill>
                  <a:srgbClr val="FF0000"/>
                </a:solidFill>
              </a:rPr>
              <a:t>Adjacent square edge by b</a:t>
            </a:r>
          </a:p>
        </p:txBody>
      </p:sp>
    </p:spTree>
    <p:extLst>
      <p:ext uri="{BB962C8B-B14F-4D97-AF65-F5344CB8AC3E}">
        <p14:creationId xmlns:p14="http://schemas.microsoft.com/office/powerpoint/2010/main" val="2720105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P spid="8" grpId="0"/>
      <p:bldP spid="9" grpId="0"/>
      <p:bldP spid="10" grpId="0"/>
      <p:bldP spid="12" grpId="0"/>
      <p:bldP spid="13" grpId="0"/>
      <p:bldP spid="14" grpId="0"/>
      <p:bldP spid="15" grpId="0"/>
      <p:bldP spid="16" grpId="0"/>
      <p:bldP spid="17" grpId="0"/>
      <p:bldP spid="18" grpId="0"/>
      <p:bldP spid="23" grpId="0" uiExpand="1"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31: a game for two players</a:t>
            </a:r>
          </a:p>
        </p:txBody>
      </p:sp>
      <p:sp>
        <p:nvSpPr>
          <p:cNvPr id="3" name="Content Placeholder 2"/>
          <p:cNvSpPr>
            <a:spLocks noGrp="1"/>
          </p:cNvSpPr>
          <p:nvPr>
            <p:ph idx="1"/>
          </p:nvPr>
        </p:nvSpPr>
        <p:spPr>
          <a:xfrm>
            <a:off x="611560" y="1676400"/>
            <a:ext cx="8106990" cy="4114800"/>
          </a:xfrm>
        </p:spPr>
        <p:txBody>
          <a:bodyPr/>
          <a:lstStyle/>
          <a:p>
            <a:r>
              <a:rPr lang="en-GB"/>
              <a:t>At each move you choose a whole number from 1 to 5.</a:t>
            </a:r>
          </a:p>
          <a:p>
            <a:r>
              <a:rPr lang="en-GB"/>
              <a:t>Each chosen number is added to the running total.  The first person to get the total to be 31 wins.</a:t>
            </a:r>
          </a:p>
          <a:p>
            <a:r>
              <a:rPr lang="en-GB"/>
              <a:t>What is your (best) strategy?</a:t>
            </a:r>
          </a:p>
          <a:p>
            <a:r>
              <a:rPr lang="en-GB"/>
              <a:t>How might you alter the game?</a:t>
            </a:r>
          </a:p>
        </p:txBody>
      </p:sp>
    </p:spTree>
    <p:extLst>
      <p:ext uri="{BB962C8B-B14F-4D97-AF65-F5344CB8AC3E}">
        <p14:creationId xmlns:p14="http://schemas.microsoft.com/office/powerpoint/2010/main" val="35681746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Perimeter Projections</a:t>
            </a:r>
          </a:p>
        </p:txBody>
      </p:sp>
      <p:sp>
        <p:nvSpPr>
          <p:cNvPr id="3" name="Content Placeholder 2"/>
          <p:cNvSpPr>
            <a:spLocks noGrp="1"/>
          </p:cNvSpPr>
          <p:nvPr>
            <p:ph idx="1"/>
          </p:nvPr>
        </p:nvSpPr>
        <p:spPr>
          <a:xfrm>
            <a:off x="467544" y="980728"/>
            <a:ext cx="3456384" cy="504056"/>
          </a:xfrm>
        </p:spPr>
        <p:txBody>
          <a:bodyPr/>
          <a:lstStyle/>
          <a:p>
            <a:r>
              <a:rPr lang="en-GB"/>
              <a:t>Say What You See</a:t>
            </a:r>
          </a:p>
        </p:txBody>
      </p:sp>
      <p:pic>
        <p:nvPicPr>
          <p:cNvPr id="4" name="Square Perim Proj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899592" y="1556792"/>
            <a:ext cx="7467600" cy="2235200"/>
          </a:xfrm>
          <a:prstGeom prst="rect">
            <a:avLst/>
          </a:prstGeom>
        </p:spPr>
      </p:pic>
      <p:pic>
        <p:nvPicPr>
          <p:cNvPr id="5" name="Tilted Sq Perim Projn.mov">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10"/>
          <a:stretch>
            <a:fillRect/>
          </a:stretch>
        </p:blipFill>
        <p:spPr>
          <a:xfrm>
            <a:off x="899592" y="3501008"/>
            <a:ext cx="7467601" cy="2235200"/>
          </a:xfrm>
          <a:prstGeom prst="rect">
            <a:avLst/>
          </a:prstGeom>
        </p:spPr>
      </p:pic>
      <p:pic>
        <p:nvPicPr>
          <p:cNvPr id="6" name="Quad Perim projn.mov">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a:blip r:embed="rId11"/>
          <a:stretch>
            <a:fillRect/>
          </a:stretch>
        </p:blipFill>
        <p:spPr>
          <a:xfrm>
            <a:off x="899592" y="2852936"/>
            <a:ext cx="7264400" cy="2235200"/>
          </a:xfrm>
          <a:prstGeom prst="rect">
            <a:avLst/>
          </a:prstGeom>
        </p:spPr>
      </p:pic>
    </p:spTree>
    <p:extLst>
      <p:ext uri="{BB962C8B-B14F-4D97-AF65-F5344CB8AC3E}">
        <p14:creationId xmlns:p14="http://schemas.microsoft.com/office/powerpoint/2010/main" val="4100023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md type="call" cmd="stop">
                                      <p:cBhvr>
                                        <p:cTn id="7" dur="1">
                                          <p:stCondLst>
                                            <p:cond delay="0"/>
                                          </p:stCondLst>
                                        </p:cTn>
                                        <p:tgtEl>
                                          <p:spTgt spid="4"/>
                                        </p:tgtEl>
                                      </p:cBhvr>
                                    </p:cmd>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5"/>
                                        </p:tgtEl>
                                        <p:attrNameLst>
                                          <p:attrName>style.visibility</p:attrName>
                                        </p:attrNameLst>
                                      </p:cBhvr>
                                      <p:to>
                                        <p:strVal val="hidden"/>
                                      </p:to>
                                    </p:set>
                                    <p:cmd type="call" cmd="stop">
                                      <p:cBhvr>
                                        <p:cTn id="16" dur="1">
                                          <p:stCondLst>
                                            <p:cond delay="0"/>
                                          </p:stCondLst>
                                        </p:cTn>
                                        <p:tgtEl>
                                          <p:spTgt spid="5"/>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2" presetClass="mediacall" presetSubtype="0" fill="hold" nodeType="clickEffect">
                                  <p:stCondLst>
                                    <p:cond delay="0"/>
                                  </p:stCondLst>
                                  <p:childTnLst>
                                    <p:cmd type="call" cmd="togglePause">
                                      <p:cBhvr>
                                        <p:cTn id="25" dur="1" fill="hold"/>
                                        <p:tgtEl>
                                          <p:spTgt spid="4"/>
                                        </p:tgtEl>
                                      </p:cBhvr>
                                    </p:cmd>
                                  </p:childTnLst>
                                </p:cTn>
                              </p:par>
                            </p:childTnLst>
                          </p:cTn>
                        </p:par>
                      </p:childTnLst>
                    </p:cTn>
                  </p:par>
                </p:childTnLst>
              </p:cTn>
              <p:nextCondLst>
                <p:cond evt="onClick" delay="0">
                  <p:tgtEl>
                    <p:spTgt spid="4"/>
                  </p:tgtEl>
                </p:cond>
              </p:nextCondLst>
            </p:seq>
            <p:video>
              <p:cMediaNode vol="80000">
                <p:cTn id="26" fill="hold" display="0">
                  <p:stCondLst>
                    <p:cond delay="indefinite"/>
                  </p:stCondLst>
                </p:cTn>
                <p:tgtEl>
                  <p:spTgt spid="4"/>
                </p:tgtEl>
              </p:cMediaNode>
            </p:video>
            <p:seq concurrent="1" nextAc="seek">
              <p:cTn id="27" restart="whenNotActive" fill="hold" evtFilter="cancelBubble" nodeType="interactiveSeq">
                <p:stCondLst>
                  <p:cond evt="onClick" delay="0">
                    <p:tgtEl>
                      <p:spTgt spid="5"/>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5"/>
                                        </p:tgtEl>
                                      </p:cBhvr>
                                    </p:cmd>
                                  </p:childTnLst>
                                </p:cTn>
                              </p:par>
                            </p:childTnLst>
                          </p:cTn>
                        </p:par>
                      </p:childTnLst>
                    </p:cTn>
                  </p:par>
                </p:childTnLst>
              </p:cTn>
              <p:nextCondLst>
                <p:cond evt="onClick" delay="0">
                  <p:tgtEl>
                    <p:spTgt spid="5"/>
                  </p:tgtEl>
                </p:cond>
              </p:nextCondLst>
            </p:seq>
            <p:video>
              <p:cMediaNode vol="80000">
                <p:cTn id="32" fill="hold" display="0">
                  <p:stCondLst>
                    <p:cond delay="indefinite"/>
                  </p:stCondLst>
                </p:cTn>
                <p:tgtEl>
                  <p:spTgt spid="5"/>
                </p:tgtEl>
              </p:cMediaNode>
            </p:video>
            <p:seq concurrent="1" nextAc="seek">
              <p:cTn id="33" restart="whenNotActive" fill="hold" evtFilter="cancelBubble" nodeType="interactiveSeq">
                <p:stCondLst>
                  <p:cond evt="onClick" delay="0">
                    <p:tgtEl>
                      <p:spTgt spid="6"/>
                    </p:tgtEl>
                  </p:cond>
                </p:stCondLst>
                <p:endSync evt="end" delay="0">
                  <p:rtn val="all"/>
                </p:endSync>
                <p:childTnLst>
                  <p:par>
                    <p:cTn id="34" fill="hold">
                      <p:stCondLst>
                        <p:cond delay="0"/>
                      </p:stCondLst>
                      <p:childTnLst>
                        <p:par>
                          <p:cTn id="35" fill="hold">
                            <p:stCondLst>
                              <p:cond delay="0"/>
                            </p:stCondLst>
                            <p:childTnLst>
                              <p:par>
                                <p:cTn id="36" presetID="2" presetClass="mediacall" presetSubtype="0" fill="hold" nodeType="clickEffect">
                                  <p:stCondLst>
                                    <p:cond delay="0"/>
                                  </p:stCondLst>
                                  <p:childTnLst>
                                    <p:cmd type="call" cmd="togglePause">
                                      <p:cBhvr>
                                        <p:cTn id="37" dur="1" fill="hold"/>
                                        <p:tgtEl>
                                          <p:spTgt spid="6"/>
                                        </p:tgtEl>
                                      </p:cBhvr>
                                    </p:cmd>
                                  </p:childTnLst>
                                </p:cTn>
                              </p:par>
                            </p:childTnLst>
                          </p:cTn>
                        </p:par>
                      </p:childTnLst>
                    </p:cTn>
                  </p:par>
                </p:childTnLst>
              </p:cTn>
              <p:nextCondLst>
                <p:cond evt="onClick" delay="0">
                  <p:tgtEl>
                    <p:spTgt spid="6"/>
                  </p:tgtEl>
                </p:cond>
              </p:nextCondLst>
            </p:seq>
            <p:video>
              <p:cMediaNode vol="80000">
                <p:cTn id="38" fill="hold" display="0">
                  <p:stCondLst>
                    <p:cond delay="indefinite"/>
                  </p:st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More Perimeter Projections</a:t>
            </a:r>
          </a:p>
        </p:txBody>
      </p:sp>
      <p:pic>
        <p:nvPicPr>
          <p:cNvPr id="4" name="Undoing Perim Projns.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619672" y="908720"/>
            <a:ext cx="6965720" cy="4392488"/>
          </a:xfrm>
        </p:spPr>
      </p:pic>
    </p:spTree>
    <p:extLst>
      <p:ext uri="{BB962C8B-B14F-4D97-AF65-F5344CB8AC3E}">
        <p14:creationId xmlns:p14="http://schemas.microsoft.com/office/powerpoint/2010/main" val="359582503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Bag Reasoning</a:t>
            </a:r>
          </a:p>
        </p:txBody>
      </p:sp>
      <p:sp>
        <p:nvSpPr>
          <p:cNvPr id="4" name="Freeform 8"/>
          <p:cNvSpPr>
            <a:spLocks/>
          </p:cNvSpPr>
          <p:nvPr/>
        </p:nvSpPr>
        <p:spPr bwMode="auto">
          <a:xfrm>
            <a:off x="7452320" y="692696"/>
            <a:ext cx="648072" cy="936104"/>
          </a:xfrm>
          <a:custGeom>
            <a:avLst/>
            <a:gdLst>
              <a:gd name="T0" fmla="*/ 104 w 744"/>
              <a:gd name="T1" fmla="*/ 48 h 968"/>
              <a:gd name="T2" fmla="*/ 296 w 744"/>
              <a:gd name="T3" fmla="*/ 240 h 968"/>
              <a:gd name="T4" fmla="*/ 8 w 744"/>
              <a:gd name="T5" fmla="*/ 720 h 968"/>
              <a:gd name="T6" fmla="*/ 344 w 744"/>
              <a:gd name="T7" fmla="*/ 960 h 968"/>
              <a:gd name="T8" fmla="*/ 728 w 744"/>
              <a:gd name="T9" fmla="*/ 672 h 968"/>
              <a:gd name="T10" fmla="*/ 440 w 744"/>
              <a:gd name="T11" fmla="*/ 192 h 968"/>
              <a:gd name="T12" fmla="*/ 632 w 744"/>
              <a:gd name="T13" fmla="*/ 0 h 968"/>
              <a:gd name="T14" fmla="*/ 0 60000 65536"/>
              <a:gd name="T15" fmla="*/ 0 60000 65536"/>
              <a:gd name="T16" fmla="*/ 0 60000 65536"/>
              <a:gd name="T17" fmla="*/ 0 60000 65536"/>
              <a:gd name="T18" fmla="*/ 0 60000 65536"/>
              <a:gd name="T19" fmla="*/ 0 60000 65536"/>
              <a:gd name="T20" fmla="*/ 0 60000 65536"/>
              <a:gd name="T21" fmla="*/ 0 w 744"/>
              <a:gd name="T22" fmla="*/ 0 h 968"/>
              <a:gd name="T23" fmla="*/ 744 w 744"/>
              <a:gd name="T24" fmla="*/ 968 h 9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4" h="968">
                <a:moveTo>
                  <a:pt x="104" y="48"/>
                </a:moveTo>
                <a:cubicBezTo>
                  <a:pt x="208" y="88"/>
                  <a:pt x="312" y="128"/>
                  <a:pt x="296" y="240"/>
                </a:cubicBezTo>
                <a:cubicBezTo>
                  <a:pt x="280" y="352"/>
                  <a:pt x="0" y="600"/>
                  <a:pt x="8" y="720"/>
                </a:cubicBezTo>
                <a:cubicBezTo>
                  <a:pt x="16" y="840"/>
                  <a:pt x="224" y="968"/>
                  <a:pt x="344" y="960"/>
                </a:cubicBezTo>
                <a:cubicBezTo>
                  <a:pt x="464" y="952"/>
                  <a:pt x="712" y="800"/>
                  <a:pt x="728" y="672"/>
                </a:cubicBezTo>
                <a:cubicBezTo>
                  <a:pt x="744" y="544"/>
                  <a:pt x="456" y="304"/>
                  <a:pt x="440" y="192"/>
                </a:cubicBezTo>
                <a:cubicBezTo>
                  <a:pt x="424" y="80"/>
                  <a:pt x="600" y="32"/>
                  <a:pt x="632" y="0"/>
                </a:cubicBezTo>
              </a:path>
            </a:pathLst>
          </a:custGeom>
          <a:noFill/>
          <a:ln w="9525">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 name="Oval 4"/>
          <p:cNvSpPr/>
          <p:nvPr/>
        </p:nvSpPr>
        <p:spPr bwMode="auto">
          <a:xfrm>
            <a:off x="7668344" y="1340768"/>
            <a:ext cx="144016" cy="144016"/>
          </a:xfrm>
          <a:prstGeom prst="ellipse">
            <a:avLst/>
          </a:prstGeom>
          <a:solidFill>
            <a:schemeClr val="accent3">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grpSp>
        <p:nvGrpSpPr>
          <p:cNvPr id="10" name="Group 9"/>
          <p:cNvGrpSpPr/>
          <p:nvPr/>
        </p:nvGrpSpPr>
        <p:grpSpPr>
          <a:xfrm>
            <a:off x="7956376" y="1556792"/>
            <a:ext cx="792088" cy="1144127"/>
            <a:chOff x="7956376" y="1556792"/>
            <a:chExt cx="792088" cy="1144127"/>
          </a:xfrm>
        </p:grpSpPr>
        <p:sp>
          <p:nvSpPr>
            <p:cNvPr id="6" name="Freeform 8"/>
            <p:cNvSpPr>
              <a:spLocks/>
            </p:cNvSpPr>
            <p:nvPr/>
          </p:nvSpPr>
          <p:spPr bwMode="auto">
            <a:xfrm>
              <a:off x="7956376" y="1556792"/>
              <a:ext cx="792088" cy="1144127"/>
            </a:xfrm>
            <a:custGeom>
              <a:avLst/>
              <a:gdLst>
                <a:gd name="T0" fmla="*/ 104 w 744"/>
                <a:gd name="T1" fmla="*/ 48 h 968"/>
                <a:gd name="T2" fmla="*/ 296 w 744"/>
                <a:gd name="T3" fmla="*/ 240 h 968"/>
                <a:gd name="T4" fmla="*/ 8 w 744"/>
                <a:gd name="T5" fmla="*/ 720 h 968"/>
                <a:gd name="T6" fmla="*/ 344 w 744"/>
                <a:gd name="T7" fmla="*/ 960 h 968"/>
                <a:gd name="T8" fmla="*/ 728 w 744"/>
                <a:gd name="T9" fmla="*/ 672 h 968"/>
                <a:gd name="T10" fmla="*/ 440 w 744"/>
                <a:gd name="T11" fmla="*/ 192 h 968"/>
                <a:gd name="T12" fmla="*/ 632 w 744"/>
                <a:gd name="T13" fmla="*/ 0 h 968"/>
                <a:gd name="T14" fmla="*/ 0 60000 65536"/>
                <a:gd name="T15" fmla="*/ 0 60000 65536"/>
                <a:gd name="T16" fmla="*/ 0 60000 65536"/>
                <a:gd name="T17" fmla="*/ 0 60000 65536"/>
                <a:gd name="T18" fmla="*/ 0 60000 65536"/>
                <a:gd name="T19" fmla="*/ 0 60000 65536"/>
                <a:gd name="T20" fmla="*/ 0 60000 65536"/>
                <a:gd name="T21" fmla="*/ 0 w 744"/>
                <a:gd name="T22" fmla="*/ 0 h 968"/>
                <a:gd name="T23" fmla="*/ 744 w 744"/>
                <a:gd name="T24" fmla="*/ 968 h 9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4" h="968">
                  <a:moveTo>
                    <a:pt x="104" y="48"/>
                  </a:moveTo>
                  <a:cubicBezTo>
                    <a:pt x="208" y="88"/>
                    <a:pt x="312" y="128"/>
                    <a:pt x="296" y="240"/>
                  </a:cubicBezTo>
                  <a:cubicBezTo>
                    <a:pt x="280" y="352"/>
                    <a:pt x="0" y="600"/>
                    <a:pt x="8" y="720"/>
                  </a:cubicBezTo>
                  <a:cubicBezTo>
                    <a:pt x="16" y="840"/>
                    <a:pt x="224" y="968"/>
                    <a:pt x="344" y="960"/>
                  </a:cubicBezTo>
                  <a:cubicBezTo>
                    <a:pt x="464" y="952"/>
                    <a:pt x="712" y="800"/>
                    <a:pt x="728" y="672"/>
                  </a:cubicBezTo>
                  <a:cubicBezTo>
                    <a:pt x="744" y="544"/>
                    <a:pt x="456" y="304"/>
                    <a:pt x="440" y="192"/>
                  </a:cubicBezTo>
                  <a:cubicBezTo>
                    <a:pt x="424" y="80"/>
                    <a:pt x="600" y="32"/>
                    <a:pt x="632" y="0"/>
                  </a:cubicBezTo>
                </a:path>
              </a:pathLst>
            </a:custGeom>
            <a:noFill/>
            <a:ln w="9525">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 name="Oval 6"/>
            <p:cNvSpPr/>
            <p:nvPr/>
          </p:nvSpPr>
          <p:spPr bwMode="auto">
            <a:xfrm>
              <a:off x="8487456" y="2348880"/>
              <a:ext cx="144016" cy="144016"/>
            </a:xfrm>
            <a:prstGeom prst="ellipse">
              <a:avLst/>
            </a:prstGeom>
            <a:solidFill>
              <a:schemeClr val="accent3">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8" name="Freeform 8"/>
            <p:cNvSpPr>
              <a:spLocks/>
            </p:cNvSpPr>
            <p:nvPr/>
          </p:nvSpPr>
          <p:spPr bwMode="auto">
            <a:xfrm>
              <a:off x="8108776" y="2069232"/>
              <a:ext cx="351656" cy="507948"/>
            </a:xfrm>
            <a:custGeom>
              <a:avLst/>
              <a:gdLst>
                <a:gd name="T0" fmla="*/ 104 w 744"/>
                <a:gd name="T1" fmla="*/ 48 h 968"/>
                <a:gd name="T2" fmla="*/ 296 w 744"/>
                <a:gd name="T3" fmla="*/ 240 h 968"/>
                <a:gd name="T4" fmla="*/ 8 w 744"/>
                <a:gd name="T5" fmla="*/ 720 h 968"/>
                <a:gd name="T6" fmla="*/ 344 w 744"/>
                <a:gd name="T7" fmla="*/ 960 h 968"/>
                <a:gd name="T8" fmla="*/ 728 w 744"/>
                <a:gd name="T9" fmla="*/ 672 h 968"/>
                <a:gd name="T10" fmla="*/ 440 w 744"/>
                <a:gd name="T11" fmla="*/ 192 h 968"/>
                <a:gd name="T12" fmla="*/ 632 w 744"/>
                <a:gd name="T13" fmla="*/ 0 h 968"/>
                <a:gd name="T14" fmla="*/ 0 60000 65536"/>
                <a:gd name="T15" fmla="*/ 0 60000 65536"/>
                <a:gd name="T16" fmla="*/ 0 60000 65536"/>
                <a:gd name="T17" fmla="*/ 0 60000 65536"/>
                <a:gd name="T18" fmla="*/ 0 60000 65536"/>
                <a:gd name="T19" fmla="*/ 0 60000 65536"/>
                <a:gd name="T20" fmla="*/ 0 60000 65536"/>
                <a:gd name="T21" fmla="*/ 0 w 744"/>
                <a:gd name="T22" fmla="*/ 0 h 968"/>
                <a:gd name="T23" fmla="*/ 744 w 744"/>
                <a:gd name="T24" fmla="*/ 968 h 9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4" h="968">
                  <a:moveTo>
                    <a:pt x="104" y="48"/>
                  </a:moveTo>
                  <a:cubicBezTo>
                    <a:pt x="208" y="88"/>
                    <a:pt x="312" y="128"/>
                    <a:pt x="296" y="240"/>
                  </a:cubicBezTo>
                  <a:cubicBezTo>
                    <a:pt x="280" y="352"/>
                    <a:pt x="0" y="600"/>
                    <a:pt x="8" y="720"/>
                  </a:cubicBezTo>
                  <a:cubicBezTo>
                    <a:pt x="16" y="840"/>
                    <a:pt x="224" y="968"/>
                    <a:pt x="344" y="960"/>
                  </a:cubicBezTo>
                  <a:cubicBezTo>
                    <a:pt x="464" y="952"/>
                    <a:pt x="712" y="800"/>
                    <a:pt x="728" y="672"/>
                  </a:cubicBezTo>
                  <a:cubicBezTo>
                    <a:pt x="744" y="544"/>
                    <a:pt x="456" y="304"/>
                    <a:pt x="440" y="192"/>
                  </a:cubicBezTo>
                  <a:cubicBezTo>
                    <a:pt x="424" y="80"/>
                    <a:pt x="600" y="32"/>
                    <a:pt x="632" y="0"/>
                  </a:cubicBezTo>
                </a:path>
              </a:pathLst>
            </a:custGeom>
            <a:noFill/>
            <a:ln w="9525">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9" name="Oval 8"/>
            <p:cNvSpPr/>
            <p:nvPr/>
          </p:nvSpPr>
          <p:spPr bwMode="auto">
            <a:xfrm>
              <a:off x="8172400" y="2348880"/>
              <a:ext cx="144016" cy="144016"/>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grpSp>
      <p:sp>
        <p:nvSpPr>
          <p:cNvPr id="12" name="Content Placeholder 2"/>
          <p:cNvSpPr txBox="1">
            <a:spLocks/>
          </p:cNvSpPr>
          <p:nvPr/>
        </p:nvSpPr>
        <p:spPr bwMode="auto">
          <a:xfrm>
            <a:off x="179512" y="908720"/>
            <a:ext cx="7727950" cy="5688632"/>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rgbClr val="008000"/>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a:lstStyle>
          <a:p>
            <a:r>
              <a:rPr lang="en-GB" b="0">
                <a:solidFill>
                  <a:srgbClr val="FF0000"/>
                </a:solidFill>
              </a:rPr>
              <a:t>Axiom</a:t>
            </a:r>
            <a:r>
              <a:rPr lang="en-GB" b="0"/>
              <a:t>: Every bean is in some bag.</a:t>
            </a:r>
          </a:p>
          <a:p>
            <a:r>
              <a:rPr lang="en-GB" b="0">
                <a:solidFill>
                  <a:srgbClr val="FF0000"/>
                </a:solidFill>
              </a:rPr>
              <a:t>Axiom</a:t>
            </a:r>
            <a:r>
              <a:rPr lang="en-GB" b="0"/>
              <a:t>: There are finitely many bags.</a:t>
            </a:r>
          </a:p>
          <a:p>
            <a:r>
              <a:rPr lang="en-GB" b="0">
                <a:solidFill>
                  <a:srgbClr val="FF0000"/>
                </a:solidFill>
              </a:rPr>
              <a:t>Definition</a:t>
            </a:r>
            <a:r>
              <a:rPr lang="en-GB" b="0"/>
              <a:t>: a bean b is loose in a bag B means that although b is in B, b is not in any bag that is in B.</a:t>
            </a:r>
          </a:p>
          <a:p>
            <a:r>
              <a:rPr lang="en-GB" b="0">
                <a:solidFill>
                  <a:srgbClr val="008000"/>
                </a:solidFill>
              </a:rPr>
              <a:t>Must every bean be loose in some bag? </a:t>
            </a:r>
            <a:br>
              <a:rPr lang="en-GB" b="0">
                <a:solidFill>
                  <a:srgbClr val="008000"/>
                </a:solidFill>
              </a:rPr>
            </a:br>
            <a:r>
              <a:rPr lang="en-GB" b="0">
                <a:solidFill>
                  <a:srgbClr val="008000"/>
                </a:solidFill>
              </a:rPr>
              <a:t>  How do you know?</a:t>
            </a:r>
          </a:p>
          <a:p>
            <a:r>
              <a:rPr lang="en-GB" b="0">
                <a:solidFill>
                  <a:srgbClr val="FF0000"/>
                </a:solidFill>
              </a:rPr>
              <a:t>Definition</a:t>
            </a:r>
            <a:r>
              <a:rPr lang="en-GB" b="0"/>
              <a:t>: the number of beans in bag B is the total number of beans that would be loose in bag B if all the bags within B disintegrated.   </a:t>
            </a:r>
          </a:p>
          <a:p>
            <a:r>
              <a:rPr lang="en-GB" b="0">
                <a:solidFill>
                  <a:srgbClr val="008000"/>
                </a:solidFill>
              </a:rPr>
              <a:t>How few beans are needed in order that for </a:t>
            </a:r>
            <a:r>
              <a:rPr lang="en-GB" b="0" i="1">
                <a:solidFill>
                  <a:srgbClr val="008000"/>
                </a:solidFill>
              </a:rPr>
              <a:t>k</a:t>
            </a:r>
            <a:r>
              <a:rPr lang="en-GB" b="0">
                <a:solidFill>
                  <a:srgbClr val="008000"/>
                </a:solidFill>
              </a:rPr>
              <a:t> = 1, 2, …, 5, there is exactly one bag with </a:t>
            </a:r>
            <a:r>
              <a:rPr lang="en-GB" b="0" i="1">
                <a:solidFill>
                  <a:srgbClr val="008000"/>
                </a:solidFill>
              </a:rPr>
              <a:t>k</a:t>
            </a:r>
            <a:r>
              <a:rPr lang="en-GB" b="0">
                <a:solidFill>
                  <a:srgbClr val="008000"/>
                </a:solidFill>
              </a:rPr>
              <a:t> beans?</a:t>
            </a:r>
          </a:p>
          <a:p>
            <a:r>
              <a:rPr lang="en-GB" b="0">
                <a:solidFill>
                  <a:srgbClr val="008000"/>
                </a:solidFill>
              </a:rPr>
              <a:t>What is the most beans there could be?</a:t>
            </a:r>
          </a:p>
          <a:p>
            <a:r>
              <a:rPr lang="en-GB" b="0">
                <a:solidFill>
                  <a:srgbClr val="008000"/>
                </a:solidFill>
              </a:rPr>
              <a:t>Can it be done with any number of beans between the least and the most?</a:t>
            </a:r>
          </a:p>
          <a:p>
            <a:endParaRPr lang="en-GB" b="0"/>
          </a:p>
        </p:txBody>
      </p:sp>
    </p:spTree>
    <p:extLst>
      <p:ext uri="{BB962C8B-B14F-4D97-AF65-F5344CB8AC3E}">
        <p14:creationId xmlns:p14="http://schemas.microsoft.com/office/powerpoint/2010/main" val="433297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Do I know?</a:t>
            </a:r>
          </a:p>
        </p:txBody>
      </p:sp>
      <p:sp>
        <p:nvSpPr>
          <p:cNvPr id="4" name="TextBox 3"/>
          <p:cNvSpPr txBox="1"/>
          <p:nvPr/>
        </p:nvSpPr>
        <p:spPr>
          <a:xfrm>
            <a:off x="683568" y="1196752"/>
            <a:ext cx="936104" cy="523220"/>
          </a:xfrm>
          <a:prstGeom prst="rect">
            <a:avLst/>
          </a:prstGeom>
          <a:noFill/>
        </p:spPr>
        <p:txBody>
          <a:bodyPr wrap="square" rtlCol="0">
            <a:spAutoFit/>
          </a:bodyPr>
          <a:lstStyle/>
          <a:p>
            <a:r>
              <a:rPr lang="en-GB" b="0">
                <a:solidFill>
                  <a:srgbClr val="000000"/>
                </a:solidFill>
              </a:rPr>
              <a:t>√2</a:t>
            </a:r>
          </a:p>
        </p:txBody>
      </p:sp>
      <p:sp>
        <p:nvSpPr>
          <p:cNvPr id="5" name="TextBox 4"/>
          <p:cNvSpPr txBox="1"/>
          <p:nvPr/>
        </p:nvSpPr>
        <p:spPr>
          <a:xfrm>
            <a:off x="2051720" y="1196752"/>
            <a:ext cx="1872208" cy="523220"/>
          </a:xfrm>
          <a:prstGeom prst="rect">
            <a:avLst/>
          </a:prstGeom>
          <a:noFill/>
        </p:spPr>
        <p:txBody>
          <a:bodyPr wrap="square" rtlCol="0">
            <a:spAutoFit/>
          </a:bodyPr>
          <a:lstStyle/>
          <a:p>
            <a:r>
              <a:rPr lang="en-GB" b="0">
                <a:solidFill>
                  <a:srgbClr val="000000"/>
                </a:solidFill>
              </a:rPr>
              <a:t>(√2)</a:t>
            </a:r>
            <a:r>
              <a:rPr lang="en-GB" b="0" baseline="30000">
                <a:solidFill>
                  <a:srgbClr val="000000"/>
                </a:solidFill>
              </a:rPr>
              <a:t>2</a:t>
            </a:r>
            <a:r>
              <a:rPr lang="en-GB" b="0">
                <a:solidFill>
                  <a:srgbClr val="000000"/>
                </a:solidFill>
              </a:rPr>
              <a:t> = 2</a:t>
            </a:r>
            <a:r>
              <a:rPr lang="en-GB" b="0" baseline="30000">
                <a:solidFill>
                  <a:srgbClr val="000000"/>
                </a:solidFill>
              </a:rPr>
              <a:t> </a:t>
            </a:r>
            <a:endParaRPr lang="en-GB" b="0">
              <a:solidFill>
                <a:srgbClr val="000000"/>
              </a:solidFill>
            </a:endParaRPr>
          </a:p>
        </p:txBody>
      </p:sp>
      <p:sp>
        <p:nvSpPr>
          <p:cNvPr id="6" name="TextBox 5"/>
          <p:cNvSpPr txBox="1"/>
          <p:nvPr/>
        </p:nvSpPr>
        <p:spPr>
          <a:xfrm>
            <a:off x="755576" y="2132856"/>
            <a:ext cx="936104" cy="523220"/>
          </a:xfrm>
          <a:prstGeom prst="rect">
            <a:avLst/>
          </a:prstGeom>
          <a:noFill/>
        </p:spPr>
        <p:txBody>
          <a:bodyPr wrap="square" rtlCol="0">
            <a:spAutoFit/>
          </a:bodyPr>
          <a:lstStyle/>
          <a:p>
            <a:r>
              <a:rPr lang="en-GB" b="0">
                <a:solidFill>
                  <a:srgbClr val="000000"/>
                </a:solidFill>
              </a:rPr>
              <a:t>√3</a:t>
            </a:r>
          </a:p>
        </p:txBody>
      </p:sp>
      <p:sp>
        <p:nvSpPr>
          <p:cNvPr id="7" name="TextBox 6"/>
          <p:cNvSpPr txBox="1"/>
          <p:nvPr/>
        </p:nvSpPr>
        <p:spPr>
          <a:xfrm>
            <a:off x="2123728" y="2132856"/>
            <a:ext cx="1872208" cy="523220"/>
          </a:xfrm>
          <a:prstGeom prst="rect">
            <a:avLst/>
          </a:prstGeom>
          <a:noFill/>
        </p:spPr>
        <p:txBody>
          <a:bodyPr wrap="square" rtlCol="0">
            <a:spAutoFit/>
          </a:bodyPr>
          <a:lstStyle/>
          <a:p>
            <a:r>
              <a:rPr lang="en-GB" b="0">
                <a:solidFill>
                  <a:srgbClr val="000000"/>
                </a:solidFill>
              </a:rPr>
              <a:t>(√3)</a:t>
            </a:r>
            <a:r>
              <a:rPr lang="en-GB" b="0" baseline="30000">
                <a:solidFill>
                  <a:srgbClr val="000000"/>
                </a:solidFill>
              </a:rPr>
              <a:t>2</a:t>
            </a:r>
            <a:r>
              <a:rPr lang="en-GB" b="0">
                <a:solidFill>
                  <a:srgbClr val="000000"/>
                </a:solidFill>
              </a:rPr>
              <a:t> = 3</a:t>
            </a:r>
            <a:r>
              <a:rPr lang="en-GB" b="0" baseline="30000">
                <a:solidFill>
                  <a:srgbClr val="000000"/>
                </a:solidFill>
              </a:rPr>
              <a:t> </a:t>
            </a:r>
            <a:endParaRPr lang="en-GB" b="0">
              <a:solidFill>
                <a:srgbClr val="000000"/>
              </a:solidFill>
            </a:endParaRPr>
          </a:p>
        </p:txBody>
      </p:sp>
      <p:sp>
        <p:nvSpPr>
          <p:cNvPr id="8" name="TextBox 7"/>
          <p:cNvSpPr txBox="1"/>
          <p:nvPr/>
        </p:nvSpPr>
        <p:spPr>
          <a:xfrm>
            <a:off x="4067944" y="1196752"/>
            <a:ext cx="4464496" cy="523220"/>
          </a:xfrm>
          <a:prstGeom prst="rect">
            <a:avLst/>
          </a:prstGeom>
          <a:noFill/>
        </p:spPr>
        <p:txBody>
          <a:bodyPr wrap="square" rtlCol="0">
            <a:spAutoFit/>
          </a:bodyPr>
          <a:lstStyle/>
          <a:p>
            <a:r>
              <a:rPr lang="en-GB" b="0" i="1">
                <a:solidFill>
                  <a:srgbClr val="000000"/>
                </a:solidFill>
              </a:rPr>
              <a:t>x</a:t>
            </a:r>
            <a:r>
              <a:rPr lang="en-GB" b="0" baseline="30000">
                <a:solidFill>
                  <a:srgbClr val="000000"/>
                </a:solidFill>
              </a:rPr>
              <a:t>2</a:t>
            </a:r>
            <a:r>
              <a:rPr lang="en-GB" b="0">
                <a:solidFill>
                  <a:srgbClr val="000000"/>
                </a:solidFill>
              </a:rPr>
              <a:t> = 2 &amp; </a:t>
            </a:r>
            <a:r>
              <a:rPr lang="en-GB" b="0" i="1">
                <a:solidFill>
                  <a:srgbClr val="000000"/>
                </a:solidFill>
              </a:rPr>
              <a:t>x</a:t>
            </a:r>
            <a:r>
              <a:rPr lang="en-GB" b="0">
                <a:solidFill>
                  <a:srgbClr val="000000"/>
                </a:solidFill>
              </a:rPr>
              <a:t> &gt; 0 =&gt; </a:t>
            </a:r>
            <a:r>
              <a:rPr lang="en-GB" b="0" i="1">
                <a:solidFill>
                  <a:srgbClr val="000000"/>
                </a:solidFill>
              </a:rPr>
              <a:t>x</a:t>
            </a:r>
            <a:r>
              <a:rPr lang="en-GB" b="0">
                <a:solidFill>
                  <a:srgbClr val="000000"/>
                </a:solidFill>
              </a:rPr>
              <a:t> = √2</a:t>
            </a:r>
            <a:r>
              <a:rPr lang="en-GB" b="0" baseline="30000">
                <a:solidFill>
                  <a:srgbClr val="000000"/>
                </a:solidFill>
              </a:rPr>
              <a:t> </a:t>
            </a:r>
            <a:endParaRPr lang="en-GB" b="0">
              <a:solidFill>
                <a:srgbClr val="000000"/>
              </a:solidFill>
            </a:endParaRPr>
          </a:p>
        </p:txBody>
      </p:sp>
      <p:sp>
        <p:nvSpPr>
          <p:cNvPr id="9" name="TextBox 8"/>
          <p:cNvSpPr txBox="1"/>
          <p:nvPr/>
        </p:nvSpPr>
        <p:spPr>
          <a:xfrm>
            <a:off x="4139952" y="2060848"/>
            <a:ext cx="4464496" cy="523220"/>
          </a:xfrm>
          <a:prstGeom prst="rect">
            <a:avLst/>
          </a:prstGeom>
          <a:noFill/>
        </p:spPr>
        <p:txBody>
          <a:bodyPr wrap="square" rtlCol="0">
            <a:spAutoFit/>
          </a:bodyPr>
          <a:lstStyle/>
          <a:p>
            <a:r>
              <a:rPr lang="en-GB" b="0" i="1">
                <a:solidFill>
                  <a:srgbClr val="000000"/>
                </a:solidFill>
              </a:rPr>
              <a:t>x</a:t>
            </a:r>
            <a:r>
              <a:rPr lang="en-GB" b="0" baseline="30000">
                <a:solidFill>
                  <a:srgbClr val="000000"/>
                </a:solidFill>
              </a:rPr>
              <a:t>2</a:t>
            </a:r>
            <a:r>
              <a:rPr lang="en-GB" b="0">
                <a:solidFill>
                  <a:srgbClr val="000000"/>
                </a:solidFill>
              </a:rPr>
              <a:t> = 3 &amp; </a:t>
            </a:r>
            <a:r>
              <a:rPr lang="en-GB" b="0" i="1">
                <a:solidFill>
                  <a:srgbClr val="000000"/>
                </a:solidFill>
              </a:rPr>
              <a:t>x</a:t>
            </a:r>
            <a:r>
              <a:rPr lang="en-GB" b="0">
                <a:solidFill>
                  <a:srgbClr val="000000"/>
                </a:solidFill>
              </a:rPr>
              <a:t> &gt; 0 =&gt; </a:t>
            </a:r>
            <a:r>
              <a:rPr lang="en-GB" b="0" i="1">
                <a:solidFill>
                  <a:srgbClr val="000000"/>
                </a:solidFill>
              </a:rPr>
              <a:t>x</a:t>
            </a:r>
            <a:r>
              <a:rPr lang="en-GB" b="0">
                <a:solidFill>
                  <a:srgbClr val="000000"/>
                </a:solidFill>
              </a:rPr>
              <a:t> = √3</a:t>
            </a:r>
            <a:r>
              <a:rPr lang="en-GB" b="0" baseline="30000">
                <a:solidFill>
                  <a:srgbClr val="000000"/>
                </a:solidFill>
              </a:rPr>
              <a:t> </a:t>
            </a:r>
            <a:endParaRPr lang="en-GB" b="0">
              <a:solidFill>
                <a:srgbClr val="000000"/>
              </a:solidFill>
            </a:endParaRPr>
          </a:p>
        </p:txBody>
      </p:sp>
      <p:sp>
        <p:nvSpPr>
          <p:cNvPr id="10" name="TextBox 9"/>
          <p:cNvSpPr txBox="1"/>
          <p:nvPr/>
        </p:nvSpPr>
        <p:spPr>
          <a:xfrm>
            <a:off x="251520" y="3068960"/>
            <a:ext cx="1872208" cy="523220"/>
          </a:xfrm>
          <a:prstGeom prst="rect">
            <a:avLst/>
          </a:prstGeom>
          <a:noFill/>
        </p:spPr>
        <p:txBody>
          <a:bodyPr wrap="square" rtlCol="0">
            <a:spAutoFit/>
          </a:bodyPr>
          <a:lstStyle/>
          <a:p>
            <a:r>
              <a:rPr lang="en-GB" b="0">
                <a:solidFill>
                  <a:srgbClr val="000000"/>
                </a:solidFill>
              </a:rPr>
              <a:t>√3 – √2</a:t>
            </a:r>
          </a:p>
        </p:txBody>
      </p:sp>
      <p:sp>
        <p:nvSpPr>
          <p:cNvPr id="12" name="TextBox 11"/>
          <p:cNvSpPr txBox="1"/>
          <p:nvPr/>
        </p:nvSpPr>
        <p:spPr>
          <a:xfrm>
            <a:off x="3851920" y="3789040"/>
            <a:ext cx="4968552" cy="954107"/>
          </a:xfrm>
          <a:prstGeom prst="rect">
            <a:avLst/>
          </a:prstGeom>
          <a:noFill/>
        </p:spPr>
        <p:txBody>
          <a:bodyPr wrap="square" rtlCol="0">
            <a:spAutoFit/>
          </a:bodyPr>
          <a:lstStyle/>
          <a:p>
            <a:r>
              <a:rPr lang="en-GB" b="0" i="1">
                <a:solidFill>
                  <a:srgbClr val="000000"/>
                </a:solidFill>
              </a:rPr>
              <a:t>X</a:t>
            </a:r>
            <a:r>
              <a:rPr lang="en-GB" b="0" baseline="30000">
                <a:solidFill>
                  <a:srgbClr val="000000"/>
                </a:solidFill>
              </a:rPr>
              <a:t>4</a:t>
            </a:r>
            <a:r>
              <a:rPr lang="en-GB" b="0">
                <a:solidFill>
                  <a:srgbClr val="000000"/>
                </a:solidFill>
              </a:rPr>
              <a:t> – 10</a:t>
            </a:r>
            <a:r>
              <a:rPr lang="en-GB" b="0" i="1">
                <a:solidFill>
                  <a:srgbClr val="000000"/>
                </a:solidFill>
              </a:rPr>
              <a:t>x</a:t>
            </a:r>
            <a:r>
              <a:rPr lang="en-GB" b="0" baseline="30000">
                <a:solidFill>
                  <a:srgbClr val="000000"/>
                </a:solidFill>
              </a:rPr>
              <a:t>2</a:t>
            </a:r>
            <a:r>
              <a:rPr lang="en-GB" b="0">
                <a:solidFill>
                  <a:srgbClr val="000000"/>
                </a:solidFill>
              </a:rPr>
              <a:t> + 1 = 0 &amp; 1 &gt; </a:t>
            </a:r>
            <a:r>
              <a:rPr lang="en-GB" b="0" i="1">
                <a:solidFill>
                  <a:srgbClr val="000000"/>
                </a:solidFill>
              </a:rPr>
              <a:t>x</a:t>
            </a:r>
            <a:r>
              <a:rPr lang="en-GB" b="0">
                <a:solidFill>
                  <a:srgbClr val="000000"/>
                </a:solidFill>
              </a:rPr>
              <a:t> &gt; 0           	==&gt; </a:t>
            </a:r>
            <a:r>
              <a:rPr lang="en-GB" b="0" i="1">
                <a:solidFill>
                  <a:srgbClr val="000000"/>
                </a:solidFill>
              </a:rPr>
              <a:t>x</a:t>
            </a:r>
            <a:r>
              <a:rPr lang="en-GB" b="0">
                <a:solidFill>
                  <a:srgbClr val="000000"/>
                </a:solidFill>
              </a:rPr>
              <a:t> = √3 – √2</a:t>
            </a:r>
          </a:p>
        </p:txBody>
      </p:sp>
      <p:graphicFrame>
        <p:nvGraphicFramePr>
          <p:cNvPr id="13" name="Object 12"/>
          <p:cNvGraphicFramePr>
            <a:graphicFrameLocks noChangeAspect="1"/>
          </p:cNvGraphicFramePr>
          <p:nvPr>
            <p:extLst>
              <p:ext uri="{D42A27DB-BD31-4B8C-83A1-F6EECF244321}">
                <p14:modId xmlns:p14="http://schemas.microsoft.com/office/powerpoint/2010/main" val="492220552"/>
              </p:ext>
            </p:extLst>
          </p:nvPr>
        </p:nvGraphicFramePr>
        <p:xfrm>
          <a:off x="1970088" y="2852936"/>
          <a:ext cx="3076575" cy="1023938"/>
        </p:xfrm>
        <a:graphic>
          <a:graphicData uri="http://schemas.openxmlformats.org/presentationml/2006/ole">
            <mc:AlternateContent xmlns:mc="http://schemas.openxmlformats.org/markup-compatibility/2006">
              <mc:Choice xmlns:v="urn:schemas-microsoft-com:vml" Requires="v">
                <p:oleObj spid="_x0000_s3122" name="Equation" r:id="rId3" imgW="1676400" imgH="558800" progId="Equation.DSMT4">
                  <p:embed/>
                </p:oleObj>
              </mc:Choice>
              <mc:Fallback>
                <p:oleObj name="Equation" r:id="rId3" imgW="1676400" imgH="558800" progId="Equation.DSMT4">
                  <p:embed/>
                  <p:pic>
                    <p:nvPicPr>
                      <p:cNvPr id="0" name=""/>
                      <p:cNvPicPr/>
                      <p:nvPr/>
                    </p:nvPicPr>
                    <p:blipFill>
                      <a:blip r:embed="rId4"/>
                      <a:stretch>
                        <a:fillRect/>
                      </a:stretch>
                    </p:blipFill>
                    <p:spPr>
                      <a:xfrm>
                        <a:off x="1970088" y="2852936"/>
                        <a:ext cx="3076575" cy="1023938"/>
                      </a:xfrm>
                      <a:prstGeom prst="rect">
                        <a:avLst/>
                      </a:prstGeom>
                    </p:spPr>
                  </p:pic>
                </p:oleObj>
              </mc:Fallback>
            </mc:AlternateContent>
          </a:graphicData>
        </a:graphic>
      </p:graphicFrame>
      <p:sp>
        <p:nvSpPr>
          <p:cNvPr id="14" name="TextBox 13"/>
          <p:cNvSpPr txBox="1"/>
          <p:nvPr/>
        </p:nvSpPr>
        <p:spPr>
          <a:xfrm>
            <a:off x="251520" y="4849996"/>
            <a:ext cx="1872208" cy="523220"/>
          </a:xfrm>
          <a:prstGeom prst="rect">
            <a:avLst/>
          </a:prstGeom>
          <a:noFill/>
        </p:spPr>
        <p:txBody>
          <a:bodyPr wrap="square" rtlCol="0">
            <a:spAutoFit/>
          </a:bodyPr>
          <a:lstStyle/>
          <a:p>
            <a:r>
              <a:rPr lang="en-GB" b="0">
                <a:solidFill>
                  <a:srgbClr val="000000"/>
                </a:solidFill>
              </a:rPr>
              <a:t>√3 + √2</a:t>
            </a:r>
          </a:p>
        </p:txBody>
      </p:sp>
      <p:graphicFrame>
        <p:nvGraphicFramePr>
          <p:cNvPr id="15" name="Object 14"/>
          <p:cNvGraphicFramePr>
            <a:graphicFrameLocks noChangeAspect="1"/>
          </p:cNvGraphicFramePr>
          <p:nvPr>
            <p:extLst>
              <p:ext uri="{D42A27DB-BD31-4B8C-83A1-F6EECF244321}">
                <p14:modId xmlns:p14="http://schemas.microsoft.com/office/powerpoint/2010/main" val="3423757300"/>
              </p:ext>
            </p:extLst>
          </p:nvPr>
        </p:nvGraphicFramePr>
        <p:xfrm>
          <a:off x="1979712" y="4565302"/>
          <a:ext cx="3076575" cy="1023938"/>
        </p:xfrm>
        <a:graphic>
          <a:graphicData uri="http://schemas.openxmlformats.org/presentationml/2006/ole">
            <mc:AlternateContent xmlns:mc="http://schemas.openxmlformats.org/markup-compatibility/2006">
              <mc:Choice xmlns:v="urn:schemas-microsoft-com:vml" Requires="v">
                <p:oleObj spid="_x0000_s3123" name="Equation" r:id="rId5" imgW="1676400" imgH="558800" progId="Equation.DSMT4">
                  <p:embed/>
                </p:oleObj>
              </mc:Choice>
              <mc:Fallback>
                <p:oleObj name="Equation" r:id="rId5" imgW="1676400" imgH="558800" progId="Equation.DSMT4">
                  <p:embed/>
                  <p:pic>
                    <p:nvPicPr>
                      <p:cNvPr id="0" name=""/>
                      <p:cNvPicPr/>
                      <p:nvPr/>
                    </p:nvPicPr>
                    <p:blipFill>
                      <a:blip r:embed="rId6"/>
                      <a:stretch>
                        <a:fillRect/>
                      </a:stretch>
                    </p:blipFill>
                    <p:spPr>
                      <a:xfrm>
                        <a:off x="1979712" y="4565302"/>
                        <a:ext cx="3076575" cy="1023938"/>
                      </a:xfrm>
                      <a:prstGeom prst="rect">
                        <a:avLst/>
                      </a:prstGeom>
                    </p:spPr>
                  </p:pic>
                </p:oleObj>
              </mc:Fallback>
            </mc:AlternateContent>
          </a:graphicData>
        </a:graphic>
      </p:graphicFrame>
      <p:sp>
        <p:nvSpPr>
          <p:cNvPr id="16" name="TextBox 15"/>
          <p:cNvSpPr txBox="1"/>
          <p:nvPr/>
        </p:nvSpPr>
        <p:spPr>
          <a:xfrm>
            <a:off x="4067944" y="5661248"/>
            <a:ext cx="4464496" cy="954107"/>
          </a:xfrm>
          <a:prstGeom prst="rect">
            <a:avLst/>
          </a:prstGeom>
          <a:noFill/>
        </p:spPr>
        <p:txBody>
          <a:bodyPr wrap="square" rtlCol="0">
            <a:spAutoFit/>
          </a:bodyPr>
          <a:lstStyle/>
          <a:p>
            <a:r>
              <a:rPr lang="en-GB" b="0" i="1">
                <a:solidFill>
                  <a:srgbClr val="000000"/>
                </a:solidFill>
              </a:rPr>
              <a:t>X</a:t>
            </a:r>
            <a:r>
              <a:rPr lang="en-GB" b="0" baseline="30000">
                <a:solidFill>
                  <a:srgbClr val="000000"/>
                </a:solidFill>
              </a:rPr>
              <a:t>4</a:t>
            </a:r>
            <a:r>
              <a:rPr lang="en-GB" b="0">
                <a:solidFill>
                  <a:srgbClr val="000000"/>
                </a:solidFill>
              </a:rPr>
              <a:t> – 10</a:t>
            </a:r>
            <a:r>
              <a:rPr lang="en-GB" b="0" i="1">
                <a:solidFill>
                  <a:srgbClr val="000000"/>
                </a:solidFill>
              </a:rPr>
              <a:t>x</a:t>
            </a:r>
            <a:r>
              <a:rPr lang="en-GB" b="0" baseline="30000">
                <a:solidFill>
                  <a:srgbClr val="000000"/>
                </a:solidFill>
              </a:rPr>
              <a:t>2</a:t>
            </a:r>
            <a:r>
              <a:rPr lang="en-GB" b="0">
                <a:solidFill>
                  <a:srgbClr val="000000"/>
                </a:solidFill>
              </a:rPr>
              <a:t> + 1 = 0 &amp; </a:t>
            </a:r>
            <a:r>
              <a:rPr lang="en-GB" b="0" i="1">
                <a:solidFill>
                  <a:srgbClr val="000000"/>
                </a:solidFill>
              </a:rPr>
              <a:t>x</a:t>
            </a:r>
            <a:r>
              <a:rPr lang="en-GB" b="0">
                <a:solidFill>
                  <a:srgbClr val="000000"/>
                </a:solidFill>
              </a:rPr>
              <a:t> &gt; 1 	==&gt; </a:t>
            </a:r>
            <a:r>
              <a:rPr lang="en-GB" b="0" i="1">
                <a:solidFill>
                  <a:srgbClr val="000000"/>
                </a:solidFill>
              </a:rPr>
              <a:t>x</a:t>
            </a:r>
            <a:r>
              <a:rPr lang="en-GB" b="0">
                <a:solidFill>
                  <a:srgbClr val="000000"/>
                </a:solidFill>
              </a:rPr>
              <a:t> = √3 + √2</a:t>
            </a:r>
          </a:p>
        </p:txBody>
      </p:sp>
    </p:spTree>
    <p:extLst>
      <p:ext uri="{BB962C8B-B14F-4D97-AF65-F5344CB8AC3E}">
        <p14:creationId xmlns:p14="http://schemas.microsoft.com/office/powerpoint/2010/main" val="18851407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a:t/>
            </a:r>
            <a:br>
              <a:rPr lang="en-GB"/>
            </a:br>
            <a:r>
              <a:rPr lang="en-GB"/>
              <a:t>Covered Up Sums</a:t>
            </a:r>
          </a:p>
        </p:txBody>
      </p:sp>
      <p:sp>
        <p:nvSpPr>
          <p:cNvPr id="3" name="Content Placeholder 2"/>
          <p:cNvSpPr>
            <a:spLocks noGrp="1"/>
          </p:cNvSpPr>
          <p:nvPr>
            <p:ph idx="1"/>
          </p:nvPr>
        </p:nvSpPr>
        <p:spPr>
          <a:xfrm>
            <a:off x="250825" y="1196975"/>
            <a:ext cx="5257800" cy="2376488"/>
          </a:xfrm>
        </p:spPr>
        <p:txBody>
          <a:bodyPr/>
          <a:lstStyle/>
          <a:p>
            <a:pPr>
              <a:buClr>
                <a:srgbClr val="FFFFFF"/>
              </a:buClr>
              <a:defRPr/>
            </a:pPr>
            <a:r>
              <a:rPr lang="en-GB"/>
              <a:t>Cover up one entry from each row and each column. Add up the remaining numbers.</a:t>
            </a:r>
          </a:p>
          <a:p>
            <a:pPr>
              <a:buClr>
                <a:srgbClr val="FFFFFF"/>
              </a:buClr>
              <a:defRPr/>
            </a:pPr>
            <a:r>
              <a:rPr lang="en-GB"/>
              <a:t>The answer is (always) the same!</a:t>
            </a:r>
          </a:p>
          <a:p>
            <a:pPr>
              <a:buClr>
                <a:srgbClr val="FFFFFF"/>
              </a:buClr>
              <a:defRPr/>
            </a:pPr>
            <a:r>
              <a:rPr lang="en-GB"/>
              <a:t>Why?</a:t>
            </a:r>
          </a:p>
        </p:txBody>
      </p:sp>
      <p:grpSp>
        <p:nvGrpSpPr>
          <p:cNvPr id="4" name="Group 3"/>
          <p:cNvGrpSpPr/>
          <p:nvPr/>
        </p:nvGrpSpPr>
        <p:grpSpPr>
          <a:xfrm>
            <a:off x="5580112" y="1412776"/>
            <a:ext cx="2982480" cy="2996146"/>
            <a:chOff x="0" y="71499"/>
            <a:chExt cx="2127965" cy="2138015"/>
          </a:xfrm>
          <a:solidFill>
            <a:srgbClr val="008000"/>
          </a:solidFill>
        </p:grpSpPr>
        <p:sp>
          <p:nvSpPr>
            <p:cNvPr id="5" name="Rectangle 4"/>
            <p:cNvSpPr/>
            <p:nvPr/>
          </p:nvSpPr>
          <p:spPr>
            <a:xfrm>
              <a:off x="1073" y="73974"/>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6" name="Rectangle 5"/>
            <p:cNvSpPr/>
            <p:nvPr/>
          </p:nvSpPr>
          <p:spPr>
            <a:xfrm>
              <a:off x="1061531" y="73974"/>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7" name="Rectangle 6"/>
            <p:cNvSpPr/>
            <p:nvPr/>
          </p:nvSpPr>
          <p:spPr>
            <a:xfrm>
              <a:off x="534827" y="73974"/>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8" name="Rectangle 7"/>
            <p:cNvSpPr/>
            <p:nvPr/>
          </p:nvSpPr>
          <p:spPr>
            <a:xfrm>
              <a:off x="1774" y="609228"/>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9" name="Rectangle 8"/>
            <p:cNvSpPr/>
            <p:nvPr/>
          </p:nvSpPr>
          <p:spPr>
            <a:xfrm>
              <a:off x="1062232" y="609228"/>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0" name="Rectangle 9"/>
            <p:cNvSpPr/>
            <p:nvPr/>
          </p:nvSpPr>
          <p:spPr>
            <a:xfrm>
              <a:off x="535528" y="609228"/>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1" name="Rectangle 10"/>
            <p:cNvSpPr/>
            <p:nvPr/>
          </p:nvSpPr>
          <p:spPr>
            <a:xfrm>
              <a:off x="2475" y="1144482"/>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2" name="Rectangle 11"/>
            <p:cNvSpPr/>
            <p:nvPr/>
          </p:nvSpPr>
          <p:spPr>
            <a:xfrm>
              <a:off x="1062933" y="1144482"/>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3" name="Rectangle 12"/>
            <p:cNvSpPr/>
            <p:nvPr/>
          </p:nvSpPr>
          <p:spPr>
            <a:xfrm>
              <a:off x="536229" y="1144482"/>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4" name="Rectangle 13"/>
            <p:cNvSpPr/>
            <p:nvPr/>
          </p:nvSpPr>
          <p:spPr>
            <a:xfrm>
              <a:off x="1591826" y="71499"/>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5" name="Rectangle 14"/>
            <p:cNvSpPr/>
            <p:nvPr/>
          </p:nvSpPr>
          <p:spPr>
            <a:xfrm>
              <a:off x="1592527" y="606753"/>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6" name="Rectangle 15"/>
            <p:cNvSpPr/>
            <p:nvPr/>
          </p:nvSpPr>
          <p:spPr>
            <a:xfrm>
              <a:off x="1593228" y="1142007"/>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7" name="Rectangle 16"/>
            <p:cNvSpPr/>
            <p:nvPr/>
          </p:nvSpPr>
          <p:spPr>
            <a:xfrm>
              <a:off x="0" y="1674777"/>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8" name="Rectangle 17"/>
            <p:cNvSpPr/>
            <p:nvPr/>
          </p:nvSpPr>
          <p:spPr>
            <a:xfrm>
              <a:off x="1072848" y="1674777"/>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9" name="Rectangle 18"/>
            <p:cNvSpPr/>
            <p:nvPr/>
          </p:nvSpPr>
          <p:spPr>
            <a:xfrm>
              <a:off x="533754" y="1674777"/>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20" name="Rectangle 19"/>
            <p:cNvSpPr/>
            <p:nvPr/>
          </p:nvSpPr>
          <p:spPr>
            <a:xfrm>
              <a:off x="1590753" y="1672301"/>
              <a:ext cx="534737" cy="534738"/>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21" name="Text Box 147"/>
            <p:cNvSpPr txBox="1"/>
            <p:nvPr/>
          </p:nvSpPr>
          <p:spPr>
            <a:xfrm>
              <a:off x="80264" y="82955"/>
              <a:ext cx="31131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0</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22" name="Text Box 148"/>
            <p:cNvSpPr txBox="1"/>
            <p:nvPr/>
          </p:nvSpPr>
          <p:spPr>
            <a:xfrm>
              <a:off x="551952" y="75857"/>
              <a:ext cx="44913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-2</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23" name="Text Box 149"/>
            <p:cNvSpPr txBox="1"/>
            <p:nvPr/>
          </p:nvSpPr>
          <p:spPr>
            <a:xfrm>
              <a:off x="1122249" y="81084"/>
              <a:ext cx="31131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2</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24" name="Text Box 150"/>
            <p:cNvSpPr txBox="1"/>
            <p:nvPr/>
          </p:nvSpPr>
          <p:spPr>
            <a:xfrm>
              <a:off x="1593881" y="86310"/>
              <a:ext cx="463692"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-4</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25" name="Text Box 151"/>
            <p:cNvSpPr txBox="1"/>
            <p:nvPr/>
          </p:nvSpPr>
          <p:spPr>
            <a:xfrm>
              <a:off x="84700" y="617336"/>
              <a:ext cx="31131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6</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26" name="Text Box 152"/>
            <p:cNvSpPr txBox="1"/>
            <p:nvPr/>
          </p:nvSpPr>
          <p:spPr>
            <a:xfrm>
              <a:off x="605674" y="610240"/>
              <a:ext cx="31131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4</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27" name="Text Box 153"/>
            <p:cNvSpPr txBox="1"/>
            <p:nvPr/>
          </p:nvSpPr>
          <p:spPr>
            <a:xfrm>
              <a:off x="1126649" y="615466"/>
              <a:ext cx="31131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8</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28" name="Text Box 154"/>
            <p:cNvSpPr txBox="1"/>
            <p:nvPr/>
          </p:nvSpPr>
          <p:spPr>
            <a:xfrm>
              <a:off x="1647623" y="620693"/>
              <a:ext cx="31131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2</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29" name="Text Box 155"/>
            <p:cNvSpPr txBox="1"/>
            <p:nvPr/>
          </p:nvSpPr>
          <p:spPr>
            <a:xfrm>
              <a:off x="89138" y="1164041"/>
              <a:ext cx="31131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3</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30" name="Text Box 156"/>
            <p:cNvSpPr txBox="1"/>
            <p:nvPr/>
          </p:nvSpPr>
          <p:spPr>
            <a:xfrm>
              <a:off x="610113" y="1156944"/>
              <a:ext cx="25340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1</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31" name="Text Box 157"/>
            <p:cNvSpPr txBox="1"/>
            <p:nvPr/>
          </p:nvSpPr>
          <p:spPr>
            <a:xfrm>
              <a:off x="1131086" y="1162170"/>
              <a:ext cx="31131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5</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32" name="Text Box 158"/>
            <p:cNvSpPr txBox="1"/>
            <p:nvPr/>
          </p:nvSpPr>
          <p:spPr>
            <a:xfrm>
              <a:off x="1602758" y="1155074"/>
              <a:ext cx="405782"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-1</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33" name="Text Box 159"/>
            <p:cNvSpPr txBox="1"/>
            <p:nvPr/>
          </p:nvSpPr>
          <p:spPr>
            <a:xfrm>
              <a:off x="93577" y="1686260"/>
              <a:ext cx="25340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1</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34" name="Text Box 160"/>
            <p:cNvSpPr txBox="1"/>
            <p:nvPr/>
          </p:nvSpPr>
          <p:spPr>
            <a:xfrm>
              <a:off x="565248" y="1679162"/>
              <a:ext cx="405782"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-1</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35" name="Text Box 161"/>
            <p:cNvSpPr txBox="1"/>
            <p:nvPr/>
          </p:nvSpPr>
          <p:spPr>
            <a:xfrm>
              <a:off x="1135525" y="1684389"/>
              <a:ext cx="311313"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3</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36" name="Text Box 162"/>
            <p:cNvSpPr txBox="1"/>
            <p:nvPr/>
          </p:nvSpPr>
          <p:spPr>
            <a:xfrm>
              <a:off x="1607219" y="1689456"/>
              <a:ext cx="440398" cy="417289"/>
            </a:xfrm>
            <a:prstGeom prst="rect">
              <a:avLst/>
            </a:prstGeom>
            <a:grp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-3</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grpSp>
      <p:sp>
        <p:nvSpPr>
          <p:cNvPr id="47" name="Rectangle 46"/>
          <p:cNvSpPr>
            <a:spLocks noChangeArrowheads="1"/>
          </p:cNvSpPr>
          <p:nvPr/>
        </p:nvSpPr>
        <p:spPr bwMode="auto">
          <a:xfrm rot="5400000">
            <a:off x="5616575" y="1447800"/>
            <a:ext cx="1511300" cy="1441450"/>
          </a:xfrm>
          <a:prstGeom prst="rect">
            <a:avLst/>
          </a:prstGeom>
          <a:noFill/>
          <a:ln w="762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 name="Rounded Rectangle 49"/>
          <p:cNvSpPr/>
          <p:nvPr/>
        </p:nvSpPr>
        <p:spPr bwMode="auto">
          <a:xfrm>
            <a:off x="539750" y="4652963"/>
            <a:ext cx="7056438" cy="720725"/>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a:lstStyle/>
          <a:p>
            <a:pPr>
              <a:defRPr/>
            </a:pPr>
            <a:r>
              <a:rPr lang="en-GB" b="0">
                <a:solidFill>
                  <a:srgbClr val="631908"/>
                </a:solidFill>
              </a:rPr>
              <a:t>E</a:t>
            </a:r>
            <a:r>
              <a:rPr lang="en-GB" b="0">
                <a:solidFill>
                  <a:schemeClr val="accent5">
                    <a:lumMod val="25000"/>
                  </a:schemeClr>
                </a:solidFill>
              </a:rPr>
              <a:t>xample of seeking invariant relationships</a:t>
            </a:r>
          </a:p>
        </p:txBody>
      </p:sp>
      <p:sp>
        <p:nvSpPr>
          <p:cNvPr id="51" name="Rounded Rectangle 50"/>
          <p:cNvSpPr/>
          <p:nvPr/>
        </p:nvSpPr>
        <p:spPr bwMode="auto">
          <a:xfrm>
            <a:off x="971550" y="5229225"/>
            <a:ext cx="7056438" cy="936625"/>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a:lstStyle/>
          <a:p>
            <a:pPr>
              <a:defRPr/>
            </a:pPr>
            <a:r>
              <a:rPr lang="en-GB" b="0">
                <a:solidFill>
                  <a:srgbClr val="631908"/>
                </a:solidFill>
              </a:rPr>
              <a:t>E</a:t>
            </a:r>
            <a:r>
              <a:rPr lang="en-GB" b="0">
                <a:solidFill>
                  <a:schemeClr val="accent5">
                    <a:lumMod val="25000"/>
                  </a:schemeClr>
                </a:solidFill>
              </a:rPr>
              <a:t>xample of focusing on actions preserving an invariance</a:t>
            </a:r>
          </a:p>
        </p:txBody>
      </p:sp>
      <p:sp>
        <p:nvSpPr>
          <p:cNvPr id="52" name="Rounded Rectangle 51"/>
          <p:cNvSpPr/>
          <p:nvPr/>
        </p:nvSpPr>
        <p:spPr bwMode="auto">
          <a:xfrm>
            <a:off x="3851275" y="5878513"/>
            <a:ext cx="4537075" cy="719137"/>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a:lstStyle/>
          <a:p>
            <a:pPr>
              <a:defRPr/>
            </a:pPr>
            <a:r>
              <a:rPr lang="en-GB" b="0">
                <a:solidFill>
                  <a:srgbClr val="631908"/>
                </a:solidFill>
              </a:rPr>
              <a:t>Opportunity to generalise</a:t>
            </a:r>
            <a:endParaRPr lang="en-GB" b="0">
              <a:solidFill>
                <a:schemeClr val="accent5">
                  <a:lumMod val="25000"/>
                </a:schemeClr>
              </a:solidFill>
            </a:endParaRPr>
          </a:p>
        </p:txBody>
      </p:sp>
      <p:sp>
        <p:nvSpPr>
          <p:cNvPr id="53" name="Rectangle 52"/>
          <p:cNvSpPr>
            <a:spLocks noChangeArrowheads="1"/>
          </p:cNvSpPr>
          <p:nvPr/>
        </p:nvSpPr>
        <p:spPr bwMode="auto">
          <a:xfrm rot="5400000">
            <a:off x="5616575" y="2168525"/>
            <a:ext cx="1511300" cy="1441450"/>
          </a:xfrm>
          <a:prstGeom prst="rect">
            <a:avLst/>
          </a:prstGeom>
          <a:noFill/>
          <a:ln w="762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4" name="Rectangle 53"/>
          <p:cNvSpPr>
            <a:spLocks noChangeArrowheads="1"/>
          </p:cNvSpPr>
          <p:nvPr/>
        </p:nvSpPr>
        <p:spPr bwMode="auto">
          <a:xfrm rot="5400000">
            <a:off x="5615781" y="2959894"/>
            <a:ext cx="1512888" cy="1441450"/>
          </a:xfrm>
          <a:prstGeom prst="rect">
            <a:avLst/>
          </a:prstGeom>
          <a:noFill/>
          <a:ln w="762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5" name="Rectangle 54"/>
          <p:cNvSpPr>
            <a:spLocks noChangeArrowheads="1"/>
          </p:cNvSpPr>
          <p:nvPr/>
        </p:nvSpPr>
        <p:spPr bwMode="auto">
          <a:xfrm rot="5400000">
            <a:off x="6336507" y="1448593"/>
            <a:ext cx="1511300" cy="1439863"/>
          </a:xfrm>
          <a:prstGeom prst="rect">
            <a:avLst/>
          </a:prstGeom>
          <a:noFill/>
          <a:ln w="762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6" name="Rectangle 55"/>
          <p:cNvSpPr>
            <a:spLocks noChangeArrowheads="1"/>
          </p:cNvSpPr>
          <p:nvPr/>
        </p:nvSpPr>
        <p:spPr bwMode="auto">
          <a:xfrm rot="5400000">
            <a:off x="7057232" y="1448593"/>
            <a:ext cx="1511300" cy="1439863"/>
          </a:xfrm>
          <a:prstGeom prst="rect">
            <a:avLst/>
          </a:prstGeom>
          <a:noFill/>
          <a:ln w="76200">
            <a:solidFill>
              <a:srgbClr val="00FF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7" name="Rounded Rectangle 36"/>
          <p:cNvSpPr/>
          <p:nvPr/>
        </p:nvSpPr>
        <p:spPr bwMode="auto">
          <a:xfrm>
            <a:off x="1908175" y="3068638"/>
            <a:ext cx="1368425" cy="792162"/>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r>
              <a:rPr lang="en-GB" b="0">
                <a:solidFill>
                  <a:srgbClr val="FFFF00"/>
                </a:solidFill>
                <a:latin typeface="Chalkboard" pitchFamily="-111" charset="0"/>
              </a:rPr>
              <a:t>Stuck?</a:t>
            </a:r>
          </a:p>
        </p:txBody>
      </p:sp>
      <p:sp>
        <p:nvSpPr>
          <p:cNvPr id="57" name="Rounded Rectangle 56"/>
          <p:cNvSpPr/>
          <p:nvPr/>
        </p:nvSpPr>
        <p:spPr bwMode="auto">
          <a:xfrm>
            <a:off x="2987675" y="3573463"/>
            <a:ext cx="2089150" cy="792162"/>
          </a:xfrm>
          <a:prstGeom prst="round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a:lstStyle/>
          <a:p>
            <a:pPr>
              <a:defRPr/>
            </a:pPr>
            <a:r>
              <a:rPr lang="en-GB" b="0">
                <a:solidFill>
                  <a:srgbClr val="FFFF00"/>
                </a:solidFill>
                <a:latin typeface="Chalkboard" pitchFamily="-111" charset="0"/>
              </a:rPr>
              <a:t>Specialise!</a:t>
            </a:r>
          </a:p>
        </p:txBody>
      </p:sp>
    </p:spTree>
    <p:extLst>
      <p:ext uri="{BB962C8B-B14F-4D97-AF65-F5344CB8AC3E}">
        <p14:creationId xmlns:p14="http://schemas.microsoft.com/office/powerpoint/2010/main" val="695330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37"/>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7"/>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53"/>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54"/>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55"/>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56"/>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50" grpId="0" animBg="1"/>
      <p:bldP spid="51" grpId="0" animBg="1"/>
      <p:bldP spid="52" grpId="0" animBg="1"/>
      <p:bldP spid="53" grpId="0" animBg="1"/>
      <p:bldP spid="53" grpId="1" animBg="1"/>
      <p:bldP spid="54" grpId="0" animBg="1"/>
      <p:bldP spid="54" grpId="1" animBg="1"/>
      <p:bldP spid="55" grpId="0" animBg="1"/>
      <p:bldP spid="55" grpId="1" animBg="1"/>
      <p:bldP spid="56" grpId="0" animBg="1"/>
      <p:bldP spid="56" grpId="1" animBg="1"/>
      <p:bldP spid="37" grpId="0" animBg="1"/>
      <p:bldP spid="37" grpId="1" animBg="1"/>
      <p:bldP spid="57" grpId="0" animBg="1"/>
      <p:bldP spid="5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a:t>Covered Up Sums</a:t>
            </a:r>
          </a:p>
        </p:txBody>
      </p:sp>
      <p:sp>
        <p:nvSpPr>
          <p:cNvPr id="39" name="Rounded Rectangle 38"/>
          <p:cNvSpPr/>
          <p:nvPr/>
        </p:nvSpPr>
        <p:spPr bwMode="auto">
          <a:xfrm>
            <a:off x="1835150" y="4941888"/>
            <a:ext cx="4537075" cy="719137"/>
          </a:xfrm>
          <a:prstGeom prst="roundRect">
            <a:avLst/>
          </a:prstGeom>
          <a:solidFill>
            <a:srgbClr val="CCFFCC"/>
          </a:solidFill>
          <a:ln w="9525" cap="flat" cmpd="sng" algn="ctr">
            <a:solidFill>
              <a:schemeClr val="tx1"/>
            </a:solidFill>
            <a:prstDash val="solid"/>
            <a:round/>
            <a:headEnd type="none" w="med" len="med"/>
            <a:tailEnd type="none" w="med" len="med"/>
          </a:ln>
          <a:effectLst/>
        </p:spPr>
        <p:txBody>
          <a:bodyPr/>
          <a:lstStyle/>
          <a:p>
            <a:pPr>
              <a:defRPr/>
            </a:pPr>
            <a:r>
              <a:rPr lang="en-GB" b="0">
                <a:solidFill>
                  <a:srgbClr val="631908"/>
                </a:solidFill>
              </a:rPr>
              <a:t>Opportunity to generalise</a:t>
            </a:r>
            <a:endParaRPr lang="en-GB" b="0">
              <a:solidFill>
                <a:schemeClr val="accent5">
                  <a:lumMod val="25000"/>
                </a:schemeClr>
              </a:solidFill>
            </a:endParaRPr>
          </a:p>
        </p:txBody>
      </p:sp>
      <p:grpSp>
        <p:nvGrpSpPr>
          <p:cNvPr id="4" name="Group 3"/>
          <p:cNvGrpSpPr/>
          <p:nvPr/>
        </p:nvGrpSpPr>
        <p:grpSpPr>
          <a:xfrm>
            <a:off x="5580112" y="1412776"/>
            <a:ext cx="2982480" cy="2996146"/>
            <a:chOff x="0" y="71499"/>
            <a:chExt cx="2127965" cy="2138015"/>
          </a:xfrm>
          <a:solidFill>
            <a:srgbClr val="008000"/>
          </a:solidFill>
        </p:grpSpPr>
        <p:sp>
          <p:nvSpPr>
            <p:cNvPr id="5" name="Rectangle 4"/>
            <p:cNvSpPr/>
            <p:nvPr/>
          </p:nvSpPr>
          <p:spPr>
            <a:xfrm>
              <a:off x="1073" y="73974"/>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6" name="Rectangle 5"/>
            <p:cNvSpPr/>
            <p:nvPr/>
          </p:nvSpPr>
          <p:spPr>
            <a:xfrm>
              <a:off x="1061531" y="73974"/>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7" name="Rectangle 6"/>
            <p:cNvSpPr/>
            <p:nvPr/>
          </p:nvSpPr>
          <p:spPr>
            <a:xfrm>
              <a:off x="534827" y="73974"/>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8" name="Rectangle 7"/>
            <p:cNvSpPr/>
            <p:nvPr/>
          </p:nvSpPr>
          <p:spPr>
            <a:xfrm>
              <a:off x="1774" y="609228"/>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9" name="Rectangle 8"/>
            <p:cNvSpPr/>
            <p:nvPr/>
          </p:nvSpPr>
          <p:spPr>
            <a:xfrm>
              <a:off x="1062232" y="609228"/>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0" name="Rectangle 9"/>
            <p:cNvSpPr/>
            <p:nvPr/>
          </p:nvSpPr>
          <p:spPr>
            <a:xfrm>
              <a:off x="535528" y="609228"/>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1" name="Rectangle 10"/>
            <p:cNvSpPr/>
            <p:nvPr/>
          </p:nvSpPr>
          <p:spPr>
            <a:xfrm>
              <a:off x="2475" y="1144482"/>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2" name="Rectangle 11"/>
            <p:cNvSpPr/>
            <p:nvPr/>
          </p:nvSpPr>
          <p:spPr>
            <a:xfrm>
              <a:off x="1062933" y="1144482"/>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3" name="Rectangle 12"/>
            <p:cNvSpPr/>
            <p:nvPr/>
          </p:nvSpPr>
          <p:spPr>
            <a:xfrm>
              <a:off x="536229" y="1144482"/>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4" name="Rectangle 13"/>
            <p:cNvSpPr/>
            <p:nvPr/>
          </p:nvSpPr>
          <p:spPr>
            <a:xfrm>
              <a:off x="1591826" y="71499"/>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5" name="Rectangle 14"/>
            <p:cNvSpPr/>
            <p:nvPr/>
          </p:nvSpPr>
          <p:spPr>
            <a:xfrm>
              <a:off x="1592527" y="606753"/>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6" name="Rectangle 15"/>
            <p:cNvSpPr/>
            <p:nvPr/>
          </p:nvSpPr>
          <p:spPr>
            <a:xfrm>
              <a:off x="1593228" y="1142007"/>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7" name="Rectangle 16"/>
            <p:cNvSpPr/>
            <p:nvPr/>
          </p:nvSpPr>
          <p:spPr>
            <a:xfrm>
              <a:off x="0" y="1674777"/>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8" name="Rectangle 17"/>
            <p:cNvSpPr/>
            <p:nvPr/>
          </p:nvSpPr>
          <p:spPr>
            <a:xfrm>
              <a:off x="1072848" y="1674777"/>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19" name="Rectangle 18"/>
            <p:cNvSpPr/>
            <p:nvPr/>
          </p:nvSpPr>
          <p:spPr>
            <a:xfrm>
              <a:off x="533754" y="1674777"/>
              <a:ext cx="534737" cy="534737"/>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sp>
          <p:nvSpPr>
            <p:cNvPr id="20" name="Rectangle 19"/>
            <p:cNvSpPr/>
            <p:nvPr/>
          </p:nvSpPr>
          <p:spPr>
            <a:xfrm>
              <a:off x="1590753" y="1672301"/>
              <a:ext cx="534737" cy="534738"/>
            </a:xfrm>
            <a:prstGeom prst="rect">
              <a:avLst/>
            </a:prstGeom>
            <a:grp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just">
                <a:spcBef>
                  <a:spcPts val="200"/>
                </a:spcBef>
                <a:spcAft>
                  <a:spcPts val="200"/>
                </a:spcAft>
                <a:defRPr/>
              </a:pPr>
              <a:r>
                <a:rPr lang="en-GB" sz="1100">
                  <a:solidFill>
                    <a:srgbClr val="FFFF00"/>
                  </a:solidFill>
                  <a:effectLst>
                    <a:outerShdw blurRad="50800" dist="38100" dir="2700000" algn="tl" rotWithShape="0">
                      <a:srgbClr val="000000">
                        <a:alpha val="43000"/>
                      </a:srgbClr>
                    </a:outerShdw>
                  </a:effectLst>
                  <a:latin typeface="+mj-lt"/>
                  <a:ea typeface="Times New Roman"/>
                  <a:cs typeface="Times New Roman"/>
                </a:rPr>
                <a:t> </a:t>
              </a:r>
            </a:p>
          </p:txBody>
        </p:sp>
      </p:grpSp>
      <p:sp>
        <p:nvSpPr>
          <p:cNvPr id="41" name="Rounded Rectangle 40"/>
          <p:cNvSpPr/>
          <p:nvPr/>
        </p:nvSpPr>
        <p:spPr bwMode="auto">
          <a:xfrm>
            <a:off x="3132138" y="5589588"/>
            <a:ext cx="4248150" cy="1152525"/>
          </a:xfrm>
          <a:prstGeom prst="roundRect">
            <a:avLst/>
          </a:prstGeom>
          <a:solidFill>
            <a:schemeClr val="tx1">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r>
              <a:rPr lang="en-GB" b="0">
                <a:solidFill>
                  <a:srgbClr val="631908"/>
                </a:solidFill>
              </a:rPr>
              <a:t>Opportunity to quantify freedom of choice</a:t>
            </a:r>
            <a:endParaRPr lang="en-GB" b="0">
              <a:solidFill>
                <a:schemeClr val="accent5">
                  <a:lumMod val="25000"/>
                </a:schemeClr>
              </a:solidFill>
            </a:endParaRPr>
          </a:p>
        </p:txBody>
      </p:sp>
      <p:sp>
        <p:nvSpPr>
          <p:cNvPr id="46085" name="Content Placeholder 2"/>
          <p:cNvSpPr txBox="1">
            <a:spLocks/>
          </p:cNvSpPr>
          <p:nvPr/>
        </p:nvSpPr>
        <p:spPr bwMode="auto">
          <a:xfrm>
            <a:off x="250825" y="1412875"/>
            <a:ext cx="52578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2800" b="1">
                <a:solidFill>
                  <a:schemeClr val="tx1"/>
                </a:solidFill>
                <a:latin typeface="Chalkboard" charset="0"/>
                <a:ea typeface="ＭＳ Ｐゴシック" charset="0"/>
                <a:cs typeface="ＭＳ Ｐゴシック" charset="0"/>
              </a:defRPr>
            </a:lvl1pPr>
            <a:lvl2pPr marL="742950" indent="-285750">
              <a:defRPr sz="2800" b="1">
                <a:solidFill>
                  <a:schemeClr val="tx1"/>
                </a:solidFill>
                <a:latin typeface="Chalkboard" charset="0"/>
                <a:ea typeface="ＭＳ Ｐゴシック" charset="0"/>
              </a:defRPr>
            </a:lvl2pPr>
            <a:lvl3pPr marL="1143000" indent="-228600">
              <a:defRPr sz="2800" b="1">
                <a:solidFill>
                  <a:schemeClr val="tx1"/>
                </a:solidFill>
                <a:latin typeface="Chalkboard" charset="0"/>
                <a:ea typeface="ＭＳ Ｐゴシック" charset="0"/>
              </a:defRPr>
            </a:lvl3pPr>
            <a:lvl4pPr marL="1600200" indent="-228600">
              <a:defRPr sz="2800" b="1">
                <a:solidFill>
                  <a:schemeClr val="tx1"/>
                </a:solidFill>
                <a:latin typeface="Chalkboard" charset="0"/>
                <a:ea typeface="ＭＳ Ｐゴシック" charset="0"/>
              </a:defRPr>
            </a:lvl4pPr>
            <a:lvl5pPr marL="2057400" indent="-22860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20000"/>
              </a:spcBef>
              <a:buClr>
                <a:srgbClr val="FFFFFF"/>
              </a:buClr>
              <a:buSzPct val="75000"/>
              <a:buFont typeface="Wingdings" charset="0"/>
              <a:buChar char="v"/>
            </a:pPr>
            <a:r>
              <a:rPr lang="en-GB" sz="2400" b="0">
                <a:solidFill>
                  <a:srgbClr val="0000FF"/>
                </a:solidFill>
              </a:rPr>
              <a:t>How much freedom of choice do you have when making up your own?</a:t>
            </a:r>
          </a:p>
          <a:p>
            <a:pPr>
              <a:spcBef>
                <a:spcPct val="20000"/>
              </a:spcBef>
              <a:buClr>
                <a:srgbClr val="FFFFFF"/>
              </a:buClr>
              <a:buSzPct val="75000"/>
              <a:buFont typeface="Wingdings" charset="0"/>
              <a:buChar char="v"/>
            </a:pPr>
            <a:endParaRPr lang="en-GB" sz="2400" b="0">
              <a:solidFill>
                <a:srgbClr val="0000FF"/>
              </a:solidFill>
            </a:endParaRPr>
          </a:p>
        </p:txBody>
      </p:sp>
      <p:grpSp>
        <p:nvGrpSpPr>
          <p:cNvPr id="59" name="Group 58"/>
          <p:cNvGrpSpPr>
            <a:grpSpLocks/>
          </p:cNvGrpSpPr>
          <p:nvPr/>
        </p:nvGrpSpPr>
        <p:grpSpPr bwMode="auto">
          <a:xfrm>
            <a:off x="5724525" y="1484313"/>
            <a:ext cx="2552700" cy="2832100"/>
            <a:chOff x="2267744" y="2325596"/>
            <a:chExt cx="2552315" cy="2831596"/>
          </a:xfrm>
        </p:grpSpPr>
        <p:sp>
          <p:nvSpPr>
            <p:cNvPr id="60" name="Text Box 147"/>
            <p:cNvSpPr txBox="1"/>
            <p:nvPr/>
          </p:nvSpPr>
          <p:spPr>
            <a:xfrm>
              <a:off x="2267744" y="2325596"/>
              <a:ext cx="414276" cy="584096"/>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a</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61" name="Text Box 148"/>
            <p:cNvSpPr txBox="1"/>
            <p:nvPr/>
          </p:nvSpPr>
          <p:spPr>
            <a:xfrm>
              <a:off x="2929632" y="3060477"/>
              <a:ext cx="422211" cy="584096"/>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b</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62" name="Text Box 149"/>
            <p:cNvSpPr txBox="1"/>
            <p:nvPr/>
          </p:nvSpPr>
          <p:spPr>
            <a:xfrm>
              <a:off x="3728024" y="3781074"/>
              <a:ext cx="396815" cy="584096"/>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c</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63" name="Text Box 150"/>
            <p:cNvSpPr txBox="1"/>
            <p:nvPr/>
          </p:nvSpPr>
          <p:spPr>
            <a:xfrm>
              <a:off x="4389912" y="4500084"/>
              <a:ext cx="430147" cy="585683"/>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d</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64" name="Text Box 151"/>
            <p:cNvSpPr txBox="1"/>
            <p:nvPr/>
          </p:nvSpPr>
          <p:spPr>
            <a:xfrm>
              <a:off x="2274093" y="3074763"/>
              <a:ext cx="415862" cy="584096"/>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e</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65" name="Text Box 155"/>
            <p:cNvSpPr txBox="1"/>
            <p:nvPr/>
          </p:nvSpPr>
          <p:spPr>
            <a:xfrm>
              <a:off x="2280442" y="3839801"/>
              <a:ext cx="376181" cy="585683"/>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f</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66" name="Text Box 159"/>
            <p:cNvSpPr txBox="1"/>
            <p:nvPr/>
          </p:nvSpPr>
          <p:spPr>
            <a:xfrm>
              <a:off x="2286791" y="4573096"/>
              <a:ext cx="409513" cy="584096"/>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g</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grpSp>
      <p:sp>
        <p:nvSpPr>
          <p:cNvPr id="67" name="TextBox 66"/>
          <p:cNvSpPr txBox="1">
            <a:spLocks noChangeArrowheads="1"/>
          </p:cNvSpPr>
          <p:nvPr/>
        </p:nvSpPr>
        <p:spPr bwMode="auto">
          <a:xfrm>
            <a:off x="1979613" y="3716338"/>
            <a:ext cx="1279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742950" indent="-285750">
              <a:defRPr sz="2800" b="1">
                <a:solidFill>
                  <a:schemeClr val="tx1"/>
                </a:solidFill>
                <a:latin typeface="Chalkboard" charset="0"/>
                <a:ea typeface="ＭＳ Ｐゴシック" charset="0"/>
              </a:defRPr>
            </a:lvl2pPr>
            <a:lvl3pPr marL="1143000" indent="-228600">
              <a:defRPr sz="2800" b="1">
                <a:solidFill>
                  <a:schemeClr val="tx1"/>
                </a:solidFill>
                <a:latin typeface="Chalkboard" charset="0"/>
                <a:ea typeface="ＭＳ Ｐゴシック" charset="0"/>
              </a:defRPr>
            </a:lvl3pPr>
            <a:lvl4pPr marL="1600200" indent="-228600">
              <a:defRPr sz="2800" b="1">
                <a:solidFill>
                  <a:schemeClr val="tx1"/>
                </a:solidFill>
                <a:latin typeface="Chalkboard" charset="0"/>
                <a:ea typeface="ＭＳ Ｐゴシック" charset="0"/>
              </a:defRPr>
            </a:lvl4pPr>
            <a:lvl5pPr marL="2057400" indent="-22860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r>
              <a:rPr lang="en-GB" b="0">
                <a:solidFill>
                  <a:schemeClr val="bg1"/>
                </a:solidFill>
              </a:rPr>
              <a:t>e-(a-b)</a:t>
            </a:r>
          </a:p>
        </p:txBody>
      </p:sp>
      <p:grpSp>
        <p:nvGrpSpPr>
          <p:cNvPr id="71" name="Group 70"/>
          <p:cNvGrpSpPr>
            <a:grpSpLocks/>
          </p:cNvGrpSpPr>
          <p:nvPr/>
        </p:nvGrpSpPr>
        <p:grpSpPr bwMode="auto">
          <a:xfrm>
            <a:off x="1187450" y="2997200"/>
            <a:ext cx="1584325" cy="1243013"/>
            <a:chOff x="1187624" y="2996952"/>
            <a:chExt cx="1584176" cy="1243300"/>
          </a:xfrm>
        </p:grpSpPr>
        <p:sp>
          <p:nvSpPr>
            <p:cNvPr id="46097" name="TextBox 67"/>
            <p:cNvSpPr txBox="1">
              <a:spLocks noChangeArrowheads="1"/>
            </p:cNvSpPr>
            <p:nvPr/>
          </p:nvSpPr>
          <p:spPr bwMode="auto">
            <a:xfrm>
              <a:off x="1187624" y="2996952"/>
              <a:ext cx="3770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742950" indent="-285750">
                <a:defRPr sz="2800" b="1">
                  <a:solidFill>
                    <a:schemeClr val="tx1"/>
                  </a:solidFill>
                  <a:latin typeface="Chalkboard" charset="0"/>
                  <a:ea typeface="ＭＳ Ｐゴシック" charset="0"/>
                </a:defRPr>
              </a:lvl2pPr>
              <a:lvl3pPr marL="1143000" indent="-228600">
                <a:defRPr sz="2800" b="1">
                  <a:solidFill>
                    <a:schemeClr val="tx1"/>
                  </a:solidFill>
                  <a:latin typeface="Chalkboard" charset="0"/>
                  <a:ea typeface="ＭＳ Ｐゴシック" charset="0"/>
                </a:defRPr>
              </a:lvl3pPr>
              <a:lvl4pPr marL="1600200" indent="-228600">
                <a:defRPr sz="2800" b="1">
                  <a:solidFill>
                    <a:schemeClr val="tx1"/>
                  </a:solidFill>
                  <a:latin typeface="Chalkboard" charset="0"/>
                  <a:ea typeface="ＭＳ Ｐゴシック" charset="0"/>
                </a:defRPr>
              </a:lvl4pPr>
              <a:lvl5pPr marL="2057400" indent="-22860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r>
                <a:rPr lang="en-GB" b="0">
                  <a:solidFill>
                    <a:schemeClr val="bg1"/>
                  </a:solidFill>
                </a:rPr>
                <a:t>a</a:t>
              </a:r>
            </a:p>
          </p:txBody>
        </p:sp>
        <p:sp>
          <p:nvSpPr>
            <p:cNvPr id="46098" name="TextBox 68"/>
            <p:cNvSpPr txBox="1">
              <a:spLocks noChangeArrowheads="1"/>
            </p:cNvSpPr>
            <p:nvPr/>
          </p:nvSpPr>
          <p:spPr bwMode="auto">
            <a:xfrm>
              <a:off x="2386372" y="2996952"/>
              <a:ext cx="3854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742950" indent="-285750">
                <a:defRPr sz="2800" b="1">
                  <a:solidFill>
                    <a:schemeClr val="tx1"/>
                  </a:solidFill>
                  <a:latin typeface="Chalkboard" charset="0"/>
                  <a:ea typeface="ＭＳ Ｐゴシック" charset="0"/>
                </a:defRPr>
              </a:lvl2pPr>
              <a:lvl3pPr marL="1143000" indent="-228600">
                <a:defRPr sz="2800" b="1">
                  <a:solidFill>
                    <a:schemeClr val="tx1"/>
                  </a:solidFill>
                  <a:latin typeface="Chalkboard" charset="0"/>
                  <a:ea typeface="ＭＳ Ｐゴシック" charset="0"/>
                </a:defRPr>
              </a:lvl3pPr>
              <a:lvl4pPr marL="1600200" indent="-228600">
                <a:defRPr sz="2800" b="1">
                  <a:solidFill>
                    <a:schemeClr val="tx1"/>
                  </a:solidFill>
                  <a:latin typeface="Chalkboard" charset="0"/>
                  <a:ea typeface="ＭＳ Ｐゴシック" charset="0"/>
                </a:defRPr>
              </a:lvl4pPr>
              <a:lvl5pPr marL="2057400" indent="-22860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r>
                <a:rPr lang="en-GB" b="0">
                  <a:solidFill>
                    <a:schemeClr val="bg1"/>
                  </a:solidFill>
                </a:rPr>
                <a:t>b</a:t>
              </a:r>
            </a:p>
          </p:txBody>
        </p:sp>
        <p:sp>
          <p:nvSpPr>
            <p:cNvPr id="46099" name="TextBox 69"/>
            <p:cNvSpPr txBox="1">
              <a:spLocks noChangeArrowheads="1"/>
            </p:cNvSpPr>
            <p:nvPr/>
          </p:nvSpPr>
          <p:spPr bwMode="auto">
            <a:xfrm>
              <a:off x="1187624" y="3717032"/>
              <a:ext cx="3770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742950" indent="-285750">
                <a:defRPr sz="2800" b="1">
                  <a:solidFill>
                    <a:schemeClr val="tx1"/>
                  </a:solidFill>
                  <a:latin typeface="Chalkboard" charset="0"/>
                  <a:ea typeface="ＭＳ Ｐゴシック" charset="0"/>
                </a:defRPr>
              </a:lvl2pPr>
              <a:lvl3pPr marL="1143000" indent="-228600">
                <a:defRPr sz="2800" b="1">
                  <a:solidFill>
                    <a:schemeClr val="tx1"/>
                  </a:solidFill>
                  <a:latin typeface="Chalkboard" charset="0"/>
                  <a:ea typeface="ＭＳ Ｐゴシック" charset="0"/>
                </a:defRPr>
              </a:lvl3pPr>
              <a:lvl4pPr marL="1600200" indent="-228600">
                <a:defRPr sz="2800" b="1">
                  <a:solidFill>
                    <a:schemeClr val="tx1"/>
                  </a:solidFill>
                  <a:latin typeface="Chalkboard" charset="0"/>
                  <a:ea typeface="ＭＳ Ｐゴシック" charset="0"/>
                </a:defRPr>
              </a:lvl4pPr>
              <a:lvl5pPr marL="2057400" indent="-22860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r>
                <a:rPr lang="en-GB" b="0">
                  <a:solidFill>
                    <a:schemeClr val="bg1"/>
                  </a:solidFill>
                </a:rPr>
                <a:t>e</a:t>
              </a:r>
            </a:p>
          </p:txBody>
        </p:sp>
      </p:grpSp>
      <p:sp>
        <p:nvSpPr>
          <p:cNvPr id="72" name="TextBox 71"/>
          <p:cNvSpPr txBox="1">
            <a:spLocks noChangeArrowheads="1"/>
          </p:cNvSpPr>
          <p:nvPr/>
        </p:nvSpPr>
        <p:spPr bwMode="auto">
          <a:xfrm>
            <a:off x="2411413" y="3697288"/>
            <a:ext cx="346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742950" indent="-285750">
              <a:defRPr sz="2800" b="1">
                <a:solidFill>
                  <a:schemeClr val="tx1"/>
                </a:solidFill>
                <a:latin typeface="Chalkboard" charset="0"/>
                <a:ea typeface="ＭＳ Ｐゴシック" charset="0"/>
              </a:defRPr>
            </a:lvl2pPr>
            <a:lvl3pPr marL="1143000" indent="-228600">
              <a:defRPr sz="2800" b="1">
                <a:solidFill>
                  <a:schemeClr val="tx1"/>
                </a:solidFill>
                <a:latin typeface="Chalkboard" charset="0"/>
                <a:ea typeface="ＭＳ Ｐゴシック" charset="0"/>
              </a:defRPr>
            </a:lvl3pPr>
            <a:lvl4pPr marL="1600200" indent="-228600">
              <a:defRPr sz="2800" b="1">
                <a:solidFill>
                  <a:schemeClr val="tx1"/>
                </a:solidFill>
                <a:latin typeface="Chalkboard" charset="0"/>
                <a:ea typeface="ＭＳ Ｐゴシック" charset="0"/>
              </a:defRPr>
            </a:lvl4pPr>
            <a:lvl5pPr marL="2057400" indent="-228600">
              <a:defRPr sz="2800" b="1">
                <a:solidFill>
                  <a:schemeClr val="tx1"/>
                </a:solidFill>
                <a:latin typeface="Chalkboard" charset="0"/>
                <a:ea typeface="ＭＳ Ｐゴシック" charset="0"/>
              </a:defRPr>
            </a:lvl5pPr>
            <a:lvl6pPr marL="2514600" indent="-228600" eaLnBrk="0" fontAlgn="base" hangingPunct="0">
              <a:spcBef>
                <a:spcPct val="0"/>
              </a:spcBef>
              <a:spcAft>
                <a:spcPct val="0"/>
              </a:spcAft>
              <a:defRPr sz="2800" b="1">
                <a:solidFill>
                  <a:schemeClr val="tx1"/>
                </a:solidFill>
                <a:latin typeface="Chalkboard" charset="0"/>
                <a:ea typeface="ＭＳ Ｐゴシック" charset="0"/>
              </a:defRPr>
            </a:lvl6pPr>
            <a:lvl7pPr marL="2971800" indent="-228600" eaLnBrk="0" fontAlgn="base" hangingPunct="0">
              <a:spcBef>
                <a:spcPct val="0"/>
              </a:spcBef>
              <a:spcAft>
                <a:spcPct val="0"/>
              </a:spcAft>
              <a:defRPr sz="2800" b="1">
                <a:solidFill>
                  <a:schemeClr val="tx1"/>
                </a:solidFill>
                <a:latin typeface="Chalkboard" charset="0"/>
                <a:ea typeface="ＭＳ Ｐゴシック" charset="0"/>
              </a:defRPr>
            </a:lvl7pPr>
            <a:lvl8pPr marL="3429000" indent="-228600" eaLnBrk="0" fontAlgn="base" hangingPunct="0">
              <a:spcBef>
                <a:spcPct val="0"/>
              </a:spcBef>
              <a:spcAft>
                <a:spcPct val="0"/>
              </a:spcAft>
              <a:defRPr sz="2800" b="1">
                <a:solidFill>
                  <a:schemeClr val="tx1"/>
                </a:solidFill>
                <a:latin typeface="Chalkboard" charset="0"/>
                <a:ea typeface="ＭＳ Ｐゴシック" charset="0"/>
              </a:defRPr>
            </a:lvl8pPr>
            <a:lvl9pPr marL="3886200" indent="-228600" eaLnBrk="0" fontAlgn="base" hangingPunct="0">
              <a:spcBef>
                <a:spcPct val="0"/>
              </a:spcBef>
              <a:spcAft>
                <a:spcPct val="0"/>
              </a:spcAft>
              <a:defRPr sz="2800" b="1">
                <a:solidFill>
                  <a:schemeClr val="tx1"/>
                </a:solidFill>
                <a:latin typeface="Chalkboard" charset="0"/>
                <a:ea typeface="ＭＳ Ｐゴシック" charset="0"/>
              </a:defRPr>
            </a:lvl9pPr>
          </a:lstStyle>
          <a:p>
            <a:r>
              <a:rPr lang="en-GB" b="0">
                <a:solidFill>
                  <a:schemeClr val="bg1"/>
                </a:solidFill>
              </a:rPr>
              <a:t>?</a:t>
            </a:r>
          </a:p>
        </p:txBody>
      </p:sp>
      <p:sp>
        <p:nvSpPr>
          <p:cNvPr id="73" name="Text Box 147"/>
          <p:cNvSpPr txBox="1"/>
          <p:nvPr/>
        </p:nvSpPr>
        <p:spPr>
          <a:xfrm>
            <a:off x="5764213" y="1462088"/>
            <a:ext cx="412750" cy="584200"/>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a</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74" name="Text Box 148"/>
          <p:cNvSpPr txBox="1"/>
          <p:nvPr/>
        </p:nvSpPr>
        <p:spPr>
          <a:xfrm>
            <a:off x="6424613" y="1450975"/>
            <a:ext cx="423862" cy="585788"/>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b</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75" name="Text Box 149"/>
          <p:cNvSpPr txBox="1"/>
          <p:nvPr/>
        </p:nvSpPr>
        <p:spPr>
          <a:xfrm>
            <a:off x="7224713" y="1458913"/>
            <a:ext cx="395287" cy="584200"/>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c</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76" name="Text Box 150"/>
          <p:cNvSpPr txBox="1"/>
          <p:nvPr/>
        </p:nvSpPr>
        <p:spPr>
          <a:xfrm>
            <a:off x="7885113" y="1466850"/>
            <a:ext cx="431800" cy="584200"/>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d</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77" name="Text Box 151"/>
          <p:cNvSpPr txBox="1"/>
          <p:nvPr/>
        </p:nvSpPr>
        <p:spPr>
          <a:xfrm>
            <a:off x="5770563" y="2209800"/>
            <a:ext cx="415925" cy="585788"/>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e</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78" name="Text Box 155"/>
          <p:cNvSpPr txBox="1"/>
          <p:nvPr/>
        </p:nvSpPr>
        <p:spPr>
          <a:xfrm>
            <a:off x="5776913" y="2976563"/>
            <a:ext cx="376237" cy="584200"/>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f</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
        <p:nvSpPr>
          <p:cNvPr id="79" name="Text Box 159"/>
          <p:cNvSpPr txBox="1"/>
          <p:nvPr/>
        </p:nvSpPr>
        <p:spPr>
          <a:xfrm>
            <a:off x="5783263" y="3708400"/>
            <a:ext cx="409575" cy="584200"/>
          </a:xfrm>
          <a:prstGeom prst="rect">
            <a:avLst/>
          </a:prstGeom>
          <a:solidFill>
            <a:srgbClr val="008000"/>
          </a:solidFill>
        </p:spPr>
        <p:txBody>
          <a:bodyPr wrap="none">
            <a:spAutoFit/>
          </a:bodyPr>
          <a:lstStyle/>
          <a:p>
            <a:pPr>
              <a:spcBef>
                <a:spcPts val="200"/>
              </a:spcBef>
              <a:spcAft>
                <a:spcPts val="200"/>
              </a:spcAft>
              <a:defRPr/>
            </a:pPr>
            <a:r>
              <a:rPr lang="en-GB" sz="3200">
                <a:solidFill>
                  <a:srgbClr val="FFFF00"/>
                </a:solidFill>
                <a:effectLst>
                  <a:outerShdw blurRad="50800" dist="38100" dir="2700000" algn="tl" rotWithShape="0">
                    <a:srgbClr val="000000">
                      <a:alpha val="43000"/>
                    </a:srgbClr>
                  </a:outerShdw>
                </a:effectLst>
                <a:latin typeface="+mj-lt"/>
                <a:ea typeface="ＭＳ 明朝"/>
                <a:cs typeface="Times New Roman"/>
              </a:rPr>
              <a:t>g</a:t>
            </a:r>
            <a:endParaRPr lang="en-GB" sz="1000">
              <a:solidFill>
                <a:srgbClr val="FFFF00"/>
              </a:solidFill>
              <a:effectLst>
                <a:outerShdw blurRad="50800" dist="38100" dir="2700000" algn="tl" rotWithShape="0">
                  <a:srgbClr val="000000">
                    <a:alpha val="43000"/>
                  </a:srgbClr>
                </a:outerShdw>
              </a:effectLst>
              <a:latin typeface="+mj-lt"/>
              <a:ea typeface="ＭＳ 明朝"/>
              <a:cs typeface="Times New Roman"/>
            </a:endParaRPr>
          </a:p>
        </p:txBody>
      </p:sp>
    </p:spTree>
    <p:extLst>
      <p:ext uri="{BB962C8B-B14F-4D97-AF65-F5344CB8AC3E}">
        <p14:creationId xmlns:p14="http://schemas.microsoft.com/office/powerpoint/2010/main" val="2984185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72"/>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7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7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7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73"/>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7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78"/>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79"/>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67"/>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71"/>
                                        </p:tgtEl>
                                        <p:attrNameLst>
                                          <p:attrName>style.visibility</p:attrName>
                                        </p:attrNameLst>
                                      </p:cBhvr>
                                      <p:to>
                                        <p:strVal val="hidden"/>
                                      </p:to>
                                    </p:set>
                                  </p:childTnLst>
                                </p:cTn>
                              </p:par>
                              <p:par>
                                <p:cTn id="65" presetID="1" presetClass="exit" presetSubtype="0" fill="hold" grpId="2" nodeType="withEffect">
                                  <p:stCondLst>
                                    <p:cond delay="0"/>
                                  </p:stCondLst>
                                  <p:childTnLst>
                                    <p:set>
                                      <p:cBhvr>
                                        <p:cTn id="66" dur="1" fill="hold">
                                          <p:stCondLst>
                                            <p:cond delay="0"/>
                                          </p:stCondLst>
                                        </p:cTn>
                                        <p:tgtEl>
                                          <p:spTgt spid="72"/>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67" grpId="0"/>
      <p:bldP spid="67" grpId="1"/>
      <p:bldP spid="72" grpId="0"/>
      <p:bldP spid="72" grpId="1"/>
      <p:bldP spid="72" grpId="2"/>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Reasoning Conjectures</a:t>
            </a:r>
          </a:p>
        </p:txBody>
      </p:sp>
      <p:sp>
        <p:nvSpPr>
          <p:cNvPr id="3" name="Content Placeholder 2"/>
          <p:cNvSpPr>
            <a:spLocks noGrp="1"/>
          </p:cNvSpPr>
          <p:nvPr>
            <p:ph idx="1"/>
          </p:nvPr>
        </p:nvSpPr>
        <p:spPr>
          <a:xfrm>
            <a:off x="467544" y="1052736"/>
            <a:ext cx="8352928" cy="4824536"/>
          </a:xfrm>
        </p:spPr>
        <p:txBody>
          <a:bodyPr/>
          <a:lstStyle/>
          <a:p>
            <a:r>
              <a:rPr lang="en-GB"/>
              <a:t>What blocks children from displaying reasoning is often lack of facility with number.</a:t>
            </a:r>
          </a:p>
          <a:p>
            <a:r>
              <a:rPr lang="en-GB"/>
              <a:t>Reasoning mathematically involves</a:t>
            </a:r>
            <a:r>
              <a:rPr lang="en-GB">
                <a:solidFill>
                  <a:srgbClr val="FF0000"/>
                </a:solidFill>
              </a:rPr>
              <a:t> seeking and recognsing relationships</a:t>
            </a:r>
            <a:r>
              <a:rPr lang="en-GB"/>
              <a:t>, then justifying why those relationships are actually properties that always hold.</a:t>
            </a:r>
          </a:p>
          <a:p>
            <a:r>
              <a:rPr lang="en-GB"/>
              <a:t>Put another way, you look for invariants (relationships that don’t change) and then express why they must be invariant.</a:t>
            </a:r>
          </a:p>
          <a:p>
            <a:r>
              <a:rPr lang="en-GB"/>
              <a:t>A task like Cover up can be used to get children to practice adding (you could use fractions or decimals!) while trying to work out what is happening, or even while trying to construct their own!</a:t>
            </a:r>
          </a:p>
        </p:txBody>
      </p:sp>
    </p:spTree>
    <p:extLst>
      <p:ext uri="{BB962C8B-B14F-4D97-AF65-F5344CB8AC3E}">
        <p14:creationId xmlns:p14="http://schemas.microsoft.com/office/powerpoint/2010/main" val="19904051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Intentions</a:t>
            </a:r>
          </a:p>
        </p:txBody>
      </p:sp>
      <p:sp>
        <p:nvSpPr>
          <p:cNvPr id="3" name="Content Placeholder 2"/>
          <p:cNvSpPr>
            <a:spLocks noGrp="1"/>
          </p:cNvSpPr>
          <p:nvPr>
            <p:ph idx="1"/>
          </p:nvPr>
        </p:nvSpPr>
        <p:spPr>
          <a:xfrm>
            <a:off x="611560" y="908720"/>
            <a:ext cx="7727950" cy="1728192"/>
          </a:xfrm>
        </p:spPr>
        <p:txBody>
          <a:bodyPr/>
          <a:lstStyle/>
          <a:p>
            <a:r>
              <a:rPr lang="en-GB" sz="2000"/>
              <a:t>Participants will be invited to engage in reasoning tasks that can help students make a transition from informal reasoning to reasoning solely on the basis of agreed properties. </a:t>
            </a:r>
          </a:p>
        </p:txBody>
      </p:sp>
      <p:sp>
        <p:nvSpPr>
          <p:cNvPr id="4" name="Title 1"/>
          <p:cNvSpPr txBox="1">
            <a:spLocks/>
          </p:cNvSpPr>
          <p:nvPr/>
        </p:nvSpPr>
        <p:spPr bwMode="auto">
          <a:xfrm>
            <a:off x="467544" y="2636912"/>
            <a:ext cx="7772400" cy="609600"/>
          </a:xfrm>
          <a:prstGeom prst="rect">
            <a:avLst/>
          </a:prstGeom>
          <a:noFill/>
          <a:ln w="12700">
            <a:noFill/>
            <a:miter lim="800000"/>
            <a:headEnd/>
            <a:tailEnd/>
          </a:ln>
          <a:effectLst/>
        </p:spPr>
        <p:txBody>
          <a:bodyPr vert="horz" wrap="square" lIns="90487" tIns="44450" rIns="90487" bIns="44450" numCol="1" anchor="b" anchorCtr="0" compatLnSpc="1">
            <a:prstTxWarp prst="textNoShape">
              <a:avLst/>
            </a:prstTxWarp>
          </a:bodyPr>
          <a:lstStyle>
            <a:lvl1pPr algn="l" rtl="0" eaLnBrk="0" fontAlgn="base" hangingPunct="0">
              <a:spcBef>
                <a:spcPct val="0"/>
              </a:spcBef>
              <a:spcAft>
                <a:spcPct val="0"/>
              </a:spcAft>
              <a:defRPr sz="3600">
                <a:solidFill>
                  <a:schemeClr val="accent5">
                    <a:lumMod val="25000"/>
                  </a:schemeClr>
                </a:solidFill>
                <a:effectLst>
                  <a:outerShdw blurRad="38100" dist="38100" dir="2700000" algn="tl">
                    <a:schemeClr val="tx2"/>
                  </a:outerShdw>
                </a:effectLst>
                <a:latin typeface="+mj-lt"/>
                <a:ea typeface="ＭＳ Ｐゴシック" pitchFamily="-65" charset="-128"/>
                <a:cs typeface="ＭＳ Ｐゴシック" pitchFamily="-65" charset="-128"/>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Chalkboard" pitchFamily="-111" charset="0"/>
                <a:ea typeface="ＭＳ Ｐゴシック" pitchFamily="-65" charset="-128"/>
                <a:cs typeface="ＭＳ Ｐゴシック" pitchFamily="-65" charset="-128"/>
              </a:defRPr>
            </a:lvl5pPr>
            <a:lvl6pPr marL="4572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6pPr>
            <a:lvl7pPr marL="9144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7pPr>
            <a:lvl8pPr marL="13716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8pPr>
            <a:lvl9pPr marL="18288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pitchFamily="-111" charset="0"/>
              </a:defRPr>
            </a:lvl9pPr>
          </a:lstStyle>
          <a:p>
            <a:r>
              <a:rPr lang="en-GB" b="0"/>
              <a:t>Background</a:t>
            </a:r>
          </a:p>
        </p:txBody>
      </p:sp>
      <p:sp>
        <p:nvSpPr>
          <p:cNvPr id="5" name="Content Placeholder 2"/>
          <p:cNvSpPr txBox="1">
            <a:spLocks/>
          </p:cNvSpPr>
          <p:nvPr/>
        </p:nvSpPr>
        <p:spPr bwMode="auto">
          <a:xfrm>
            <a:off x="732482" y="3356992"/>
            <a:ext cx="8015982" cy="2448272"/>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bg1"/>
              </a:buClr>
              <a:buSzPct val="75000"/>
              <a:buFont typeface="Wingdings" charset="2"/>
              <a:buChar char="v"/>
              <a:defRPr sz="2400">
                <a:solidFill>
                  <a:schemeClr val="accent3">
                    <a:lumMod val="50000"/>
                  </a:schemeClr>
                </a:solidFill>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5">
                  <a:lumMod val="50000"/>
                </a:schemeClr>
              </a:buClr>
              <a:buSzPct val="100000"/>
              <a:buFontTx/>
              <a:buChar char="–"/>
              <a:defRPr sz="2000">
                <a:solidFill>
                  <a:schemeClr val="bg2">
                    <a:lumMod val="10000"/>
                  </a:schemeClr>
                </a:solidFill>
                <a:effectLst/>
                <a:latin typeface="+mn-lt"/>
                <a:ea typeface="ＭＳ Ｐゴシック" pitchFamily="-111" charset="-128"/>
              </a:defRPr>
            </a:lvl2pPr>
            <a:lvl3pPr marL="1143000" indent="-228600" algn="l" rtl="0" eaLnBrk="0" fontAlgn="base" hangingPunct="0">
              <a:spcBef>
                <a:spcPct val="20000"/>
              </a:spcBef>
              <a:spcAft>
                <a:spcPct val="0"/>
              </a:spcAft>
              <a:buClr>
                <a:srgbClr val="008000"/>
              </a:buClr>
              <a:buSzPct val="100000"/>
              <a:buFont typeface="Wingdings" charset="2"/>
              <a:buChar char="Ø"/>
              <a:defRPr sz="2000">
                <a:solidFill>
                  <a:srgbClr val="008000"/>
                </a:solidFill>
                <a:latin typeface="+mj-lt"/>
                <a:ea typeface="ＭＳ Ｐゴシック" pitchFamily="-111" charset="-128"/>
              </a:defRPr>
            </a:lvl3pPr>
            <a:lvl4pPr marL="1600200" indent="-228600" algn="l" rtl="0" eaLnBrk="0" fontAlgn="base" hangingPunct="0">
              <a:spcBef>
                <a:spcPct val="20000"/>
              </a:spcBef>
              <a:spcAft>
                <a:spcPct val="0"/>
              </a:spcAft>
              <a:buClr>
                <a:schemeClr val="accent2"/>
              </a:buClr>
              <a:buSzPct val="65000"/>
              <a:buFont typeface="Monotype Sorts" charset="0"/>
              <a:buChar char=""/>
              <a:defRPr sz="2000">
                <a:solidFill>
                  <a:schemeClr val="tx1"/>
                </a:solidFill>
                <a:latin typeface="Times" pitchFamily="-111" charset="0"/>
                <a:ea typeface="ＭＳ Ｐゴシック" pitchFamily="-111"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pitchFamily="-111" charset="0"/>
                <a:ea typeface="ＭＳ Ｐゴシック" pitchFamily="-111" charset="-128"/>
              </a:defRPr>
            </a:lvl9pPr>
          </a:lstStyle>
          <a:p>
            <a:r>
              <a:rPr lang="en-GB" sz="2000" b="0"/>
              <a:t>Successful Reasoning Depends on making use of properties</a:t>
            </a:r>
          </a:p>
          <a:p>
            <a:r>
              <a:rPr lang="en-GB" sz="2000" b="0"/>
              <a:t>This in turn depends on Types of Attention</a:t>
            </a:r>
          </a:p>
          <a:p>
            <a:pPr lvl="1"/>
            <a:r>
              <a:rPr lang="en-GB" b="0"/>
              <a:t>Holding Wholes (gazing)</a:t>
            </a:r>
          </a:p>
          <a:p>
            <a:pPr lvl="1"/>
            <a:r>
              <a:rPr lang="en-GB" b="0"/>
              <a:t>Discerning Details</a:t>
            </a:r>
          </a:p>
          <a:p>
            <a:pPr lvl="1"/>
            <a:r>
              <a:rPr lang="en-GB" b="0"/>
              <a:t>Recognising Relationships</a:t>
            </a:r>
          </a:p>
          <a:p>
            <a:pPr lvl="1"/>
            <a:r>
              <a:rPr lang="en-GB" b="0"/>
              <a:t>Perceiving Properties (as being instantiated)</a:t>
            </a:r>
          </a:p>
          <a:p>
            <a:pPr lvl="1"/>
            <a:r>
              <a:rPr lang="en-GB" b="0"/>
              <a:t>Reasoning solely on the basis of agreed properties</a:t>
            </a:r>
          </a:p>
        </p:txBody>
      </p:sp>
    </p:spTree>
    <p:extLst>
      <p:ext uri="{BB962C8B-B14F-4D97-AF65-F5344CB8AC3E}">
        <p14:creationId xmlns:p14="http://schemas.microsoft.com/office/powerpoint/2010/main" val="3745206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Closer</a:t>
            </a:r>
          </a:p>
        </p:txBody>
      </p:sp>
      <p:sp>
        <p:nvSpPr>
          <p:cNvPr id="3" name="Content Placeholder 2"/>
          <p:cNvSpPr>
            <a:spLocks noGrp="1"/>
          </p:cNvSpPr>
          <p:nvPr>
            <p:ph idx="1"/>
          </p:nvPr>
        </p:nvSpPr>
        <p:spPr/>
        <p:txBody>
          <a:bodyPr/>
          <a:lstStyle/>
          <a:p>
            <a:r>
              <a:rPr lang="en-GB"/>
              <a:t>8 &lt; √72.3 &lt; 9</a:t>
            </a:r>
          </a:p>
          <a:p>
            <a:r>
              <a:rPr lang="en-GB"/>
              <a:t>Is √72.3 closer to 8 or to 9?</a:t>
            </a:r>
          </a:p>
        </p:txBody>
      </p:sp>
    </p:spTree>
    <p:extLst>
      <p:ext uri="{BB962C8B-B14F-4D97-AF65-F5344CB8AC3E}">
        <p14:creationId xmlns:p14="http://schemas.microsoft.com/office/powerpoint/2010/main" val="38088177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Vertical Scroll 5"/>
          <p:cNvSpPr>
            <a:spLocks noChangeArrowheads="1"/>
          </p:cNvSpPr>
          <p:nvPr/>
        </p:nvSpPr>
        <p:spPr bwMode="auto">
          <a:xfrm>
            <a:off x="4499992" y="332656"/>
            <a:ext cx="4419600" cy="3960440"/>
          </a:xfrm>
          <a:prstGeom prst="verticalScroll">
            <a:avLst>
              <a:gd name="adj" fmla="val 4750"/>
            </a:avLst>
          </a:prstGeom>
          <a:solidFill>
            <a:srgbClr val="004500"/>
          </a:solidFill>
          <a:ln w="9525">
            <a:solidFill>
              <a:schemeClr val="tx1"/>
            </a:solidFill>
            <a:round/>
            <a:headEnd/>
            <a:tailEnd/>
          </a:ln>
        </p:spPr>
        <p:txBody>
          <a:bodyPr/>
          <a:lstStyle/>
          <a:p>
            <a:endParaRPr lang="en-GB" altLang="ko-KR"/>
          </a:p>
        </p:txBody>
      </p:sp>
      <p:sp>
        <p:nvSpPr>
          <p:cNvPr id="2" name="Title 1"/>
          <p:cNvSpPr>
            <a:spLocks noGrp="1"/>
          </p:cNvSpPr>
          <p:nvPr>
            <p:ph type="title"/>
          </p:nvPr>
        </p:nvSpPr>
        <p:spPr/>
        <p:txBody>
          <a:bodyPr/>
          <a:lstStyle/>
          <a:p>
            <a:r>
              <a:rPr lang="en-GB"/>
              <a:t>Frameworks</a:t>
            </a:r>
          </a:p>
        </p:txBody>
      </p:sp>
      <p:pic>
        <p:nvPicPr>
          <p:cNvPr id="5" name="Picture 5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836712"/>
            <a:ext cx="37211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572000" y="620688"/>
            <a:ext cx="4429125" cy="830997"/>
          </a:xfrm>
          <a:prstGeom prst="rect">
            <a:avLst/>
          </a:prstGeom>
          <a:noFill/>
        </p:spPr>
        <p:txBody>
          <a:bodyPr>
            <a:spAutoFit/>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pPr algn="ctr" eaLnBrk="1" hangingPunct="1">
              <a:defRPr/>
            </a:pPr>
            <a:r>
              <a:rPr lang="en-GB" altLang="ko-KR" sz="2400" b="0" smtClean="0">
                <a:solidFill>
                  <a:schemeClr val="tx2"/>
                </a:solidFill>
              </a:rPr>
              <a:t>Doing – Talking – Recording</a:t>
            </a:r>
            <a:br>
              <a:rPr lang="en-GB" altLang="ko-KR" sz="2400" b="0" smtClean="0">
                <a:solidFill>
                  <a:schemeClr val="tx2"/>
                </a:solidFill>
              </a:rPr>
            </a:br>
            <a:r>
              <a:rPr lang="en-GB" altLang="ko-KR" sz="2400" b="0" smtClean="0">
                <a:solidFill>
                  <a:schemeClr val="tx2"/>
                </a:solidFill>
              </a:rPr>
              <a:t>(DTR)</a:t>
            </a:r>
          </a:p>
        </p:txBody>
      </p:sp>
      <p:sp>
        <p:nvSpPr>
          <p:cNvPr id="7" name="TextBox 6"/>
          <p:cNvSpPr txBox="1"/>
          <p:nvPr/>
        </p:nvSpPr>
        <p:spPr>
          <a:xfrm>
            <a:off x="4499992" y="3255367"/>
            <a:ext cx="4429125" cy="830997"/>
          </a:xfrm>
          <a:prstGeom prst="rect">
            <a:avLst/>
          </a:prstGeom>
          <a:noFill/>
        </p:spPr>
        <p:txBody>
          <a:bodyPr>
            <a:spAutoFit/>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pPr algn="ctr" eaLnBrk="1" hangingPunct="1">
              <a:defRPr/>
            </a:pPr>
            <a:r>
              <a:rPr lang="en-GB" altLang="ko-KR" sz="2400" b="0" smtClean="0">
                <a:solidFill>
                  <a:schemeClr val="tx2"/>
                </a:solidFill>
              </a:rPr>
              <a:t>Enactive – Iconic – Symbolic</a:t>
            </a:r>
            <a:br>
              <a:rPr lang="en-GB" altLang="ko-KR" sz="2400" b="0" smtClean="0">
                <a:solidFill>
                  <a:schemeClr val="tx2"/>
                </a:solidFill>
              </a:rPr>
            </a:br>
            <a:r>
              <a:rPr lang="en-GB" altLang="ko-KR" sz="2400" b="0" smtClean="0">
                <a:solidFill>
                  <a:schemeClr val="tx2"/>
                </a:solidFill>
              </a:rPr>
              <a:t>(EIS)</a:t>
            </a:r>
          </a:p>
        </p:txBody>
      </p:sp>
      <p:sp>
        <p:nvSpPr>
          <p:cNvPr id="8" name="TextBox 7"/>
          <p:cNvSpPr txBox="1"/>
          <p:nvPr/>
        </p:nvSpPr>
        <p:spPr>
          <a:xfrm>
            <a:off x="4572000" y="2319263"/>
            <a:ext cx="4429125" cy="830997"/>
          </a:xfrm>
          <a:prstGeom prst="rect">
            <a:avLst/>
          </a:prstGeom>
          <a:noFill/>
        </p:spPr>
        <p:txBody>
          <a:bodyPr>
            <a:spAutoFit/>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pPr algn="ctr" eaLnBrk="1" hangingPunct="1">
              <a:defRPr/>
            </a:pPr>
            <a:r>
              <a:rPr lang="en-GB" altLang="ko-KR" sz="2400" b="0" smtClean="0">
                <a:solidFill>
                  <a:schemeClr val="tx2"/>
                </a:solidFill>
              </a:rPr>
              <a:t>See – Experience – Master</a:t>
            </a:r>
            <a:br>
              <a:rPr lang="en-GB" altLang="ko-KR" sz="2400" b="0" smtClean="0">
                <a:solidFill>
                  <a:schemeClr val="tx2"/>
                </a:solidFill>
              </a:rPr>
            </a:br>
            <a:r>
              <a:rPr lang="en-GB" altLang="ko-KR" sz="2400" b="0" smtClean="0">
                <a:solidFill>
                  <a:schemeClr val="tx2"/>
                </a:solidFill>
              </a:rPr>
              <a:t>(SEM)</a:t>
            </a:r>
          </a:p>
        </p:txBody>
      </p:sp>
      <p:sp>
        <p:nvSpPr>
          <p:cNvPr id="9" name="TextBox 8"/>
          <p:cNvSpPr txBox="1"/>
          <p:nvPr/>
        </p:nvSpPr>
        <p:spPr>
          <a:xfrm>
            <a:off x="4572000" y="1671191"/>
            <a:ext cx="4429125" cy="461665"/>
          </a:xfrm>
          <a:prstGeom prst="rect">
            <a:avLst/>
          </a:prstGeom>
          <a:noFill/>
        </p:spPr>
        <p:txBody>
          <a:bodyPr>
            <a:spAutoFit/>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pPr algn="ctr" eaLnBrk="1" hangingPunct="1">
              <a:defRPr/>
            </a:pPr>
            <a:r>
              <a:rPr lang="en-GB" altLang="ko-KR" sz="2400" b="0" smtClean="0">
                <a:solidFill>
                  <a:schemeClr val="tx2"/>
                </a:solidFill>
              </a:rPr>
              <a:t>(MGA)</a:t>
            </a:r>
          </a:p>
        </p:txBody>
      </p:sp>
      <p:sp>
        <p:nvSpPr>
          <p:cNvPr id="10" name="TextBox 9"/>
          <p:cNvSpPr txBox="1"/>
          <p:nvPr/>
        </p:nvSpPr>
        <p:spPr>
          <a:xfrm>
            <a:off x="4427984" y="5027692"/>
            <a:ext cx="4682645" cy="1569660"/>
          </a:xfrm>
          <a:prstGeom prst="rect">
            <a:avLst/>
          </a:prstGeom>
          <a:solidFill>
            <a:schemeClr val="bg1">
              <a:lumMod val="75000"/>
            </a:schemeClr>
          </a:solidFill>
        </p:spPr>
        <p:txBody>
          <a:bodyPr wrap="square">
            <a:spAutoFit/>
          </a:bodyPr>
          <a:lstStyle>
            <a:lvl1pPr eaLnBrk="0" hangingPunct="0">
              <a:defRPr sz="2800" b="1">
                <a:solidFill>
                  <a:schemeClr val="tx1"/>
                </a:solidFill>
                <a:latin typeface="Chalkboard" charset="0"/>
                <a:ea typeface="MS PGothic" charset="0"/>
                <a:cs typeface="MS PGothic" charset="0"/>
              </a:defRPr>
            </a:lvl1pPr>
            <a:lvl2pPr marL="742950" indent="-285750" eaLnBrk="0" hangingPunct="0">
              <a:defRPr sz="2800" b="1">
                <a:solidFill>
                  <a:schemeClr val="tx1"/>
                </a:solidFill>
                <a:latin typeface="Chalkboard" charset="0"/>
                <a:ea typeface="MS PGothic" charset="0"/>
                <a:cs typeface="MS PGothic" charset="0"/>
              </a:defRPr>
            </a:lvl2pPr>
            <a:lvl3pPr marL="1143000" indent="-228600" eaLnBrk="0" hangingPunct="0">
              <a:defRPr sz="2800" b="1">
                <a:solidFill>
                  <a:schemeClr val="tx1"/>
                </a:solidFill>
                <a:latin typeface="Chalkboard" charset="0"/>
                <a:ea typeface="MS PGothic" charset="0"/>
                <a:cs typeface="MS PGothic" charset="0"/>
              </a:defRPr>
            </a:lvl3pPr>
            <a:lvl4pPr marL="1600200" indent="-228600" eaLnBrk="0" hangingPunct="0">
              <a:defRPr sz="2800" b="1">
                <a:solidFill>
                  <a:schemeClr val="tx1"/>
                </a:solidFill>
                <a:latin typeface="Chalkboard" charset="0"/>
                <a:ea typeface="MS PGothic" charset="0"/>
                <a:cs typeface="MS PGothic" charset="0"/>
              </a:defRPr>
            </a:lvl4pPr>
            <a:lvl5pPr marL="2057400" indent="-228600" eaLnBrk="0" hangingPunct="0">
              <a:defRPr sz="2800" b="1">
                <a:solidFill>
                  <a:schemeClr val="tx1"/>
                </a:solidFill>
                <a:latin typeface="Chalkboard" charset="0"/>
                <a:ea typeface="MS PGothic" charset="0"/>
                <a:cs typeface="MS PGothic" charset="0"/>
              </a:defRPr>
            </a:lvl5pPr>
            <a:lvl6pPr marL="2514600" indent="-228600" eaLnBrk="0" fontAlgn="base" hangingPunct="0">
              <a:spcBef>
                <a:spcPct val="0"/>
              </a:spcBef>
              <a:spcAft>
                <a:spcPct val="0"/>
              </a:spcAft>
              <a:defRPr sz="2800" b="1">
                <a:solidFill>
                  <a:schemeClr val="tx1"/>
                </a:solidFill>
                <a:latin typeface="Chalkboard" charset="0"/>
                <a:ea typeface="MS PGothic" charset="0"/>
                <a:cs typeface="MS PGothic" charset="0"/>
              </a:defRPr>
            </a:lvl6pPr>
            <a:lvl7pPr marL="2971800" indent="-228600" eaLnBrk="0" fontAlgn="base" hangingPunct="0">
              <a:spcBef>
                <a:spcPct val="0"/>
              </a:spcBef>
              <a:spcAft>
                <a:spcPct val="0"/>
              </a:spcAft>
              <a:defRPr sz="2800" b="1">
                <a:solidFill>
                  <a:schemeClr val="tx1"/>
                </a:solidFill>
                <a:latin typeface="Chalkboard" charset="0"/>
                <a:ea typeface="MS PGothic" charset="0"/>
                <a:cs typeface="MS PGothic" charset="0"/>
              </a:defRPr>
            </a:lvl7pPr>
            <a:lvl8pPr marL="3429000" indent="-228600" eaLnBrk="0" fontAlgn="base" hangingPunct="0">
              <a:spcBef>
                <a:spcPct val="0"/>
              </a:spcBef>
              <a:spcAft>
                <a:spcPct val="0"/>
              </a:spcAft>
              <a:defRPr sz="2800" b="1">
                <a:solidFill>
                  <a:schemeClr val="tx1"/>
                </a:solidFill>
                <a:latin typeface="Chalkboard" charset="0"/>
                <a:ea typeface="MS PGothic" charset="0"/>
                <a:cs typeface="MS PGothic" charset="0"/>
              </a:defRPr>
            </a:lvl8pPr>
            <a:lvl9pPr marL="3886200" indent="-228600" eaLnBrk="0" fontAlgn="base" hangingPunct="0">
              <a:spcBef>
                <a:spcPct val="0"/>
              </a:spcBef>
              <a:spcAft>
                <a:spcPct val="0"/>
              </a:spcAft>
              <a:defRPr sz="2800" b="1">
                <a:solidFill>
                  <a:schemeClr val="tx1"/>
                </a:solidFill>
                <a:latin typeface="Chalkboard" charset="0"/>
                <a:ea typeface="MS PGothic" charset="0"/>
                <a:cs typeface="MS PGothic" charset="0"/>
              </a:defRPr>
            </a:lvl9pPr>
          </a:lstStyle>
          <a:p>
            <a:pPr algn="ctr" eaLnBrk="1" hangingPunct="1">
              <a:defRPr/>
            </a:pPr>
            <a:r>
              <a:rPr lang="en-GB" altLang="ko-KR" sz="2400" b="0" smtClean="0">
                <a:solidFill>
                  <a:srgbClr val="FFFF00"/>
                </a:solidFill>
                <a:effectLst>
                  <a:outerShdw blurRad="50800" dist="38100" dir="2700000" algn="tl" rotWithShape="0">
                    <a:srgbClr val="000000">
                      <a:alpha val="43000"/>
                    </a:srgbClr>
                  </a:outerShdw>
                </a:effectLst>
              </a:rPr>
              <a:t>Specialise … </a:t>
            </a:r>
            <a:br>
              <a:rPr lang="en-GB" altLang="ko-KR" sz="2400" b="0" smtClean="0">
                <a:solidFill>
                  <a:srgbClr val="FFFF00"/>
                </a:solidFill>
                <a:effectLst>
                  <a:outerShdw blurRad="50800" dist="38100" dir="2700000" algn="tl" rotWithShape="0">
                    <a:srgbClr val="000000">
                      <a:alpha val="43000"/>
                    </a:srgbClr>
                  </a:outerShdw>
                </a:effectLst>
              </a:rPr>
            </a:br>
            <a:r>
              <a:rPr lang="en-GB" altLang="ko-KR" sz="2400" b="0" smtClean="0">
                <a:solidFill>
                  <a:srgbClr val="FFFF00"/>
                </a:solidFill>
                <a:effectLst>
                  <a:outerShdw blurRad="50800" dist="38100" dir="2700000" algn="tl" rotWithShape="0">
                    <a:srgbClr val="000000">
                      <a:alpha val="43000"/>
                    </a:srgbClr>
                  </a:outerShdw>
                </a:effectLst>
              </a:rPr>
              <a:t>in order to locate structural relationships …</a:t>
            </a:r>
          </a:p>
          <a:p>
            <a:pPr algn="ctr" eaLnBrk="1" hangingPunct="1">
              <a:defRPr/>
            </a:pPr>
            <a:r>
              <a:rPr lang="en-GB" altLang="ko-KR" sz="2400" b="0">
                <a:solidFill>
                  <a:srgbClr val="FFFF00"/>
                </a:solidFill>
                <a:effectLst>
                  <a:outerShdw blurRad="50800" dist="38100" dir="2700000" algn="tl" rotWithShape="0">
                    <a:srgbClr val="000000">
                      <a:alpha val="43000"/>
                    </a:srgbClr>
                  </a:outerShdw>
                </a:effectLst>
              </a:rPr>
              <a:t>then re-Generalise for yourself</a:t>
            </a:r>
            <a:endParaRPr lang="en-GB" altLang="ko-KR" sz="2400" b="0" smtClean="0">
              <a:solidFill>
                <a:srgbClr val="FFFF00"/>
              </a:solidFill>
              <a:effectLst>
                <a:outerShdw blurRad="50800" dist="38100" dir="2700000" algn="tl" rotWithShape="0">
                  <a:srgbClr val="000000">
                    <a:alpha val="43000"/>
                  </a:srgbClr>
                </a:outerShdw>
              </a:effectLst>
            </a:endParaRPr>
          </a:p>
        </p:txBody>
      </p:sp>
      <p:sp>
        <p:nvSpPr>
          <p:cNvPr id="13" name="Rectangle 12"/>
          <p:cNvSpPr/>
          <p:nvPr/>
        </p:nvSpPr>
        <p:spPr>
          <a:xfrm>
            <a:off x="570229" y="5589240"/>
            <a:ext cx="2982615" cy="523220"/>
          </a:xfrm>
          <a:prstGeom prst="rect">
            <a:avLst/>
          </a:prstGeom>
          <a:solidFill>
            <a:schemeClr val="tx1">
              <a:lumMod val="20000"/>
              <a:lumOff val="80000"/>
            </a:schemeClr>
          </a:solidFill>
        </p:spPr>
        <p:txBody>
          <a:bodyPr wrap="none">
            <a:spAutoFit/>
          </a:bodyPr>
          <a:lstStyle/>
          <a:p>
            <a:pPr algn="ctr" eaLnBrk="1" hangingPunct="1">
              <a:defRPr/>
            </a:pPr>
            <a:r>
              <a:rPr lang="en-GB" altLang="ko-KR" b="0">
                <a:solidFill>
                  <a:srgbClr val="FF0000"/>
                </a:solidFill>
              </a:rPr>
              <a:t>What do I know?</a:t>
            </a:r>
          </a:p>
        </p:txBody>
      </p:sp>
      <p:sp>
        <p:nvSpPr>
          <p:cNvPr id="14" name="Rectangle 13"/>
          <p:cNvSpPr/>
          <p:nvPr/>
        </p:nvSpPr>
        <p:spPr>
          <a:xfrm>
            <a:off x="1195822" y="6093296"/>
            <a:ext cx="2944130" cy="523220"/>
          </a:xfrm>
          <a:prstGeom prst="rect">
            <a:avLst/>
          </a:prstGeom>
          <a:solidFill>
            <a:schemeClr val="tx1">
              <a:lumMod val="20000"/>
              <a:lumOff val="80000"/>
            </a:schemeClr>
          </a:solidFill>
        </p:spPr>
        <p:txBody>
          <a:bodyPr wrap="none">
            <a:spAutoFit/>
          </a:bodyPr>
          <a:lstStyle/>
          <a:p>
            <a:pPr algn="ctr" eaLnBrk="1" hangingPunct="1">
              <a:defRPr/>
            </a:pPr>
            <a:r>
              <a:rPr lang="en-GB" altLang="ko-KR" b="0">
                <a:solidFill>
                  <a:srgbClr val="FF0000"/>
                </a:solidFill>
              </a:rPr>
              <a:t>What do I want?</a:t>
            </a:r>
          </a:p>
        </p:txBody>
      </p:sp>
      <p:sp>
        <p:nvSpPr>
          <p:cNvPr id="11" name="Rectangle 10"/>
          <p:cNvSpPr/>
          <p:nvPr/>
        </p:nvSpPr>
        <p:spPr>
          <a:xfrm>
            <a:off x="3444222" y="5445224"/>
            <a:ext cx="1271794" cy="523220"/>
          </a:xfrm>
          <a:prstGeom prst="rect">
            <a:avLst/>
          </a:prstGeom>
          <a:solidFill>
            <a:srgbClr val="FFFF00"/>
          </a:solidFill>
        </p:spPr>
        <p:txBody>
          <a:bodyPr wrap="none">
            <a:spAutoFit/>
          </a:bodyPr>
          <a:lstStyle/>
          <a:p>
            <a:pPr algn="ctr" eaLnBrk="1" hangingPunct="1">
              <a:defRPr/>
            </a:pPr>
            <a:r>
              <a:rPr lang="en-GB" altLang="ko-KR" b="0">
                <a:solidFill>
                  <a:srgbClr val="FF0000"/>
                </a:solidFill>
              </a:rPr>
              <a:t>Stuck?</a:t>
            </a:r>
          </a:p>
        </p:txBody>
      </p:sp>
    </p:spTree>
    <p:extLst>
      <p:ext uri="{BB962C8B-B14F-4D97-AF65-F5344CB8AC3E}">
        <p14:creationId xmlns:p14="http://schemas.microsoft.com/office/powerpoint/2010/main" val="39651196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Mathematical Thinking</a:t>
            </a:r>
          </a:p>
        </p:txBody>
      </p:sp>
      <p:sp>
        <p:nvSpPr>
          <p:cNvPr id="3" name="Content Placeholder 2"/>
          <p:cNvSpPr>
            <a:spLocks noGrp="1"/>
          </p:cNvSpPr>
          <p:nvPr>
            <p:ph idx="1"/>
          </p:nvPr>
        </p:nvSpPr>
        <p:spPr/>
        <p:txBody>
          <a:bodyPr/>
          <a:lstStyle/>
          <a:p>
            <a:r>
              <a:rPr lang="en-GB"/>
              <a:t>How describe the mathematical thinking you have done so far today?</a:t>
            </a:r>
          </a:p>
          <a:p>
            <a:r>
              <a:rPr lang="en-GB"/>
              <a:t>How could you incorporate that into students’  learning?</a:t>
            </a:r>
          </a:p>
        </p:txBody>
      </p:sp>
    </p:spTree>
    <p:extLst>
      <p:ext uri="{BB962C8B-B14F-4D97-AF65-F5344CB8AC3E}">
        <p14:creationId xmlns:p14="http://schemas.microsoft.com/office/powerpoint/2010/main" val="9925698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Actions</a:t>
            </a:r>
          </a:p>
        </p:txBody>
      </p:sp>
      <p:sp>
        <p:nvSpPr>
          <p:cNvPr id="3" name="Content Placeholder 2"/>
          <p:cNvSpPr>
            <a:spLocks noGrp="1"/>
          </p:cNvSpPr>
          <p:nvPr>
            <p:ph idx="1"/>
          </p:nvPr>
        </p:nvSpPr>
        <p:spPr/>
        <p:txBody>
          <a:bodyPr/>
          <a:lstStyle/>
          <a:p>
            <a:r>
              <a:rPr lang="en-GB"/>
              <a:t>Inviting imagining before displaying</a:t>
            </a:r>
          </a:p>
          <a:p>
            <a:r>
              <a:rPr lang="en-GB"/>
              <a:t>Pausing</a:t>
            </a:r>
          </a:p>
          <a:p>
            <a:r>
              <a:rPr lang="en-GB"/>
              <a:t>Inviting re-construction/narration</a:t>
            </a:r>
          </a:p>
          <a:p>
            <a:r>
              <a:rPr lang="en-GB"/>
              <a:t>Promoting and provoking generalisation</a:t>
            </a:r>
          </a:p>
          <a:p>
            <a:r>
              <a:rPr lang="en-GB"/>
              <a:t>Working with specific properties explicitly</a:t>
            </a:r>
          </a:p>
        </p:txBody>
      </p:sp>
    </p:spTree>
    <p:extLst>
      <p:ext uri="{BB962C8B-B14F-4D97-AF65-F5344CB8AC3E}">
        <p14:creationId xmlns:p14="http://schemas.microsoft.com/office/powerpoint/2010/main" val="1272457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Possibilities for Action</a:t>
            </a:r>
          </a:p>
        </p:txBody>
      </p:sp>
      <p:sp>
        <p:nvSpPr>
          <p:cNvPr id="5" name="Content Placeholder 4"/>
          <p:cNvSpPr>
            <a:spLocks noGrp="1"/>
          </p:cNvSpPr>
          <p:nvPr>
            <p:ph idx="1"/>
          </p:nvPr>
        </p:nvSpPr>
        <p:spPr>
          <a:xfrm>
            <a:off x="323528" y="1052736"/>
            <a:ext cx="8424936" cy="5400600"/>
          </a:xfrm>
        </p:spPr>
        <p:txBody>
          <a:bodyPr/>
          <a:lstStyle/>
          <a:p>
            <a:r>
              <a:rPr lang="en-GB"/>
              <a:t>Trying small things and making small progress; telling colleagues</a:t>
            </a:r>
          </a:p>
          <a:p>
            <a:r>
              <a:rPr lang="en-GB"/>
              <a:t>Pedagogic strategies used today</a:t>
            </a:r>
          </a:p>
          <a:p>
            <a:r>
              <a:rPr lang="en-GB"/>
              <a:t>Provoking mathematical thinking as happened today</a:t>
            </a:r>
          </a:p>
          <a:p>
            <a:r>
              <a:rPr lang="en-GB"/>
              <a:t>Question &amp; Prompts for mathematical Thinking (ATM)</a:t>
            </a:r>
          </a:p>
          <a:p>
            <a:r>
              <a:rPr lang="en-GB"/>
              <a:t>Group work and Individual work</a:t>
            </a:r>
          </a:p>
        </p:txBody>
      </p:sp>
    </p:spTree>
    <p:extLst>
      <p:ext uri="{BB962C8B-B14F-4D97-AF65-F5344CB8AC3E}">
        <p14:creationId xmlns:p14="http://schemas.microsoft.com/office/powerpoint/2010/main" val="8452042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Follow Up</a:t>
            </a:r>
          </a:p>
        </p:txBody>
      </p:sp>
      <p:sp>
        <p:nvSpPr>
          <p:cNvPr id="3" name="Content Placeholder 2"/>
          <p:cNvSpPr>
            <a:spLocks noGrp="1"/>
          </p:cNvSpPr>
          <p:nvPr>
            <p:ph idx="1"/>
          </p:nvPr>
        </p:nvSpPr>
        <p:spPr/>
        <p:txBody>
          <a:bodyPr/>
          <a:lstStyle/>
          <a:p>
            <a:r>
              <a:rPr lang="en-GB"/>
              <a:t>j.h.mason @ open.ac.uk</a:t>
            </a:r>
          </a:p>
          <a:p>
            <a:r>
              <a:rPr lang="en-GB"/>
              <a:t>mcs.open.ac.uk/jhm3  </a:t>
            </a:r>
            <a:r>
              <a:rPr lang="en-GB">
                <a:sym typeface="Wingdings"/>
              </a:rPr>
              <a:t></a:t>
            </a:r>
            <a:r>
              <a:rPr lang="en-GB"/>
              <a:t> Presentations</a:t>
            </a:r>
          </a:p>
          <a:p>
            <a:r>
              <a:rPr lang="en-GB"/>
              <a:t>Questions &amp; Prompts (ATM)</a:t>
            </a:r>
          </a:p>
          <a:p>
            <a:r>
              <a:rPr lang="en-GB"/>
              <a:t>Key ideas in Mathematics (OUP)</a:t>
            </a:r>
          </a:p>
          <a:p>
            <a:r>
              <a:rPr lang="en-GB"/>
              <a:t>Learning &amp; Doing Mathematics (Tarquin)</a:t>
            </a:r>
          </a:p>
          <a:p>
            <a:r>
              <a:rPr lang="en-GB"/>
              <a:t>Thinking Mathematically (Pearson)</a:t>
            </a:r>
          </a:p>
          <a:p>
            <a:r>
              <a:rPr lang="en-GB"/>
              <a:t>Developing Thinking in Algebra</a:t>
            </a:r>
          </a:p>
        </p:txBody>
      </p:sp>
    </p:spTree>
    <p:extLst>
      <p:ext uri="{BB962C8B-B14F-4D97-AF65-F5344CB8AC3E}">
        <p14:creationId xmlns:p14="http://schemas.microsoft.com/office/powerpoint/2010/main" val="7718222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ko-KR">
                <a:latin typeface="Chalkboard" charset="0"/>
                <a:ea typeface="MS PGothic" charset="0"/>
              </a:rPr>
              <a:t>Conjectures</a:t>
            </a:r>
          </a:p>
        </p:txBody>
      </p:sp>
      <p:sp>
        <p:nvSpPr>
          <p:cNvPr id="3" name="Content Placeholder 2"/>
          <p:cNvSpPr>
            <a:spLocks noGrp="1"/>
          </p:cNvSpPr>
          <p:nvPr>
            <p:ph idx="1"/>
          </p:nvPr>
        </p:nvSpPr>
        <p:spPr>
          <a:xfrm>
            <a:off x="611560" y="980728"/>
            <a:ext cx="7727950" cy="4114800"/>
          </a:xfrm>
        </p:spPr>
        <p:txBody>
          <a:bodyPr/>
          <a:lstStyle/>
          <a:p>
            <a:r>
              <a:rPr lang="en-GB" altLang="ko-KR" sz="2000">
                <a:latin typeface="Chalkboard" charset="0"/>
                <a:ea typeface="MS PGothic" charset="0"/>
              </a:rPr>
              <a:t>Everything said here today is a conjecture … to be tested in your experience</a:t>
            </a:r>
          </a:p>
          <a:p>
            <a:r>
              <a:rPr lang="en-GB" altLang="ko-KR" sz="2000">
                <a:latin typeface="Chalkboard" charset="0"/>
                <a:ea typeface="MS PGothic" charset="0"/>
              </a:rPr>
              <a:t>The best way to sensitise yourself to learners …</a:t>
            </a:r>
          </a:p>
          <a:p>
            <a:pPr lvl="1">
              <a:buFont typeface="Lucida Grande"/>
              <a:buChar char="…"/>
            </a:pPr>
            <a:r>
              <a:rPr lang="en-US" altLang="ko-KR">
                <a:latin typeface="Chalkboard" charset="0"/>
                <a:ea typeface="MS PGothic" charset="0"/>
              </a:rPr>
              <a:t> </a:t>
            </a:r>
            <a:r>
              <a:rPr lang="en-GB" altLang="ko-KR">
                <a:latin typeface="Chalkboard" charset="0"/>
                <a:ea typeface="MS PGothic" charset="0"/>
              </a:rPr>
              <a:t>is to experience parallel phenomena yourself </a:t>
            </a:r>
          </a:p>
          <a:p>
            <a:r>
              <a:rPr lang="en-GB" altLang="ko-KR" sz="2000">
                <a:latin typeface="Chalkboard" charset="0"/>
                <a:ea typeface="MS PGothic" charset="0"/>
              </a:rPr>
              <a:t>So, what you get from this</a:t>
            </a:r>
            <a:r>
              <a:rPr lang="en-US" altLang="ko-KR" sz="2000">
                <a:latin typeface="Chalkboard" charset="0"/>
                <a:ea typeface="MS PGothic" charset="0"/>
              </a:rPr>
              <a:t> </a:t>
            </a:r>
            <a:r>
              <a:rPr lang="en-GB" altLang="ko-KR" sz="2000">
                <a:latin typeface="Chalkboard" charset="0"/>
                <a:ea typeface="MS PGothic" charset="0"/>
              </a:rPr>
              <a:t>session is what you notice happening inside you!</a:t>
            </a:r>
          </a:p>
          <a:p>
            <a:r>
              <a:rPr lang="en-GB" altLang="ko-KR" sz="2000">
                <a:latin typeface="Chalkboard" charset="0"/>
                <a:ea typeface="MS PGothic" charset="0"/>
              </a:rPr>
              <a:t>Principle Conjecture</a:t>
            </a:r>
          </a:p>
          <a:p>
            <a:pPr lvl="1"/>
            <a:r>
              <a:rPr lang="en-GB" altLang="ko-KR" sz="1600">
                <a:latin typeface="Chalkboard" charset="0"/>
                <a:ea typeface="MS PGothic" charset="0"/>
              </a:rPr>
              <a:t>Every child in school can reason mathematically</a:t>
            </a:r>
          </a:p>
          <a:p>
            <a:pPr lvl="1"/>
            <a:r>
              <a:rPr lang="en-GB" altLang="ko-KR" sz="1600">
                <a:latin typeface="Chalkboard" charset="0"/>
                <a:ea typeface="MS PGothic" charset="0"/>
              </a:rPr>
              <a:t>What often holds them back is lack of facility with numbers</a:t>
            </a:r>
          </a:p>
          <a:p>
            <a:pPr lvl="1"/>
            <a:r>
              <a:rPr lang="en-GB" altLang="ko-KR" sz="1600">
                <a:latin typeface="Chalkboard" charset="0"/>
                <a:ea typeface="MS PGothic" charset="0"/>
              </a:rPr>
              <a:t>So I look out for opportunities to reason that do not involve arithmetic</a:t>
            </a:r>
          </a:p>
        </p:txBody>
      </p:sp>
    </p:spTree>
    <p:extLst>
      <p:ext uri="{BB962C8B-B14F-4D97-AF65-F5344CB8AC3E}">
        <p14:creationId xmlns:p14="http://schemas.microsoft.com/office/powerpoint/2010/main" val="416298858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Actions</a:t>
            </a:r>
          </a:p>
        </p:txBody>
      </p:sp>
      <p:sp>
        <p:nvSpPr>
          <p:cNvPr id="3" name="Content Placeholder 2"/>
          <p:cNvSpPr>
            <a:spLocks noGrp="1"/>
          </p:cNvSpPr>
          <p:nvPr>
            <p:ph idx="1"/>
          </p:nvPr>
        </p:nvSpPr>
        <p:spPr/>
        <p:txBody>
          <a:bodyPr/>
          <a:lstStyle/>
          <a:p>
            <a:r>
              <a:rPr lang="en-GB"/>
              <a:t>Inviting imagining before displaying</a:t>
            </a:r>
          </a:p>
          <a:p>
            <a:r>
              <a:rPr lang="en-GB"/>
              <a:t>Pausing</a:t>
            </a:r>
          </a:p>
          <a:p>
            <a:r>
              <a:rPr lang="en-GB"/>
              <a:t>Inviting re-construction/narration</a:t>
            </a:r>
          </a:p>
          <a:p>
            <a:r>
              <a:rPr lang="en-GB"/>
              <a:t>Promoting and provoking generalisation</a:t>
            </a:r>
          </a:p>
          <a:p>
            <a:r>
              <a:rPr lang="en-GB"/>
              <a:t>Working with specif properties explicitly</a:t>
            </a:r>
          </a:p>
        </p:txBody>
      </p:sp>
    </p:spTree>
    <p:extLst>
      <p:ext uri="{BB962C8B-B14F-4D97-AF65-F5344CB8AC3E}">
        <p14:creationId xmlns:p14="http://schemas.microsoft.com/office/powerpoint/2010/main" val="31871948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Revealing Shapes</a:t>
            </a:r>
          </a:p>
        </p:txBody>
      </p:sp>
      <p:pic>
        <p:nvPicPr>
          <p:cNvPr id="4" name="Picture 3"/>
          <p:cNvPicPr>
            <a:picLocks noChangeAspect="1"/>
          </p:cNvPicPr>
          <p:nvPr/>
        </p:nvPicPr>
        <p:blipFill>
          <a:blip r:embed="rId3"/>
          <a:stretch>
            <a:fillRect/>
          </a:stretch>
        </p:blipFill>
        <p:spPr>
          <a:xfrm>
            <a:off x="395536" y="1052736"/>
            <a:ext cx="3797300" cy="3810000"/>
          </a:xfrm>
          <a:prstGeom prst="rect">
            <a:avLst/>
          </a:prstGeom>
        </p:spPr>
      </p:pic>
      <p:pic>
        <p:nvPicPr>
          <p:cNvPr id="5" name="Picture 4"/>
          <p:cNvPicPr>
            <a:picLocks noChangeAspect="1"/>
          </p:cNvPicPr>
          <p:nvPr/>
        </p:nvPicPr>
        <p:blipFill>
          <a:blip r:embed="rId4"/>
          <a:stretch>
            <a:fillRect/>
          </a:stretch>
        </p:blipFill>
        <p:spPr>
          <a:xfrm>
            <a:off x="4644008" y="1124744"/>
            <a:ext cx="2667000" cy="3759200"/>
          </a:xfrm>
          <a:prstGeom prst="rect">
            <a:avLst/>
          </a:prstGeom>
        </p:spPr>
      </p:pic>
      <p:sp>
        <p:nvSpPr>
          <p:cNvPr id="9" name="Rectangle 8"/>
          <p:cNvSpPr/>
          <p:nvPr/>
        </p:nvSpPr>
        <p:spPr bwMode="auto">
          <a:xfrm>
            <a:off x="1043608" y="2348880"/>
            <a:ext cx="576064" cy="576064"/>
          </a:xfrm>
          <a:prstGeom prst="rect">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grpSp>
        <p:nvGrpSpPr>
          <p:cNvPr id="14" name="Group 13"/>
          <p:cNvGrpSpPr/>
          <p:nvPr/>
        </p:nvGrpSpPr>
        <p:grpSpPr>
          <a:xfrm>
            <a:off x="1691680" y="1700808"/>
            <a:ext cx="1872208" cy="1224136"/>
            <a:chOff x="1844080" y="2501280"/>
            <a:chExt cx="1872208" cy="1224136"/>
          </a:xfrm>
          <a:solidFill>
            <a:srgbClr val="0000FF"/>
          </a:solidFill>
        </p:grpSpPr>
        <p:sp>
          <p:nvSpPr>
            <p:cNvPr id="10" name="Rectangle 9"/>
            <p:cNvSpPr/>
            <p:nvPr/>
          </p:nvSpPr>
          <p:spPr bwMode="auto">
            <a:xfrm>
              <a:off x="1844080" y="2501280"/>
              <a:ext cx="576064" cy="576064"/>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1" name="Rectangle 10"/>
            <p:cNvSpPr/>
            <p:nvPr/>
          </p:nvSpPr>
          <p:spPr bwMode="auto">
            <a:xfrm>
              <a:off x="2492152" y="2501280"/>
              <a:ext cx="576064" cy="576064"/>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2" name="Rectangle 11"/>
            <p:cNvSpPr/>
            <p:nvPr/>
          </p:nvSpPr>
          <p:spPr bwMode="auto">
            <a:xfrm>
              <a:off x="3140224" y="2501280"/>
              <a:ext cx="576064" cy="576064"/>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3" name="Rectangle 12"/>
            <p:cNvSpPr/>
            <p:nvPr/>
          </p:nvSpPr>
          <p:spPr bwMode="auto">
            <a:xfrm>
              <a:off x="2492152" y="3149352"/>
              <a:ext cx="576064" cy="576064"/>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grpSp>
      <p:grpSp>
        <p:nvGrpSpPr>
          <p:cNvPr id="18" name="Group 17"/>
          <p:cNvGrpSpPr/>
          <p:nvPr/>
        </p:nvGrpSpPr>
        <p:grpSpPr>
          <a:xfrm>
            <a:off x="1043608" y="1700808"/>
            <a:ext cx="1872208" cy="1872208"/>
            <a:chOff x="3284240" y="4733528"/>
            <a:chExt cx="1872208" cy="1872208"/>
          </a:xfrm>
          <a:solidFill>
            <a:srgbClr val="FF0000"/>
          </a:solidFill>
        </p:grpSpPr>
        <p:sp>
          <p:nvSpPr>
            <p:cNvPr id="15" name="Rectangle 14"/>
            <p:cNvSpPr/>
            <p:nvPr/>
          </p:nvSpPr>
          <p:spPr bwMode="auto">
            <a:xfrm>
              <a:off x="3932312" y="5381600"/>
              <a:ext cx="576064" cy="576064"/>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6" name="Rectangle 15"/>
            <p:cNvSpPr/>
            <p:nvPr/>
          </p:nvSpPr>
          <p:spPr bwMode="auto">
            <a:xfrm>
              <a:off x="3284240" y="4733528"/>
              <a:ext cx="576064" cy="576064"/>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7" name="Rectangle 16"/>
            <p:cNvSpPr/>
            <p:nvPr/>
          </p:nvSpPr>
          <p:spPr bwMode="auto">
            <a:xfrm>
              <a:off x="4580384" y="6029672"/>
              <a:ext cx="576064" cy="576064"/>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grpSp>
      <p:grpSp>
        <p:nvGrpSpPr>
          <p:cNvPr id="23" name="Group 22"/>
          <p:cNvGrpSpPr/>
          <p:nvPr/>
        </p:nvGrpSpPr>
        <p:grpSpPr>
          <a:xfrm>
            <a:off x="1043608" y="2996952"/>
            <a:ext cx="1224136" cy="1224136"/>
            <a:chOff x="4580384" y="5381600"/>
            <a:chExt cx="1224136" cy="1224136"/>
          </a:xfrm>
          <a:solidFill>
            <a:srgbClr val="51FF1F"/>
          </a:solidFill>
        </p:grpSpPr>
        <p:sp>
          <p:nvSpPr>
            <p:cNvPr id="19" name="Rectangle 18"/>
            <p:cNvSpPr/>
            <p:nvPr/>
          </p:nvSpPr>
          <p:spPr bwMode="auto">
            <a:xfrm>
              <a:off x="4580384" y="5381600"/>
              <a:ext cx="576064" cy="576064"/>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0" name="Rectangle 19"/>
            <p:cNvSpPr/>
            <p:nvPr/>
          </p:nvSpPr>
          <p:spPr bwMode="auto">
            <a:xfrm>
              <a:off x="5228456" y="6029672"/>
              <a:ext cx="576064" cy="576064"/>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1" name="Rectangle 20"/>
            <p:cNvSpPr/>
            <p:nvPr/>
          </p:nvSpPr>
          <p:spPr bwMode="auto">
            <a:xfrm>
              <a:off x="5228456" y="5381600"/>
              <a:ext cx="576064" cy="576064"/>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2" name="Rectangle 21"/>
            <p:cNvSpPr/>
            <p:nvPr/>
          </p:nvSpPr>
          <p:spPr bwMode="auto">
            <a:xfrm>
              <a:off x="4580384" y="6029672"/>
              <a:ext cx="576064" cy="576064"/>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grpSp>
      <p:grpSp>
        <p:nvGrpSpPr>
          <p:cNvPr id="28" name="Group 27"/>
          <p:cNvGrpSpPr/>
          <p:nvPr/>
        </p:nvGrpSpPr>
        <p:grpSpPr>
          <a:xfrm>
            <a:off x="2339752" y="2348880"/>
            <a:ext cx="1224136" cy="1872208"/>
            <a:chOff x="4580384" y="4733528"/>
            <a:chExt cx="1224136" cy="1872208"/>
          </a:xfrm>
          <a:solidFill>
            <a:srgbClr val="F1C34E"/>
          </a:solidFill>
        </p:grpSpPr>
        <p:sp>
          <p:nvSpPr>
            <p:cNvPr id="24" name="Rectangle 23"/>
            <p:cNvSpPr/>
            <p:nvPr/>
          </p:nvSpPr>
          <p:spPr bwMode="auto">
            <a:xfrm>
              <a:off x="5228456" y="4733528"/>
              <a:ext cx="576064" cy="576064"/>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5" name="Rectangle 24"/>
            <p:cNvSpPr/>
            <p:nvPr/>
          </p:nvSpPr>
          <p:spPr bwMode="auto">
            <a:xfrm>
              <a:off x="5228456" y="6029672"/>
              <a:ext cx="576064" cy="576064"/>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6" name="Rectangle 25"/>
            <p:cNvSpPr/>
            <p:nvPr/>
          </p:nvSpPr>
          <p:spPr bwMode="auto">
            <a:xfrm>
              <a:off x="5228456" y="5381600"/>
              <a:ext cx="576064" cy="576064"/>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7" name="Rectangle 26"/>
            <p:cNvSpPr/>
            <p:nvPr/>
          </p:nvSpPr>
          <p:spPr bwMode="auto">
            <a:xfrm>
              <a:off x="4580384" y="6029672"/>
              <a:ext cx="576064" cy="576064"/>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grpSp>
      <p:sp>
        <p:nvSpPr>
          <p:cNvPr id="29" name="Cloud Callout 28"/>
          <p:cNvSpPr/>
          <p:nvPr/>
        </p:nvSpPr>
        <p:spPr bwMode="auto">
          <a:xfrm>
            <a:off x="3851920" y="5445224"/>
            <a:ext cx="3672408" cy="1008112"/>
          </a:xfrm>
          <a:prstGeom prst="cloudCallout">
            <a:avLst>
              <a:gd name="adj1" fmla="val -37747"/>
              <a:gd name="adj2" fmla="val -86343"/>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rgbClr val="008000"/>
                </a:solidFill>
                <a:effectLst/>
                <a:latin typeface="Chalkboard" pitchFamily="-111" charset="0"/>
              </a:rPr>
              <a:t>How do you know?</a:t>
            </a:r>
          </a:p>
        </p:txBody>
      </p:sp>
      <p:sp>
        <p:nvSpPr>
          <p:cNvPr id="3" name="TextBox 2"/>
          <p:cNvSpPr txBox="1"/>
          <p:nvPr/>
        </p:nvSpPr>
        <p:spPr>
          <a:xfrm>
            <a:off x="395536" y="6392361"/>
            <a:ext cx="496347" cy="276999"/>
          </a:xfrm>
          <a:prstGeom prst="rect">
            <a:avLst/>
          </a:prstGeom>
          <a:noFill/>
        </p:spPr>
        <p:txBody>
          <a:bodyPr wrap="none" rtlCol="0">
            <a:spAutoFit/>
          </a:bodyPr>
          <a:lstStyle/>
          <a:p>
            <a:r>
              <a:rPr lang="en-GB" sz="1200" b="0">
                <a:solidFill>
                  <a:schemeClr val="accent3">
                    <a:lumMod val="10000"/>
                  </a:schemeClr>
                </a:solidFill>
              </a:rPr>
              <a:t>Eg 2</a:t>
            </a:r>
          </a:p>
        </p:txBody>
      </p:sp>
    </p:spTree>
    <p:extLst>
      <p:ext uri="{BB962C8B-B14F-4D97-AF65-F5344CB8AC3E}">
        <p14:creationId xmlns:p14="http://schemas.microsoft.com/office/powerpoint/2010/main" val="30166661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Revealing Shapes 2</a:t>
            </a:r>
          </a:p>
        </p:txBody>
      </p:sp>
      <p:pic>
        <p:nvPicPr>
          <p:cNvPr id="4" name="Picture 3"/>
          <p:cNvPicPr>
            <a:picLocks noChangeAspect="1"/>
          </p:cNvPicPr>
          <p:nvPr/>
        </p:nvPicPr>
        <p:blipFill>
          <a:blip r:embed="rId2"/>
          <a:stretch>
            <a:fillRect/>
          </a:stretch>
        </p:blipFill>
        <p:spPr>
          <a:xfrm>
            <a:off x="4788024" y="1340768"/>
            <a:ext cx="4064000" cy="3759200"/>
          </a:xfrm>
          <a:prstGeom prst="rect">
            <a:avLst/>
          </a:prstGeom>
        </p:spPr>
      </p:pic>
      <p:pic>
        <p:nvPicPr>
          <p:cNvPr id="5" name="Picture 4"/>
          <p:cNvPicPr>
            <a:picLocks noChangeAspect="1"/>
          </p:cNvPicPr>
          <p:nvPr/>
        </p:nvPicPr>
        <p:blipFill>
          <a:blip r:embed="rId3"/>
          <a:stretch>
            <a:fillRect/>
          </a:stretch>
        </p:blipFill>
        <p:spPr>
          <a:xfrm>
            <a:off x="467544" y="1340768"/>
            <a:ext cx="3848100" cy="3835400"/>
          </a:xfrm>
          <a:prstGeom prst="rect">
            <a:avLst/>
          </a:prstGeom>
        </p:spPr>
      </p:pic>
      <p:grpSp>
        <p:nvGrpSpPr>
          <p:cNvPr id="18" name="Group 17"/>
          <p:cNvGrpSpPr/>
          <p:nvPr/>
        </p:nvGrpSpPr>
        <p:grpSpPr>
          <a:xfrm>
            <a:off x="467544" y="2564904"/>
            <a:ext cx="2578776" cy="2547300"/>
            <a:chOff x="481056" y="2609892"/>
            <a:chExt cx="2578776" cy="2547300"/>
          </a:xfrm>
        </p:grpSpPr>
        <p:sp>
          <p:nvSpPr>
            <p:cNvPr id="6" name="Rectangle 5"/>
            <p:cNvSpPr/>
            <p:nvPr/>
          </p:nvSpPr>
          <p:spPr bwMode="auto">
            <a:xfrm>
              <a:off x="481056" y="2609892"/>
              <a:ext cx="648072" cy="64807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7" name="Rectangle 6"/>
            <p:cNvSpPr/>
            <p:nvPr/>
          </p:nvSpPr>
          <p:spPr bwMode="auto">
            <a:xfrm>
              <a:off x="1142640" y="2609892"/>
              <a:ext cx="648072" cy="64807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8" name="Rectangle 7"/>
            <p:cNvSpPr/>
            <p:nvPr/>
          </p:nvSpPr>
          <p:spPr bwMode="auto">
            <a:xfrm>
              <a:off x="1750176" y="2609892"/>
              <a:ext cx="648072" cy="64807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9" name="Rectangle 8"/>
            <p:cNvSpPr/>
            <p:nvPr/>
          </p:nvSpPr>
          <p:spPr bwMode="auto">
            <a:xfrm>
              <a:off x="2398248" y="2609892"/>
              <a:ext cx="648072" cy="64807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0" name="Rectangle 9"/>
            <p:cNvSpPr/>
            <p:nvPr/>
          </p:nvSpPr>
          <p:spPr bwMode="auto">
            <a:xfrm>
              <a:off x="494568" y="4509120"/>
              <a:ext cx="648072" cy="64807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1" name="Rectangle 10"/>
            <p:cNvSpPr/>
            <p:nvPr/>
          </p:nvSpPr>
          <p:spPr bwMode="auto">
            <a:xfrm>
              <a:off x="1156152" y="4509120"/>
              <a:ext cx="648072" cy="64807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2" name="Rectangle 11"/>
            <p:cNvSpPr/>
            <p:nvPr/>
          </p:nvSpPr>
          <p:spPr bwMode="auto">
            <a:xfrm>
              <a:off x="1763688" y="4509120"/>
              <a:ext cx="648072" cy="64807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3" name="Rectangle 12"/>
            <p:cNvSpPr/>
            <p:nvPr/>
          </p:nvSpPr>
          <p:spPr bwMode="auto">
            <a:xfrm>
              <a:off x="2411760" y="4509120"/>
              <a:ext cx="648072" cy="64807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4" name="Rectangle 13"/>
            <p:cNvSpPr/>
            <p:nvPr/>
          </p:nvSpPr>
          <p:spPr bwMode="auto">
            <a:xfrm>
              <a:off x="494568" y="3226486"/>
              <a:ext cx="648072" cy="64807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5" name="Rectangle 14"/>
            <p:cNvSpPr/>
            <p:nvPr/>
          </p:nvSpPr>
          <p:spPr bwMode="auto">
            <a:xfrm>
              <a:off x="494568" y="3856590"/>
              <a:ext cx="648072" cy="64807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6" name="Rectangle 15"/>
            <p:cNvSpPr/>
            <p:nvPr/>
          </p:nvSpPr>
          <p:spPr bwMode="auto">
            <a:xfrm>
              <a:off x="2411760" y="3226486"/>
              <a:ext cx="648072" cy="64807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17" name="Rectangle 16"/>
            <p:cNvSpPr/>
            <p:nvPr/>
          </p:nvSpPr>
          <p:spPr bwMode="auto">
            <a:xfrm>
              <a:off x="2411760" y="3856590"/>
              <a:ext cx="648072" cy="648072"/>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grpSp>
      <p:grpSp>
        <p:nvGrpSpPr>
          <p:cNvPr id="41" name="Group 40"/>
          <p:cNvGrpSpPr/>
          <p:nvPr/>
        </p:nvGrpSpPr>
        <p:grpSpPr>
          <a:xfrm>
            <a:off x="1115616" y="3212976"/>
            <a:ext cx="1309656" cy="1264666"/>
            <a:chOff x="4572000" y="3645024"/>
            <a:chExt cx="1309656" cy="1264666"/>
          </a:xfrm>
        </p:grpSpPr>
        <p:sp>
          <p:nvSpPr>
            <p:cNvPr id="20" name="Rectangle 19"/>
            <p:cNvSpPr/>
            <p:nvPr/>
          </p:nvSpPr>
          <p:spPr bwMode="auto">
            <a:xfrm>
              <a:off x="4572000" y="3645024"/>
              <a:ext cx="648072" cy="648072"/>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1" name="Rectangle 20"/>
            <p:cNvSpPr/>
            <p:nvPr/>
          </p:nvSpPr>
          <p:spPr bwMode="auto">
            <a:xfrm>
              <a:off x="5233584" y="3645024"/>
              <a:ext cx="648072" cy="648072"/>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8" name="Rectangle 27"/>
            <p:cNvSpPr/>
            <p:nvPr/>
          </p:nvSpPr>
          <p:spPr bwMode="auto">
            <a:xfrm>
              <a:off x="4585512" y="4261618"/>
              <a:ext cx="648072" cy="648072"/>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30" name="Rectangle 29"/>
            <p:cNvSpPr/>
            <p:nvPr/>
          </p:nvSpPr>
          <p:spPr bwMode="auto">
            <a:xfrm>
              <a:off x="5220072" y="4252566"/>
              <a:ext cx="648072" cy="648072"/>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grpSp>
      <p:grpSp>
        <p:nvGrpSpPr>
          <p:cNvPr id="51" name="Group 50"/>
          <p:cNvGrpSpPr/>
          <p:nvPr/>
        </p:nvGrpSpPr>
        <p:grpSpPr>
          <a:xfrm>
            <a:off x="2411760" y="1268760"/>
            <a:ext cx="1944216" cy="1975330"/>
            <a:chOff x="5220072" y="4882670"/>
            <a:chExt cx="1944216" cy="1975330"/>
          </a:xfrm>
        </p:grpSpPr>
        <p:sp>
          <p:nvSpPr>
            <p:cNvPr id="22" name="Rectangle 21"/>
            <p:cNvSpPr/>
            <p:nvPr/>
          </p:nvSpPr>
          <p:spPr bwMode="auto">
            <a:xfrm>
              <a:off x="5868144" y="4896180"/>
              <a:ext cx="648072" cy="648072"/>
            </a:xfrm>
            <a:prstGeom prst="rect">
              <a:avLst/>
            </a:prstGeom>
            <a:solidFill>
              <a:srgbClr val="51FF1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3" name="Rectangle 22"/>
            <p:cNvSpPr/>
            <p:nvPr/>
          </p:nvSpPr>
          <p:spPr bwMode="auto">
            <a:xfrm>
              <a:off x="6516216" y="4896180"/>
              <a:ext cx="648072" cy="648072"/>
            </a:xfrm>
            <a:prstGeom prst="rect">
              <a:avLst/>
            </a:prstGeom>
            <a:solidFill>
              <a:srgbClr val="51FF1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4" name="Rectangle 23"/>
            <p:cNvSpPr/>
            <p:nvPr/>
          </p:nvSpPr>
          <p:spPr bwMode="auto">
            <a:xfrm>
              <a:off x="5868144" y="6196418"/>
              <a:ext cx="648072" cy="648072"/>
            </a:xfrm>
            <a:prstGeom prst="rect">
              <a:avLst/>
            </a:prstGeom>
            <a:solidFill>
              <a:srgbClr val="51FF1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5" name="Rectangle 24"/>
            <p:cNvSpPr/>
            <p:nvPr/>
          </p:nvSpPr>
          <p:spPr bwMode="auto">
            <a:xfrm>
              <a:off x="5247096" y="5544252"/>
              <a:ext cx="648072" cy="648072"/>
            </a:xfrm>
            <a:prstGeom prst="rect">
              <a:avLst/>
            </a:prstGeom>
            <a:solidFill>
              <a:srgbClr val="51FF1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6" name="Rectangle 25"/>
            <p:cNvSpPr/>
            <p:nvPr/>
          </p:nvSpPr>
          <p:spPr bwMode="auto">
            <a:xfrm>
              <a:off x="5854632" y="5544252"/>
              <a:ext cx="648072" cy="648072"/>
            </a:xfrm>
            <a:prstGeom prst="rect">
              <a:avLst/>
            </a:prstGeom>
            <a:solidFill>
              <a:srgbClr val="51FF1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7" name="Rectangle 26"/>
            <p:cNvSpPr/>
            <p:nvPr/>
          </p:nvSpPr>
          <p:spPr bwMode="auto">
            <a:xfrm>
              <a:off x="6502704" y="5544252"/>
              <a:ext cx="648072" cy="648072"/>
            </a:xfrm>
            <a:prstGeom prst="rect">
              <a:avLst/>
            </a:prstGeom>
            <a:solidFill>
              <a:srgbClr val="51FF1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29" name="Rectangle 28"/>
            <p:cNvSpPr/>
            <p:nvPr/>
          </p:nvSpPr>
          <p:spPr bwMode="auto">
            <a:xfrm>
              <a:off x="6516216" y="6209928"/>
              <a:ext cx="648072" cy="648072"/>
            </a:xfrm>
            <a:prstGeom prst="rect">
              <a:avLst/>
            </a:prstGeom>
            <a:solidFill>
              <a:srgbClr val="51FF1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31" name="Rectangle 30"/>
            <p:cNvSpPr/>
            <p:nvPr/>
          </p:nvSpPr>
          <p:spPr bwMode="auto">
            <a:xfrm>
              <a:off x="5220072" y="4882670"/>
              <a:ext cx="648072" cy="648072"/>
            </a:xfrm>
            <a:prstGeom prst="rect">
              <a:avLst/>
            </a:prstGeom>
            <a:solidFill>
              <a:srgbClr val="51FF1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grpSp>
      <p:grpSp>
        <p:nvGrpSpPr>
          <p:cNvPr id="53" name="Group 52"/>
          <p:cNvGrpSpPr/>
          <p:nvPr/>
        </p:nvGrpSpPr>
        <p:grpSpPr>
          <a:xfrm>
            <a:off x="3059832" y="3212976"/>
            <a:ext cx="1282632" cy="1939758"/>
            <a:chOff x="5593624" y="5116662"/>
            <a:chExt cx="1282632" cy="1939758"/>
          </a:xfrm>
        </p:grpSpPr>
        <p:sp>
          <p:nvSpPr>
            <p:cNvPr id="34" name="Rectangle 33"/>
            <p:cNvSpPr/>
            <p:nvPr/>
          </p:nvSpPr>
          <p:spPr bwMode="auto">
            <a:xfrm>
              <a:off x="5593624" y="6408348"/>
              <a:ext cx="648072" cy="648072"/>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35" name="Rectangle 34"/>
            <p:cNvSpPr/>
            <p:nvPr/>
          </p:nvSpPr>
          <p:spPr bwMode="auto">
            <a:xfrm>
              <a:off x="6228184" y="6408348"/>
              <a:ext cx="648072" cy="648072"/>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36" name="Rectangle 35"/>
            <p:cNvSpPr/>
            <p:nvPr/>
          </p:nvSpPr>
          <p:spPr bwMode="auto">
            <a:xfrm>
              <a:off x="5593624" y="5125714"/>
              <a:ext cx="648072" cy="648072"/>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37" name="Rectangle 36"/>
            <p:cNvSpPr/>
            <p:nvPr/>
          </p:nvSpPr>
          <p:spPr bwMode="auto">
            <a:xfrm>
              <a:off x="5593624" y="5755818"/>
              <a:ext cx="648072" cy="648072"/>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38" name="Rectangle 37"/>
            <p:cNvSpPr/>
            <p:nvPr/>
          </p:nvSpPr>
          <p:spPr bwMode="auto">
            <a:xfrm>
              <a:off x="6228184" y="5116662"/>
              <a:ext cx="648072" cy="648072"/>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39" name="Rectangle 38"/>
            <p:cNvSpPr/>
            <p:nvPr/>
          </p:nvSpPr>
          <p:spPr bwMode="auto">
            <a:xfrm>
              <a:off x="6228184" y="5746766"/>
              <a:ext cx="648072" cy="648072"/>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grpSp>
      <p:grpSp>
        <p:nvGrpSpPr>
          <p:cNvPr id="52" name="Group 51"/>
          <p:cNvGrpSpPr/>
          <p:nvPr/>
        </p:nvGrpSpPr>
        <p:grpSpPr>
          <a:xfrm>
            <a:off x="553064" y="1268760"/>
            <a:ext cx="1930704" cy="1309654"/>
            <a:chOff x="467544" y="1340768"/>
            <a:chExt cx="1930704" cy="1309654"/>
          </a:xfrm>
        </p:grpSpPr>
        <p:sp>
          <p:nvSpPr>
            <p:cNvPr id="42" name="Rectangle 41"/>
            <p:cNvSpPr/>
            <p:nvPr/>
          </p:nvSpPr>
          <p:spPr bwMode="auto">
            <a:xfrm>
              <a:off x="1750176" y="1354278"/>
              <a:ext cx="648072" cy="648072"/>
            </a:xfrm>
            <a:prstGeom prst="rect">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44" name="Rectangle 43"/>
            <p:cNvSpPr/>
            <p:nvPr/>
          </p:nvSpPr>
          <p:spPr bwMode="auto">
            <a:xfrm>
              <a:off x="467544" y="2002350"/>
              <a:ext cx="648072" cy="648072"/>
            </a:xfrm>
            <a:prstGeom prst="rect">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45" name="Rectangle 44"/>
            <p:cNvSpPr/>
            <p:nvPr/>
          </p:nvSpPr>
          <p:spPr bwMode="auto">
            <a:xfrm>
              <a:off x="1129128" y="2002350"/>
              <a:ext cx="648072" cy="648072"/>
            </a:xfrm>
            <a:prstGeom prst="rect">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46" name="Rectangle 45"/>
            <p:cNvSpPr/>
            <p:nvPr/>
          </p:nvSpPr>
          <p:spPr bwMode="auto">
            <a:xfrm>
              <a:off x="1736664" y="2002350"/>
              <a:ext cx="648072" cy="648072"/>
            </a:xfrm>
            <a:prstGeom prst="rect">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48" name="Rectangle 47"/>
            <p:cNvSpPr/>
            <p:nvPr/>
          </p:nvSpPr>
          <p:spPr bwMode="auto">
            <a:xfrm>
              <a:off x="467544" y="1349820"/>
              <a:ext cx="648072" cy="648072"/>
            </a:xfrm>
            <a:prstGeom prst="rect">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sp>
          <p:nvSpPr>
            <p:cNvPr id="49" name="Rectangle 48"/>
            <p:cNvSpPr/>
            <p:nvPr/>
          </p:nvSpPr>
          <p:spPr bwMode="auto">
            <a:xfrm>
              <a:off x="1102104" y="1340768"/>
              <a:ext cx="648072" cy="648072"/>
            </a:xfrm>
            <a:prstGeom prst="rect">
              <a:avLst/>
            </a:prstGeom>
            <a:solidFill>
              <a:srgbClr val="00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800" b="1" i="0" u="none" strike="noStrike" cap="none" normalizeH="0" baseline="0">
                <a:ln>
                  <a:noFill/>
                </a:ln>
                <a:solidFill>
                  <a:schemeClr val="tx1"/>
                </a:solidFill>
                <a:effectLst/>
                <a:latin typeface="Chalkboard" pitchFamily="-111" charset="0"/>
              </a:endParaRPr>
            </a:p>
          </p:txBody>
        </p:sp>
      </p:grpSp>
      <p:sp>
        <p:nvSpPr>
          <p:cNvPr id="54" name="Cloud Callout 53"/>
          <p:cNvSpPr/>
          <p:nvPr/>
        </p:nvSpPr>
        <p:spPr bwMode="auto">
          <a:xfrm>
            <a:off x="3851920" y="5445224"/>
            <a:ext cx="3672408" cy="1008112"/>
          </a:xfrm>
          <a:prstGeom prst="cloudCallout">
            <a:avLst>
              <a:gd name="adj1" fmla="val -37747"/>
              <a:gd name="adj2" fmla="val -86343"/>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000" b="0" i="0" u="none" strike="noStrike" cap="none" normalizeH="0" baseline="0">
                <a:ln>
                  <a:noFill/>
                </a:ln>
                <a:solidFill>
                  <a:srgbClr val="008000"/>
                </a:solidFill>
                <a:effectLst/>
                <a:latin typeface="Chalkboard" pitchFamily="-111" charset="0"/>
              </a:rPr>
              <a:t>How do you know?</a:t>
            </a:r>
          </a:p>
        </p:txBody>
      </p:sp>
      <p:sp>
        <p:nvSpPr>
          <p:cNvPr id="47" name="TextBox 46"/>
          <p:cNvSpPr txBox="1"/>
          <p:nvPr/>
        </p:nvSpPr>
        <p:spPr>
          <a:xfrm>
            <a:off x="395536" y="6392361"/>
            <a:ext cx="556563" cy="276999"/>
          </a:xfrm>
          <a:prstGeom prst="rect">
            <a:avLst/>
          </a:prstGeom>
          <a:noFill/>
        </p:spPr>
        <p:txBody>
          <a:bodyPr wrap="none" rtlCol="0">
            <a:spAutoFit/>
          </a:bodyPr>
          <a:lstStyle/>
          <a:p>
            <a:r>
              <a:rPr lang="en-GB" sz="1200" b="0">
                <a:solidFill>
                  <a:schemeClr val="accent3">
                    <a:lumMod val="10000"/>
                  </a:schemeClr>
                </a:solidFill>
              </a:rPr>
              <a:t>Eg 14</a:t>
            </a:r>
          </a:p>
        </p:txBody>
      </p:sp>
    </p:spTree>
    <p:extLst>
      <p:ext uri="{BB962C8B-B14F-4D97-AF65-F5344CB8AC3E}">
        <p14:creationId xmlns:p14="http://schemas.microsoft.com/office/powerpoint/2010/main" val="1634195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Secret Places</a:t>
            </a:r>
          </a:p>
        </p:txBody>
      </p:sp>
      <p:sp>
        <p:nvSpPr>
          <p:cNvPr id="3" name="Content Placeholder 2"/>
          <p:cNvSpPr>
            <a:spLocks noGrp="1"/>
          </p:cNvSpPr>
          <p:nvPr>
            <p:ph idx="1"/>
          </p:nvPr>
        </p:nvSpPr>
        <p:spPr>
          <a:xfrm>
            <a:off x="179512" y="1114400"/>
            <a:ext cx="4968552" cy="4114800"/>
          </a:xfrm>
        </p:spPr>
        <p:txBody>
          <a:bodyPr/>
          <a:lstStyle/>
          <a:p>
            <a:r>
              <a:rPr lang="en-GB"/>
              <a:t>One of these five places has been chosen secretly. </a:t>
            </a:r>
          </a:p>
          <a:p>
            <a:r>
              <a:rPr lang="en-GB"/>
              <a:t>You can get information by clicking on the numbers.</a:t>
            </a:r>
          </a:p>
          <a:p>
            <a:r>
              <a:rPr lang="en-GB"/>
              <a:t>If the place where you click is the secret place, or next to the secret place, it will go red (hot), otherwise it will go blue (cold).</a:t>
            </a:r>
          </a:p>
          <a:p>
            <a:r>
              <a:rPr lang="en-GB"/>
              <a:t>How few clicks can you make and be certain of finding the secret place?</a:t>
            </a:r>
          </a:p>
        </p:txBody>
      </p:sp>
      <p:pic>
        <p:nvPicPr>
          <p:cNvPr id="31" name="Picture 30">
            <a:hlinkClick r:id="rId3" action="ppaction://hlinkfile"/>
          </p:cNvPr>
          <p:cNvPicPr>
            <a:picLocks noChangeAspect="1"/>
          </p:cNvPicPr>
          <p:nvPr/>
        </p:nvPicPr>
        <p:blipFill>
          <a:blip r:embed="rId4"/>
          <a:stretch>
            <a:fillRect/>
          </a:stretch>
        </p:blipFill>
        <p:spPr>
          <a:xfrm>
            <a:off x="5220072" y="1196752"/>
            <a:ext cx="3626124" cy="3543920"/>
          </a:xfrm>
          <a:prstGeom prst="rect">
            <a:avLst/>
          </a:prstGeom>
        </p:spPr>
      </p:pic>
      <p:sp>
        <p:nvSpPr>
          <p:cNvPr id="4" name="Rounded Rectangle 3"/>
          <p:cNvSpPr/>
          <p:nvPr/>
        </p:nvSpPr>
        <p:spPr bwMode="auto">
          <a:xfrm>
            <a:off x="5436096" y="5229200"/>
            <a:ext cx="3168352" cy="936104"/>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b="0">
                <a:solidFill>
                  <a:srgbClr val="0D0D0D"/>
                </a:solidFill>
                <a:latin typeface="Chalkboard" pitchFamily="-111" charset="0"/>
              </a:rPr>
              <a:t>Can you always find it in 2 clicks? </a:t>
            </a:r>
            <a:endParaRPr kumimoji="0" lang="en-GB" sz="2000" b="0" i="0" u="none" strike="noStrike" cap="none" normalizeH="0" baseline="0">
              <a:ln>
                <a:noFill/>
              </a:ln>
              <a:solidFill>
                <a:srgbClr val="0D0D0D"/>
              </a:solidFill>
              <a:effectLst/>
              <a:latin typeface="Chalkboard" pitchFamily="-111" charset="0"/>
            </a:endParaRPr>
          </a:p>
        </p:txBody>
      </p:sp>
    </p:spTree>
    <p:extLst>
      <p:ext uri="{BB962C8B-B14F-4D97-AF65-F5344CB8AC3E}">
        <p14:creationId xmlns:p14="http://schemas.microsoft.com/office/powerpoint/2010/main" val="3855992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chor="t"/>
          <a:lstStyle/>
          <a:p>
            <a:r>
              <a:rPr lang="en-US">
                <a:latin typeface="Chalkboard" charset="0"/>
                <a:ea typeface="ＭＳ Ｐゴシック" charset="0"/>
                <a:cs typeface="ＭＳ Ｐゴシック" charset="0"/>
              </a:rPr>
              <a:t>Magic Square Reasoning</a:t>
            </a:r>
          </a:p>
        </p:txBody>
      </p:sp>
      <p:grpSp>
        <p:nvGrpSpPr>
          <p:cNvPr id="38915" name="Group 3"/>
          <p:cNvGrpSpPr>
            <a:grpSpLocks/>
          </p:cNvGrpSpPr>
          <p:nvPr/>
        </p:nvGrpSpPr>
        <p:grpSpPr bwMode="auto">
          <a:xfrm>
            <a:off x="2819400" y="2057400"/>
            <a:ext cx="2743200" cy="2743200"/>
            <a:chOff x="336" y="1296"/>
            <a:chExt cx="1728" cy="1728"/>
          </a:xfrm>
        </p:grpSpPr>
        <p:sp>
          <p:nvSpPr>
            <p:cNvPr id="38975" name="Line 4"/>
            <p:cNvSpPr>
              <a:spLocks noChangeShapeType="1"/>
            </p:cNvSpPr>
            <p:nvPr/>
          </p:nvSpPr>
          <p:spPr bwMode="auto">
            <a:xfrm>
              <a:off x="2064" y="1296"/>
              <a:ext cx="0" cy="1728"/>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b="0">
                <a:solidFill>
                  <a:srgbClr val="000000"/>
                </a:solidFill>
              </a:endParaRPr>
            </a:p>
          </p:txBody>
        </p:sp>
        <p:grpSp>
          <p:nvGrpSpPr>
            <p:cNvPr id="38976" name="Group 5"/>
            <p:cNvGrpSpPr>
              <a:grpSpLocks/>
            </p:cNvGrpSpPr>
            <p:nvPr/>
          </p:nvGrpSpPr>
          <p:grpSpPr bwMode="auto">
            <a:xfrm>
              <a:off x="336" y="1296"/>
              <a:ext cx="1728" cy="1728"/>
              <a:chOff x="336" y="1296"/>
              <a:chExt cx="1728" cy="1728"/>
            </a:xfrm>
          </p:grpSpPr>
          <p:sp>
            <p:nvSpPr>
              <p:cNvPr id="38977" name="Line 6"/>
              <p:cNvSpPr>
                <a:spLocks noChangeShapeType="1"/>
              </p:cNvSpPr>
              <p:nvPr/>
            </p:nvSpPr>
            <p:spPr bwMode="auto">
              <a:xfrm>
                <a:off x="336" y="1296"/>
                <a:ext cx="0" cy="1728"/>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b="0">
                  <a:solidFill>
                    <a:srgbClr val="000000"/>
                  </a:solidFill>
                </a:endParaRPr>
              </a:p>
            </p:txBody>
          </p:sp>
          <p:sp>
            <p:nvSpPr>
              <p:cNvPr id="38978" name="Line 7"/>
              <p:cNvSpPr>
                <a:spLocks noChangeShapeType="1"/>
              </p:cNvSpPr>
              <p:nvPr/>
            </p:nvSpPr>
            <p:spPr bwMode="auto">
              <a:xfrm>
                <a:off x="912" y="1296"/>
                <a:ext cx="0" cy="1728"/>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b="0">
                  <a:solidFill>
                    <a:srgbClr val="000000"/>
                  </a:solidFill>
                </a:endParaRPr>
              </a:p>
            </p:txBody>
          </p:sp>
          <p:sp>
            <p:nvSpPr>
              <p:cNvPr id="38979" name="Line 8"/>
              <p:cNvSpPr>
                <a:spLocks noChangeShapeType="1"/>
              </p:cNvSpPr>
              <p:nvPr/>
            </p:nvSpPr>
            <p:spPr bwMode="auto">
              <a:xfrm>
                <a:off x="1488" y="1296"/>
                <a:ext cx="0" cy="1728"/>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b="0">
                  <a:solidFill>
                    <a:srgbClr val="000000"/>
                  </a:solidFill>
                </a:endParaRPr>
              </a:p>
            </p:txBody>
          </p:sp>
          <p:sp>
            <p:nvSpPr>
              <p:cNvPr id="38980" name="Line 9"/>
              <p:cNvSpPr>
                <a:spLocks noChangeShapeType="1"/>
              </p:cNvSpPr>
              <p:nvPr/>
            </p:nvSpPr>
            <p:spPr bwMode="auto">
              <a:xfrm>
                <a:off x="336" y="1296"/>
                <a:ext cx="1728"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b="0">
                  <a:solidFill>
                    <a:srgbClr val="000000"/>
                  </a:solidFill>
                </a:endParaRPr>
              </a:p>
            </p:txBody>
          </p:sp>
          <p:sp>
            <p:nvSpPr>
              <p:cNvPr id="38981" name="Line 10"/>
              <p:cNvSpPr>
                <a:spLocks noChangeShapeType="1"/>
              </p:cNvSpPr>
              <p:nvPr/>
            </p:nvSpPr>
            <p:spPr bwMode="auto">
              <a:xfrm>
                <a:off x="336" y="1872"/>
                <a:ext cx="1728"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b="0">
                  <a:solidFill>
                    <a:srgbClr val="000000"/>
                  </a:solidFill>
                </a:endParaRPr>
              </a:p>
            </p:txBody>
          </p:sp>
          <p:sp>
            <p:nvSpPr>
              <p:cNvPr id="38982" name="Line 11"/>
              <p:cNvSpPr>
                <a:spLocks noChangeShapeType="1"/>
              </p:cNvSpPr>
              <p:nvPr/>
            </p:nvSpPr>
            <p:spPr bwMode="auto">
              <a:xfrm>
                <a:off x="336" y="2448"/>
                <a:ext cx="1728"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b="0">
                  <a:solidFill>
                    <a:srgbClr val="000000"/>
                  </a:solidFill>
                </a:endParaRPr>
              </a:p>
            </p:txBody>
          </p:sp>
          <p:sp>
            <p:nvSpPr>
              <p:cNvPr id="38983" name="Line 12"/>
              <p:cNvSpPr>
                <a:spLocks noChangeShapeType="1"/>
              </p:cNvSpPr>
              <p:nvPr/>
            </p:nvSpPr>
            <p:spPr bwMode="auto">
              <a:xfrm>
                <a:off x="336" y="3024"/>
                <a:ext cx="1728"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GB" b="0">
                  <a:solidFill>
                    <a:srgbClr val="000000"/>
                  </a:solidFill>
                </a:endParaRPr>
              </a:p>
            </p:txBody>
          </p:sp>
        </p:grpSp>
      </p:grpSp>
      <p:grpSp>
        <p:nvGrpSpPr>
          <p:cNvPr id="4" name="Group 13"/>
          <p:cNvGrpSpPr>
            <a:grpSpLocks/>
          </p:cNvGrpSpPr>
          <p:nvPr/>
        </p:nvGrpSpPr>
        <p:grpSpPr bwMode="auto">
          <a:xfrm>
            <a:off x="3124200" y="2209800"/>
            <a:ext cx="2438400" cy="2408238"/>
            <a:chOff x="1872" y="1392"/>
            <a:chExt cx="1536" cy="1517"/>
          </a:xfrm>
        </p:grpSpPr>
        <p:sp>
          <p:nvSpPr>
            <p:cNvPr id="38966" name="Text Box 14"/>
            <p:cNvSpPr txBox="1">
              <a:spLocks noChangeArrowheads="1"/>
            </p:cNvSpPr>
            <p:nvPr/>
          </p:nvSpPr>
          <p:spPr bwMode="auto">
            <a:xfrm>
              <a:off x="2448" y="1968"/>
              <a:ext cx="3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5</a:t>
              </a:r>
            </a:p>
          </p:txBody>
        </p:sp>
        <p:sp>
          <p:nvSpPr>
            <p:cNvPr id="38967" name="Text Box 15"/>
            <p:cNvSpPr txBox="1">
              <a:spLocks noChangeArrowheads="1"/>
            </p:cNvSpPr>
            <p:nvPr/>
          </p:nvSpPr>
          <p:spPr bwMode="auto">
            <a:xfrm>
              <a:off x="1872" y="1968"/>
              <a:ext cx="3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1</a:t>
              </a:r>
            </a:p>
          </p:txBody>
        </p:sp>
        <p:sp>
          <p:nvSpPr>
            <p:cNvPr id="38968" name="Text Box 16"/>
            <p:cNvSpPr txBox="1">
              <a:spLocks noChangeArrowheads="1"/>
            </p:cNvSpPr>
            <p:nvPr/>
          </p:nvSpPr>
          <p:spPr bwMode="auto">
            <a:xfrm>
              <a:off x="2976" y="1968"/>
              <a:ext cx="33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9</a:t>
              </a:r>
            </a:p>
          </p:txBody>
        </p:sp>
        <p:sp>
          <p:nvSpPr>
            <p:cNvPr id="38969" name="Text Box 17"/>
            <p:cNvSpPr txBox="1">
              <a:spLocks noChangeArrowheads="1"/>
            </p:cNvSpPr>
            <p:nvPr/>
          </p:nvSpPr>
          <p:spPr bwMode="auto">
            <a:xfrm>
              <a:off x="2976" y="1392"/>
              <a:ext cx="43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2</a:t>
              </a:r>
            </a:p>
          </p:txBody>
        </p:sp>
        <p:sp>
          <p:nvSpPr>
            <p:cNvPr id="38970" name="Text Box 18"/>
            <p:cNvSpPr txBox="1">
              <a:spLocks noChangeArrowheads="1"/>
            </p:cNvSpPr>
            <p:nvPr/>
          </p:nvSpPr>
          <p:spPr bwMode="auto">
            <a:xfrm>
              <a:off x="2976" y="2544"/>
              <a:ext cx="43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4</a:t>
              </a:r>
            </a:p>
          </p:txBody>
        </p:sp>
        <p:sp>
          <p:nvSpPr>
            <p:cNvPr id="38971" name="Text Box 19"/>
            <p:cNvSpPr txBox="1">
              <a:spLocks noChangeArrowheads="1"/>
            </p:cNvSpPr>
            <p:nvPr/>
          </p:nvSpPr>
          <p:spPr bwMode="auto">
            <a:xfrm>
              <a:off x="1872" y="1392"/>
              <a:ext cx="38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6</a:t>
              </a:r>
            </a:p>
          </p:txBody>
        </p:sp>
        <p:sp>
          <p:nvSpPr>
            <p:cNvPr id="38972" name="Text Box 20"/>
            <p:cNvSpPr txBox="1">
              <a:spLocks noChangeArrowheads="1"/>
            </p:cNvSpPr>
            <p:nvPr/>
          </p:nvSpPr>
          <p:spPr bwMode="auto">
            <a:xfrm>
              <a:off x="1872" y="254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8</a:t>
              </a:r>
            </a:p>
          </p:txBody>
        </p:sp>
        <p:sp>
          <p:nvSpPr>
            <p:cNvPr id="38973" name="Text Box 21"/>
            <p:cNvSpPr txBox="1">
              <a:spLocks noChangeArrowheads="1"/>
            </p:cNvSpPr>
            <p:nvPr/>
          </p:nvSpPr>
          <p:spPr bwMode="auto">
            <a:xfrm>
              <a:off x="2448" y="2544"/>
              <a:ext cx="28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3</a:t>
              </a:r>
            </a:p>
          </p:txBody>
        </p:sp>
        <p:sp>
          <p:nvSpPr>
            <p:cNvPr id="38974" name="Text Box 22"/>
            <p:cNvSpPr txBox="1">
              <a:spLocks noChangeArrowheads="1"/>
            </p:cNvSpPr>
            <p:nvPr/>
          </p:nvSpPr>
          <p:spPr bwMode="auto">
            <a:xfrm>
              <a:off x="2448" y="1392"/>
              <a:ext cx="48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7</a:t>
              </a:r>
            </a:p>
          </p:txBody>
        </p:sp>
      </p:grpSp>
      <p:grpSp>
        <p:nvGrpSpPr>
          <p:cNvPr id="5" name="Group 23"/>
          <p:cNvGrpSpPr>
            <a:grpSpLocks/>
          </p:cNvGrpSpPr>
          <p:nvPr/>
        </p:nvGrpSpPr>
        <p:grpSpPr bwMode="auto">
          <a:xfrm>
            <a:off x="2895600" y="2133600"/>
            <a:ext cx="2590800" cy="2590800"/>
            <a:chOff x="2160" y="1344"/>
            <a:chExt cx="1632" cy="1632"/>
          </a:xfrm>
        </p:grpSpPr>
        <p:sp>
          <p:nvSpPr>
            <p:cNvPr id="38962" name="Rectangle 24"/>
            <p:cNvSpPr>
              <a:spLocks noChangeArrowheads="1"/>
            </p:cNvSpPr>
            <p:nvPr/>
          </p:nvSpPr>
          <p:spPr bwMode="auto">
            <a:xfrm>
              <a:off x="2160" y="1920"/>
              <a:ext cx="480" cy="480"/>
            </a:xfrm>
            <a:prstGeom prst="rect">
              <a:avLst/>
            </a:prstGeom>
            <a:solidFill>
              <a:srgbClr val="00FFFF"/>
            </a:solidFill>
            <a:ln w="57150">
              <a:solidFill>
                <a:srgbClr val="00FFFF"/>
              </a:solidFill>
              <a:miter lim="800000"/>
              <a:headEnd/>
              <a:tailEnd/>
            </a:ln>
          </p:spPr>
          <p:txBody>
            <a:bodyPr wrap="none" anchor="ctr"/>
            <a:lstStyle/>
            <a:p>
              <a:endParaRPr lang="en-GB" b="0">
                <a:solidFill>
                  <a:srgbClr val="000000"/>
                </a:solidFill>
              </a:endParaRPr>
            </a:p>
          </p:txBody>
        </p:sp>
        <p:sp>
          <p:nvSpPr>
            <p:cNvPr id="38963" name="Rectangle 25"/>
            <p:cNvSpPr>
              <a:spLocks noChangeArrowheads="1"/>
            </p:cNvSpPr>
            <p:nvPr/>
          </p:nvSpPr>
          <p:spPr bwMode="auto">
            <a:xfrm>
              <a:off x="2160" y="2496"/>
              <a:ext cx="480" cy="480"/>
            </a:xfrm>
            <a:prstGeom prst="rect">
              <a:avLst/>
            </a:prstGeom>
            <a:solidFill>
              <a:srgbClr val="00FFFF"/>
            </a:solidFill>
            <a:ln w="57150">
              <a:solidFill>
                <a:srgbClr val="00FFFF"/>
              </a:solidFill>
              <a:miter lim="800000"/>
              <a:headEnd/>
              <a:tailEnd/>
            </a:ln>
          </p:spPr>
          <p:txBody>
            <a:bodyPr wrap="none" anchor="ctr"/>
            <a:lstStyle/>
            <a:p>
              <a:endParaRPr lang="en-GB" b="0">
                <a:solidFill>
                  <a:srgbClr val="000000"/>
                </a:solidFill>
              </a:endParaRPr>
            </a:p>
          </p:txBody>
        </p:sp>
        <p:sp>
          <p:nvSpPr>
            <p:cNvPr id="38964" name="Rectangle 26"/>
            <p:cNvSpPr>
              <a:spLocks noChangeArrowheads="1"/>
            </p:cNvSpPr>
            <p:nvPr/>
          </p:nvSpPr>
          <p:spPr bwMode="auto">
            <a:xfrm>
              <a:off x="2736" y="1344"/>
              <a:ext cx="480" cy="480"/>
            </a:xfrm>
            <a:prstGeom prst="rect">
              <a:avLst/>
            </a:prstGeom>
            <a:solidFill>
              <a:schemeClr val="hlink"/>
            </a:solidFill>
            <a:ln w="57150">
              <a:solidFill>
                <a:schemeClr val="hlink"/>
              </a:solidFill>
              <a:miter lim="800000"/>
              <a:headEnd/>
              <a:tailEnd/>
            </a:ln>
          </p:spPr>
          <p:txBody>
            <a:bodyPr wrap="none" anchor="ctr"/>
            <a:lstStyle/>
            <a:p>
              <a:endParaRPr lang="en-GB" b="0">
                <a:solidFill>
                  <a:srgbClr val="000000"/>
                </a:solidFill>
              </a:endParaRPr>
            </a:p>
          </p:txBody>
        </p:sp>
        <p:sp>
          <p:nvSpPr>
            <p:cNvPr id="38965" name="Rectangle 27"/>
            <p:cNvSpPr>
              <a:spLocks noChangeArrowheads="1"/>
            </p:cNvSpPr>
            <p:nvPr/>
          </p:nvSpPr>
          <p:spPr bwMode="auto">
            <a:xfrm>
              <a:off x="3312" y="1344"/>
              <a:ext cx="480" cy="480"/>
            </a:xfrm>
            <a:prstGeom prst="rect">
              <a:avLst/>
            </a:prstGeom>
            <a:solidFill>
              <a:schemeClr val="hlink"/>
            </a:solidFill>
            <a:ln w="57150">
              <a:solidFill>
                <a:schemeClr val="hlink"/>
              </a:solidFill>
              <a:miter lim="800000"/>
              <a:headEnd/>
              <a:tailEnd/>
            </a:ln>
          </p:spPr>
          <p:txBody>
            <a:bodyPr wrap="none" anchor="ctr"/>
            <a:lstStyle/>
            <a:p>
              <a:endParaRPr lang="en-GB" b="0">
                <a:solidFill>
                  <a:srgbClr val="000000"/>
                </a:solidFill>
              </a:endParaRPr>
            </a:p>
          </p:txBody>
        </p:sp>
      </p:grpSp>
      <p:grpSp>
        <p:nvGrpSpPr>
          <p:cNvPr id="6" name="Group 33"/>
          <p:cNvGrpSpPr>
            <a:grpSpLocks/>
          </p:cNvGrpSpPr>
          <p:nvPr/>
        </p:nvGrpSpPr>
        <p:grpSpPr bwMode="auto">
          <a:xfrm>
            <a:off x="2971800" y="2209800"/>
            <a:ext cx="2438400" cy="2362200"/>
            <a:chOff x="1872" y="1392"/>
            <a:chExt cx="1536" cy="1488"/>
          </a:xfrm>
        </p:grpSpPr>
        <p:sp>
          <p:nvSpPr>
            <p:cNvPr id="38960" name="Line 34"/>
            <p:cNvSpPr>
              <a:spLocks noChangeShapeType="1"/>
            </p:cNvSpPr>
            <p:nvPr/>
          </p:nvSpPr>
          <p:spPr bwMode="auto">
            <a:xfrm>
              <a:off x="1872" y="1584"/>
              <a:ext cx="1536" cy="0"/>
            </a:xfrm>
            <a:prstGeom prst="line">
              <a:avLst/>
            </a:prstGeom>
            <a:noFill/>
            <a:ln w="1270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b="0">
                <a:solidFill>
                  <a:srgbClr val="000000"/>
                </a:solidFill>
              </a:endParaRPr>
            </a:p>
          </p:txBody>
        </p:sp>
        <p:sp>
          <p:nvSpPr>
            <p:cNvPr id="38961" name="Line 35"/>
            <p:cNvSpPr>
              <a:spLocks noChangeShapeType="1"/>
            </p:cNvSpPr>
            <p:nvPr/>
          </p:nvSpPr>
          <p:spPr bwMode="auto">
            <a:xfrm>
              <a:off x="2064" y="1392"/>
              <a:ext cx="0" cy="1488"/>
            </a:xfrm>
            <a:prstGeom prst="line">
              <a:avLst/>
            </a:prstGeom>
            <a:noFill/>
            <a:ln w="1270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b="0">
                <a:solidFill>
                  <a:srgbClr val="000000"/>
                </a:solidFill>
              </a:endParaRPr>
            </a:p>
          </p:txBody>
        </p:sp>
      </p:grpSp>
      <p:grpSp>
        <p:nvGrpSpPr>
          <p:cNvPr id="7" name="Group 39"/>
          <p:cNvGrpSpPr>
            <a:grpSpLocks/>
          </p:cNvGrpSpPr>
          <p:nvPr/>
        </p:nvGrpSpPr>
        <p:grpSpPr bwMode="auto">
          <a:xfrm>
            <a:off x="2057400" y="5675313"/>
            <a:ext cx="4800600" cy="573087"/>
            <a:chOff x="1296" y="3430"/>
            <a:chExt cx="3024" cy="361"/>
          </a:xfrm>
        </p:grpSpPr>
        <p:sp>
          <p:nvSpPr>
            <p:cNvPr id="110634" name="Rectangle 40"/>
            <p:cNvSpPr>
              <a:spLocks noChangeArrowheads="1"/>
            </p:cNvSpPr>
            <p:nvPr/>
          </p:nvSpPr>
          <p:spPr bwMode="auto">
            <a:xfrm>
              <a:off x="1900" y="3435"/>
              <a:ext cx="356" cy="356"/>
            </a:xfrm>
            <a:prstGeom prst="rect">
              <a:avLst/>
            </a:prstGeom>
            <a:solidFill>
              <a:schemeClr val="hlink"/>
            </a:solidFill>
            <a:ln w="9525">
              <a:noFill/>
              <a:miter lim="800000"/>
              <a:headEnd/>
              <a:tailEnd/>
            </a:ln>
          </p:spPr>
          <p:txBody>
            <a:bodyPr wrap="none" anchor="ctr"/>
            <a:lstStyle/>
            <a:p>
              <a:endParaRPr lang="en-GB" sz="2400">
                <a:solidFill>
                  <a:srgbClr val="000000"/>
                </a:solidFill>
              </a:endParaRPr>
            </a:p>
          </p:txBody>
        </p:sp>
        <p:sp>
          <p:nvSpPr>
            <p:cNvPr id="110635" name="Rectangle 41"/>
            <p:cNvSpPr>
              <a:spLocks noChangeArrowheads="1"/>
            </p:cNvSpPr>
            <p:nvPr/>
          </p:nvSpPr>
          <p:spPr bwMode="auto">
            <a:xfrm>
              <a:off x="3100" y="3435"/>
              <a:ext cx="356" cy="356"/>
            </a:xfrm>
            <a:prstGeom prst="rect">
              <a:avLst/>
            </a:prstGeom>
            <a:solidFill>
              <a:srgbClr val="00FFFF"/>
            </a:solidFill>
            <a:ln w="9525">
              <a:noFill/>
              <a:miter lim="800000"/>
              <a:headEnd/>
              <a:tailEnd/>
            </a:ln>
          </p:spPr>
          <p:txBody>
            <a:bodyPr wrap="none" anchor="ctr"/>
            <a:lstStyle/>
            <a:p>
              <a:endParaRPr lang="en-GB" sz="2400">
                <a:solidFill>
                  <a:srgbClr val="000000"/>
                </a:solidFill>
              </a:endParaRPr>
            </a:p>
          </p:txBody>
        </p:sp>
        <p:sp>
          <p:nvSpPr>
            <p:cNvPr id="110636" name="Text Box 42"/>
            <p:cNvSpPr txBox="1">
              <a:spLocks noChangeArrowheads="1"/>
            </p:cNvSpPr>
            <p:nvPr/>
          </p:nvSpPr>
          <p:spPr bwMode="auto">
            <a:xfrm>
              <a:off x="2324" y="3430"/>
              <a:ext cx="355" cy="291"/>
            </a:xfrm>
            <a:prstGeom prst="rect">
              <a:avLst/>
            </a:prstGeom>
            <a:noFill/>
            <a:ln w="9525">
              <a:noFill/>
              <a:miter lim="800000"/>
              <a:headEnd/>
              <a:tailEnd/>
            </a:ln>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a:solidFill>
                    <a:srgbClr val="000000"/>
                  </a:solidFill>
                </a:rPr>
                <a:t>–</a:t>
              </a:r>
            </a:p>
          </p:txBody>
        </p:sp>
        <p:sp>
          <p:nvSpPr>
            <p:cNvPr id="110637" name="Text Box 43"/>
            <p:cNvSpPr txBox="1">
              <a:spLocks noChangeArrowheads="1"/>
            </p:cNvSpPr>
            <p:nvPr/>
          </p:nvSpPr>
          <p:spPr bwMode="auto">
            <a:xfrm>
              <a:off x="3680" y="3430"/>
              <a:ext cx="640" cy="291"/>
            </a:xfrm>
            <a:prstGeom prst="rect">
              <a:avLst/>
            </a:prstGeom>
            <a:noFill/>
            <a:ln w="9525">
              <a:noFill/>
              <a:miter lim="800000"/>
              <a:headEnd/>
              <a:tailEnd/>
            </a:ln>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b="0">
                  <a:solidFill>
                    <a:srgbClr val="000000"/>
                  </a:solidFill>
                </a:rPr>
                <a:t>= 0</a:t>
              </a:r>
            </a:p>
          </p:txBody>
        </p:sp>
        <p:sp>
          <p:nvSpPr>
            <p:cNvPr id="110638" name="Text Box 44"/>
            <p:cNvSpPr txBox="1">
              <a:spLocks noChangeArrowheads="1"/>
            </p:cNvSpPr>
            <p:nvPr/>
          </p:nvSpPr>
          <p:spPr bwMode="auto">
            <a:xfrm>
              <a:off x="1296" y="3430"/>
              <a:ext cx="864" cy="291"/>
            </a:xfrm>
            <a:prstGeom prst="rect">
              <a:avLst/>
            </a:prstGeom>
            <a:noFill/>
            <a:ln w="9525">
              <a:noFill/>
              <a:miter lim="800000"/>
              <a:headEnd/>
              <a:tailEnd/>
            </a:ln>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b="0">
                  <a:solidFill>
                    <a:srgbClr val="000000"/>
                  </a:solidFill>
                </a:rPr>
                <a:t>Sum(</a:t>
              </a:r>
            </a:p>
          </p:txBody>
        </p:sp>
        <p:sp>
          <p:nvSpPr>
            <p:cNvPr id="38958" name="Text Box 45"/>
            <p:cNvSpPr txBox="1">
              <a:spLocks noChangeArrowheads="1"/>
            </p:cNvSpPr>
            <p:nvPr/>
          </p:nvSpPr>
          <p:spPr bwMode="auto">
            <a:xfrm>
              <a:off x="1847" y="3430"/>
              <a:ext cx="57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r>
                <a:rPr lang="en-US" sz="2400">
                  <a:solidFill>
                    <a:srgbClr val="000000"/>
                  </a:solidFill>
                </a:rPr>
                <a:t>     </a:t>
              </a:r>
              <a:r>
                <a:rPr lang="en-US" sz="2400" b="0">
                  <a:solidFill>
                    <a:srgbClr val="000000"/>
                  </a:solidFill>
                </a:rPr>
                <a:t>)</a:t>
              </a:r>
            </a:p>
          </p:txBody>
        </p:sp>
        <p:sp>
          <p:nvSpPr>
            <p:cNvPr id="38959" name="Text Box 46"/>
            <p:cNvSpPr txBox="1">
              <a:spLocks noChangeArrowheads="1"/>
            </p:cNvSpPr>
            <p:nvPr/>
          </p:nvSpPr>
          <p:spPr bwMode="auto">
            <a:xfrm>
              <a:off x="2496" y="3430"/>
              <a:ext cx="115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b="0">
                  <a:solidFill>
                    <a:srgbClr val="000000"/>
                  </a:solidFill>
                </a:rPr>
                <a:t>Sum(       )</a:t>
              </a:r>
            </a:p>
          </p:txBody>
        </p:sp>
      </p:grpSp>
      <p:grpSp>
        <p:nvGrpSpPr>
          <p:cNvPr id="8" name="Group 47"/>
          <p:cNvGrpSpPr>
            <a:grpSpLocks/>
          </p:cNvGrpSpPr>
          <p:nvPr/>
        </p:nvGrpSpPr>
        <p:grpSpPr bwMode="auto">
          <a:xfrm>
            <a:off x="2895600" y="2133600"/>
            <a:ext cx="2590800" cy="2590800"/>
            <a:chOff x="3696" y="1344"/>
            <a:chExt cx="1632" cy="1632"/>
          </a:xfrm>
        </p:grpSpPr>
        <p:sp>
          <p:nvSpPr>
            <p:cNvPr id="38945" name="Rectangle 48"/>
            <p:cNvSpPr>
              <a:spLocks noChangeArrowheads="1"/>
            </p:cNvSpPr>
            <p:nvPr/>
          </p:nvSpPr>
          <p:spPr bwMode="auto">
            <a:xfrm>
              <a:off x="3696" y="1344"/>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rgbClr val="000000"/>
                </a:solidFill>
              </a:endParaRPr>
            </a:p>
          </p:txBody>
        </p:sp>
        <p:sp>
          <p:nvSpPr>
            <p:cNvPr id="38946" name="Rectangle 49"/>
            <p:cNvSpPr>
              <a:spLocks noChangeArrowheads="1"/>
            </p:cNvSpPr>
            <p:nvPr/>
          </p:nvSpPr>
          <p:spPr bwMode="auto">
            <a:xfrm>
              <a:off x="3696" y="1920"/>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rgbClr val="000000"/>
                </a:solidFill>
              </a:endParaRPr>
            </a:p>
          </p:txBody>
        </p:sp>
        <p:sp>
          <p:nvSpPr>
            <p:cNvPr id="38947" name="Rectangle 50"/>
            <p:cNvSpPr>
              <a:spLocks noChangeArrowheads="1"/>
            </p:cNvSpPr>
            <p:nvPr/>
          </p:nvSpPr>
          <p:spPr bwMode="auto">
            <a:xfrm>
              <a:off x="4848" y="2496"/>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rgbClr val="000000"/>
                </a:solidFill>
              </a:endParaRPr>
            </a:p>
          </p:txBody>
        </p:sp>
        <p:sp>
          <p:nvSpPr>
            <p:cNvPr id="38948" name="Rectangle 51"/>
            <p:cNvSpPr>
              <a:spLocks noChangeArrowheads="1"/>
            </p:cNvSpPr>
            <p:nvPr/>
          </p:nvSpPr>
          <p:spPr bwMode="auto">
            <a:xfrm>
              <a:off x="4848" y="1920"/>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rgbClr val="000000"/>
                </a:solidFill>
              </a:endParaRPr>
            </a:p>
          </p:txBody>
        </p:sp>
        <p:sp>
          <p:nvSpPr>
            <p:cNvPr id="38949" name="Rectangle 52"/>
            <p:cNvSpPr>
              <a:spLocks noChangeArrowheads="1"/>
            </p:cNvSpPr>
            <p:nvPr/>
          </p:nvSpPr>
          <p:spPr bwMode="auto">
            <a:xfrm>
              <a:off x="4848" y="1344"/>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rgbClr val="000000"/>
                </a:solidFill>
              </a:endParaRPr>
            </a:p>
          </p:txBody>
        </p:sp>
        <p:sp>
          <p:nvSpPr>
            <p:cNvPr id="38950" name="Rectangle 53"/>
            <p:cNvSpPr>
              <a:spLocks noChangeArrowheads="1"/>
            </p:cNvSpPr>
            <p:nvPr/>
          </p:nvSpPr>
          <p:spPr bwMode="auto">
            <a:xfrm>
              <a:off x="4272" y="1344"/>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rgbClr val="000000"/>
                </a:solidFill>
              </a:endParaRPr>
            </a:p>
          </p:txBody>
        </p:sp>
        <p:sp>
          <p:nvSpPr>
            <p:cNvPr id="38951" name="Rectangle 54"/>
            <p:cNvSpPr>
              <a:spLocks noChangeArrowheads="1"/>
            </p:cNvSpPr>
            <p:nvPr/>
          </p:nvSpPr>
          <p:spPr bwMode="auto">
            <a:xfrm>
              <a:off x="3696" y="2496"/>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rgbClr val="000000"/>
                </a:solidFill>
              </a:endParaRPr>
            </a:p>
          </p:txBody>
        </p:sp>
        <p:sp>
          <p:nvSpPr>
            <p:cNvPr id="38952" name="Rectangle 55"/>
            <p:cNvSpPr>
              <a:spLocks noChangeArrowheads="1"/>
            </p:cNvSpPr>
            <p:nvPr/>
          </p:nvSpPr>
          <p:spPr bwMode="auto">
            <a:xfrm>
              <a:off x="4272" y="2496"/>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rgbClr val="000000"/>
                </a:solidFill>
              </a:endParaRPr>
            </a:p>
          </p:txBody>
        </p:sp>
      </p:grpSp>
      <p:grpSp>
        <p:nvGrpSpPr>
          <p:cNvPr id="9" name="Group 56"/>
          <p:cNvGrpSpPr>
            <a:grpSpLocks/>
          </p:cNvGrpSpPr>
          <p:nvPr/>
        </p:nvGrpSpPr>
        <p:grpSpPr bwMode="auto">
          <a:xfrm>
            <a:off x="2895600" y="3048000"/>
            <a:ext cx="2590800" cy="1676400"/>
            <a:chOff x="3696" y="1920"/>
            <a:chExt cx="1632" cy="1056"/>
          </a:xfrm>
        </p:grpSpPr>
        <p:sp>
          <p:nvSpPr>
            <p:cNvPr id="38941" name="Rectangle 57"/>
            <p:cNvSpPr>
              <a:spLocks noChangeArrowheads="1"/>
            </p:cNvSpPr>
            <p:nvPr/>
          </p:nvSpPr>
          <p:spPr bwMode="auto">
            <a:xfrm>
              <a:off x="4848" y="2496"/>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rgbClr val="000000"/>
                </a:solidFill>
              </a:endParaRPr>
            </a:p>
          </p:txBody>
        </p:sp>
        <p:sp>
          <p:nvSpPr>
            <p:cNvPr id="38942" name="Rectangle 58"/>
            <p:cNvSpPr>
              <a:spLocks noChangeArrowheads="1"/>
            </p:cNvSpPr>
            <p:nvPr/>
          </p:nvSpPr>
          <p:spPr bwMode="auto">
            <a:xfrm>
              <a:off x="4848" y="1920"/>
              <a:ext cx="480" cy="480"/>
            </a:xfrm>
            <a:prstGeom prst="rect">
              <a:avLst/>
            </a:prstGeom>
            <a:solidFill>
              <a:schemeClr val="hlink"/>
            </a:solidFill>
            <a:ln w="9525">
              <a:solidFill>
                <a:schemeClr val="hlink"/>
              </a:solidFill>
              <a:miter lim="800000"/>
              <a:headEnd/>
              <a:tailEnd/>
            </a:ln>
          </p:spPr>
          <p:txBody>
            <a:bodyPr wrap="none" anchor="ctr"/>
            <a:lstStyle/>
            <a:p>
              <a:endParaRPr lang="en-GB" b="0">
                <a:solidFill>
                  <a:srgbClr val="000000"/>
                </a:solidFill>
              </a:endParaRPr>
            </a:p>
          </p:txBody>
        </p:sp>
        <p:sp>
          <p:nvSpPr>
            <p:cNvPr id="38943" name="Rectangle 59"/>
            <p:cNvSpPr>
              <a:spLocks noChangeArrowheads="1"/>
            </p:cNvSpPr>
            <p:nvPr/>
          </p:nvSpPr>
          <p:spPr bwMode="auto">
            <a:xfrm>
              <a:off x="3696" y="2496"/>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rgbClr val="000000"/>
                </a:solidFill>
              </a:endParaRPr>
            </a:p>
          </p:txBody>
        </p:sp>
        <p:sp>
          <p:nvSpPr>
            <p:cNvPr id="38944" name="Rectangle 60"/>
            <p:cNvSpPr>
              <a:spLocks noChangeArrowheads="1"/>
            </p:cNvSpPr>
            <p:nvPr/>
          </p:nvSpPr>
          <p:spPr bwMode="auto">
            <a:xfrm>
              <a:off x="4272" y="1920"/>
              <a:ext cx="480" cy="480"/>
            </a:xfrm>
            <a:prstGeom prst="rect">
              <a:avLst/>
            </a:prstGeom>
            <a:solidFill>
              <a:srgbClr val="00FFFF"/>
            </a:solidFill>
            <a:ln w="9525">
              <a:solidFill>
                <a:srgbClr val="66FFFF"/>
              </a:solidFill>
              <a:miter lim="800000"/>
              <a:headEnd/>
              <a:tailEnd/>
            </a:ln>
          </p:spPr>
          <p:txBody>
            <a:bodyPr wrap="none" anchor="ctr"/>
            <a:lstStyle/>
            <a:p>
              <a:endParaRPr lang="en-GB" b="0">
                <a:solidFill>
                  <a:srgbClr val="000000"/>
                </a:solidFill>
              </a:endParaRPr>
            </a:p>
          </p:txBody>
        </p:sp>
      </p:grpSp>
      <p:sp>
        <p:nvSpPr>
          <p:cNvPr id="12349" name="AutoShape 61"/>
          <p:cNvSpPr>
            <a:spLocks noChangeArrowheads="1"/>
          </p:cNvSpPr>
          <p:nvPr/>
        </p:nvSpPr>
        <p:spPr bwMode="auto">
          <a:xfrm>
            <a:off x="6324600" y="3657600"/>
            <a:ext cx="2536825" cy="914400"/>
          </a:xfrm>
          <a:prstGeom prst="wedgeRoundRectCallout">
            <a:avLst>
              <a:gd name="adj1" fmla="val 3005"/>
              <a:gd name="adj2" fmla="val -151389"/>
              <a:gd name="adj3" fmla="val 16667"/>
            </a:avLst>
          </a:prstGeom>
          <a:solidFill>
            <a:schemeClr val="accent1">
              <a:lumMod val="60000"/>
              <a:lumOff val="40000"/>
            </a:schemeClr>
          </a:solidFill>
          <a:ln w="9525">
            <a:solidFill>
              <a:schemeClr val="tx1"/>
            </a:solidFill>
            <a:miter lim="800000"/>
            <a:headEnd/>
            <a:tailEnd/>
          </a:ln>
        </p:spPr>
        <p:txBody>
          <a:bodyPr wrap="none" anchor="ctr"/>
          <a:lstStyle/>
          <a:p>
            <a:pPr algn="ctr"/>
            <a:r>
              <a:rPr lang="en-US" sz="2000" b="0">
                <a:solidFill>
                  <a:srgbClr val="800000"/>
                </a:solidFill>
              </a:rPr>
              <a:t>Try to describe</a:t>
            </a:r>
            <a:br>
              <a:rPr lang="en-US" sz="2000" b="0">
                <a:solidFill>
                  <a:srgbClr val="800000"/>
                </a:solidFill>
              </a:rPr>
            </a:br>
            <a:r>
              <a:rPr lang="en-US" sz="2000" b="0">
                <a:solidFill>
                  <a:srgbClr val="800000"/>
                </a:solidFill>
              </a:rPr>
              <a:t>them in words</a:t>
            </a:r>
          </a:p>
        </p:txBody>
      </p:sp>
      <p:sp>
        <p:nvSpPr>
          <p:cNvPr id="12350" name="AutoShape 62"/>
          <p:cNvSpPr>
            <a:spLocks noChangeArrowheads="1"/>
          </p:cNvSpPr>
          <p:nvPr/>
        </p:nvSpPr>
        <p:spPr bwMode="auto">
          <a:xfrm>
            <a:off x="6172200" y="1219200"/>
            <a:ext cx="2743200" cy="1752600"/>
          </a:xfrm>
          <a:prstGeom prst="wedgeRoundRectCallout">
            <a:avLst>
              <a:gd name="adj1" fmla="val -73148"/>
              <a:gd name="adj2" fmla="val 71194"/>
              <a:gd name="adj3" fmla="val 16667"/>
            </a:avLst>
          </a:prstGeom>
          <a:solidFill>
            <a:srgbClr val="CCFF66"/>
          </a:solidFill>
          <a:ln w="9525">
            <a:solidFill>
              <a:schemeClr val="tx1"/>
            </a:solidFill>
            <a:miter lim="800000"/>
            <a:headEnd/>
            <a:tailEnd/>
          </a:ln>
        </p:spPr>
        <p:txBody>
          <a:bodyPr wrap="none" anchor="ctr"/>
          <a:lstStyle/>
          <a:p>
            <a:pPr algn="ctr">
              <a:lnSpc>
                <a:spcPct val="80000"/>
              </a:lnSpc>
            </a:pPr>
            <a:r>
              <a:rPr lang="en-US" sz="2000" b="0">
                <a:solidFill>
                  <a:srgbClr val="800000"/>
                </a:solidFill>
              </a:rPr>
              <a:t>What other </a:t>
            </a:r>
            <a:br>
              <a:rPr lang="en-US" sz="2000" b="0">
                <a:solidFill>
                  <a:srgbClr val="800000"/>
                </a:solidFill>
              </a:rPr>
            </a:br>
            <a:r>
              <a:rPr lang="en-US" sz="2000" b="0">
                <a:solidFill>
                  <a:srgbClr val="800000"/>
                </a:solidFill>
              </a:rPr>
              <a:t>configurations</a:t>
            </a:r>
            <a:br>
              <a:rPr lang="en-US" sz="2000" b="0">
                <a:solidFill>
                  <a:srgbClr val="800000"/>
                </a:solidFill>
              </a:rPr>
            </a:br>
            <a:r>
              <a:rPr lang="en-US" sz="2000" b="0">
                <a:solidFill>
                  <a:srgbClr val="800000"/>
                </a:solidFill>
              </a:rPr>
              <a:t>like this</a:t>
            </a:r>
            <a:br>
              <a:rPr lang="en-US" sz="2000" b="0">
                <a:solidFill>
                  <a:srgbClr val="800000"/>
                </a:solidFill>
              </a:rPr>
            </a:br>
            <a:r>
              <a:rPr lang="en-US" sz="2000" b="0">
                <a:solidFill>
                  <a:srgbClr val="800000"/>
                </a:solidFill>
              </a:rPr>
              <a:t>give one sum</a:t>
            </a:r>
            <a:br>
              <a:rPr lang="en-US" sz="2000" b="0">
                <a:solidFill>
                  <a:srgbClr val="800000"/>
                </a:solidFill>
              </a:rPr>
            </a:br>
            <a:r>
              <a:rPr lang="en-US" sz="2000" b="0">
                <a:solidFill>
                  <a:srgbClr val="800000"/>
                </a:solidFill>
              </a:rPr>
              <a:t>equal to another?</a:t>
            </a:r>
          </a:p>
        </p:txBody>
      </p:sp>
      <p:grpSp>
        <p:nvGrpSpPr>
          <p:cNvPr id="10" name="Group 85"/>
          <p:cNvGrpSpPr>
            <a:grpSpLocks/>
          </p:cNvGrpSpPr>
          <p:nvPr/>
        </p:nvGrpSpPr>
        <p:grpSpPr bwMode="auto">
          <a:xfrm>
            <a:off x="990600" y="3657600"/>
            <a:ext cx="319088" cy="1143000"/>
            <a:chOff x="990600" y="3657600"/>
            <a:chExt cx="318755" cy="1143000"/>
          </a:xfrm>
          <a:solidFill>
            <a:srgbClr val="00FFFF"/>
          </a:solidFill>
        </p:grpSpPr>
        <p:sp>
          <p:nvSpPr>
            <p:cNvPr id="38938" name="Rectangle 67"/>
            <p:cNvSpPr>
              <a:spLocks noChangeArrowheads="1"/>
            </p:cNvSpPr>
            <p:nvPr/>
          </p:nvSpPr>
          <p:spPr bwMode="auto">
            <a:xfrm>
              <a:off x="1004555" y="4086886"/>
              <a:ext cx="304800" cy="304800"/>
            </a:xfrm>
            <a:prstGeom prst="rect">
              <a:avLst/>
            </a:prstGeom>
            <a:grpFill/>
            <a:ln w="9525">
              <a:solidFill>
                <a:srgbClr val="000000"/>
              </a:solidFill>
              <a:miter lim="800000"/>
              <a:headEnd/>
              <a:tailEnd/>
            </a:ln>
          </p:spPr>
          <p:txBody>
            <a:bodyPr wrap="none" anchor="ctr"/>
            <a:lstStyle/>
            <a:p>
              <a:pPr algn="ctr"/>
              <a:endParaRPr lang="en-GB"/>
            </a:p>
          </p:txBody>
        </p:sp>
        <p:sp>
          <p:nvSpPr>
            <p:cNvPr id="38939" name="Rectangle 76"/>
            <p:cNvSpPr>
              <a:spLocks noChangeArrowheads="1"/>
            </p:cNvSpPr>
            <p:nvPr/>
          </p:nvSpPr>
          <p:spPr bwMode="auto">
            <a:xfrm>
              <a:off x="1004555" y="3657600"/>
              <a:ext cx="304800" cy="304800"/>
            </a:xfrm>
            <a:prstGeom prst="rect">
              <a:avLst/>
            </a:prstGeom>
            <a:grpFill/>
            <a:ln w="9525">
              <a:solidFill>
                <a:srgbClr val="000000"/>
              </a:solidFill>
              <a:miter lim="800000"/>
              <a:headEnd/>
              <a:tailEnd/>
            </a:ln>
          </p:spPr>
          <p:txBody>
            <a:bodyPr wrap="none" anchor="ctr"/>
            <a:lstStyle/>
            <a:p>
              <a:endParaRPr lang="en-GB"/>
            </a:p>
          </p:txBody>
        </p:sp>
        <p:sp>
          <p:nvSpPr>
            <p:cNvPr id="38940" name="Rectangle 80"/>
            <p:cNvSpPr>
              <a:spLocks noChangeArrowheads="1"/>
            </p:cNvSpPr>
            <p:nvPr/>
          </p:nvSpPr>
          <p:spPr bwMode="auto">
            <a:xfrm>
              <a:off x="990600" y="4495800"/>
              <a:ext cx="304800" cy="304800"/>
            </a:xfrm>
            <a:prstGeom prst="rect">
              <a:avLst/>
            </a:prstGeom>
            <a:grpFill/>
            <a:ln w="9525">
              <a:solidFill>
                <a:srgbClr val="000000"/>
              </a:solidFill>
              <a:miter lim="800000"/>
              <a:headEnd/>
              <a:tailEnd/>
            </a:ln>
          </p:spPr>
          <p:txBody>
            <a:bodyPr wrap="none" anchor="ctr"/>
            <a:lstStyle/>
            <a:p>
              <a:pPr algn="ctr"/>
              <a:endParaRPr lang="en-GB"/>
            </a:p>
          </p:txBody>
        </p:sp>
      </p:grpSp>
      <p:grpSp>
        <p:nvGrpSpPr>
          <p:cNvPr id="11" name="Group 82"/>
          <p:cNvGrpSpPr>
            <a:grpSpLocks/>
          </p:cNvGrpSpPr>
          <p:nvPr/>
        </p:nvGrpSpPr>
        <p:grpSpPr bwMode="auto">
          <a:xfrm>
            <a:off x="609600" y="2514600"/>
            <a:ext cx="1066800" cy="304800"/>
            <a:chOff x="685800" y="2514600"/>
            <a:chExt cx="1066800" cy="304800"/>
          </a:xfrm>
        </p:grpSpPr>
        <p:sp>
          <p:nvSpPr>
            <p:cNvPr id="38935" name="Rectangle 64"/>
            <p:cNvSpPr>
              <a:spLocks noChangeArrowheads="1"/>
            </p:cNvSpPr>
            <p:nvPr/>
          </p:nvSpPr>
          <p:spPr bwMode="auto">
            <a:xfrm>
              <a:off x="1447800" y="2514600"/>
              <a:ext cx="304800" cy="30480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38936" name="Rectangle 70"/>
            <p:cNvSpPr>
              <a:spLocks noChangeArrowheads="1"/>
            </p:cNvSpPr>
            <p:nvPr/>
          </p:nvSpPr>
          <p:spPr bwMode="auto">
            <a:xfrm>
              <a:off x="685800" y="2514600"/>
              <a:ext cx="304800" cy="30480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38937" name="Rectangle 81"/>
            <p:cNvSpPr>
              <a:spLocks noChangeArrowheads="1"/>
            </p:cNvSpPr>
            <p:nvPr/>
          </p:nvSpPr>
          <p:spPr bwMode="auto">
            <a:xfrm>
              <a:off x="1066800" y="2514600"/>
              <a:ext cx="304800" cy="304800"/>
            </a:xfrm>
            <a:prstGeom prst="rect">
              <a:avLst/>
            </a:prstGeom>
            <a:solidFill>
              <a:schemeClr val="hlink"/>
            </a:solidFill>
            <a:ln w="9525">
              <a:solidFill>
                <a:srgbClr val="000000"/>
              </a:solidFill>
              <a:miter lim="800000"/>
              <a:headEnd/>
              <a:tailEnd/>
            </a:ln>
          </p:spPr>
          <p:txBody>
            <a:bodyPr wrap="none" anchor="ctr"/>
            <a:lstStyle/>
            <a:p>
              <a:endParaRPr lang="en-GB"/>
            </a:p>
          </p:txBody>
        </p:sp>
      </p:grpSp>
      <p:grpSp>
        <p:nvGrpSpPr>
          <p:cNvPr id="12" name="Group 84"/>
          <p:cNvGrpSpPr>
            <a:grpSpLocks/>
          </p:cNvGrpSpPr>
          <p:nvPr/>
        </p:nvGrpSpPr>
        <p:grpSpPr bwMode="auto">
          <a:xfrm>
            <a:off x="609600" y="3654425"/>
            <a:ext cx="1081088" cy="1146175"/>
            <a:chOff x="609600" y="3654095"/>
            <a:chExt cx="1080755" cy="1146505"/>
          </a:xfrm>
          <a:solidFill>
            <a:srgbClr val="00FFFF"/>
          </a:solidFill>
        </p:grpSpPr>
        <p:sp>
          <p:nvSpPr>
            <p:cNvPr id="38932" name="Rectangle 77"/>
            <p:cNvSpPr>
              <a:spLocks noChangeArrowheads="1"/>
            </p:cNvSpPr>
            <p:nvPr/>
          </p:nvSpPr>
          <p:spPr bwMode="auto">
            <a:xfrm>
              <a:off x="1385555" y="3654095"/>
              <a:ext cx="304800" cy="304800"/>
            </a:xfrm>
            <a:prstGeom prst="rect">
              <a:avLst/>
            </a:prstGeom>
            <a:grpFill/>
            <a:ln w="9525">
              <a:solidFill>
                <a:srgbClr val="000000"/>
              </a:solidFill>
              <a:miter lim="800000"/>
              <a:headEnd/>
              <a:tailEnd/>
            </a:ln>
          </p:spPr>
          <p:txBody>
            <a:bodyPr wrap="none" anchor="ctr"/>
            <a:lstStyle/>
            <a:p>
              <a:endParaRPr lang="en-GB"/>
            </a:p>
          </p:txBody>
        </p:sp>
        <p:sp>
          <p:nvSpPr>
            <p:cNvPr id="38933" name="Rectangle 79"/>
            <p:cNvSpPr>
              <a:spLocks noChangeArrowheads="1"/>
            </p:cNvSpPr>
            <p:nvPr/>
          </p:nvSpPr>
          <p:spPr bwMode="auto">
            <a:xfrm>
              <a:off x="609600" y="4495800"/>
              <a:ext cx="304800" cy="304800"/>
            </a:xfrm>
            <a:prstGeom prst="rect">
              <a:avLst/>
            </a:prstGeom>
            <a:grpFill/>
            <a:ln w="9525">
              <a:solidFill>
                <a:srgbClr val="000000"/>
              </a:solidFill>
              <a:miter lim="800000"/>
              <a:headEnd/>
              <a:tailEnd/>
            </a:ln>
          </p:spPr>
          <p:txBody>
            <a:bodyPr wrap="none" anchor="ctr"/>
            <a:lstStyle/>
            <a:p>
              <a:endParaRPr lang="en-GB"/>
            </a:p>
          </p:txBody>
        </p:sp>
        <p:sp>
          <p:nvSpPr>
            <p:cNvPr id="38934" name="Text Box 82"/>
            <p:cNvSpPr txBox="1">
              <a:spLocks noChangeArrowheads="1"/>
            </p:cNvSpPr>
            <p:nvPr/>
          </p:nvSpPr>
          <p:spPr bwMode="auto">
            <a:xfrm>
              <a:off x="990600" y="3979863"/>
              <a:ext cx="381000" cy="4617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b="0">
                  <a:solidFill>
                    <a:srgbClr val="000000"/>
                  </a:solidFill>
                  <a:latin typeface="Arial Narrow" charset="0"/>
                </a:rPr>
                <a:t>2</a:t>
              </a:r>
              <a:endParaRPr lang="en-US" b="0">
                <a:solidFill>
                  <a:srgbClr val="000000"/>
                </a:solidFill>
              </a:endParaRPr>
            </a:p>
          </p:txBody>
        </p:sp>
      </p:grpSp>
      <p:grpSp>
        <p:nvGrpSpPr>
          <p:cNvPr id="13" name="Group 83"/>
          <p:cNvGrpSpPr>
            <a:grpSpLocks/>
          </p:cNvGrpSpPr>
          <p:nvPr/>
        </p:nvGrpSpPr>
        <p:grpSpPr bwMode="auto">
          <a:xfrm>
            <a:off x="609600" y="2133600"/>
            <a:ext cx="1066800" cy="1066800"/>
            <a:chOff x="685800" y="2133600"/>
            <a:chExt cx="1066800" cy="1066800"/>
          </a:xfrm>
        </p:grpSpPr>
        <p:sp>
          <p:nvSpPr>
            <p:cNvPr id="38929" name="Rectangle 65"/>
            <p:cNvSpPr>
              <a:spLocks noChangeArrowheads="1"/>
            </p:cNvSpPr>
            <p:nvPr/>
          </p:nvSpPr>
          <p:spPr bwMode="auto">
            <a:xfrm>
              <a:off x="1447800" y="2895600"/>
              <a:ext cx="304800" cy="30480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38930" name="Rectangle 69"/>
            <p:cNvSpPr>
              <a:spLocks noChangeArrowheads="1"/>
            </p:cNvSpPr>
            <p:nvPr/>
          </p:nvSpPr>
          <p:spPr bwMode="auto">
            <a:xfrm>
              <a:off x="685800" y="2133600"/>
              <a:ext cx="304800" cy="30480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38931" name="Text Box 72"/>
            <p:cNvSpPr txBox="1">
              <a:spLocks noChangeArrowheads="1"/>
            </p:cNvSpPr>
            <p:nvPr/>
          </p:nvSpPr>
          <p:spPr bwMode="auto">
            <a:xfrm>
              <a:off x="1066800" y="2438400"/>
              <a:ext cx="38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2400" b="0">
                  <a:solidFill>
                    <a:srgbClr val="000000"/>
                  </a:solidFill>
                  <a:latin typeface="Arial Narrow" charset="0"/>
                </a:rPr>
                <a:t>2</a:t>
              </a:r>
              <a:endParaRPr lang="en-US" b="0">
                <a:solidFill>
                  <a:srgbClr val="000000"/>
                </a:solidFill>
              </a:endParaRPr>
            </a:p>
          </p:txBody>
        </p:sp>
      </p:grpSp>
      <p:sp>
        <p:nvSpPr>
          <p:cNvPr id="79" name="Rounded Rectangular Callout 78"/>
          <p:cNvSpPr/>
          <p:nvPr/>
        </p:nvSpPr>
        <p:spPr bwMode="auto">
          <a:xfrm>
            <a:off x="6019800" y="4648200"/>
            <a:ext cx="2895600" cy="838200"/>
          </a:xfrm>
          <a:prstGeom prst="wedgeRoundRectCallout">
            <a:avLst>
              <a:gd name="adj1" fmla="val -36258"/>
              <a:gd name="adj2" fmla="val 87723"/>
              <a:gd name="adj3" fmla="val 16667"/>
            </a:avLst>
          </a:prstGeom>
          <a:solidFill>
            <a:srgbClr val="B9CAFF"/>
          </a:solidFill>
          <a:ln w="9525" cap="flat" cmpd="sng" algn="ctr">
            <a:solidFill>
              <a:schemeClr val="tx1"/>
            </a:solidFill>
            <a:prstDash val="solid"/>
            <a:round/>
            <a:headEnd type="none" w="med" len="med"/>
            <a:tailEnd type="none" w="med" len="med"/>
          </a:ln>
          <a:effectLst/>
        </p:spPr>
        <p:txBody>
          <a:bodyPr/>
          <a:lstStyle/>
          <a:p>
            <a:pPr algn="ctr"/>
            <a:r>
              <a:rPr lang="en-GB" sz="2000" b="0">
                <a:solidFill>
                  <a:srgbClr val="0000BF"/>
                </a:solidFill>
              </a:rPr>
              <a:t>Any colour-symmetric </a:t>
            </a:r>
            <a:br>
              <a:rPr lang="en-GB" sz="2000" b="0">
                <a:solidFill>
                  <a:srgbClr val="0000BF"/>
                </a:solidFill>
              </a:rPr>
            </a:br>
            <a:r>
              <a:rPr lang="en-GB" sz="2000" b="0">
                <a:solidFill>
                  <a:srgbClr val="0000BF"/>
                </a:solidFill>
              </a:rPr>
              <a:t>arrangement?</a:t>
            </a:r>
          </a:p>
        </p:txBody>
      </p:sp>
    </p:spTree>
    <p:extLst>
      <p:ext uri="{BB962C8B-B14F-4D97-AF65-F5344CB8AC3E}">
        <p14:creationId xmlns:p14="http://schemas.microsoft.com/office/powerpoint/2010/main" val="35663359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4"/>
                                        </p:tgtEl>
                                      </p:cBhvr>
                                    </p:animEffect>
                                    <p:set>
                                      <p:cBhvr>
                                        <p:cTn id="7" dur="1" fill="hold">
                                          <p:stCondLst>
                                            <p:cond delay="9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499"/>
                                          </p:stCondLst>
                                        </p:cTn>
                                        <p:tgtEl>
                                          <p:spTgt spid="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235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234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234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2350"/>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xit" presetSubtype="0" fill="hold"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499"/>
                                          </p:stCondLst>
                                        </p:cTn>
                                        <p:tgtEl>
                                          <p:spTgt spid="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49" grpId="0" animBg="1" autoUpdateAnimBg="0"/>
      <p:bldP spid="12349" grpId="1" animBg="1"/>
      <p:bldP spid="12350" grpId="0" animBg="1" autoUpdateAnimBg="0"/>
      <p:bldP spid="12350" grpId="1" animBg="1"/>
      <p:bldP spid="7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528" y="332656"/>
            <a:ext cx="8305800" cy="1104900"/>
          </a:xfrm>
        </p:spPr>
        <p:txBody>
          <a:bodyPr anchor="t"/>
          <a:lstStyle/>
          <a:p>
            <a:r>
              <a:rPr lang="en-US">
                <a:latin typeface="Chalkboard" charset="0"/>
                <a:ea typeface="ＭＳ Ｐゴシック" charset="0"/>
                <a:cs typeface="ＭＳ Ｐゴシック" charset="0"/>
              </a:rPr>
              <a:t>More Magic Square Reasoning</a:t>
            </a:r>
          </a:p>
        </p:txBody>
      </p:sp>
      <p:grpSp>
        <p:nvGrpSpPr>
          <p:cNvPr id="40963" name="Group 3"/>
          <p:cNvGrpSpPr>
            <a:grpSpLocks/>
          </p:cNvGrpSpPr>
          <p:nvPr/>
        </p:nvGrpSpPr>
        <p:grpSpPr bwMode="auto">
          <a:xfrm>
            <a:off x="2819400" y="1524000"/>
            <a:ext cx="3657600" cy="3657600"/>
            <a:chOff x="2832" y="1104"/>
            <a:chExt cx="2304" cy="2304"/>
          </a:xfrm>
        </p:grpSpPr>
        <p:sp>
          <p:nvSpPr>
            <p:cNvPr id="41005" name="Rectangle 4"/>
            <p:cNvSpPr>
              <a:spLocks noChangeArrowheads="1"/>
            </p:cNvSpPr>
            <p:nvPr/>
          </p:nvSpPr>
          <p:spPr bwMode="auto">
            <a:xfrm>
              <a:off x="2832" y="1104"/>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06" name="Rectangle 5"/>
            <p:cNvSpPr>
              <a:spLocks noChangeArrowheads="1"/>
            </p:cNvSpPr>
            <p:nvPr/>
          </p:nvSpPr>
          <p:spPr bwMode="auto">
            <a:xfrm>
              <a:off x="3408" y="1104"/>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07" name="Rectangle 6"/>
            <p:cNvSpPr>
              <a:spLocks noChangeArrowheads="1"/>
            </p:cNvSpPr>
            <p:nvPr/>
          </p:nvSpPr>
          <p:spPr bwMode="auto">
            <a:xfrm>
              <a:off x="3984" y="1104"/>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08" name="Rectangle 7"/>
            <p:cNvSpPr>
              <a:spLocks noChangeArrowheads="1"/>
            </p:cNvSpPr>
            <p:nvPr/>
          </p:nvSpPr>
          <p:spPr bwMode="auto">
            <a:xfrm>
              <a:off x="4560" y="1104"/>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09" name="Rectangle 8"/>
            <p:cNvSpPr>
              <a:spLocks noChangeArrowheads="1"/>
            </p:cNvSpPr>
            <p:nvPr/>
          </p:nvSpPr>
          <p:spPr bwMode="auto">
            <a:xfrm>
              <a:off x="2832" y="1680"/>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0" name="Rectangle 9"/>
            <p:cNvSpPr>
              <a:spLocks noChangeArrowheads="1"/>
            </p:cNvSpPr>
            <p:nvPr/>
          </p:nvSpPr>
          <p:spPr bwMode="auto">
            <a:xfrm>
              <a:off x="3408" y="1680"/>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1" name="Rectangle 10"/>
            <p:cNvSpPr>
              <a:spLocks noChangeArrowheads="1"/>
            </p:cNvSpPr>
            <p:nvPr/>
          </p:nvSpPr>
          <p:spPr bwMode="auto">
            <a:xfrm>
              <a:off x="3984" y="1680"/>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2" name="Rectangle 11"/>
            <p:cNvSpPr>
              <a:spLocks noChangeArrowheads="1"/>
            </p:cNvSpPr>
            <p:nvPr/>
          </p:nvSpPr>
          <p:spPr bwMode="auto">
            <a:xfrm>
              <a:off x="4560" y="1680"/>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3" name="Rectangle 12"/>
            <p:cNvSpPr>
              <a:spLocks noChangeArrowheads="1"/>
            </p:cNvSpPr>
            <p:nvPr/>
          </p:nvSpPr>
          <p:spPr bwMode="auto">
            <a:xfrm>
              <a:off x="2832" y="2256"/>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4" name="Rectangle 13"/>
            <p:cNvSpPr>
              <a:spLocks noChangeArrowheads="1"/>
            </p:cNvSpPr>
            <p:nvPr/>
          </p:nvSpPr>
          <p:spPr bwMode="auto">
            <a:xfrm>
              <a:off x="3408" y="2256"/>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5" name="Rectangle 14"/>
            <p:cNvSpPr>
              <a:spLocks noChangeArrowheads="1"/>
            </p:cNvSpPr>
            <p:nvPr/>
          </p:nvSpPr>
          <p:spPr bwMode="auto">
            <a:xfrm>
              <a:off x="3984" y="2256"/>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6" name="Rectangle 15"/>
            <p:cNvSpPr>
              <a:spLocks noChangeArrowheads="1"/>
            </p:cNvSpPr>
            <p:nvPr/>
          </p:nvSpPr>
          <p:spPr bwMode="auto">
            <a:xfrm>
              <a:off x="4560" y="2256"/>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7" name="Rectangle 16"/>
            <p:cNvSpPr>
              <a:spLocks noChangeArrowheads="1"/>
            </p:cNvSpPr>
            <p:nvPr/>
          </p:nvSpPr>
          <p:spPr bwMode="auto">
            <a:xfrm>
              <a:off x="2832" y="2832"/>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8" name="Rectangle 17"/>
            <p:cNvSpPr>
              <a:spLocks noChangeArrowheads="1"/>
            </p:cNvSpPr>
            <p:nvPr/>
          </p:nvSpPr>
          <p:spPr bwMode="auto">
            <a:xfrm>
              <a:off x="3408" y="2832"/>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19" name="Rectangle 18"/>
            <p:cNvSpPr>
              <a:spLocks noChangeArrowheads="1"/>
            </p:cNvSpPr>
            <p:nvPr/>
          </p:nvSpPr>
          <p:spPr bwMode="auto">
            <a:xfrm>
              <a:off x="3984" y="2832"/>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41020" name="Rectangle 19"/>
            <p:cNvSpPr>
              <a:spLocks noChangeArrowheads="1"/>
            </p:cNvSpPr>
            <p:nvPr/>
          </p:nvSpPr>
          <p:spPr bwMode="auto">
            <a:xfrm>
              <a:off x="4560" y="2832"/>
              <a:ext cx="576" cy="576"/>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grpSp>
      <p:grpSp>
        <p:nvGrpSpPr>
          <p:cNvPr id="3" name="Group 20"/>
          <p:cNvGrpSpPr>
            <a:grpSpLocks/>
          </p:cNvGrpSpPr>
          <p:nvPr/>
        </p:nvGrpSpPr>
        <p:grpSpPr bwMode="auto">
          <a:xfrm>
            <a:off x="2895600" y="1600200"/>
            <a:ext cx="3505200" cy="3505200"/>
            <a:chOff x="2880" y="1152"/>
            <a:chExt cx="2208" cy="2208"/>
          </a:xfrm>
        </p:grpSpPr>
        <p:sp>
          <p:nvSpPr>
            <p:cNvPr id="40999" name="Rectangle 21"/>
            <p:cNvSpPr>
              <a:spLocks noChangeArrowheads="1"/>
            </p:cNvSpPr>
            <p:nvPr/>
          </p:nvSpPr>
          <p:spPr bwMode="auto">
            <a:xfrm>
              <a:off x="3456" y="1152"/>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1000" name="Rectangle 22"/>
            <p:cNvSpPr>
              <a:spLocks noChangeArrowheads="1"/>
            </p:cNvSpPr>
            <p:nvPr/>
          </p:nvSpPr>
          <p:spPr bwMode="auto">
            <a:xfrm>
              <a:off x="4032" y="1152"/>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1001" name="Rectangle 23"/>
            <p:cNvSpPr>
              <a:spLocks noChangeArrowheads="1"/>
            </p:cNvSpPr>
            <p:nvPr/>
          </p:nvSpPr>
          <p:spPr bwMode="auto">
            <a:xfrm>
              <a:off x="4608" y="1152"/>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1002" name="Rectangle 24"/>
            <p:cNvSpPr>
              <a:spLocks noChangeArrowheads="1"/>
            </p:cNvSpPr>
            <p:nvPr/>
          </p:nvSpPr>
          <p:spPr bwMode="auto">
            <a:xfrm>
              <a:off x="2880" y="1728"/>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sp>
          <p:nvSpPr>
            <p:cNvPr id="41003" name="Rectangle 25"/>
            <p:cNvSpPr>
              <a:spLocks noChangeArrowheads="1"/>
            </p:cNvSpPr>
            <p:nvPr/>
          </p:nvSpPr>
          <p:spPr bwMode="auto">
            <a:xfrm>
              <a:off x="2880" y="2304"/>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sp>
          <p:nvSpPr>
            <p:cNvPr id="41004" name="Rectangle 26"/>
            <p:cNvSpPr>
              <a:spLocks noChangeArrowheads="1"/>
            </p:cNvSpPr>
            <p:nvPr/>
          </p:nvSpPr>
          <p:spPr bwMode="auto">
            <a:xfrm>
              <a:off x="2880" y="2880"/>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grpSp>
      <p:grpSp>
        <p:nvGrpSpPr>
          <p:cNvPr id="4" name="Group 27"/>
          <p:cNvGrpSpPr>
            <a:grpSpLocks/>
          </p:cNvGrpSpPr>
          <p:nvPr/>
        </p:nvGrpSpPr>
        <p:grpSpPr bwMode="auto">
          <a:xfrm>
            <a:off x="2895600" y="1600200"/>
            <a:ext cx="3505200" cy="3505200"/>
            <a:chOff x="2880" y="1152"/>
            <a:chExt cx="2208" cy="2208"/>
          </a:xfrm>
        </p:grpSpPr>
        <p:sp>
          <p:nvSpPr>
            <p:cNvPr id="40991" name="Rectangle 28"/>
            <p:cNvSpPr>
              <a:spLocks noChangeArrowheads="1"/>
            </p:cNvSpPr>
            <p:nvPr/>
          </p:nvSpPr>
          <p:spPr bwMode="auto">
            <a:xfrm>
              <a:off x="3456" y="1728"/>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0992" name="Rectangle 29"/>
            <p:cNvSpPr>
              <a:spLocks noChangeArrowheads="1"/>
            </p:cNvSpPr>
            <p:nvPr/>
          </p:nvSpPr>
          <p:spPr bwMode="auto">
            <a:xfrm>
              <a:off x="4032" y="1728"/>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0993" name="Rectangle 30"/>
            <p:cNvSpPr>
              <a:spLocks noChangeArrowheads="1"/>
            </p:cNvSpPr>
            <p:nvPr/>
          </p:nvSpPr>
          <p:spPr bwMode="auto">
            <a:xfrm>
              <a:off x="4032" y="2304"/>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0994" name="Rectangle 31"/>
            <p:cNvSpPr>
              <a:spLocks noChangeArrowheads="1"/>
            </p:cNvSpPr>
            <p:nvPr/>
          </p:nvSpPr>
          <p:spPr bwMode="auto">
            <a:xfrm>
              <a:off x="2880" y="1152"/>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sp>
          <p:nvSpPr>
            <p:cNvPr id="40995" name="Rectangle 32"/>
            <p:cNvSpPr>
              <a:spLocks noChangeArrowheads="1"/>
            </p:cNvSpPr>
            <p:nvPr/>
          </p:nvSpPr>
          <p:spPr bwMode="auto">
            <a:xfrm>
              <a:off x="4608" y="2880"/>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sp>
          <p:nvSpPr>
            <p:cNvPr id="40996" name="Rectangle 33"/>
            <p:cNvSpPr>
              <a:spLocks noChangeArrowheads="1"/>
            </p:cNvSpPr>
            <p:nvPr/>
          </p:nvSpPr>
          <p:spPr bwMode="auto">
            <a:xfrm>
              <a:off x="4608" y="1152"/>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sp>
          <p:nvSpPr>
            <p:cNvPr id="40997" name="Rectangle 34"/>
            <p:cNvSpPr>
              <a:spLocks noChangeArrowheads="1"/>
            </p:cNvSpPr>
            <p:nvPr/>
          </p:nvSpPr>
          <p:spPr bwMode="auto">
            <a:xfrm>
              <a:off x="3456" y="2304"/>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0998" name="Rectangle 35"/>
            <p:cNvSpPr>
              <a:spLocks noChangeArrowheads="1"/>
            </p:cNvSpPr>
            <p:nvPr/>
          </p:nvSpPr>
          <p:spPr bwMode="auto">
            <a:xfrm>
              <a:off x="2880" y="2880"/>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grpSp>
      <p:grpSp>
        <p:nvGrpSpPr>
          <p:cNvPr id="5" name="Group 36"/>
          <p:cNvGrpSpPr>
            <a:grpSpLocks/>
          </p:cNvGrpSpPr>
          <p:nvPr/>
        </p:nvGrpSpPr>
        <p:grpSpPr bwMode="auto">
          <a:xfrm>
            <a:off x="2895600" y="1600200"/>
            <a:ext cx="3505200" cy="3505200"/>
            <a:chOff x="3888" y="1248"/>
            <a:chExt cx="2208" cy="2208"/>
          </a:xfrm>
        </p:grpSpPr>
        <p:sp>
          <p:nvSpPr>
            <p:cNvPr id="40987" name="Rectangle 37"/>
            <p:cNvSpPr>
              <a:spLocks noChangeArrowheads="1"/>
            </p:cNvSpPr>
            <p:nvPr/>
          </p:nvSpPr>
          <p:spPr bwMode="auto">
            <a:xfrm>
              <a:off x="5616" y="1248"/>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sp>
          <p:nvSpPr>
            <p:cNvPr id="40988" name="Rectangle 38"/>
            <p:cNvSpPr>
              <a:spLocks noChangeArrowheads="1"/>
            </p:cNvSpPr>
            <p:nvPr/>
          </p:nvSpPr>
          <p:spPr bwMode="auto">
            <a:xfrm>
              <a:off x="4464" y="1824"/>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0989" name="Rectangle 39"/>
            <p:cNvSpPr>
              <a:spLocks noChangeArrowheads="1"/>
            </p:cNvSpPr>
            <p:nvPr/>
          </p:nvSpPr>
          <p:spPr bwMode="auto">
            <a:xfrm>
              <a:off x="5040" y="2400"/>
              <a:ext cx="480" cy="480"/>
            </a:xfrm>
            <a:prstGeom prst="rect">
              <a:avLst/>
            </a:prstGeom>
            <a:solidFill>
              <a:schemeClr val="hlink"/>
            </a:solidFill>
            <a:ln w="9525">
              <a:solidFill>
                <a:srgbClr val="000000"/>
              </a:solidFill>
              <a:miter lim="800000"/>
              <a:headEnd/>
              <a:tailEnd/>
            </a:ln>
          </p:spPr>
          <p:txBody>
            <a:bodyPr wrap="none" anchor="ctr"/>
            <a:lstStyle/>
            <a:p>
              <a:endParaRPr lang="en-GB"/>
            </a:p>
          </p:txBody>
        </p:sp>
        <p:sp>
          <p:nvSpPr>
            <p:cNvPr id="40990" name="Rectangle 40"/>
            <p:cNvSpPr>
              <a:spLocks noChangeArrowheads="1"/>
            </p:cNvSpPr>
            <p:nvPr/>
          </p:nvSpPr>
          <p:spPr bwMode="auto">
            <a:xfrm>
              <a:off x="3888" y="2976"/>
              <a:ext cx="480" cy="480"/>
            </a:xfrm>
            <a:prstGeom prst="rect">
              <a:avLst/>
            </a:prstGeom>
            <a:solidFill>
              <a:srgbClr val="00FFFF"/>
            </a:solidFill>
            <a:ln w="9525">
              <a:solidFill>
                <a:srgbClr val="000000"/>
              </a:solidFill>
              <a:miter lim="800000"/>
              <a:headEnd/>
              <a:tailEnd/>
            </a:ln>
          </p:spPr>
          <p:txBody>
            <a:bodyPr wrap="none" anchor="ctr"/>
            <a:lstStyle/>
            <a:p>
              <a:endParaRPr lang="en-GB"/>
            </a:p>
          </p:txBody>
        </p:sp>
      </p:grpSp>
      <p:grpSp>
        <p:nvGrpSpPr>
          <p:cNvPr id="6" name="Group 41"/>
          <p:cNvGrpSpPr>
            <a:grpSpLocks/>
          </p:cNvGrpSpPr>
          <p:nvPr/>
        </p:nvGrpSpPr>
        <p:grpSpPr bwMode="auto">
          <a:xfrm>
            <a:off x="2987824" y="1628800"/>
            <a:ext cx="3352800" cy="3200400"/>
            <a:chOff x="-703" y="2763"/>
            <a:chExt cx="2112" cy="2016"/>
          </a:xfrm>
        </p:grpSpPr>
        <p:sp>
          <p:nvSpPr>
            <p:cNvPr id="40983" name="Line 42"/>
            <p:cNvSpPr>
              <a:spLocks noChangeShapeType="1"/>
            </p:cNvSpPr>
            <p:nvPr/>
          </p:nvSpPr>
          <p:spPr bwMode="auto">
            <a:xfrm>
              <a:off x="-703" y="3483"/>
              <a:ext cx="2064" cy="0"/>
            </a:xfrm>
            <a:prstGeom prst="line">
              <a:avLst/>
            </a:prstGeom>
            <a:noFill/>
            <a:ln w="1270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84" name="Line 43"/>
            <p:cNvSpPr>
              <a:spLocks noChangeShapeType="1"/>
            </p:cNvSpPr>
            <p:nvPr/>
          </p:nvSpPr>
          <p:spPr bwMode="auto">
            <a:xfrm>
              <a:off x="-703" y="4059"/>
              <a:ext cx="2112" cy="0"/>
            </a:xfrm>
            <a:prstGeom prst="line">
              <a:avLst/>
            </a:prstGeom>
            <a:noFill/>
            <a:ln w="1270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85" name="Line 44"/>
            <p:cNvSpPr>
              <a:spLocks noChangeShapeType="1"/>
            </p:cNvSpPr>
            <p:nvPr/>
          </p:nvSpPr>
          <p:spPr bwMode="auto">
            <a:xfrm flipV="1">
              <a:off x="-511" y="2763"/>
              <a:ext cx="0" cy="2016"/>
            </a:xfrm>
            <a:prstGeom prst="line">
              <a:avLst/>
            </a:prstGeom>
            <a:noFill/>
            <a:ln w="127000">
              <a:solidFill>
                <a:srgbClr val="66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86" name="Line 45"/>
            <p:cNvSpPr>
              <a:spLocks noChangeShapeType="1"/>
            </p:cNvSpPr>
            <p:nvPr/>
          </p:nvSpPr>
          <p:spPr bwMode="auto">
            <a:xfrm flipV="1">
              <a:off x="1217" y="2763"/>
              <a:ext cx="0" cy="2016"/>
            </a:xfrm>
            <a:prstGeom prst="line">
              <a:avLst/>
            </a:prstGeom>
            <a:noFill/>
            <a:ln w="127000">
              <a:solidFill>
                <a:srgbClr val="66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7" name="Group 46"/>
          <p:cNvGrpSpPr>
            <a:grpSpLocks/>
          </p:cNvGrpSpPr>
          <p:nvPr/>
        </p:nvGrpSpPr>
        <p:grpSpPr bwMode="auto">
          <a:xfrm>
            <a:off x="2987824" y="1556792"/>
            <a:ext cx="3352800" cy="3276600"/>
            <a:chOff x="288" y="1104"/>
            <a:chExt cx="2112" cy="2064"/>
          </a:xfrm>
        </p:grpSpPr>
        <p:sp>
          <p:nvSpPr>
            <p:cNvPr id="40977" name="Line 47"/>
            <p:cNvSpPr>
              <a:spLocks noChangeShapeType="1"/>
            </p:cNvSpPr>
            <p:nvPr/>
          </p:nvSpPr>
          <p:spPr bwMode="auto">
            <a:xfrm flipH="1" flipV="1">
              <a:off x="432" y="1152"/>
              <a:ext cx="1776" cy="2016"/>
            </a:xfrm>
            <a:prstGeom prst="line">
              <a:avLst/>
            </a:prstGeom>
            <a:noFill/>
            <a:ln w="1270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78" name="Line 48"/>
            <p:cNvSpPr>
              <a:spLocks noChangeShapeType="1"/>
            </p:cNvSpPr>
            <p:nvPr/>
          </p:nvSpPr>
          <p:spPr bwMode="auto">
            <a:xfrm>
              <a:off x="288" y="1872"/>
              <a:ext cx="2064" cy="0"/>
            </a:xfrm>
            <a:prstGeom prst="line">
              <a:avLst/>
            </a:prstGeom>
            <a:noFill/>
            <a:ln w="1270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79" name="Line 49"/>
            <p:cNvSpPr>
              <a:spLocks noChangeShapeType="1"/>
            </p:cNvSpPr>
            <p:nvPr/>
          </p:nvSpPr>
          <p:spPr bwMode="auto">
            <a:xfrm>
              <a:off x="288" y="2448"/>
              <a:ext cx="2112" cy="0"/>
            </a:xfrm>
            <a:prstGeom prst="line">
              <a:avLst/>
            </a:prstGeom>
            <a:noFill/>
            <a:ln w="1270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80" name="Line 50"/>
            <p:cNvSpPr>
              <a:spLocks noChangeShapeType="1"/>
            </p:cNvSpPr>
            <p:nvPr/>
          </p:nvSpPr>
          <p:spPr bwMode="auto">
            <a:xfrm flipV="1">
              <a:off x="2208" y="1152"/>
              <a:ext cx="0" cy="2016"/>
            </a:xfrm>
            <a:prstGeom prst="line">
              <a:avLst/>
            </a:prstGeom>
            <a:noFill/>
            <a:ln w="1270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81" name="Line 51"/>
            <p:cNvSpPr>
              <a:spLocks noChangeShapeType="1"/>
            </p:cNvSpPr>
            <p:nvPr/>
          </p:nvSpPr>
          <p:spPr bwMode="auto">
            <a:xfrm flipV="1">
              <a:off x="432" y="1152"/>
              <a:ext cx="1824" cy="1920"/>
            </a:xfrm>
            <a:prstGeom prst="line">
              <a:avLst/>
            </a:prstGeom>
            <a:noFill/>
            <a:ln w="1270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0982" name="Line 52"/>
            <p:cNvSpPr>
              <a:spLocks noChangeShapeType="1"/>
            </p:cNvSpPr>
            <p:nvPr/>
          </p:nvSpPr>
          <p:spPr bwMode="auto">
            <a:xfrm flipV="1">
              <a:off x="432" y="1104"/>
              <a:ext cx="0" cy="2016"/>
            </a:xfrm>
            <a:prstGeom prst="line">
              <a:avLst/>
            </a:prstGeom>
            <a:noFill/>
            <a:ln w="127000">
              <a:solidFill>
                <a:srgbClr val="00FFFF"/>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8" name="Group 53"/>
          <p:cNvGrpSpPr>
            <a:grpSpLocks/>
          </p:cNvGrpSpPr>
          <p:nvPr/>
        </p:nvGrpSpPr>
        <p:grpSpPr bwMode="auto">
          <a:xfrm>
            <a:off x="2362200" y="5516563"/>
            <a:ext cx="4800600" cy="579437"/>
            <a:chOff x="1296" y="3430"/>
            <a:chExt cx="3024" cy="365"/>
          </a:xfrm>
        </p:grpSpPr>
        <p:sp>
          <p:nvSpPr>
            <p:cNvPr id="40970" name="Rectangle 54"/>
            <p:cNvSpPr>
              <a:spLocks noChangeArrowheads="1"/>
            </p:cNvSpPr>
            <p:nvPr/>
          </p:nvSpPr>
          <p:spPr bwMode="auto">
            <a:xfrm>
              <a:off x="1900" y="3435"/>
              <a:ext cx="356" cy="35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b="0">
                <a:solidFill>
                  <a:srgbClr val="000000"/>
                </a:solidFill>
              </a:endParaRPr>
            </a:p>
          </p:txBody>
        </p:sp>
        <p:sp>
          <p:nvSpPr>
            <p:cNvPr id="40971" name="Rectangle 55"/>
            <p:cNvSpPr>
              <a:spLocks noChangeArrowheads="1"/>
            </p:cNvSpPr>
            <p:nvPr/>
          </p:nvSpPr>
          <p:spPr bwMode="auto">
            <a:xfrm>
              <a:off x="3100" y="3435"/>
              <a:ext cx="356" cy="356"/>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b="0">
                <a:solidFill>
                  <a:srgbClr val="000000"/>
                </a:solidFill>
              </a:endParaRPr>
            </a:p>
          </p:txBody>
        </p:sp>
        <p:sp>
          <p:nvSpPr>
            <p:cNvPr id="40972" name="Text Box 56"/>
            <p:cNvSpPr txBox="1">
              <a:spLocks noChangeArrowheads="1"/>
            </p:cNvSpPr>
            <p:nvPr/>
          </p:nvSpPr>
          <p:spPr bwMode="auto">
            <a:xfrm>
              <a:off x="2324" y="3430"/>
              <a:ext cx="35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a:t>
              </a:r>
            </a:p>
          </p:txBody>
        </p:sp>
        <p:sp>
          <p:nvSpPr>
            <p:cNvPr id="40973" name="Text Box 57"/>
            <p:cNvSpPr txBox="1">
              <a:spLocks noChangeArrowheads="1"/>
            </p:cNvSpPr>
            <p:nvPr/>
          </p:nvSpPr>
          <p:spPr bwMode="auto">
            <a:xfrm>
              <a:off x="3680" y="3430"/>
              <a:ext cx="64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 0</a:t>
              </a:r>
            </a:p>
          </p:txBody>
        </p:sp>
        <p:sp>
          <p:nvSpPr>
            <p:cNvPr id="40974" name="Text Box 58"/>
            <p:cNvSpPr txBox="1">
              <a:spLocks noChangeArrowheads="1"/>
            </p:cNvSpPr>
            <p:nvPr/>
          </p:nvSpPr>
          <p:spPr bwMode="auto">
            <a:xfrm>
              <a:off x="1296" y="3430"/>
              <a:ext cx="86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Sum(</a:t>
              </a:r>
            </a:p>
          </p:txBody>
        </p:sp>
        <p:sp>
          <p:nvSpPr>
            <p:cNvPr id="40975" name="Text Box 59"/>
            <p:cNvSpPr txBox="1">
              <a:spLocks noChangeArrowheads="1"/>
            </p:cNvSpPr>
            <p:nvPr/>
          </p:nvSpPr>
          <p:spPr bwMode="auto">
            <a:xfrm>
              <a:off x="1814" y="3430"/>
              <a:ext cx="59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r>
                <a:rPr lang="en-US" sz="3200" b="0">
                  <a:solidFill>
                    <a:srgbClr val="000000"/>
                  </a:solidFill>
                  <a:latin typeface="Arial Narrow" charset="0"/>
                </a:rPr>
                <a:t>       )</a:t>
              </a:r>
            </a:p>
          </p:txBody>
        </p:sp>
        <p:sp>
          <p:nvSpPr>
            <p:cNvPr id="40976" name="Text Box 60"/>
            <p:cNvSpPr txBox="1">
              <a:spLocks noChangeArrowheads="1"/>
            </p:cNvSpPr>
            <p:nvPr/>
          </p:nvSpPr>
          <p:spPr bwMode="auto">
            <a:xfrm>
              <a:off x="2496" y="3430"/>
              <a:ext cx="115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Chalkboard" charset="0"/>
                  <a:ea typeface="ＭＳ Ｐゴシック" charset="0"/>
                  <a:cs typeface="ＭＳ Ｐゴシック" charset="0"/>
                </a:defRPr>
              </a:lvl1pPr>
              <a:lvl2pPr marL="37931725" indent="-37474525">
                <a:defRPr sz="2800" b="1">
                  <a:solidFill>
                    <a:schemeClr val="tx1"/>
                  </a:solidFill>
                  <a:latin typeface="Chalkboard" charset="0"/>
                  <a:ea typeface="ＭＳ Ｐゴシック" charset="0"/>
                </a:defRPr>
              </a:lvl2pPr>
              <a:lvl3pPr>
                <a:defRPr sz="2800" b="1">
                  <a:solidFill>
                    <a:schemeClr val="tx1"/>
                  </a:solidFill>
                  <a:latin typeface="Chalkboard" charset="0"/>
                  <a:ea typeface="ＭＳ Ｐゴシック" charset="0"/>
                </a:defRPr>
              </a:lvl3pPr>
              <a:lvl4pPr>
                <a:defRPr sz="2800" b="1">
                  <a:solidFill>
                    <a:schemeClr val="tx1"/>
                  </a:solidFill>
                  <a:latin typeface="Chalkboard" charset="0"/>
                  <a:ea typeface="ＭＳ Ｐゴシック" charset="0"/>
                </a:defRPr>
              </a:lvl4pPr>
              <a:lvl5pPr>
                <a:defRPr sz="2800" b="1">
                  <a:solidFill>
                    <a:schemeClr val="tx1"/>
                  </a:solidFill>
                  <a:latin typeface="Chalkboard" charset="0"/>
                  <a:ea typeface="ＭＳ Ｐゴシック" charset="0"/>
                </a:defRPr>
              </a:lvl5pPr>
              <a:lvl6pPr marL="457200" eaLnBrk="0" fontAlgn="base" hangingPunct="0">
                <a:spcBef>
                  <a:spcPct val="0"/>
                </a:spcBef>
                <a:spcAft>
                  <a:spcPct val="0"/>
                </a:spcAft>
                <a:defRPr sz="2800" b="1">
                  <a:solidFill>
                    <a:schemeClr val="tx1"/>
                  </a:solidFill>
                  <a:latin typeface="Chalkboard" charset="0"/>
                  <a:ea typeface="ＭＳ Ｐゴシック" charset="0"/>
                </a:defRPr>
              </a:lvl6pPr>
              <a:lvl7pPr marL="914400" eaLnBrk="0" fontAlgn="base" hangingPunct="0">
                <a:spcBef>
                  <a:spcPct val="0"/>
                </a:spcBef>
                <a:spcAft>
                  <a:spcPct val="0"/>
                </a:spcAft>
                <a:defRPr sz="2800" b="1">
                  <a:solidFill>
                    <a:schemeClr val="tx1"/>
                  </a:solidFill>
                  <a:latin typeface="Chalkboard" charset="0"/>
                  <a:ea typeface="ＭＳ Ｐゴシック" charset="0"/>
                </a:defRPr>
              </a:lvl7pPr>
              <a:lvl8pPr marL="1371600" eaLnBrk="0" fontAlgn="base" hangingPunct="0">
                <a:spcBef>
                  <a:spcPct val="0"/>
                </a:spcBef>
                <a:spcAft>
                  <a:spcPct val="0"/>
                </a:spcAft>
                <a:defRPr sz="2800" b="1">
                  <a:solidFill>
                    <a:schemeClr val="tx1"/>
                  </a:solidFill>
                  <a:latin typeface="Chalkboard" charset="0"/>
                  <a:ea typeface="ＭＳ Ｐゴシック" charset="0"/>
                </a:defRPr>
              </a:lvl8pPr>
              <a:lvl9pPr marL="1828800" eaLnBrk="0" fontAlgn="base" hangingPunct="0">
                <a:spcBef>
                  <a:spcPct val="0"/>
                </a:spcBef>
                <a:spcAft>
                  <a:spcPct val="0"/>
                </a:spcAft>
                <a:defRPr sz="2800" b="1">
                  <a:solidFill>
                    <a:schemeClr val="tx1"/>
                  </a:solidFill>
                  <a:latin typeface="Chalkboard" charset="0"/>
                  <a:ea typeface="ＭＳ Ｐゴシック" charset="0"/>
                </a:defRPr>
              </a:lvl9pPr>
            </a:lstStyle>
            <a:p>
              <a:pPr>
                <a:spcBef>
                  <a:spcPct val="50000"/>
                </a:spcBef>
              </a:pPr>
              <a:r>
                <a:rPr lang="en-US" sz="3200" b="0">
                  <a:solidFill>
                    <a:srgbClr val="000000"/>
                  </a:solidFill>
                  <a:latin typeface="Arial Narrow" charset="0"/>
                </a:rPr>
                <a:t>Sum(       )</a:t>
              </a:r>
            </a:p>
          </p:txBody>
        </p:sp>
      </p:grpSp>
    </p:spTree>
    <p:extLst>
      <p:ext uri="{BB962C8B-B14F-4D97-AF65-F5344CB8AC3E}">
        <p14:creationId xmlns:p14="http://schemas.microsoft.com/office/powerpoint/2010/main" val="12062989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499"/>
                                          </p:stCondLst>
                                        </p:cTn>
                                        <p:tgtEl>
                                          <p:spTgt spid="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nodeType="click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Yellow on Blue">
  <a:themeElements>
    <a:clrScheme name="Custom 1">
      <a:dk1>
        <a:srgbClr val="FFFF99"/>
      </a:dk1>
      <a:lt1>
        <a:srgbClr val="6699FF"/>
      </a:lt1>
      <a:dk2>
        <a:srgbClr val="993300"/>
      </a:dk2>
      <a:lt2>
        <a:srgbClr val="FFFF00"/>
      </a:lt2>
      <a:accent1>
        <a:srgbClr val="F57B49"/>
      </a:accent1>
      <a:accent2>
        <a:srgbClr val="FF00FF"/>
      </a:accent2>
      <a:accent3>
        <a:srgbClr val="AAAAFF"/>
      </a:accent3>
      <a:accent4>
        <a:srgbClr val="DADADA"/>
      </a:accent4>
      <a:accent5>
        <a:srgbClr val="F9BFB1"/>
      </a:accent5>
      <a:accent6>
        <a:srgbClr val="E700E7"/>
      </a:accent6>
      <a:hlink>
        <a:srgbClr val="FF0000"/>
      </a:hlink>
      <a:folHlink>
        <a:srgbClr val="919191"/>
      </a:folHlink>
    </a:clrScheme>
    <a:fontScheme name="Yellow on Blue">
      <a:majorFont>
        <a:latin typeface="Chalkboard"/>
        <a:ea typeface=""/>
        <a:cs typeface=""/>
      </a:majorFont>
      <a:minorFont>
        <a:latin typeface="Chalkboar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lnDef>
  </a:objectDefaults>
  <a:extraClrSchemeLst>
    <a:extraClrScheme>
      <a:clrScheme name="Yellow on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Yellow on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Yellow on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Yellow on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Yellow on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Yellow on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Yellow on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444229"/>
      </a:dk1>
      <a:lt1>
        <a:srgbClr val="BBBDD6"/>
      </a:lt1>
      <a:dk2>
        <a:srgbClr val="000000"/>
      </a:dk2>
      <a:lt2>
        <a:srgbClr val="A46527"/>
      </a:lt2>
      <a:accent1>
        <a:srgbClr val="FF7C00"/>
      </a:accent1>
      <a:accent2>
        <a:srgbClr val="333399"/>
      </a:accent2>
      <a:accent3>
        <a:srgbClr val="DADBE8"/>
      </a:accent3>
      <a:accent4>
        <a:srgbClr val="393721"/>
      </a:accent4>
      <a:accent5>
        <a:srgbClr val="FFBFAA"/>
      </a:accent5>
      <a:accent6>
        <a:srgbClr val="2D2D8A"/>
      </a:accent6>
      <a:hlink>
        <a:srgbClr val="009999"/>
      </a:hlink>
      <a:folHlink>
        <a:srgbClr val="99CC00"/>
      </a:folHlink>
    </a:clrScheme>
    <a:fontScheme name="Title &amp; Bullets">
      <a:majorFont>
        <a:latin typeface="Chalkboard"/>
        <a:ea typeface="ヒラギノ角ゴ Pro W3"/>
        <a:cs typeface="ヒラギノ角ゴ Pro W3"/>
      </a:majorFont>
      <a:minorFont>
        <a:latin typeface="Chalkboard"/>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MaxiMac:Applications:Microsoft Office X:Templates:JHM Templates:Yellow on Blue.pot</Template>
  <TotalTime>12476</TotalTime>
  <Words>1229</Words>
  <Application>Microsoft Macintosh PowerPoint</Application>
  <PresentationFormat>On-screen Show (4:3)</PresentationFormat>
  <Paragraphs>269</Paragraphs>
  <Slides>25</Slides>
  <Notes>9</Notes>
  <HiddenSlides>1</HiddenSlides>
  <MMClips>4</MMClips>
  <ScaleCrop>false</ScaleCrop>
  <HeadingPairs>
    <vt:vector size="8" baseType="variant">
      <vt:variant>
        <vt:lpstr>Theme</vt:lpstr>
      </vt:variant>
      <vt:variant>
        <vt:i4>3</vt:i4>
      </vt:variant>
      <vt:variant>
        <vt:lpstr>Links</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Yellow on Blue</vt:lpstr>
      <vt:lpstr>Title &amp; Bullets</vt:lpstr>
      <vt:lpstr>Blank Presentation</vt:lpstr>
      <vt:lpstr>???</vt:lpstr>
      <vt:lpstr>Equation</vt:lpstr>
      <vt:lpstr>Reasoning Reasonably in Mathematics</vt:lpstr>
      <vt:lpstr>Intentions</vt:lpstr>
      <vt:lpstr>Conjectures</vt:lpstr>
      <vt:lpstr>Actions</vt:lpstr>
      <vt:lpstr>Revealing Shapes</vt:lpstr>
      <vt:lpstr>Revealing Shapes 2</vt:lpstr>
      <vt:lpstr>Secret Places</vt:lpstr>
      <vt:lpstr>Magic Square Reasoning</vt:lpstr>
      <vt:lpstr>More Magic Square Reasoning</vt:lpstr>
      <vt:lpstr>Set Ratios</vt:lpstr>
      <vt:lpstr>Square Deductions</vt:lpstr>
      <vt:lpstr>31: a game for two players</vt:lpstr>
      <vt:lpstr>Perimeter Projections</vt:lpstr>
      <vt:lpstr>More Perimeter Projections</vt:lpstr>
      <vt:lpstr>Bag Reasoning</vt:lpstr>
      <vt:lpstr>What Do I know?</vt:lpstr>
      <vt:lpstr> Covered Up Sums</vt:lpstr>
      <vt:lpstr>Covered Up Sums</vt:lpstr>
      <vt:lpstr>Reasoning Conjectures</vt:lpstr>
      <vt:lpstr>Closer</vt:lpstr>
      <vt:lpstr>Frameworks</vt:lpstr>
      <vt:lpstr>Mathematical Thinking</vt:lpstr>
      <vt:lpstr>Actions</vt:lpstr>
      <vt:lpstr>Possibilities for Action</vt:lpstr>
      <vt:lpstr>Follow Up</vt:lpstr>
    </vt:vector>
  </TitlesOfParts>
  <Company>CME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Mason</dc:creator>
  <cp:lastModifiedBy>Mason</cp:lastModifiedBy>
  <cp:revision>416</cp:revision>
  <dcterms:created xsi:type="dcterms:W3CDTF">2009-05-15T05:15:20Z</dcterms:created>
  <dcterms:modified xsi:type="dcterms:W3CDTF">2014-02-06T15:36:05Z</dcterms:modified>
</cp:coreProperties>
</file>