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ov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1" r:id="rId2"/>
    <p:sldMasterId id="2147483650" r:id="rId3"/>
  </p:sldMasterIdLst>
  <p:notesMasterIdLst>
    <p:notesMasterId r:id="rId47"/>
  </p:notesMasterIdLst>
  <p:sldIdLst>
    <p:sldId id="344" r:id="rId4"/>
    <p:sldId id="343" r:id="rId5"/>
    <p:sldId id="348" r:id="rId6"/>
    <p:sldId id="345" r:id="rId7"/>
    <p:sldId id="350" r:id="rId8"/>
    <p:sldId id="351" r:id="rId9"/>
    <p:sldId id="365" r:id="rId10"/>
    <p:sldId id="349" r:id="rId11"/>
    <p:sldId id="346" r:id="rId12"/>
    <p:sldId id="347" r:id="rId13"/>
    <p:sldId id="362" r:id="rId14"/>
    <p:sldId id="366" r:id="rId15"/>
    <p:sldId id="361" r:id="rId16"/>
    <p:sldId id="364" r:id="rId17"/>
    <p:sldId id="363" r:id="rId18"/>
    <p:sldId id="355" r:id="rId19"/>
    <p:sldId id="356" r:id="rId20"/>
    <p:sldId id="357" r:id="rId21"/>
    <p:sldId id="358" r:id="rId22"/>
    <p:sldId id="359" r:id="rId23"/>
    <p:sldId id="296" r:id="rId24"/>
    <p:sldId id="330" r:id="rId25"/>
    <p:sldId id="303" r:id="rId26"/>
    <p:sldId id="300" r:id="rId27"/>
    <p:sldId id="301" r:id="rId28"/>
    <p:sldId id="299" r:id="rId29"/>
    <p:sldId id="298" r:id="rId30"/>
    <p:sldId id="297" r:id="rId31"/>
    <p:sldId id="302" r:id="rId32"/>
    <p:sldId id="328" r:id="rId33"/>
    <p:sldId id="329" r:id="rId34"/>
    <p:sldId id="332" r:id="rId35"/>
    <p:sldId id="333" r:id="rId36"/>
    <p:sldId id="334" r:id="rId37"/>
    <p:sldId id="331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67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CB6786E-7E1B-9149-B259-EA04829D482E}">
          <p14:sldIdLst>
            <p14:sldId id="344"/>
            <p14:sldId id="343"/>
            <p14:sldId id="348"/>
            <p14:sldId id="345"/>
            <p14:sldId id="350"/>
            <p14:sldId id="351"/>
            <p14:sldId id="365"/>
            <p14:sldId id="349"/>
            <p14:sldId id="346"/>
            <p14:sldId id="347"/>
            <p14:sldId id="362"/>
            <p14:sldId id="366"/>
            <p14:sldId id="361"/>
            <p14:sldId id="364"/>
            <p14:sldId id="363"/>
          </p14:sldIdLst>
        </p14:section>
        <p14:section name="Exchange" id="{74D7D651-DDA3-3647-ABA0-2DEF72C44EE4}">
          <p14:sldIdLst>
            <p14:sldId id="355"/>
            <p14:sldId id="356"/>
            <p14:sldId id="357"/>
            <p14:sldId id="358"/>
            <p14:sldId id="359"/>
          </p14:sldIdLst>
        </p14:section>
        <p14:section name="Theories" id="{DF8E9025-D42C-564E-8E5C-0FF2DC139B04}">
          <p14:sldIdLst>
            <p14:sldId id="296"/>
            <p14:sldId id="330"/>
            <p14:sldId id="303"/>
            <p14:sldId id="300"/>
            <p14:sldId id="301"/>
            <p14:sldId id="299"/>
            <p14:sldId id="298"/>
            <p14:sldId id="297"/>
            <p14:sldId id="302"/>
            <p14:sldId id="328"/>
            <p14:sldId id="329"/>
            <p14:sldId id="332"/>
            <p14:sldId id="333"/>
            <p14:sldId id="334"/>
            <p14:sldId id="331"/>
            <p14:sldId id="336"/>
            <p14:sldId id="337"/>
            <p14:sldId id="338"/>
            <p14:sldId id="339"/>
            <p14:sldId id="340"/>
            <p14:sldId id="341"/>
            <p14:sldId id="342"/>
            <p14:sldId id="3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1FF1F"/>
    <a:srgbClr val="FFF2C0"/>
    <a:srgbClr val="FF8000"/>
    <a:srgbClr val="000000"/>
    <a:srgbClr val="CCFF66"/>
    <a:srgbClr val="800080"/>
    <a:srgbClr val="800000"/>
    <a:srgbClr val="FFF077"/>
    <a:srgbClr val="8D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3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cmapspublic3.ihmc.us/rid=1LGVGJY66-CCD5CZ-12G3/Learning%20Theory.cmap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A67CFEC-A894-3744-AB10-A7BAC93BF4D2}" type="slidenum">
              <a:rPr lang="en-US" sz="1200" b="0">
                <a:latin typeface="Lucida Grande" charset="0"/>
              </a:rPr>
              <a:pPr/>
              <a:t>1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3">
                    <a:lumMod val="10000"/>
                  </a:schemeClr>
                </a:solidFill>
              </a:rPr>
              <a:t/>
            </a:r>
            <a:br>
              <a:rPr lang="en-US">
                <a:solidFill>
                  <a:schemeClr val="accent3">
                    <a:lumMod val="10000"/>
                  </a:schemeClr>
                </a:solidFill>
              </a:rPr>
            </a:br>
            <a:r>
              <a:rPr lang="en-US">
                <a:solidFill>
                  <a:schemeClr val="accent3">
                    <a:lumMod val="10000"/>
                  </a:schemeClr>
                </a:solidFill>
                <a:hlinkClick r:id="rId3"/>
              </a:rPr>
              <a:t>http://cmapspublic3.ihmc.us/rid=1LGVGJY66-CCD5CZ-12G3/Learning%20Theory.cmap</a:t>
            </a:r>
            <a:r>
              <a:rPr lang="en-US">
                <a:solidFill>
                  <a:schemeClr val="accent3">
                    <a:lumMod val="10000"/>
                  </a:schemeClr>
                </a:solidFill>
              </a:rPr>
              <a:t> </a:t>
            </a:r>
            <a:endParaRPr lang="en-GB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9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students don’t do </a:t>
            </a:r>
            <a:r>
              <a:rPr lang="en-GB">
                <a:sym typeface="Wingdings"/>
              </a:rPr>
              <a:t> Being</a:t>
            </a:r>
            <a:r>
              <a:rPr lang="en-GB" baseline="0">
                <a:sym typeface="Wingdings"/>
              </a:rPr>
              <a:t> alerted to epistemological &amp; pedagogocal obstacles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41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First action looks like sacaling if you attend to the exchange</a:t>
            </a:r>
            <a:r>
              <a:rPr lang="en-GB" baseline="0"/>
              <a:t> and like repeated addition if you attend to the accumulation of reds.</a:t>
            </a:r>
          </a:p>
          <a:p>
            <a:r>
              <a:rPr lang="en-GB" baseline="0"/>
              <a:t>----- Meeting Notes (04/12/2012 18:03) -----</a:t>
            </a:r>
          </a:p>
          <a:p>
            <a:r>
              <a:rPr lang="en-GB" baseline="0"/>
              <a:t>Fairness</a:t>
            </a:r>
          </a:p>
          <a:p>
            <a:r>
              <a:rPr lang="en-GB" baseline="0"/>
              <a:t>if you start with a one-to-one matching, then one for two looks like division!</a:t>
            </a:r>
          </a:p>
          <a:p>
            <a:r>
              <a:rPr lang="en-GB" baseline="0"/>
              <a:t>Role of layout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96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ea typeface="ＭＳ Ｐゴシック" charset="0"/>
                <a:cs typeface="ＭＳ Ｐゴシック" charset="0"/>
              </a:rPr>
              <a:t>Compare with ‘money’</a:t>
            </a:r>
          </a:p>
          <a:p>
            <a:r>
              <a:rPr lang="en-GB">
                <a:ea typeface="ＭＳ Ｐゴシック" charset="0"/>
                <a:cs typeface="ＭＳ Ｐゴシック" charset="0"/>
              </a:rPr>
              <a:t>Flexibility (size isn’t everything)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433E8590-6997-2B47-A919-2D283481202E}" type="slidenum">
              <a:rPr lang="en-US" sz="1200" b="0">
                <a:latin typeface="Lucida Grande" charset="0"/>
              </a:rPr>
              <a:pPr/>
              <a:t>18</a:t>
            </a:fld>
            <a:endParaRPr lang="en-US" sz="1200" b="0"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Place Value is based</a:t>
            </a:r>
            <a:r>
              <a:rPr lang="en-GB" baseline="0"/>
              <a:t> on exchange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01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ko-KR">
                <a:ea typeface="MS PGothic" charset="0"/>
              </a:rPr>
              <a:t>Role of reflection in achieving affordances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fld id="{7CEE9722-6839-7D43-B6B0-B4B5FEFB3B2B}" type="slidenum">
              <a:rPr lang="en-US" altLang="ko-KR" sz="1200" b="0">
                <a:latin typeface="Lucida Grande" charset="0"/>
              </a:rPr>
              <a:pPr/>
              <a:t>39</a:t>
            </a:fld>
            <a:endParaRPr lang="en-US" altLang="ko-KR" sz="1200" b="0"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fld id="{2B97FF60-FDF4-C842-A926-0C3843F171D0}" type="slidenum">
              <a:rPr lang="en-US" altLang="ko-KR" sz="1200" b="0">
                <a:latin typeface="Lucida Grande" charset="0"/>
              </a:rPr>
              <a:pPr/>
              <a:t>41</a:t>
            </a:fld>
            <a:endParaRPr lang="en-US" altLang="ko-KR" sz="1200" b="0">
              <a:latin typeface="Lucida Grande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ko-KR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2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52400"/>
            <a:ext cx="2103437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57913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3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1873C-8276-E449-9733-905D3995D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7040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CEBE-BB09-FF47-976F-58E9EA93E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9224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853A-A83C-3A4B-B9BD-B0175DFF8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421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941A-E36A-9545-AB27-523028EFB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1284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41067-1855-014B-96A8-DA7D05686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2131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B661D-C418-414D-A709-C47B17498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846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DA9F-FC11-0346-B46B-99C4D4ADA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4557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5D6CA-AA83-214C-8B87-02FEE1D52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5412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44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Chalkboard" pitchFamily="-11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7021-EC8E-6A47-AB51-F5F6BA5D7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430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C98BB-B838-7A4D-9242-708A09D6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428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88900"/>
            <a:ext cx="2143125" cy="6083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8900"/>
            <a:ext cx="6276975" cy="6083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A354-DBA1-1A43-AFD3-900AA1A89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015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C9C9-3A70-9C45-8395-5050EA223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2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1D25-E0D1-E74C-BB85-8721036A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1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001D-2FE4-5243-99A1-1B469F76B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24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444C5-5C26-4241-8CDE-74AAD7DB0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69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DEB5-E6EF-8C42-A07C-852754A27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41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DF07-0A07-D94B-817B-336108ED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01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7F89-9AB1-234F-B8D1-DB51C2E6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9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433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FF962-821A-2E49-8A24-F01D3C78E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77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B277-0E2F-AC4C-8BC7-5C1A10E8F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49F9-BB89-964D-9BB0-EB0C1764E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79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171700" cy="6400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62700" cy="6400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0568-EE28-1144-BF90-979F2E93A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2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3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9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9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2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8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727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76200" y="63388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81FB3A04-3DDA-6D4B-B419-E64C2CC61434}" type="slidenum">
              <a:rPr lang="en-US" sz="2400" b="0" smtClean="0">
                <a:solidFill>
                  <a:srgbClr val="000000"/>
                </a:solidFill>
                <a:latin typeface="Lucida Grande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2400" b="0" smtClean="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5">
              <a:lumMod val="25000"/>
            </a:schemeClr>
          </a:solidFill>
          <a:effectLst>
            <a:outerShdw blurRad="38100" dist="38100" dir="2700000" algn="tl">
              <a:schemeClr val="tx2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Wingdings" charset="2"/>
        <a:buChar char="v"/>
        <a:defRPr sz="2400">
          <a:solidFill>
            <a:schemeClr val="accent3">
              <a:lumMod val="50000"/>
            </a:schemeClr>
          </a:solidFill>
          <a:effectLst/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SzPct val="100000"/>
        <a:buFontTx/>
        <a:buChar char="–"/>
        <a:defRPr sz="2000">
          <a:solidFill>
            <a:schemeClr val="bg2">
              <a:lumMod val="10000"/>
            </a:schemeClr>
          </a:solidFill>
          <a:effectLst/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100000"/>
        <a:buFont typeface="Wingdings" charset="2"/>
        <a:buChar char="Ø"/>
        <a:defRPr sz="2000">
          <a:solidFill>
            <a:srgbClr val="008000"/>
          </a:solidFill>
          <a:latin typeface="+mj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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88900"/>
            <a:ext cx="66802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63500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16000"/>
            <a:ext cx="8572500" cy="515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  <p:sp>
        <p:nvSpPr>
          <p:cNvPr id="8806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280150"/>
            <a:ext cx="4699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 b="0">
                <a:cs typeface="Chalkboard" charset="0"/>
                <a:sym typeface="Chalkboard" charset="0"/>
              </a:defRPr>
            </a:lvl1pPr>
          </a:lstStyle>
          <a:p>
            <a:pPr>
              <a:defRPr/>
            </a:pPr>
            <a:fld id="{F9BEE6A6-C067-B541-8D44-9DCE80682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+mj-lt"/>
          <a:ea typeface="+mj-ea"/>
          <a:cs typeface="+mj-cs"/>
          <a:sym typeface="Chalkboar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9pPr>
    </p:titleStyle>
    <p:bodyStyle>
      <a:lvl1pPr marL="381000" indent="-381000" algn="l" rtl="0" eaLnBrk="0" fontAlgn="base" hangingPunct="0">
        <a:spcBef>
          <a:spcPts val="1000"/>
        </a:spcBef>
        <a:spcAft>
          <a:spcPct val="0"/>
        </a:spcAft>
        <a:buSzPct val="116000"/>
        <a:buChar char="•"/>
        <a:defRPr sz="3200">
          <a:solidFill>
            <a:srgbClr val="2300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1pPr>
      <a:lvl2pPr marL="769938" indent="-401638" algn="l" rtl="0" eaLnBrk="0" fontAlgn="base" hangingPunct="0">
        <a:spcBef>
          <a:spcPts val="900"/>
        </a:spcBef>
        <a:spcAft>
          <a:spcPct val="0"/>
        </a:spcAft>
        <a:buSzPct val="77000"/>
        <a:buChar char="•"/>
        <a:defRPr sz="2400">
          <a:solidFill>
            <a:srgbClr val="0084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2pPr>
      <a:lvl3pPr marL="1176338" indent="-249238" algn="l" rtl="0" eaLnBrk="0" fontAlgn="base" hangingPunct="0">
        <a:spcBef>
          <a:spcPts val="900"/>
        </a:spcBef>
        <a:spcAft>
          <a:spcPct val="0"/>
        </a:spcAft>
        <a:buClr>
          <a:srgbClr val="444229"/>
        </a:buClr>
        <a:buSzPct val="125000"/>
        <a:buFont typeface="Hoefler Text" charset="0"/>
        <a:buChar char="•"/>
        <a:defRPr sz="2400">
          <a:solidFill>
            <a:srgbClr val="9400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3pPr>
      <a:lvl4pPr marL="15446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4pPr>
      <a:lvl5pPr marL="19129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5pPr>
      <a:lvl6pPr marL="23701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6pPr>
      <a:lvl7pPr marL="28273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7pPr>
      <a:lvl8pPr marL="32845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8pPr>
      <a:lvl9pPr marL="37417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86800" cy="5105400"/>
          </a:xfrm>
          <a:prstGeom prst="roundRect">
            <a:avLst>
              <a:gd name="adj" fmla="val 345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CC00"/>
                </a:solidFill>
                <a:latin typeface="Times" charset="0"/>
              </a:defRPr>
            </a:lvl1pPr>
          </a:lstStyle>
          <a:p>
            <a:pPr>
              <a:defRPr/>
            </a:pPr>
            <a:fld id="{EDDDA3EC-EAA5-0E44-83EC-F204EA7B1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ebdings" charset="0"/>
        <a:buChar char="&quot;"/>
        <a:defRPr sz="3200" b="1">
          <a:solidFill>
            <a:srgbClr val="FFFF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charset="0"/>
        <a:buChar char="z"/>
        <a:defRPr sz="3200" b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8.xml"/><Relationship Id="rId3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jhm3/Documents/Files/%20%20%20%20Current%20Activities/%20%20%20%20%20Events%202012/04.28%20MaST%20Northants/Exchanges/Exchanges.cdy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4" Type="http://schemas.openxmlformats.org/officeDocument/2006/relationships/video" Target="../media/media2.mov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4" Type="http://schemas.openxmlformats.org/officeDocument/2006/relationships/slide" Target="slide26.xml"/><Relationship Id="rId5" Type="http://schemas.openxmlformats.org/officeDocument/2006/relationships/slide" Target="slide22.xml"/><Relationship Id="rId6" Type="http://schemas.openxmlformats.org/officeDocument/2006/relationships/slide" Target="slide35.xml"/><Relationship Id="rId7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2" Type="http://schemas.openxmlformats.org/officeDocument/2006/relationships/slide" Target="slide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4" Type="http://schemas.openxmlformats.org/officeDocument/2006/relationships/slide" Target="slide33.xml"/><Relationship Id="rId5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2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4" Type="http://schemas.openxmlformats.org/officeDocument/2006/relationships/slide" Target="slide34.xml"/><Relationship Id="rId5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2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3068960"/>
            <a:ext cx="8280920" cy="1872208"/>
          </a:xfrm>
        </p:spPr>
        <p:txBody>
          <a:bodyPr anchor="t"/>
          <a:lstStyle/>
          <a:p>
            <a:pPr algn="ctr"/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/>
            </a:r>
            <a:br>
              <a:rPr lang="en-GB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GB">
                <a:effectLst/>
              </a:rPr>
              <a:t>Responsive &amp; Responsible Teaching: </a:t>
            </a:r>
            <a:br>
              <a:rPr lang="en-GB">
                <a:effectLst/>
              </a:rPr>
            </a:br>
            <a:r>
              <a:rPr lang="en-GB">
                <a:effectLst/>
              </a:rPr>
              <a:t>so, what is your theory?</a:t>
            </a:r>
            <a:br>
              <a:rPr lang="en-GB">
                <a:effectLst/>
              </a:rPr>
            </a:br>
            <a:r>
              <a:rPr lang="en-GB">
                <a:effectLst/>
              </a:rPr>
              <a:t/>
            </a:r>
            <a:br>
              <a:rPr lang="en-GB">
                <a:effectLst/>
              </a:rPr>
            </a:br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051720" y="1628800"/>
            <a:ext cx="511852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GB" sz="2400" b="0">
                <a:solidFill>
                  <a:srgbClr val="FF0000"/>
                </a:solidFill>
              </a:rPr>
              <a:t>Mathematics Education Research </a:t>
            </a:r>
            <a:br>
              <a:rPr lang="en-GB" sz="2400" b="0">
                <a:solidFill>
                  <a:srgbClr val="FF0000"/>
                </a:solidFill>
              </a:rPr>
            </a:br>
            <a:r>
              <a:rPr lang="en-GB" sz="2400" b="0">
                <a:solidFill>
                  <a:srgbClr val="FF0000"/>
                </a:solidFill>
              </a:rPr>
              <a:t>and </a:t>
            </a:r>
            <a:br>
              <a:rPr lang="en-GB" sz="2400" b="0">
                <a:solidFill>
                  <a:srgbClr val="FF0000"/>
                </a:solidFill>
              </a:rPr>
            </a:br>
            <a:r>
              <a:rPr lang="en-GB" sz="2400" b="0">
                <a:solidFill>
                  <a:srgbClr val="FF0000"/>
                </a:solidFill>
              </a:rPr>
              <a:t>Mathematics Teaching: </a:t>
            </a:r>
            <a:br>
              <a:rPr lang="en-GB" sz="2400" b="0">
                <a:solidFill>
                  <a:srgbClr val="FF0000"/>
                </a:solidFill>
              </a:rPr>
            </a:br>
            <a:r>
              <a:rPr lang="en-GB" sz="2400" b="0">
                <a:solidFill>
                  <a:srgbClr val="FF0000"/>
                </a:solidFill>
              </a:rPr>
              <a:t>Illusions, Reality, and Opportunities</a:t>
            </a:r>
            <a:endParaRPr lang="en-US" sz="2400" b="0">
              <a:solidFill>
                <a:srgbClr val="FF0000"/>
              </a:solidFill>
            </a:endParaRPr>
          </a:p>
        </p:txBody>
      </p:sp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403225" y="5249242"/>
            <a:ext cx="8740775" cy="1492126"/>
            <a:chOff x="110" y="96"/>
            <a:chExt cx="5506" cy="1076"/>
          </a:xfrm>
        </p:grpSpPr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110" y="96"/>
              <a:ext cx="1457" cy="983"/>
              <a:chOff x="38" y="96"/>
              <a:chExt cx="1457" cy="983"/>
            </a:xfrm>
          </p:grpSpPr>
          <p:pic>
            <p:nvPicPr>
              <p:cNvPr id="2" name="Picture 6" descr="OUPowerPoint18mmShiel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" y="96"/>
                <a:ext cx="469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5" name="Text Box 8"/>
              <p:cNvSpPr txBox="1">
                <a:spLocks noChangeArrowheads="1"/>
              </p:cNvSpPr>
              <p:nvPr/>
            </p:nvSpPr>
            <p:spPr bwMode="auto">
              <a:xfrm>
                <a:off x="38" y="672"/>
                <a:ext cx="1457" cy="40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rgbClr val="732600"/>
                    </a:solidFill>
                  </a:rPr>
                  <a:t>The Open University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rgbClr val="732600"/>
                    </a:solidFill>
                  </a:rPr>
                  <a:t>Maths Dept</a:t>
                </a:r>
              </a:p>
            </p:txBody>
          </p:sp>
        </p:grpSp>
        <p:grpSp>
          <p:nvGrpSpPr>
            <p:cNvPr id="28680" name="Group 12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28681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3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rgbClr val="732600"/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rgbClr val="732600"/>
                    </a:solidFill>
                  </a:rPr>
                  <a:t>Dept of Education</a:t>
                </a:r>
              </a:p>
            </p:txBody>
          </p:sp>
        </p:grpSp>
      </p:grpSp>
      <p:pic>
        <p:nvPicPr>
          <p:cNvPr id="2867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0" y="1219200"/>
            <a:ext cx="286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400" b="0">
                <a:solidFill>
                  <a:srgbClr val="732600"/>
                </a:solidFill>
              </a:rPr>
              <a:t>Promoting Mathematical Thinking</a:t>
            </a:r>
          </a:p>
        </p:txBody>
      </p:sp>
      <p:pic>
        <p:nvPicPr>
          <p:cNvPr id="28678" name="Picture 12" descr="NCETM_CPD_Standard_Logo FINAL Sm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67744" y="5085184"/>
            <a:ext cx="4572000" cy="14711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John Mason</a:t>
            </a:r>
            <a:br>
              <a:rPr lang="en-US" b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Brock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May 2013</a:t>
            </a:r>
          </a:p>
        </p:txBody>
      </p:sp>
    </p:spTree>
    <p:extLst>
      <p:ext uri="{BB962C8B-B14F-4D97-AF65-F5344CB8AC3E}">
        <p14:creationId xmlns:p14="http://schemas.microsoft.com/office/powerpoint/2010/main" val="320316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are the issues and gaps?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7727950" cy="1440160"/>
          </a:xfrm>
        </p:spPr>
        <p:txBody>
          <a:bodyPr/>
          <a:lstStyle/>
          <a:p>
            <a:r>
              <a:rPr lang="en-GB"/>
              <a:t>Mediation</a:t>
            </a:r>
          </a:p>
          <a:p>
            <a:pPr lvl="1"/>
            <a:r>
              <a:rPr lang="en-GB"/>
              <a:t>Between researchers and policy makers</a:t>
            </a:r>
          </a:p>
          <a:p>
            <a:pPr lvl="1"/>
            <a:r>
              <a:rPr lang="en-GB"/>
              <a:t>Between researchers and teachers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528" y="2924944"/>
            <a:ext cx="7727950" cy="35283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Access to Structure of a Topic</a:t>
            </a:r>
          </a:p>
          <a:p>
            <a:pPr lvl="1"/>
            <a:r>
              <a:rPr lang="en-GB" b="0"/>
              <a:t>Originating problems</a:t>
            </a:r>
          </a:p>
          <a:p>
            <a:pPr lvl="1"/>
            <a:r>
              <a:rPr lang="en-GB" b="0"/>
              <a:t>Applications; types of use</a:t>
            </a:r>
          </a:p>
          <a:p>
            <a:pPr lvl="1"/>
            <a:r>
              <a:rPr lang="en-GB" b="0"/>
              <a:t>Core awarenesses, images and connections</a:t>
            </a:r>
          </a:p>
          <a:p>
            <a:pPr lvl="1"/>
            <a:r>
              <a:rPr lang="en-GB" b="0"/>
              <a:t>Classic errors and misconceptions</a:t>
            </a:r>
          </a:p>
          <a:p>
            <a:pPr lvl="1"/>
            <a:r>
              <a:rPr lang="en-GB" b="0"/>
              <a:t>Language patterns (inner &amp; outer) and relation to natural language</a:t>
            </a:r>
          </a:p>
          <a:p>
            <a:pPr lvl="1"/>
            <a:r>
              <a:rPr lang="en-GB" b="0"/>
              <a:t>Techniques &amp; Incantations</a:t>
            </a:r>
          </a:p>
        </p:txBody>
      </p:sp>
      <p:sp>
        <p:nvSpPr>
          <p:cNvPr id="5" name="Horizontal Scroll 4"/>
          <p:cNvSpPr/>
          <p:nvPr/>
        </p:nvSpPr>
        <p:spPr bwMode="auto">
          <a:xfrm>
            <a:off x="5724128" y="1628800"/>
            <a:ext cx="3203848" cy="2232248"/>
          </a:xfrm>
          <a:prstGeom prst="horizontalScroll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halkboard" pitchFamily="-111" charset="0"/>
              </a:rPr>
              <a:t>Key Ideas in Teaching Mathematics: research-based guidance for ages 9-19</a:t>
            </a:r>
          </a:p>
        </p:txBody>
      </p:sp>
      <p:sp>
        <p:nvSpPr>
          <p:cNvPr id="6" name="Multidocument 5">
            <a:hlinkClick r:id="rId2" action="ppaction://hlinksldjump"/>
          </p:cNvPr>
          <p:cNvSpPr/>
          <p:nvPr/>
        </p:nvSpPr>
        <p:spPr bwMode="auto">
          <a:xfrm>
            <a:off x="6948264" y="5661248"/>
            <a:ext cx="936104" cy="7920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SoaT</a:t>
            </a:r>
          </a:p>
        </p:txBody>
      </p:sp>
      <p:sp>
        <p:nvSpPr>
          <p:cNvPr id="7" name="Multidocument 6">
            <a:hlinkClick r:id="rId3" action="ppaction://hlinksldjump"/>
          </p:cNvPr>
          <p:cNvSpPr/>
          <p:nvPr/>
        </p:nvSpPr>
        <p:spPr bwMode="auto">
          <a:xfrm>
            <a:off x="6948264" y="3861048"/>
            <a:ext cx="2088232" cy="7920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Awarenesses</a:t>
            </a:r>
          </a:p>
        </p:txBody>
      </p:sp>
    </p:spTree>
    <p:extLst>
      <p:ext uri="{BB962C8B-B14F-4D97-AF65-F5344CB8AC3E}">
        <p14:creationId xmlns:p14="http://schemas.microsoft.com/office/powerpoint/2010/main" val="116590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a ‘research finding’?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44" y="1268760"/>
            <a:ext cx="3221360" cy="600472"/>
          </a:xfrm>
        </p:spPr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“Subjects can’t …”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3928" y="131115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>
                <a:solidFill>
                  <a:srgbClr val="0000FF"/>
                </a:solidFill>
                <a:sym typeface="Wingdings"/>
              </a:rPr>
              <a:t> </a:t>
            </a:r>
            <a:r>
              <a:rPr lang="en-GB" sz="2400" b="0">
                <a:solidFill>
                  <a:srgbClr val="0000FF"/>
                </a:solidFill>
              </a:rPr>
              <a:t>Subjects didn’t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2924344"/>
            <a:ext cx="2808312" cy="6004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>
                <a:solidFill>
                  <a:srgbClr val="FF0000"/>
                </a:solidFill>
              </a:rPr>
              <a:t>“What works”</a:t>
            </a:r>
            <a:r>
              <a:rPr lang="en-GB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330879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GB" sz="2400" b="0">
                <a:solidFill>
                  <a:srgbClr val="0000FF"/>
                </a:solidFill>
                <a:sym typeface="Wingdings"/>
              </a:rPr>
              <a:t> What were the conditions?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868144" y="3812848"/>
            <a:ext cx="3096344" cy="648072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Situation didiactique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228184" y="4435717"/>
            <a:ext cx="2376264" cy="554462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rgbClr val="800000"/>
                </a:solidFill>
                <a:latin typeface="Chalkboard" pitchFamily="-111" charset="0"/>
              </a:rPr>
              <a:t>Phenomenon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800000"/>
              </a:solidFill>
              <a:effectLst/>
              <a:latin typeface="Chalkboard" pitchFamily="-111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4100880"/>
            <a:ext cx="3096344" cy="91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GB" sz="2400" b="0">
                <a:solidFill>
                  <a:srgbClr val="0000FF"/>
                </a:solidFill>
                <a:sym typeface="Wingdings"/>
              </a:rPr>
              <a:t>What was the lived experience?</a:t>
            </a:r>
            <a:endParaRPr lang="en-GB" sz="2400" b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2919135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GB" sz="2400" b="0">
                <a:solidFill>
                  <a:srgbClr val="0000FF"/>
                </a:solidFill>
                <a:sym typeface="Wingdings"/>
              </a:rPr>
              <a:t> What seemed to work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67544" y="5181000"/>
            <a:ext cx="2664296" cy="5760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Task-Exercises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275856" y="5181000"/>
            <a:ext cx="532859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GB" sz="2400" b="0">
                <a:solidFill>
                  <a:srgbClr val="0000FF"/>
                </a:solidFill>
                <a:sym typeface="Wingdings"/>
              </a:rPr>
              <a:t>To alert to issue</a:t>
            </a:r>
          </a:p>
          <a:p>
            <a:pPr marL="342900" indent="-342900">
              <a:buFont typeface="Wingdings" charset="0"/>
              <a:buChar char="à"/>
            </a:pPr>
            <a:r>
              <a:rPr lang="en-GB" sz="2400" b="0">
                <a:solidFill>
                  <a:srgbClr val="0000FF"/>
                </a:solidFill>
                <a:sym typeface="Wingdings"/>
              </a:rPr>
              <a:t>To provide vocabulary</a:t>
            </a:r>
          </a:p>
          <a:p>
            <a:pPr marL="342900" indent="-342900">
              <a:buFont typeface="Wingdings" charset="0"/>
              <a:buChar char="à"/>
            </a:pPr>
            <a:r>
              <a:rPr lang="en-GB" sz="2400" b="0">
                <a:solidFill>
                  <a:srgbClr val="0000FF"/>
                </a:solidFill>
                <a:sym typeface="Wingdings"/>
              </a:rPr>
              <a:t>To suggest possible actions</a:t>
            </a:r>
            <a:endParaRPr lang="en-GB" sz="2400" b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1743199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>
                <a:solidFill>
                  <a:srgbClr val="0000FF"/>
                </a:solidFill>
                <a:sym typeface="Wingdings"/>
              </a:rPr>
              <a:t> Alerted to Epistemological &amp;  	Pedagogical Obstacles</a:t>
            </a:r>
            <a:endParaRPr lang="en-GB" sz="2400" b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4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Proportional Reasoning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55976" y="1124744"/>
            <a:ext cx="4320480" cy="1176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If 3 books cost $36, what will 12 books cost?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2348880"/>
            <a:ext cx="2389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>
                <a:solidFill>
                  <a:srgbClr val="FF0000"/>
                </a:solidFill>
              </a:rPr>
              <a:t>Functional Thinking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048" y="2348880"/>
            <a:ext cx="1924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>
                <a:solidFill>
                  <a:srgbClr val="FF0000"/>
                </a:solidFill>
              </a:rPr>
              <a:t>Scalar Thinking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2924944"/>
            <a:ext cx="25989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>
                <a:solidFill>
                  <a:schemeClr val="bg1"/>
                </a:solidFill>
              </a:rPr>
              <a:t>1 book costs $12</a:t>
            </a:r>
            <a:br>
              <a:rPr lang="en-GB" sz="2000" b="0">
                <a:solidFill>
                  <a:schemeClr val="bg1"/>
                </a:solidFill>
              </a:rPr>
            </a:br>
            <a:r>
              <a:rPr lang="en-GB" sz="2000" b="0">
                <a:solidFill>
                  <a:schemeClr val="bg1"/>
                </a:solidFill>
              </a:rPr>
              <a:t>so</a:t>
            </a:r>
            <a:br>
              <a:rPr lang="en-GB" sz="2000" b="0">
                <a:solidFill>
                  <a:schemeClr val="bg1"/>
                </a:solidFill>
              </a:rPr>
            </a:br>
            <a:r>
              <a:rPr lang="en-GB" sz="2000" b="0">
                <a:solidFill>
                  <a:schemeClr val="bg1"/>
                </a:solidFill>
              </a:rPr>
              <a:t>7 books cost $12 x 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4077072"/>
            <a:ext cx="1060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8000"/>
                </a:solidFill>
              </a:rPr>
              <a:t>Probe: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4653136"/>
            <a:ext cx="2020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>
                <a:solidFill>
                  <a:schemeClr val="bg1"/>
                </a:solidFill>
              </a:rPr>
              <a:t>What is the 12?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9061" y="5229200"/>
            <a:ext cx="1459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>
                <a:solidFill>
                  <a:srgbClr val="0000FF"/>
                </a:solidFill>
              </a:rPr>
              <a:t>$</a:t>
            </a:r>
            <a:r>
              <a:rPr lang="en-GB" sz="2000" b="0">
                <a:solidFill>
                  <a:srgbClr val="0000FF"/>
                </a:solidFill>
              </a:rPr>
              <a:t> per book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2040" y="2917393"/>
            <a:ext cx="2749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>
                <a:solidFill>
                  <a:schemeClr val="bg1"/>
                </a:solidFill>
              </a:rPr>
              <a:t>3 books cost $36</a:t>
            </a:r>
            <a:br>
              <a:rPr lang="en-GB" sz="2000" b="0">
                <a:solidFill>
                  <a:schemeClr val="bg1"/>
                </a:solidFill>
              </a:rPr>
            </a:br>
            <a:r>
              <a:rPr lang="en-GB" sz="2000" b="0">
                <a:solidFill>
                  <a:schemeClr val="bg1"/>
                </a:solidFill>
              </a:rPr>
              <a:t>so</a:t>
            </a:r>
            <a:br>
              <a:rPr lang="en-GB" sz="2000" b="0">
                <a:solidFill>
                  <a:schemeClr val="bg1"/>
                </a:solidFill>
              </a:rPr>
            </a:br>
            <a:r>
              <a:rPr lang="en-GB" sz="2000" b="0">
                <a:solidFill>
                  <a:schemeClr val="bg1"/>
                </a:solidFill>
              </a:rPr>
              <a:t>12 books cost $36 x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9992" y="4077072"/>
            <a:ext cx="1060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8000"/>
                </a:solidFill>
              </a:rPr>
              <a:t>Probe: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4048" y="4653136"/>
            <a:ext cx="194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>
                <a:solidFill>
                  <a:schemeClr val="bg1"/>
                </a:solidFill>
              </a:rPr>
              <a:t>What is the 4?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5525" y="5229200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>
                <a:solidFill>
                  <a:srgbClr val="0000FF"/>
                </a:solidFill>
              </a:rPr>
              <a:t>Scale Factor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51520" y="1124744"/>
            <a:ext cx="3816424" cy="1176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If 3 books cost $36, what will 7 books cost?</a:t>
            </a:r>
          </a:p>
        </p:txBody>
      </p:sp>
    </p:spTree>
    <p:extLst>
      <p:ext uri="{BB962C8B-B14F-4D97-AF65-F5344CB8AC3E}">
        <p14:creationId xmlns:p14="http://schemas.microsoft.com/office/powerpoint/2010/main" val="66495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Diamond Multiplication</a:t>
            </a:r>
          </a:p>
        </p:txBody>
      </p:sp>
      <p:grpSp>
        <p:nvGrpSpPr>
          <p:cNvPr id="29700" name="Group 12"/>
          <p:cNvGrpSpPr>
            <a:grpSpLocks/>
          </p:cNvGrpSpPr>
          <p:nvPr/>
        </p:nvGrpSpPr>
        <p:grpSpPr bwMode="auto">
          <a:xfrm>
            <a:off x="5796136" y="146178"/>
            <a:ext cx="3109912" cy="6629400"/>
            <a:chOff x="960" y="240"/>
            <a:chExt cx="1824" cy="3888"/>
          </a:xfrm>
          <a:solidFill>
            <a:srgbClr val="FFFFFF"/>
          </a:solidFill>
        </p:grpSpPr>
        <p:sp>
          <p:nvSpPr>
            <p:cNvPr id="29704" name="Rectangle 9"/>
            <p:cNvSpPr>
              <a:spLocks noChangeArrowheads="1"/>
            </p:cNvSpPr>
            <p:nvPr/>
          </p:nvSpPr>
          <p:spPr bwMode="auto">
            <a:xfrm>
              <a:off x="960" y="240"/>
              <a:ext cx="1824" cy="3888"/>
            </a:xfrm>
            <a:prstGeom prst="rect">
              <a:avLst/>
            </a:prstGeom>
            <a:grpFill/>
            <a:ln w="381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970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40"/>
              <a:ext cx="1532" cy="38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796136" y="116632"/>
            <a:ext cx="3109912" cy="6629400"/>
            <a:chOff x="2736" y="432"/>
            <a:chExt cx="1824" cy="3888"/>
          </a:xfrm>
          <a:solidFill>
            <a:srgbClr val="FFFFFF"/>
          </a:solidFill>
        </p:grpSpPr>
        <p:sp>
          <p:nvSpPr>
            <p:cNvPr id="29702" name="Rectangle 5"/>
            <p:cNvSpPr>
              <a:spLocks noChangeArrowheads="1"/>
            </p:cNvSpPr>
            <p:nvPr/>
          </p:nvSpPr>
          <p:spPr bwMode="auto">
            <a:xfrm>
              <a:off x="2736" y="432"/>
              <a:ext cx="1824" cy="3888"/>
            </a:xfrm>
            <a:prstGeom prst="rect">
              <a:avLst/>
            </a:prstGeom>
            <a:grpFill/>
            <a:ln w="381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970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432"/>
              <a:ext cx="1539" cy="38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39552" y="1124744"/>
            <a:ext cx="3474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4D1900"/>
                </a:solidFill>
              </a:rPr>
              <a:t>Holding Wholes (gazing)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1556792"/>
            <a:ext cx="264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4D1900"/>
                </a:solidFill>
              </a:rPr>
              <a:t>Discerning Details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1988840"/>
            <a:ext cx="3608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4D1900"/>
                </a:solidFill>
              </a:rPr>
              <a:t>Recognising relationships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2420888"/>
            <a:ext cx="3153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4D1900"/>
                </a:solidFill>
              </a:rPr>
              <a:t>Perceiving Properties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2852936"/>
            <a:ext cx="3801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4D1900"/>
                </a:solidFill>
              </a:rPr>
              <a:t>Reasoning on the basis of </a:t>
            </a:r>
          </a:p>
          <a:p>
            <a:r>
              <a:rPr lang="en-GB" sz="2400" b="0">
                <a:solidFill>
                  <a:srgbClr val="4D1900"/>
                </a:solidFill>
              </a:rPr>
              <a:t>  agreed properties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115616" y="4797152"/>
            <a:ext cx="4392488" cy="1440160"/>
          </a:xfrm>
          <a:prstGeom prst="wedgeRoundRectCallout">
            <a:avLst>
              <a:gd name="adj1" fmla="val -33242"/>
              <a:gd name="adj2" fmla="val -11643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0">
                <a:solidFill>
                  <a:srgbClr val="4D1900"/>
                </a:solidFill>
                <a:latin typeface="Chalkboard" pitchFamily="-111" charset="0"/>
              </a:rPr>
              <a:t>States to look out for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5517232"/>
            <a:ext cx="21602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FF0000"/>
                </a:solidFill>
              </a:rPr>
              <a:t>in yourself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19872" y="5517232"/>
            <a:ext cx="2016224" cy="523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FF0000"/>
                </a:solidFill>
              </a:rPr>
              <a:t>in students</a:t>
            </a:r>
          </a:p>
        </p:txBody>
      </p:sp>
    </p:spTree>
    <p:extLst>
      <p:ext uri="{BB962C8B-B14F-4D97-AF65-F5344CB8AC3E}">
        <p14:creationId xmlns:p14="http://schemas.microsoft.com/office/powerpoint/2010/main" val="140729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0" grpId="0" animBg="1"/>
      <p:bldP spid="11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Roles of Researchers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To discern phenomena (of importance!)</a:t>
            </a:r>
          </a:p>
          <a:p>
            <a:r>
              <a:rPr lang="en-GB"/>
              <a:t>To suggest discourse for distinctions</a:t>
            </a:r>
          </a:p>
          <a:p>
            <a:r>
              <a:rPr lang="en-GB"/>
              <a:t>To associate possible actions with those distinctions</a:t>
            </a:r>
          </a:p>
          <a:p>
            <a:r>
              <a:rPr lang="en-GB"/>
              <a:t>To challenge assumptions</a:t>
            </a:r>
          </a:p>
          <a:p>
            <a:r>
              <a:rPr lang="en-GB"/>
              <a:t>As soon as discourse becomes widespread, to introduce fresh discourse to act against trivialisation and the drift to ‘surface interpretations’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51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Core Awarenesses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Enumeration, Counting, Counting-On, Measure</a:t>
            </a:r>
          </a:p>
          <a:p>
            <a:r>
              <a:rPr lang="en-GB"/>
              <a:t>Multiple meanings eg: a/b</a:t>
            </a:r>
          </a:p>
          <a:p>
            <a:pPr lvl="1"/>
            <a:r>
              <a:rPr lang="en-GB"/>
              <a:t>Divide, answer to a  division, fraction as operator, fraction as object, value of fraction, value of ratio, …</a:t>
            </a:r>
          </a:p>
          <a:p>
            <a:r>
              <a:rPr lang="en-GB"/>
              <a:t>Changes in meaning over time eg: number</a:t>
            </a:r>
          </a:p>
          <a:p>
            <a:r>
              <a:rPr lang="en-GB"/>
              <a:t>Exchange as central construct to maths</a:t>
            </a:r>
          </a:p>
        </p:txBody>
      </p:sp>
    </p:spTree>
    <p:extLst>
      <p:ext uri="{BB962C8B-B14F-4D97-AF65-F5344CB8AC3E}">
        <p14:creationId xmlns:p14="http://schemas.microsoft.com/office/powerpoint/2010/main" val="286531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Pre-Counting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 have a pile of blue counters and you have lots of red ones</a:t>
            </a:r>
          </a:p>
          <a:p>
            <a:r>
              <a:rPr lang="en-GB"/>
              <a:t>I want to exchange each of my blue counters for one of your red counters.</a:t>
            </a:r>
          </a:p>
          <a:p>
            <a:pPr lvl="1"/>
            <a:r>
              <a:rPr lang="en-GB"/>
              <a:t>What is involved in carrying out the exchange?</a:t>
            </a:r>
          </a:p>
          <a:p>
            <a:pPr lvl="1"/>
            <a:r>
              <a:rPr lang="en-GB"/>
              <a:t>How might you ‘lay out the action’ so as to make it easy to see that the exchange has been correctly done?</a:t>
            </a:r>
          </a:p>
        </p:txBody>
      </p:sp>
    </p:spTree>
    <p:extLst>
      <p:ext uri="{BB962C8B-B14F-4D97-AF65-F5344CB8AC3E}">
        <p14:creationId xmlns:p14="http://schemas.microsoft.com/office/powerpoint/2010/main" val="324265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Arithmetic of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7776864" cy="5328592"/>
          </a:xfrm>
        </p:spPr>
        <p:txBody>
          <a:bodyPr/>
          <a:lstStyle/>
          <a:p>
            <a:r>
              <a:rPr lang="en-GB"/>
              <a:t>I have a pile of blue counters. I am going to exchange each for 2 of your red counters…</a:t>
            </a:r>
          </a:p>
          <a:p>
            <a:pPr lvl="1"/>
            <a:r>
              <a:rPr lang="en-GB"/>
              <a:t>What mathematical action is taking place on the cardinalities?</a:t>
            </a:r>
          </a:p>
          <a:p>
            <a:r>
              <a:rPr lang="en-GB"/>
              <a:t>I exchange 7 of my blues for 1 of your reds until I can make no more exchanges …</a:t>
            </a:r>
          </a:p>
          <a:p>
            <a:pPr lvl="1"/>
            <a:r>
              <a:rPr lang="en-GB"/>
              <a:t>What mathematical action is taking place?</a:t>
            </a:r>
          </a:p>
          <a:p>
            <a:r>
              <a:rPr lang="en-GB"/>
              <a:t>I exchange 5 of my blues for 2 of your reds until I can make no more exchanges …</a:t>
            </a:r>
          </a:p>
          <a:p>
            <a:pPr lvl="1"/>
            <a:r>
              <a:rPr lang="en-GB"/>
              <a:t>What mathematical action is taking place?</a:t>
            </a:r>
          </a:p>
          <a:p>
            <a:r>
              <a:rPr lang="en-GB"/>
              <a:t> I exchange 10 blues for 1 red and 10 reds for 1 yellow as far as possible …</a:t>
            </a:r>
          </a:p>
          <a:p>
            <a:pPr lvl="1"/>
            <a:r>
              <a:rPr lang="en-GB"/>
              <a:t>What mathematical action is taking place? 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444208" y="5445224"/>
            <a:ext cx="2592288" cy="1152128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halkboard" pitchFamily="-111" charset="0"/>
              </a:rPr>
              <a:t>What language</a:t>
            </a:r>
            <a:r>
              <a:rPr kumimoji="0" lang="en-GB" sz="2000" b="0" i="0" u="none" strike="noStrike" cap="none" normalizeH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halkboard" pitchFamily="-111" charset="0"/>
              </a:rPr>
              <a:t> patterns accompany these actions?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7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Exchange</a:t>
            </a:r>
          </a:p>
        </p:txBody>
      </p:sp>
      <p:pic>
        <p:nvPicPr>
          <p:cNvPr id="3" name="Picture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0700"/>
            <a:ext cx="2578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340" y="1984375"/>
            <a:ext cx="2895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77" y="1768475"/>
            <a:ext cx="2425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02" y="3060700"/>
            <a:ext cx="3619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>
            <a:spLocks noChangeArrowheads="1"/>
          </p:cNvSpPr>
          <p:nvPr/>
        </p:nvSpPr>
        <p:spPr bwMode="auto">
          <a:xfrm>
            <a:off x="4572000" y="333375"/>
            <a:ext cx="2951163" cy="1295400"/>
          </a:xfrm>
          <a:prstGeom prst="cloudCallout">
            <a:avLst>
              <a:gd name="adj1" fmla="val -78019"/>
              <a:gd name="adj2" fmla="val 65958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 b="0">
                <a:solidFill>
                  <a:srgbClr val="631908"/>
                </a:solidFill>
              </a:rPr>
              <a:t>What’s the generality?</a:t>
            </a:r>
          </a:p>
        </p:txBody>
      </p:sp>
    </p:spTree>
    <p:extLst>
      <p:ext uri="{BB962C8B-B14F-4D97-AF65-F5344CB8AC3E}">
        <p14:creationId xmlns:p14="http://schemas.microsoft.com/office/powerpoint/2010/main" val="219185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More Exchange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36838"/>
            <a:ext cx="24511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844675"/>
            <a:ext cx="37338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41438"/>
            <a:ext cx="21336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4572000" y="333375"/>
            <a:ext cx="2951163" cy="1295400"/>
          </a:xfrm>
          <a:prstGeom prst="cloudCallout">
            <a:avLst>
              <a:gd name="adj1" fmla="val -78019"/>
              <a:gd name="adj2" fmla="val 65958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 b="0">
                <a:solidFill>
                  <a:srgbClr val="631908"/>
                </a:solidFill>
              </a:rPr>
              <a:t>What’s the generality?</a:t>
            </a:r>
          </a:p>
        </p:txBody>
      </p:sp>
    </p:spTree>
    <p:extLst>
      <p:ext uri="{BB962C8B-B14F-4D97-AF65-F5344CB8AC3E}">
        <p14:creationId xmlns:p14="http://schemas.microsoft.com/office/powerpoint/2010/main" val="400011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51006" cy="1680592"/>
          </a:xfrm>
        </p:spPr>
        <p:txBody>
          <a:bodyPr/>
          <a:lstStyle/>
          <a:p>
            <a:r>
              <a:rPr lang="en-GB"/>
              <a:t>What research informs mathematics teaching? </a:t>
            </a:r>
          </a:p>
          <a:p>
            <a:r>
              <a:rPr lang="en-GB"/>
              <a:t>How does this research come to be put into practice? </a:t>
            </a:r>
          </a:p>
          <a:p>
            <a:r>
              <a:rPr lang="en-GB"/>
              <a:t>What are the issues and gaps?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71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Perimeter Projections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3456384" cy="504056"/>
          </a:xfrm>
        </p:spPr>
        <p:txBody>
          <a:bodyPr/>
          <a:lstStyle/>
          <a:p>
            <a:r>
              <a:rPr lang="en-GB"/>
              <a:t>Say What You See</a:t>
            </a:r>
          </a:p>
        </p:txBody>
      </p:sp>
      <p:pic>
        <p:nvPicPr>
          <p:cNvPr id="8" name="Perimeter Projn 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1628800"/>
            <a:ext cx="7721600" cy="2235200"/>
          </a:xfrm>
          <a:prstGeom prst="rect">
            <a:avLst/>
          </a:prstGeom>
        </p:spPr>
      </p:pic>
      <p:pic>
        <p:nvPicPr>
          <p:cNvPr id="9" name="Perimeter Projn 2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4856" y="4149080"/>
            <a:ext cx="77216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9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Task Design &amp; Use</a:t>
            </a: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 bwMode="auto">
          <a:xfrm>
            <a:off x="2483768" y="4509120"/>
            <a:ext cx="1368152" cy="504056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7 phases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tx2"/>
              </a:solidFill>
              <a:latin typeface="Chalkboard" pitchFamily="-111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259632" y="1484784"/>
            <a:ext cx="1440160" cy="576064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halkboard" pitchFamily="-111" charset="0"/>
              </a:rPr>
              <a:t>Potential</a:t>
            </a: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 bwMode="auto">
          <a:xfrm>
            <a:off x="182317" y="2204864"/>
            <a:ext cx="1869403" cy="86409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50000"/>
                  </a:schemeClr>
                </a:solidFill>
                <a:latin typeface="Chalkboard" pitchFamily="-111" charset="0"/>
              </a:rPr>
              <a:t>Structure </a:t>
            </a:r>
            <a:br>
              <a:rPr lang="en-GB" sz="2400" b="0">
                <a:solidFill>
                  <a:schemeClr val="accent3">
                    <a:lumMod val="50000"/>
                  </a:schemeClr>
                </a:solidFill>
                <a:latin typeface="Chalkboard" pitchFamily="-111" charset="0"/>
              </a:rPr>
            </a:br>
            <a:r>
              <a:rPr lang="en-GB" sz="2400" b="0">
                <a:solidFill>
                  <a:schemeClr val="accent3">
                    <a:lumMod val="50000"/>
                  </a:schemeClr>
                </a:solidFill>
                <a:latin typeface="Chalkboard" pitchFamily="-111" charset="0"/>
              </a:rPr>
              <a:t>of a Topic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211960" y="3645024"/>
            <a:ext cx="1872208" cy="576064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50000"/>
                  </a:schemeClr>
                </a:solidFill>
                <a:latin typeface="Chalkboard" pitchFamily="-111" charset="0"/>
              </a:rPr>
              <a:t>Interaction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948264" y="2420888"/>
            <a:ext cx="2160240" cy="1008112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50000"/>
                  </a:schemeClr>
                </a:solidFill>
                <a:latin typeface="Chalkboard" pitchFamily="-111" charset="0"/>
              </a:rPr>
              <a:t>Effectiveness of actions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23" name="Rounded Rectangle 22">
            <a:hlinkClick r:id="rId4" action="ppaction://hlinksldjump"/>
          </p:cNvPr>
          <p:cNvSpPr/>
          <p:nvPr/>
        </p:nvSpPr>
        <p:spPr bwMode="auto">
          <a:xfrm>
            <a:off x="2411760" y="2276872"/>
            <a:ext cx="1656184" cy="86409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Chalkboard" pitchFamily="-111" charset="0"/>
              </a:rPr>
              <a:t>Inner &amp; Outer</a:t>
            </a:r>
          </a:p>
        </p:txBody>
      </p:sp>
      <p:sp>
        <p:nvSpPr>
          <p:cNvPr id="25" name="Rounded Rectangle 24">
            <a:hlinkClick r:id="rId5" action="ppaction://hlinksldjump"/>
          </p:cNvPr>
          <p:cNvSpPr/>
          <p:nvPr/>
        </p:nvSpPr>
        <p:spPr bwMode="auto">
          <a:xfrm>
            <a:off x="4139952" y="4509120"/>
            <a:ext cx="1152128" cy="576064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Teacher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tx2"/>
              </a:solidFill>
              <a:latin typeface="Chalkboard" pitchFamily="-111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084168" y="5517232"/>
            <a:ext cx="936104" cy="576064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accent3">
                    <a:lumMod val="10000"/>
                  </a:schemeClr>
                </a:solidFill>
                <a:latin typeface="Chalkboard" pitchFamily="-111" charset="0"/>
              </a:rPr>
              <a:t>Roles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accent3">
                  <a:lumMod val="1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467544" y="3429000"/>
            <a:ext cx="1152128" cy="576064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3 Only’s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tx2"/>
              </a:solidFill>
              <a:latin typeface="Chalkboard" pitchFamily="-111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 bwMode="auto">
          <a:xfrm>
            <a:off x="2195736" y="3429000"/>
            <a:ext cx="1656184" cy="576064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latin typeface="Chalkboard" pitchFamily="-111" charset="0"/>
              </a:rPr>
              <a:t>Balance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467544" y="620688"/>
            <a:ext cx="8424936" cy="1386154"/>
            <a:chOff x="467544" y="620688"/>
            <a:chExt cx="8424936" cy="1386154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4427984" y="1268760"/>
              <a:ext cx="1367713" cy="50405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400" b="0">
                  <a:solidFill>
                    <a:srgbClr val="000000"/>
                  </a:solidFill>
                  <a:latin typeface="Chalkboard" pitchFamily="-111" charset="0"/>
                </a:rPr>
                <a:t>Activity</a:t>
              </a: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807932" y="620688"/>
              <a:ext cx="2084548" cy="138615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400" b="0">
                  <a:solidFill>
                    <a:srgbClr val="000000"/>
                  </a:solidFill>
                  <a:latin typeface="Chalkboard" pitchFamily="-111" charset="0"/>
                </a:rPr>
                <a:t>Re-flection</a:t>
              </a:r>
              <a:br>
                <a:rPr lang="en-GB" sz="2400" b="0">
                  <a:solidFill>
                    <a:srgbClr val="000000"/>
                  </a:solidFill>
                  <a:latin typeface="Chalkboard" pitchFamily="-111" charset="0"/>
                </a:rPr>
              </a:br>
              <a:r>
                <a:rPr lang="en-GB" sz="2400" b="0">
                  <a:solidFill>
                    <a:srgbClr val="000000"/>
                  </a:solidFill>
                  <a:latin typeface="Chalkboard" pitchFamily="-111" charset="0"/>
                </a:rPr>
                <a:t>&amp;</a:t>
              </a:r>
              <a:br>
                <a:rPr lang="en-GB" sz="2400" b="0">
                  <a:solidFill>
                    <a:srgbClr val="000000"/>
                  </a:solidFill>
                  <a:latin typeface="Chalkboard" pitchFamily="-111" charset="0"/>
                </a:rPr>
              </a:br>
              <a:r>
                <a:rPr lang="en-GB" sz="2400" b="0">
                  <a:solidFill>
                    <a:srgbClr val="000000"/>
                  </a:solidFill>
                  <a:latin typeface="Chalkboard" pitchFamily="-111" charset="0"/>
                </a:rPr>
                <a:t>Pro-flection</a:t>
              </a: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467544" y="1052736"/>
              <a:ext cx="1367713" cy="50405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Content</a:t>
              </a: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2628223" y="1268760"/>
              <a:ext cx="1367713" cy="50405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400" b="0">
                  <a:solidFill>
                    <a:srgbClr val="000000"/>
                  </a:solidFill>
                  <a:latin typeface="Chalkboard" pitchFamily="-111" charset="0"/>
                </a:rPr>
                <a:t>Task</a:t>
              </a: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</p:grpSp>
      <p:cxnSp>
        <p:nvCxnSpPr>
          <p:cNvPr id="30" name="Straight Connector 29"/>
          <p:cNvCxnSpPr>
            <a:stCxn id="4" idx="2"/>
            <a:endCxn id="12" idx="0"/>
          </p:cNvCxnSpPr>
          <p:nvPr/>
        </p:nvCxnSpPr>
        <p:spPr bwMode="auto">
          <a:xfrm flipH="1">
            <a:off x="1117019" y="1556792"/>
            <a:ext cx="34382" cy="6480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23" idx="2"/>
            <a:endCxn id="28" idx="0"/>
          </p:cNvCxnSpPr>
          <p:nvPr/>
        </p:nvCxnSpPr>
        <p:spPr bwMode="auto">
          <a:xfrm flipH="1">
            <a:off x="3023828" y="3140968"/>
            <a:ext cx="216024" cy="2880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endCxn id="27" idx="0"/>
          </p:cNvCxnSpPr>
          <p:nvPr/>
        </p:nvCxnSpPr>
        <p:spPr bwMode="auto">
          <a:xfrm flipH="1">
            <a:off x="1043608" y="3068960"/>
            <a:ext cx="34382" cy="360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5" idx="2"/>
            <a:endCxn id="23" idx="0"/>
          </p:cNvCxnSpPr>
          <p:nvPr/>
        </p:nvCxnSpPr>
        <p:spPr bwMode="auto">
          <a:xfrm flipH="1">
            <a:off x="3239852" y="1772816"/>
            <a:ext cx="72228" cy="5040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28" idx="2"/>
            <a:endCxn id="8" idx="0"/>
          </p:cNvCxnSpPr>
          <p:nvPr/>
        </p:nvCxnSpPr>
        <p:spPr bwMode="auto">
          <a:xfrm>
            <a:off x="3023828" y="4005064"/>
            <a:ext cx="144016" cy="5040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6" idx="2"/>
            <a:endCxn id="20" idx="0"/>
          </p:cNvCxnSpPr>
          <p:nvPr/>
        </p:nvCxnSpPr>
        <p:spPr bwMode="auto">
          <a:xfrm>
            <a:off x="5111841" y="1772816"/>
            <a:ext cx="756303" cy="2160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6" idx="2"/>
            <a:endCxn id="13" idx="0"/>
          </p:cNvCxnSpPr>
          <p:nvPr/>
        </p:nvCxnSpPr>
        <p:spPr bwMode="auto">
          <a:xfrm>
            <a:off x="5111841" y="1772816"/>
            <a:ext cx="36223" cy="18722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ounded Rectangle 19"/>
          <p:cNvSpPr/>
          <p:nvPr/>
        </p:nvSpPr>
        <p:spPr bwMode="auto">
          <a:xfrm>
            <a:off x="5220072" y="1988840"/>
            <a:ext cx="1296144" cy="576064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50000"/>
                  </a:schemeClr>
                </a:solidFill>
                <a:latin typeface="Chalkboard" pitchFamily="-111" charset="0"/>
              </a:rPr>
              <a:t>Actions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21" name="Rounded Rectangle 20">
            <a:hlinkClick r:id="rId7" action="ppaction://hlinksldjump"/>
          </p:cNvPr>
          <p:cNvSpPr/>
          <p:nvPr/>
        </p:nvSpPr>
        <p:spPr bwMode="auto">
          <a:xfrm>
            <a:off x="5364088" y="2492896"/>
            <a:ext cx="1296144" cy="576064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50000"/>
                  </a:schemeClr>
                </a:solidFill>
                <a:latin typeface="Chalkboard" pitchFamily="-111" charset="0"/>
              </a:rPr>
              <a:t>Themes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508104" y="2996952"/>
            <a:ext cx="1296144" cy="576064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50000"/>
                  </a:schemeClr>
                </a:solidFill>
                <a:latin typeface="Chalkboard" pitchFamily="-111" charset="0"/>
              </a:rPr>
              <a:t>Powers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923928" y="5949280"/>
            <a:ext cx="1656184" cy="432048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accent3">
                    <a:lumMod val="10000"/>
                  </a:schemeClr>
                </a:solidFill>
                <a:latin typeface="Chalkboard" pitchFamily="-111" charset="0"/>
              </a:rPr>
              <a:t>Questioning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accent3">
                  <a:lumMod val="10000"/>
                </a:schemeClr>
              </a:solidFill>
              <a:latin typeface="Chalkboard" pitchFamily="-111" charset="0"/>
            </a:endParaRPr>
          </a:p>
        </p:txBody>
      </p:sp>
      <p:cxnSp>
        <p:nvCxnSpPr>
          <p:cNvPr id="56" name="Straight Connector 55"/>
          <p:cNvCxnSpPr>
            <a:stCxn id="13" idx="2"/>
            <a:endCxn id="25" idx="0"/>
          </p:cNvCxnSpPr>
          <p:nvPr/>
        </p:nvCxnSpPr>
        <p:spPr bwMode="auto">
          <a:xfrm flipH="1">
            <a:off x="4716016" y="4221088"/>
            <a:ext cx="432048" cy="2880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13" idx="2"/>
            <a:endCxn id="24" idx="0"/>
          </p:cNvCxnSpPr>
          <p:nvPr/>
        </p:nvCxnSpPr>
        <p:spPr bwMode="auto">
          <a:xfrm>
            <a:off x="5148064" y="4221088"/>
            <a:ext cx="1296144" cy="2880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ounded Rectangle 23"/>
          <p:cNvSpPr/>
          <p:nvPr/>
        </p:nvSpPr>
        <p:spPr bwMode="auto">
          <a:xfrm>
            <a:off x="5940152" y="4509120"/>
            <a:ext cx="1008112" cy="576064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Peers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tx2"/>
              </a:solidFill>
              <a:latin typeface="Chalkboard" pitchFamily="-111" charset="0"/>
            </a:endParaRPr>
          </a:p>
        </p:txBody>
      </p:sp>
      <p:cxnSp>
        <p:nvCxnSpPr>
          <p:cNvPr id="62" name="Straight Connector 61"/>
          <p:cNvCxnSpPr>
            <a:stCxn id="25" idx="2"/>
            <a:endCxn id="14" idx="0"/>
          </p:cNvCxnSpPr>
          <p:nvPr/>
        </p:nvCxnSpPr>
        <p:spPr bwMode="auto">
          <a:xfrm>
            <a:off x="4716016" y="5085184"/>
            <a:ext cx="288032" cy="2160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stCxn id="25" idx="2"/>
            <a:endCxn id="18" idx="0"/>
          </p:cNvCxnSpPr>
          <p:nvPr/>
        </p:nvCxnSpPr>
        <p:spPr bwMode="auto">
          <a:xfrm>
            <a:off x="4716016" y="5085184"/>
            <a:ext cx="36004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4355976" y="5301208"/>
            <a:ext cx="1296144" cy="432048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accent3">
                    <a:lumMod val="10000"/>
                  </a:schemeClr>
                </a:solidFill>
                <a:latin typeface="Chalkboard" pitchFamily="-111" charset="0"/>
              </a:rPr>
              <a:t>6 Modes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accent3">
                  <a:lumMod val="10000"/>
                </a:schemeClr>
              </a:solidFill>
              <a:latin typeface="Chalkboard" pitchFamily="-111" charset="0"/>
            </a:endParaRPr>
          </a:p>
        </p:txBody>
      </p:sp>
      <p:cxnSp>
        <p:nvCxnSpPr>
          <p:cNvPr id="70" name="Straight Connector 69"/>
          <p:cNvCxnSpPr>
            <a:stCxn id="24" idx="2"/>
            <a:endCxn id="26" idx="0"/>
          </p:cNvCxnSpPr>
          <p:nvPr/>
        </p:nvCxnSpPr>
        <p:spPr bwMode="auto">
          <a:xfrm>
            <a:off x="6444208" y="5085184"/>
            <a:ext cx="108012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stCxn id="7" idx="2"/>
            <a:endCxn id="19" idx="0"/>
          </p:cNvCxnSpPr>
          <p:nvPr/>
        </p:nvCxnSpPr>
        <p:spPr bwMode="auto">
          <a:xfrm>
            <a:off x="7850206" y="2006842"/>
            <a:ext cx="178178" cy="4140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3876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Teacher Focus</a:t>
            </a:r>
          </a:p>
        </p:txBody>
      </p:sp>
      <p:sp>
        <p:nvSpPr>
          <p:cNvPr id="6" name="Isosceles Triangle 5"/>
          <p:cNvSpPr/>
          <p:nvPr/>
        </p:nvSpPr>
        <p:spPr bwMode="auto">
          <a:xfrm>
            <a:off x="3563888" y="1268760"/>
            <a:ext cx="2505878" cy="2160240"/>
          </a:xfrm>
          <a:prstGeom prst="triangle">
            <a:avLst/>
          </a:prstGeom>
          <a:noFill/>
          <a:ln w="38100" cap="flat" cmpd="sng" algn="ctr">
            <a:solidFill>
              <a:srgbClr val="0000D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54868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>
                <a:solidFill>
                  <a:schemeClr val="accent3">
                    <a:lumMod val="10000"/>
                  </a:schemeClr>
                </a:solidFill>
              </a:rPr>
              <a:t>Teacher-Student interaction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152" y="299695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>
                <a:solidFill>
                  <a:schemeClr val="accent3">
                    <a:lumMod val="10000"/>
                  </a:schemeClr>
                </a:solidFill>
              </a:rPr>
              <a:t>Student-Mathematics interaction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292494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>
                <a:solidFill>
                  <a:schemeClr val="accent3">
                    <a:lumMod val="10000"/>
                  </a:schemeClr>
                </a:solidFill>
              </a:rPr>
              <a:t>Teacher-Mathematics interaction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56612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>
                <a:solidFill>
                  <a:srgbClr val="00002A"/>
                </a:solidFill>
              </a:rPr>
              <a:t>Cognitive Obstacles: </a:t>
            </a:r>
          </a:p>
          <a:p>
            <a:pPr algn="ctr"/>
            <a:r>
              <a:rPr lang="en-GB" sz="1800" b="0">
                <a:solidFill>
                  <a:srgbClr val="00002A"/>
                </a:solidFill>
              </a:rPr>
              <a:t>common errors, 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12160" y="4797152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0">
                <a:solidFill>
                  <a:srgbClr val="00002A"/>
                </a:solidFill>
              </a:rPr>
              <a:t>Applications &amp; Uses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5733256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0">
                <a:solidFill>
                  <a:srgbClr val="00002A"/>
                </a:solidFill>
              </a:rPr>
              <a:t>Methods &amp; Procedures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608" y="4005064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0">
                <a:solidFill>
                  <a:srgbClr val="00002A"/>
                </a:solidFill>
              </a:rPr>
              <a:t>Language/technical terms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62589" y="4797152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0">
                <a:solidFill>
                  <a:srgbClr val="00002A"/>
                </a:solidFill>
              </a:rPr>
              <a:t>Origins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20072" y="4005064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0">
                <a:solidFill>
                  <a:srgbClr val="00002A"/>
                </a:solidFill>
              </a:rPr>
              <a:t>Examples, Images &amp; </a:t>
            </a:r>
          </a:p>
          <a:p>
            <a:pPr algn="ctr"/>
            <a:r>
              <a:rPr lang="en-GB" sz="1800" b="0">
                <a:solidFill>
                  <a:srgbClr val="00002A"/>
                </a:solidFill>
              </a:rPr>
              <a:t>Representations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87624" y="42838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>
                <a:solidFill>
                  <a:srgbClr val="00002A"/>
                </a:solidFill>
              </a:rPr>
              <a:t>Enactive Obstacles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9592" y="50758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>
                <a:solidFill>
                  <a:srgbClr val="00002A"/>
                </a:solidFill>
              </a:rPr>
              <a:t>Affective Obstacles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3563888" y="4581128"/>
            <a:ext cx="2088232" cy="115212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3851920" y="4509120"/>
            <a:ext cx="1656184" cy="122413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491880" y="5013176"/>
            <a:ext cx="2376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Action Button: Custom 29">
            <a:hlinkClick r:id="rId2" action="ppaction://hlinksldjump" highlightClick="1"/>
          </p:cNvPr>
          <p:cNvSpPr/>
          <p:nvPr/>
        </p:nvSpPr>
        <p:spPr bwMode="auto">
          <a:xfrm>
            <a:off x="8502850" y="0"/>
            <a:ext cx="648072" cy="6480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3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Right-multiplying by an inverse ...</a:t>
            </a:r>
          </a:p>
          <a:p>
            <a:r>
              <a:rPr lang="en-GB"/>
              <a:t>Making a substitution</a:t>
            </a:r>
          </a:p>
          <a:p>
            <a:r>
              <a:rPr lang="en-GB"/>
              <a:t>Differentiating</a:t>
            </a:r>
          </a:p>
          <a:p>
            <a:r>
              <a:rPr lang="en-GB"/>
              <a:t>Iterating</a:t>
            </a:r>
          </a:p>
          <a:p>
            <a:r>
              <a:rPr lang="en-GB"/>
              <a:t>Reading a graph</a:t>
            </a:r>
          </a:p>
          <a:p>
            <a:r>
              <a:rPr lang="en-GB"/>
              <a:t>Invoking a definition</a:t>
            </a:r>
          </a:p>
          <a:p>
            <a:r>
              <a:rPr lang="en-GB"/>
              <a:t>…</a:t>
            </a:r>
          </a:p>
          <a:p>
            <a:endParaRPr lang="en-GB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 bwMode="auto">
          <a:xfrm>
            <a:off x="8493788" y="18402"/>
            <a:ext cx="648072" cy="6480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Doing &amp; Undoing</a:t>
            </a:r>
          </a:p>
          <a:p>
            <a:r>
              <a:rPr lang="en-GB"/>
              <a:t>Invariance in the midst of change</a:t>
            </a:r>
          </a:p>
          <a:p>
            <a:r>
              <a:rPr lang="en-GB"/>
              <a:t>Freedom &amp; Constraint</a:t>
            </a:r>
          </a:p>
          <a:p>
            <a:r>
              <a:rPr lang="en-GB"/>
              <a:t>Restricting &amp; Extending</a:t>
            </a: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 bwMode="auto">
          <a:xfrm>
            <a:off x="8495928" y="0"/>
            <a:ext cx="648072" cy="6480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1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Imagining &amp; Expressing</a:t>
            </a:r>
          </a:p>
          <a:p>
            <a:r>
              <a:rPr lang="en-GB"/>
              <a:t>Specialising &amp; Generalising (Stressing &amp; Ignoring)</a:t>
            </a:r>
          </a:p>
          <a:p>
            <a:r>
              <a:rPr lang="en-GB"/>
              <a:t>Conjecturing &amp; Convincing</a:t>
            </a:r>
          </a:p>
          <a:p>
            <a:r>
              <a:rPr lang="en-GB"/>
              <a:t>(Re)-Presenting in different modes</a:t>
            </a:r>
          </a:p>
          <a:p>
            <a:r>
              <a:rPr lang="en-GB"/>
              <a:t>Organising &amp; Characterising</a:t>
            </a: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 bwMode="auto">
          <a:xfrm>
            <a:off x="8502850" y="0"/>
            <a:ext cx="648072" cy="6480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4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Inner &amp; Outer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Outer</a:t>
            </a:r>
          </a:p>
          <a:p>
            <a:pPr lvl="1"/>
            <a:r>
              <a:rPr lang="en-GB"/>
              <a:t>What task actually initiates explicitly</a:t>
            </a:r>
          </a:p>
          <a:p>
            <a:r>
              <a:rPr lang="en-GB"/>
              <a:t>Inner</a:t>
            </a:r>
          </a:p>
          <a:p>
            <a:pPr lvl="1"/>
            <a:r>
              <a:rPr lang="en-GB"/>
              <a:t>What mathematical concepts underpinned</a:t>
            </a:r>
          </a:p>
          <a:p>
            <a:pPr lvl="1"/>
            <a:r>
              <a:rPr lang="en-GB"/>
              <a:t>What mathematical themes encountered</a:t>
            </a:r>
          </a:p>
          <a:p>
            <a:pPr lvl="1"/>
            <a:r>
              <a:rPr lang="en-GB"/>
              <a:t>What mathematical powers invoked</a:t>
            </a:r>
          </a:p>
          <a:p>
            <a:pPr lvl="1"/>
            <a:r>
              <a:rPr lang="en-GB"/>
              <a:t>What personal propensities brought to awareness</a:t>
            </a: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 bwMode="auto">
          <a:xfrm>
            <a:off x="8495928" y="0"/>
            <a:ext cx="648072" cy="6480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8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Appropriate Challenge:</a:t>
            </a:r>
          </a:p>
          <a:p>
            <a:pPr lvl="1"/>
            <a:r>
              <a:rPr lang="en-GB"/>
              <a:t>Not too great</a:t>
            </a:r>
          </a:p>
          <a:p>
            <a:pPr lvl="1"/>
            <a:r>
              <a:rPr lang="en-GB"/>
              <a:t>Not too little</a:t>
            </a:r>
          </a:p>
          <a:p>
            <a:pPr lvl="1"/>
            <a:r>
              <a:rPr lang="en-GB"/>
              <a:t>Scope depends on student trust of teacher</a:t>
            </a:r>
          </a:p>
          <a:p>
            <a:pPr lvl="1"/>
            <a:r>
              <a:rPr lang="en-GB"/>
              <a:t>Scope depends on teacher support of mathematical thinking not simply getting answers</a:t>
            </a:r>
          </a:p>
          <a:p>
            <a:pPr lvl="1"/>
            <a:endParaRPr lang="en-GB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 bwMode="auto">
          <a:xfrm>
            <a:off x="8489338" y="0"/>
            <a:ext cx="648072" cy="6480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9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Structure of a Topic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859185"/>
            <a:ext cx="37020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622799" y="1152748"/>
            <a:ext cx="3178175" cy="1327151"/>
            <a:chOff x="2912" y="540"/>
            <a:chExt cx="2002" cy="836"/>
          </a:xfrm>
        </p:grpSpPr>
        <p:sp>
          <p:nvSpPr>
            <p:cNvPr id="7" name="Rectangle 7"/>
            <p:cNvSpPr>
              <a:spLocks/>
            </p:cNvSpPr>
            <p:nvPr/>
          </p:nvSpPr>
          <p:spPr bwMode="auto">
            <a:xfrm>
              <a:off x="4050" y="540"/>
              <a:ext cx="8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Imagery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rot="10800000" flipH="1">
              <a:off x="2912" y="682"/>
              <a:ext cx="1066" cy="694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2454275" y="1176560"/>
            <a:ext cx="3463925" cy="1022349"/>
            <a:chOff x="1546" y="555"/>
            <a:chExt cx="2182" cy="644"/>
          </a:xfrm>
        </p:grpSpPr>
        <p:sp>
          <p:nvSpPr>
            <p:cNvPr id="10" name="Rectangle 5"/>
            <p:cNvSpPr>
              <a:spLocks/>
            </p:cNvSpPr>
            <p:nvPr/>
          </p:nvSpPr>
          <p:spPr bwMode="auto">
            <a:xfrm>
              <a:off x="1546" y="555"/>
              <a:ext cx="218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Awareness (cognition)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rot="10800000">
              <a:off x="2240" y="847"/>
              <a:ext cx="245" cy="352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1603375" y="1851249"/>
            <a:ext cx="1455738" cy="463551"/>
            <a:chOff x="1010" y="987"/>
            <a:chExt cx="917" cy="292"/>
          </a:xfrm>
        </p:grpSpPr>
        <p:sp>
          <p:nvSpPr>
            <p:cNvPr id="13" name="Rectangle 6"/>
            <p:cNvSpPr>
              <a:spLocks/>
            </p:cNvSpPr>
            <p:nvPr/>
          </p:nvSpPr>
          <p:spPr bwMode="auto">
            <a:xfrm>
              <a:off x="1010" y="987"/>
              <a:ext cx="4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Will</a:t>
              </a: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rot="10800000">
              <a:off x="1458" y="1162"/>
              <a:ext cx="469" cy="117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704850" y="3419698"/>
            <a:ext cx="2528888" cy="1292225"/>
            <a:chOff x="444" y="1968"/>
            <a:chExt cx="1593" cy="814"/>
          </a:xfrm>
        </p:grpSpPr>
        <p:sp>
          <p:nvSpPr>
            <p:cNvPr id="16" name="Rectangle 4"/>
            <p:cNvSpPr>
              <a:spLocks/>
            </p:cNvSpPr>
            <p:nvPr/>
          </p:nvSpPr>
          <p:spPr bwMode="auto">
            <a:xfrm>
              <a:off x="444" y="2511"/>
              <a:ext cx="15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Body (enaction)</a:t>
              </a: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H="1">
              <a:off x="802" y="1968"/>
              <a:ext cx="1235" cy="477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5842000" y="2538637"/>
            <a:ext cx="2743200" cy="862013"/>
            <a:chOff x="3680" y="1413"/>
            <a:chExt cx="1728" cy="543"/>
          </a:xfrm>
        </p:grpSpPr>
        <p:sp>
          <p:nvSpPr>
            <p:cNvPr id="19" name="Rectangle 3"/>
            <p:cNvSpPr>
              <a:spLocks/>
            </p:cNvSpPr>
            <p:nvPr/>
          </p:nvSpPr>
          <p:spPr bwMode="auto">
            <a:xfrm>
              <a:off x="4526" y="1413"/>
              <a:ext cx="882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Emotions </a:t>
              </a:r>
              <a:b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</a:br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(affect)</a:t>
              </a: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3680" y="1600"/>
              <a:ext cx="757" cy="63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3298825" y="3495898"/>
            <a:ext cx="1449388" cy="2165350"/>
            <a:chOff x="2078" y="2016"/>
            <a:chExt cx="913" cy="1364"/>
          </a:xfrm>
        </p:grpSpPr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H="1">
              <a:off x="2544" y="2016"/>
              <a:ext cx="139" cy="771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23" name="Rectangle 14"/>
            <p:cNvSpPr>
              <a:spLocks/>
            </p:cNvSpPr>
            <p:nvPr/>
          </p:nvSpPr>
          <p:spPr bwMode="auto">
            <a:xfrm>
              <a:off x="2078" y="2837"/>
              <a:ext cx="91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Habits</a:t>
              </a:r>
              <a:b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</a:br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Practices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495928" y="0"/>
            <a:ext cx="648072" cy="648072"/>
            <a:chOff x="7812360" y="5589240"/>
            <a:chExt cx="648072" cy="648072"/>
          </a:xfrm>
        </p:grpSpPr>
        <p:sp>
          <p:nvSpPr>
            <p:cNvPr id="4" name="Action Button: Custom 3">
              <a:hlinkClick r:id="rId3" action="ppaction://hlinksldjump" highlightClick="1"/>
            </p:cNvPr>
            <p:cNvSpPr/>
            <p:nvPr/>
          </p:nvSpPr>
          <p:spPr bwMode="auto">
            <a:xfrm>
              <a:off x="7812360" y="5589240"/>
              <a:ext cx="648072" cy="648072"/>
            </a:xfrm>
            <a:prstGeom prst="actionButtonBlank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4" name="Oval 23">
              <a:hlinkClick r:id="rId3" action="ppaction://hlinksldjump"/>
            </p:cNvPr>
            <p:cNvSpPr/>
            <p:nvPr/>
          </p:nvSpPr>
          <p:spPr bwMode="auto">
            <a:xfrm>
              <a:off x="7956376" y="5733256"/>
              <a:ext cx="360040" cy="3600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0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Three Only’s</a:t>
            </a: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33738" y="1679575"/>
            <a:ext cx="2133600" cy="2727325"/>
          </a:xfrm>
          <a:prstGeom prst="line">
            <a:avLst/>
          </a:prstGeom>
          <a:noFill/>
          <a:ln w="76200">
            <a:solidFill>
              <a:schemeClr val="accent3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FF"/>
              </a:solidFill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H="1">
            <a:off x="3284538" y="1646238"/>
            <a:ext cx="2252662" cy="2809875"/>
          </a:xfrm>
          <a:prstGeom prst="line">
            <a:avLst/>
          </a:prstGeom>
          <a:noFill/>
          <a:ln w="76200">
            <a:solidFill>
              <a:schemeClr val="accent3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FF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rot="10800000">
            <a:off x="2640013" y="3136900"/>
            <a:ext cx="3387725" cy="33338"/>
          </a:xfrm>
          <a:prstGeom prst="line">
            <a:avLst/>
          </a:prstGeom>
          <a:noFill/>
          <a:ln w="76200">
            <a:solidFill>
              <a:schemeClr val="accent3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FF"/>
              </a:solidFill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927100" y="990600"/>
            <a:ext cx="2514600" cy="749300"/>
          </a:xfrm>
          <a:prstGeom prst="roundRect">
            <a:avLst>
              <a:gd name="adj" fmla="val 25421"/>
            </a:avLst>
          </a:prstGeom>
          <a:solidFill>
            <a:srgbClr val="996633">
              <a:alpha val="49803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Language Patterns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&amp; prior Skills</a:t>
            </a:r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5461000" y="990600"/>
            <a:ext cx="3022600" cy="749300"/>
          </a:xfrm>
          <a:prstGeom prst="roundRect">
            <a:avLst>
              <a:gd name="adj" fmla="val 25421"/>
            </a:avLst>
          </a:prstGeom>
          <a:solidFill>
            <a:srgbClr val="996633">
              <a:alpha val="49803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Imagery/Sense-of/Awareness; Connections</a:t>
            </a: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6045200" y="2705100"/>
            <a:ext cx="3022600" cy="952500"/>
          </a:xfrm>
          <a:prstGeom prst="roundRect">
            <a:avLst>
              <a:gd name="adj" fmla="val 25421"/>
            </a:avLst>
          </a:prstGeom>
          <a:solidFill>
            <a:srgbClr val="996633">
              <a:alpha val="49803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Different Contexts in which likely to arise;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dispositions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5168900" y="4241800"/>
            <a:ext cx="3022600" cy="749300"/>
          </a:xfrm>
          <a:prstGeom prst="roundRect">
            <a:avLst>
              <a:gd name="adj" fmla="val 25421"/>
            </a:avLst>
          </a:prstGeom>
          <a:solidFill>
            <a:srgbClr val="996633">
              <a:alpha val="49803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Techniques &amp; Incantations</a:t>
            </a: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304800" y="2667000"/>
            <a:ext cx="2514600" cy="749300"/>
          </a:xfrm>
          <a:prstGeom prst="roundRect">
            <a:avLst>
              <a:gd name="adj" fmla="val 25421"/>
            </a:avLst>
          </a:prstGeom>
          <a:solidFill>
            <a:srgbClr val="996633">
              <a:alpha val="49803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1800" b="0">
              <a:solidFill>
                <a:srgbClr val="0000FF"/>
              </a:solidFill>
              <a:effectLst/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Root Questions</a:t>
            </a:r>
          </a:p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predispositions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endParaRPr lang="en-US" sz="1800" b="0">
              <a:solidFill>
                <a:srgbClr val="0000FF"/>
              </a:solidFill>
              <a:effectLst/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927100" y="4267200"/>
            <a:ext cx="2514600" cy="749300"/>
          </a:xfrm>
          <a:prstGeom prst="roundRect">
            <a:avLst>
              <a:gd name="adj" fmla="val 25421"/>
            </a:avLst>
          </a:prstGeom>
          <a:solidFill>
            <a:srgbClr val="996633">
              <a:alpha val="49803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/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Standard Confusions 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&amp; Obstacles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endParaRPr lang="en-US" sz="1800" b="0">
              <a:solidFill>
                <a:srgbClr val="0000FF"/>
              </a:solidFill>
              <a:effectLst/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2438400"/>
            <a:ext cx="203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2"/>
          <p:cNvSpPr>
            <a:spLocks/>
          </p:cNvSpPr>
          <p:nvPr/>
        </p:nvSpPr>
        <p:spPr bwMode="auto">
          <a:xfrm>
            <a:off x="4860032" y="6350669"/>
            <a:ext cx="31258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Only Behaviour is Trainable</a:t>
            </a:r>
          </a:p>
        </p:txBody>
      </p:sp>
      <p:sp>
        <p:nvSpPr>
          <p:cNvPr id="15" name="Rectangle 13"/>
          <p:cNvSpPr>
            <a:spLocks/>
          </p:cNvSpPr>
          <p:nvPr/>
        </p:nvSpPr>
        <p:spPr bwMode="auto">
          <a:xfrm>
            <a:off x="2672560" y="6001543"/>
            <a:ext cx="3267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Only Emotion is Harnessable</a:t>
            </a:r>
          </a:p>
        </p:txBody>
      </p:sp>
      <p:sp>
        <p:nvSpPr>
          <p:cNvPr id="16" name="Rectangle 14"/>
          <p:cNvSpPr>
            <a:spLocks/>
          </p:cNvSpPr>
          <p:nvPr/>
        </p:nvSpPr>
        <p:spPr bwMode="auto">
          <a:xfrm>
            <a:off x="1475656" y="6271468"/>
            <a:ext cx="360097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b="0">
                <a:solidFill>
                  <a:srgbClr val="008000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Only Awareness is Educable</a:t>
            </a:r>
          </a:p>
        </p:txBody>
      </p:sp>
      <p:sp>
        <p:nvSpPr>
          <p:cNvPr id="17" name="Rectangle 15"/>
          <p:cNvSpPr>
            <a:spLocks/>
          </p:cNvSpPr>
          <p:nvPr/>
        </p:nvSpPr>
        <p:spPr bwMode="auto">
          <a:xfrm rot="2954185">
            <a:off x="5605711" y="5378907"/>
            <a:ext cx="1590179" cy="430887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Behaviour</a:t>
            </a:r>
          </a:p>
        </p:txBody>
      </p:sp>
      <p:sp>
        <p:nvSpPr>
          <p:cNvPr id="18" name="Rectangle 16"/>
          <p:cNvSpPr>
            <a:spLocks/>
          </p:cNvSpPr>
          <p:nvPr/>
        </p:nvSpPr>
        <p:spPr bwMode="auto">
          <a:xfrm>
            <a:off x="3817938" y="5175707"/>
            <a:ext cx="1246223" cy="430887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Emotion</a:t>
            </a:r>
          </a:p>
        </p:txBody>
      </p:sp>
      <p:sp>
        <p:nvSpPr>
          <p:cNvPr id="19" name="Rectangle 17"/>
          <p:cNvSpPr>
            <a:spLocks/>
          </p:cNvSpPr>
          <p:nvPr/>
        </p:nvSpPr>
        <p:spPr bwMode="auto">
          <a:xfrm rot="18654864">
            <a:off x="1247629" y="5425738"/>
            <a:ext cx="1711618" cy="430887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Awareness</a:t>
            </a:r>
          </a:p>
        </p:txBody>
      </p:sp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2400300"/>
            <a:ext cx="26289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ction Button: Custom 20">
            <a:hlinkClick r:id="rId4" action="ppaction://hlinksldjump" highlightClick="1"/>
          </p:cNvPr>
          <p:cNvSpPr/>
          <p:nvPr/>
        </p:nvSpPr>
        <p:spPr bwMode="auto">
          <a:xfrm>
            <a:off x="8466927" y="22996"/>
            <a:ext cx="648072" cy="6480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2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Teaching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96752"/>
            <a:ext cx="1781200" cy="600472"/>
          </a:xfrm>
        </p:spPr>
        <p:txBody>
          <a:bodyPr/>
          <a:lstStyle/>
          <a:p>
            <a:r>
              <a:rPr lang="en-GB"/>
              <a:t>Reactive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99592" y="1916832"/>
            <a:ext cx="2160240" cy="648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Responsive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99592" y="2636912"/>
            <a:ext cx="2107232" cy="623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Reflective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99592" y="3356992"/>
            <a:ext cx="2160240" cy="648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Responsible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923928" y="1124744"/>
            <a:ext cx="3888432" cy="576064"/>
          </a:xfrm>
          <a:prstGeom prst="wedgeRoundRectCallout">
            <a:avLst>
              <a:gd name="adj1" fmla="val -81280"/>
              <a:gd name="adj2" fmla="val 2346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Habit-driven</a:t>
            </a:r>
            <a:r>
              <a:rPr kumimoji="0" lang="en-GB" sz="2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 </a:t>
            </a: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practices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3995936" y="1844824"/>
            <a:ext cx="2880320" cy="576064"/>
          </a:xfrm>
          <a:prstGeom prst="wedgeRoundRectCallout">
            <a:avLst>
              <a:gd name="adj1" fmla="val -81280"/>
              <a:gd name="adj2" fmla="val 2346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bg1"/>
                </a:solidFill>
                <a:latin typeface="Chalkboard" pitchFamily="-111" charset="0"/>
              </a:rPr>
              <a:t>Flexible; craft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3995936" y="2564904"/>
            <a:ext cx="4896544" cy="936104"/>
          </a:xfrm>
          <a:prstGeom prst="wedgeRoundRectCallout">
            <a:avLst>
              <a:gd name="adj1" fmla="val -71130"/>
              <a:gd name="adj2" fmla="val 2592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bg1"/>
                </a:solidFill>
                <a:latin typeface="Chalkboard" pitchFamily="-111" charset="0"/>
              </a:rPr>
              <a:t>Aware of choices being made;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bg1"/>
                </a:solidFill>
                <a:latin typeface="Chalkboard" pitchFamily="-111" charset="0"/>
              </a:rPr>
              <a:t>Trying to learn from experience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4067944" y="3717032"/>
            <a:ext cx="4896544" cy="576064"/>
          </a:xfrm>
          <a:prstGeom prst="wedgeRoundRectCallout">
            <a:avLst>
              <a:gd name="adj1" fmla="val -71130"/>
              <a:gd name="adj2" fmla="val -55161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bg1"/>
                </a:solidFill>
                <a:latin typeface="Chalkboard" pitchFamily="-111" charset="0"/>
              </a:rPr>
              <a:t>Articulating reasons for choices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4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Phases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971600" y="1124744"/>
            <a:ext cx="2664296" cy="792088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10000"/>
                  </a:schemeClr>
                </a:solidFill>
                <a:latin typeface="Chalkboard" pitchFamily="-111" charset="0"/>
              </a:rPr>
              <a:t>Getting Started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1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331640" y="1700808"/>
            <a:ext cx="2664296" cy="792088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10000"/>
                  </a:schemeClr>
                </a:solidFill>
                <a:latin typeface="Chalkboard" pitchFamily="-111" charset="0"/>
              </a:rPr>
              <a:t>Getting Involved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1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691680" y="2276872"/>
            <a:ext cx="2664296" cy="792088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10000"/>
                  </a:schemeClr>
                </a:solidFill>
                <a:latin typeface="Chalkboard" pitchFamily="-111" charset="0"/>
              </a:rPr>
              <a:t>Mulling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1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051720" y="2852936"/>
            <a:ext cx="2664296" cy="792088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10000"/>
                  </a:schemeClr>
                </a:solidFill>
                <a:latin typeface="Chalkboard" pitchFamily="-111" charset="0"/>
              </a:rPr>
              <a:t>Keeping Going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1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411760" y="3429000"/>
            <a:ext cx="2664296" cy="792088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10000"/>
                  </a:schemeClr>
                </a:solidFill>
                <a:latin typeface="Chalkboard" pitchFamily="-111" charset="0"/>
              </a:rPr>
              <a:t>Insight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1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771800" y="4005064"/>
            <a:ext cx="2664296" cy="792088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10000"/>
                  </a:schemeClr>
                </a:solidFill>
                <a:latin typeface="Chalkboard" pitchFamily="-111" charset="0"/>
              </a:rPr>
              <a:t>Being Sceptical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1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131840" y="4653136"/>
            <a:ext cx="2664296" cy="792088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10000"/>
                  </a:schemeClr>
                </a:solidFill>
                <a:latin typeface="Chalkboard" pitchFamily="-111" charset="0"/>
              </a:rPr>
              <a:t>Contemplating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1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11" name="Action Button: Custom 10">
            <a:hlinkClick r:id="rId2" action="ppaction://hlinksldjump" highlightClick="1"/>
          </p:cNvPr>
          <p:cNvSpPr/>
          <p:nvPr/>
        </p:nvSpPr>
        <p:spPr bwMode="auto">
          <a:xfrm>
            <a:off x="8489338" y="18537"/>
            <a:ext cx="648072" cy="6480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5076056" y="1484784"/>
            <a:ext cx="1646714" cy="523220"/>
          </a:xfrm>
          <a:prstGeom prst="rect">
            <a:avLst/>
          </a:prstGeom>
          <a:solidFill>
            <a:srgbClr val="FFA070"/>
          </a:solidFill>
        </p:spPr>
        <p:txBody>
          <a:bodyPr wrap="none" rtlCol="0">
            <a:spAutoFit/>
          </a:bodyPr>
          <a:lstStyle/>
          <a:p>
            <a:r>
              <a:rPr lang="en-GB" b="0">
                <a:solidFill>
                  <a:srgbClr val="161616"/>
                </a:solidFill>
              </a:rPr>
              <a:t>Initiating</a:t>
            </a: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5787737" y="2780928"/>
            <a:ext cx="1808599" cy="52322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0">
                <a:solidFill>
                  <a:srgbClr val="161616"/>
                </a:solidFill>
              </a:rPr>
              <a:t>Sustaining</a:t>
            </a: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6660232" y="4365104"/>
            <a:ext cx="1889539" cy="523220"/>
          </a:xfrm>
          <a:prstGeom prst="rect">
            <a:avLst/>
          </a:prstGeom>
          <a:solidFill>
            <a:srgbClr val="FFA070"/>
          </a:solidFill>
        </p:spPr>
        <p:txBody>
          <a:bodyPr wrap="none" rtlCol="0">
            <a:spAutoFit/>
          </a:bodyPr>
          <a:lstStyle/>
          <a:p>
            <a:r>
              <a:rPr lang="en-GB" b="0">
                <a:solidFill>
                  <a:srgbClr val="161616"/>
                </a:solidFill>
              </a:rPr>
              <a:t>Concluding</a:t>
            </a:r>
          </a:p>
        </p:txBody>
      </p:sp>
    </p:spTree>
    <p:extLst>
      <p:ext uri="{BB962C8B-B14F-4D97-AF65-F5344CB8AC3E}">
        <p14:creationId xmlns:p14="http://schemas.microsoft.com/office/powerpoint/2010/main" val="393061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Six Modes of Interaction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67544" y="1916832"/>
            <a:ext cx="1872208" cy="648072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rgbClr val="FFFF00"/>
                </a:solidFill>
                <a:latin typeface="Chalkboard" pitchFamily="-111" charset="0"/>
              </a:rPr>
              <a:t>Expounding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FFFF00"/>
              </a:solidFill>
              <a:latin typeface="Chalkboard" pitchFamily="-111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99592" y="2492896"/>
            <a:ext cx="1872208" cy="648072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rgbClr val="FFFF00"/>
                </a:solidFill>
                <a:latin typeface="Chalkboard" pitchFamily="-111" charset="0"/>
              </a:rPr>
              <a:t>Explaining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FFFF00"/>
              </a:solidFill>
              <a:latin typeface="Chalkboard" pitchFamily="-111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67544" y="3645024"/>
            <a:ext cx="1872208" cy="648072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rgbClr val="FFFF00"/>
                </a:solidFill>
                <a:latin typeface="Chalkboard" pitchFamily="-111" charset="0"/>
              </a:rPr>
              <a:t>Exploring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FFFF00"/>
              </a:solidFill>
              <a:latin typeface="Chalkboard" pitchFamily="-111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99592" y="4221088"/>
            <a:ext cx="1872208" cy="648072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rgbClr val="FFFF00"/>
                </a:solidFill>
                <a:latin typeface="Chalkboard" pitchFamily="-111" charset="0"/>
              </a:rPr>
              <a:t>Examining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FFFF00"/>
              </a:solidFill>
              <a:latin typeface="Chalkboard" pitchFamily="-111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39552" y="5229200"/>
            <a:ext cx="1872208" cy="648072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rgbClr val="FFFF00"/>
                </a:solidFill>
                <a:latin typeface="Chalkboard" pitchFamily="-111" charset="0"/>
              </a:rPr>
              <a:t>Exercising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FFFF00"/>
              </a:solidFill>
              <a:latin typeface="Chalkboard" pitchFamily="-111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971600" y="5805264"/>
            <a:ext cx="1872208" cy="648072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rgbClr val="FFFF00"/>
                </a:solidFill>
                <a:latin typeface="Chalkboard" pitchFamily="-111" charset="0"/>
              </a:rPr>
              <a:t>Expressing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FFFF00"/>
              </a:solidFill>
              <a:latin typeface="Chalkboard" pitchFamily="-111" charset="0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491880" y="908720"/>
            <a:ext cx="1646714" cy="523220"/>
          </a:xfrm>
          <a:prstGeom prst="rect">
            <a:avLst/>
          </a:prstGeom>
          <a:solidFill>
            <a:srgbClr val="51FF1F"/>
          </a:solidFill>
        </p:spPr>
        <p:txBody>
          <a:bodyPr wrap="none" rtlCol="0">
            <a:spAutoFit/>
          </a:bodyPr>
          <a:lstStyle/>
          <a:p>
            <a:r>
              <a:rPr lang="en-GB" b="0">
                <a:solidFill>
                  <a:srgbClr val="161616"/>
                </a:solidFill>
              </a:rPr>
              <a:t>Initiating</a:t>
            </a: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5292080" y="908720"/>
            <a:ext cx="1808599" cy="523220"/>
          </a:xfrm>
          <a:prstGeom prst="rect">
            <a:avLst/>
          </a:prstGeom>
          <a:solidFill>
            <a:srgbClr val="51FF1F"/>
          </a:solidFill>
        </p:spPr>
        <p:txBody>
          <a:bodyPr wrap="none" rtlCol="0">
            <a:spAutoFit/>
          </a:bodyPr>
          <a:lstStyle/>
          <a:p>
            <a:r>
              <a:rPr lang="en-GB" b="0">
                <a:solidFill>
                  <a:srgbClr val="161616"/>
                </a:solidFill>
              </a:rPr>
              <a:t>Sustaining</a:t>
            </a: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7236296" y="908720"/>
            <a:ext cx="1889539" cy="523220"/>
          </a:xfrm>
          <a:prstGeom prst="rect">
            <a:avLst/>
          </a:prstGeom>
          <a:solidFill>
            <a:srgbClr val="51FF1F"/>
          </a:solidFill>
        </p:spPr>
        <p:txBody>
          <a:bodyPr wrap="none" rtlCol="0">
            <a:spAutoFit/>
          </a:bodyPr>
          <a:lstStyle/>
          <a:p>
            <a:r>
              <a:rPr lang="en-GB" b="0">
                <a:solidFill>
                  <a:srgbClr val="161616"/>
                </a:solidFill>
              </a:rPr>
              <a:t>Concluding</a:t>
            </a:r>
          </a:p>
        </p:txBody>
      </p:sp>
      <p:sp>
        <p:nvSpPr>
          <p:cNvPr id="12" name="Action Button: Custom 11">
            <a:hlinkClick r:id="rId5" action="ppaction://hlinksldjump" highlightClick="1"/>
          </p:cNvPr>
          <p:cNvSpPr/>
          <p:nvPr/>
        </p:nvSpPr>
        <p:spPr bwMode="auto">
          <a:xfrm>
            <a:off x="8495928" y="0"/>
            <a:ext cx="648072" cy="6480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5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Initiating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Silent Start</a:t>
            </a:r>
          </a:p>
          <a:p>
            <a:r>
              <a:rPr lang="en-GB"/>
              <a:t>Particular (to general);</a:t>
            </a:r>
            <a:br>
              <a:rPr lang="en-GB"/>
            </a:br>
            <a:r>
              <a:rPr lang="en-GB"/>
              <a:t>General (via particular)</a:t>
            </a:r>
            <a:br>
              <a:rPr lang="en-GB"/>
            </a:br>
            <a:r>
              <a:rPr lang="en-GB"/>
              <a:t>Semi-general (via particular to general)</a:t>
            </a:r>
          </a:p>
          <a:p>
            <a:r>
              <a:rPr lang="en-GB"/>
              <a:t>Worked example</a:t>
            </a:r>
          </a:p>
          <a:p>
            <a:r>
              <a:rPr lang="en-GB"/>
              <a:t>Use/Application/Context</a:t>
            </a:r>
          </a:p>
          <a:p>
            <a:r>
              <a:rPr lang="en-GB"/>
              <a:t>Specific-Unspecific</a:t>
            </a:r>
          </a:p>
          <a:p>
            <a:r>
              <a:rPr lang="en-GB"/>
              <a:t>Manipulating:</a:t>
            </a:r>
          </a:p>
          <a:p>
            <a:pPr lvl="1"/>
            <a:r>
              <a:rPr lang="en-GB"/>
              <a:t>Material objects (eg cards, counters, …)</a:t>
            </a:r>
          </a:p>
          <a:p>
            <a:pPr lvl="1"/>
            <a:r>
              <a:rPr lang="en-GB"/>
              <a:t>Mental images (diagrams, phenomena)</a:t>
            </a:r>
          </a:p>
          <a:p>
            <a:pPr lvl="1"/>
            <a:r>
              <a:rPr lang="en-GB"/>
              <a:t>Symbols (familiar &amp; unfamiliar)</a:t>
            </a:r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 bwMode="auto">
          <a:xfrm>
            <a:off x="8388424" y="0"/>
            <a:ext cx="755576" cy="764704"/>
          </a:xfrm>
          <a:prstGeom prst="actionButtonRetur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70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Sustaining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Questions &amp; Prompts</a:t>
            </a:r>
          </a:p>
          <a:p>
            <a:r>
              <a:rPr lang="en-GB"/>
              <a:t>Directed–Prompted–Spontaneous</a:t>
            </a:r>
            <a:br>
              <a:rPr lang="en-GB"/>
            </a:br>
            <a:r>
              <a:rPr lang="en-GB"/>
              <a:t>Scaffolding &amp; Fading</a:t>
            </a:r>
          </a:p>
          <a:p>
            <a:r>
              <a:rPr lang="en-GB"/>
              <a:t>Energising (praising-challenging)</a:t>
            </a:r>
          </a:p>
          <a:p>
            <a:r>
              <a:rPr lang="en-GB"/>
              <a:t>Conjecturing</a:t>
            </a:r>
          </a:p>
          <a:p>
            <a:r>
              <a:rPr lang="en-GB"/>
              <a:t>Sharing progress/findings</a:t>
            </a:r>
          </a:p>
        </p:txBody>
      </p:sp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 bwMode="auto">
          <a:xfrm>
            <a:off x="8388424" y="0"/>
            <a:ext cx="755576" cy="764704"/>
          </a:xfrm>
          <a:prstGeom prst="actionButtonRetur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2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Concluding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Conjectures with evidence</a:t>
            </a:r>
          </a:p>
          <a:p>
            <a:r>
              <a:rPr lang="en-GB"/>
              <a:t>Accounts that others can understand</a:t>
            </a:r>
          </a:p>
          <a:p>
            <a:r>
              <a:rPr lang="en-GB"/>
              <a:t>Reflecting on effective &amp; ineffective actions</a:t>
            </a:r>
          </a:p>
          <a:p>
            <a:pPr lvl="1"/>
            <a:r>
              <a:rPr lang="en-GB"/>
              <a:t>Aspcts of inner task (dispositions, …)</a:t>
            </a:r>
          </a:p>
          <a:p>
            <a:r>
              <a:rPr lang="en-GB"/>
              <a:t>Imagining acting differently in the future</a:t>
            </a:r>
          </a:p>
        </p:txBody>
      </p:sp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 bwMode="auto">
          <a:xfrm>
            <a:off x="8388424" y="0"/>
            <a:ext cx="755576" cy="764704"/>
          </a:xfrm>
          <a:prstGeom prst="actionButtonRetur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6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Balanced Activity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833" y="980728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>
                <a:solidFill>
                  <a:srgbClr val="161616"/>
                </a:solidFill>
              </a:rPr>
              <a:t>Affordances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980728"/>
            <a:ext cx="1968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>
                <a:solidFill>
                  <a:srgbClr val="161616"/>
                </a:solidFill>
              </a:rPr>
              <a:t>Constraints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5090" y="980728"/>
            <a:ext cx="2253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>
                <a:solidFill>
                  <a:srgbClr val="161616"/>
                </a:solidFill>
              </a:rPr>
              <a:t>Attunements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537064" y="3834333"/>
            <a:ext cx="0" cy="19442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2573068" y="3798329"/>
            <a:ext cx="0" cy="19442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507448" y="4050357"/>
            <a:ext cx="461665" cy="63869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 sz="1800" b="0" i="1">
                <a:solidFill>
                  <a:srgbClr val="FF8000"/>
                </a:solidFill>
              </a:rPr>
              <a:t>Ends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8335" y="4698429"/>
            <a:ext cx="91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i="1">
                <a:solidFill>
                  <a:srgbClr val="FF8000"/>
                </a:solidFill>
              </a:rPr>
              <a:t>Means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33008" y="5673442"/>
            <a:ext cx="1074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0">
                <a:solidFill>
                  <a:srgbClr val="161616"/>
                </a:solidFill>
              </a:rPr>
              <a:t>Current</a:t>
            </a:r>
            <a:br>
              <a:rPr lang="en-GB" sz="2000" b="0">
                <a:solidFill>
                  <a:srgbClr val="161616"/>
                </a:solidFill>
              </a:rPr>
            </a:br>
            <a:r>
              <a:rPr lang="en-GB" sz="2000" b="0">
                <a:solidFill>
                  <a:srgbClr val="161616"/>
                </a:solidFill>
              </a:rPr>
              <a:t>State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29152" y="2505090"/>
            <a:ext cx="992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FF"/>
                </a:solidFill>
              </a:rPr>
              <a:t>Outer</a:t>
            </a:r>
            <a:br>
              <a:rPr lang="en-GB" sz="2400" b="0">
                <a:solidFill>
                  <a:srgbClr val="0000FF"/>
                </a:solidFill>
              </a:rPr>
            </a:br>
            <a:r>
              <a:rPr lang="en-GB" sz="2400" b="0">
                <a:solidFill>
                  <a:srgbClr val="0000FF"/>
                </a:solidFill>
              </a:rPr>
              <a:t>Task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5105" y="2785571"/>
            <a:ext cx="13658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0">
                <a:solidFill>
                  <a:srgbClr val="161616"/>
                </a:solidFill>
              </a:rPr>
              <a:t>Intended</a:t>
            </a:r>
            <a:br>
              <a:rPr lang="en-GB" sz="2000" b="0">
                <a:solidFill>
                  <a:srgbClr val="161616"/>
                </a:solidFill>
              </a:rPr>
            </a:br>
            <a:r>
              <a:rPr lang="en-GB" sz="2000" b="0">
                <a:solidFill>
                  <a:srgbClr val="161616"/>
                </a:solidFill>
              </a:rPr>
              <a:t>&amp; Enacted</a:t>
            </a:r>
          </a:p>
          <a:p>
            <a:r>
              <a:rPr lang="en-GB" sz="2000" b="0">
                <a:solidFill>
                  <a:srgbClr val="161616"/>
                </a:solidFill>
              </a:rPr>
              <a:t>goals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520" y="4524796"/>
            <a:ext cx="1349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0">
                <a:solidFill>
                  <a:srgbClr val="161616"/>
                </a:solidFill>
              </a:rPr>
              <a:t>Resources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73168" y="4481244"/>
            <a:ext cx="80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0">
                <a:solidFill>
                  <a:srgbClr val="161616"/>
                </a:solidFill>
              </a:rPr>
              <a:t>Tasks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7148853" y="3834333"/>
            <a:ext cx="0" cy="19442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7184857" y="3798329"/>
            <a:ext cx="0" cy="19442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119237" y="4050357"/>
            <a:ext cx="461665" cy="63869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 sz="1800" b="0" i="1">
                <a:solidFill>
                  <a:srgbClr val="FF8000"/>
                </a:solidFill>
              </a:rPr>
              <a:t>Ends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10124" y="4698429"/>
            <a:ext cx="91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i="1">
                <a:solidFill>
                  <a:srgbClr val="FF8000"/>
                </a:solidFill>
              </a:rPr>
              <a:t>Means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44797" y="5673442"/>
            <a:ext cx="1074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0">
                <a:solidFill>
                  <a:srgbClr val="161616"/>
                </a:solidFill>
              </a:rPr>
              <a:t>Current</a:t>
            </a:r>
            <a:br>
              <a:rPr lang="en-GB" sz="2000" b="0">
                <a:solidFill>
                  <a:srgbClr val="161616"/>
                </a:solidFill>
              </a:rPr>
            </a:br>
            <a:r>
              <a:rPr lang="en-GB" sz="2000" b="0">
                <a:solidFill>
                  <a:srgbClr val="161616"/>
                </a:solidFill>
              </a:rPr>
              <a:t>State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11381" y="2505090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FF"/>
                </a:solidFill>
              </a:rPr>
              <a:t>Inner</a:t>
            </a:r>
            <a:br>
              <a:rPr lang="en-GB" sz="2400" b="0">
                <a:solidFill>
                  <a:srgbClr val="0000FF"/>
                </a:solidFill>
              </a:rPr>
            </a:br>
            <a:r>
              <a:rPr lang="en-GB" sz="2400" b="0">
                <a:solidFill>
                  <a:srgbClr val="0000FF"/>
                </a:solidFill>
              </a:rPr>
              <a:t>Task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11975" y="2785571"/>
            <a:ext cx="1035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0">
                <a:solidFill>
                  <a:srgbClr val="161616"/>
                </a:solidFill>
              </a:rPr>
              <a:t>Implicit</a:t>
            </a:r>
          </a:p>
          <a:p>
            <a:r>
              <a:rPr lang="en-GB" sz="2000" b="0">
                <a:solidFill>
                  <a:srgbClr val="161616"/>
                </a:solidFill>
              </a:rPr>
              <a:t>goals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63309" y="4524796"/>
            <a:ext cx="1349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0">
                <a:solidFill>
                  <a:srgbClr val="161616"/>
                </a:solidFill>
              </a:rPr>
              <a:t>Resources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84957" y="4481244"/>
            <a:ext cx="80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0">
                <a:solidFill>
                  <a:srgbClr val="161616"/>
                </a:solidFill>
              </a:rPr>
              <a:t>Tasks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179512" y="2348880"/>
            <a:ext cx="4320480" cy="4104456"/>
          </a:xfrm>
          <a:prstGeom prst="roundRect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4716016" y="2348880"/>
            <a:ext cx="4320480" cy="4104456"/>
          </a:xfrm>
          <a:prstGeom prst="roundRect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cxnSp>
        <p:nvCxnSpPr>
          <p:cNvPr id="42" name="Straight Connector 41"/>
          <p:cNvCxnSpPr>
            <a:stCxn id="40" idx="0"/>
            <a:endCxn id="6" idx="2"/>
          </p:cNvCxnSpPr>
          <p:nvPr/>
        </p:nvCxnSpPr>
        <p:spPr bwMode="auto">
          <a:xfrm flipH="1" flipV="1">
            <a:off x="1732380" y="1503948"/>
            <a:ext cx="607372" cy="8449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41" idx="0"/>
            <a:endCxn id="6" idx="2"/>
          </p:cNvCxnSpPr>
          <p:nvPr/>
        </p:nvCxnSpPr>
        <p:spPr bwMode="auto">
          <a:xfrm flipH="1" flipV="1">
            <a:off x="1732380" y="1503948"/>
            <a:ext cx="5143876" cy="8449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0" idx="0"/>
            <a:endCxn id="7" idx="2"/>
          </p:cNvCxnSpPr>
          <p:nvPr/>
        </p:nvCxnSpPr>
        <p:spPr bwMode="auto">
          <a:xfrm flipV="1">
            <a:off x="2339752" y="1503948"/>
            <a:ext cx="2352599" cy="8449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1" idx="0"/>
            <a:endCxn id="7" idx="2"/>
          </p:cNvCxnSpPr>
          <p:nvPr/>
        </p:nvCxnSpPr>
        <p:spPr bwMode="auto">
          <a:xfrm flipH="1" flipV="1">
            <a:off x="4692351" y="1503948"/>
            <a:ext cx="2183905" cy="8449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40" idx="0"/>
            <a:endCxn id="8" idx="2"/>
          </p:cNvCxnSpPr>
          <p:nvPr/>
        </p:nvCxnSpPr>
        <p:spPr bwMode="auto">
          <a:xfrm flipV="1">
            <a:off x="2339752" y="1503948"/>
            <a:ext cx="5282025" cy="8449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>
            <a:stCxn id="41" idx="0"/>
            <a:endCxn id="8" idx="2"/>
          </p:cNvCxnSpPr>
          <p:nvPr/>
        </p:nvCxnSpPr>
        <p:spPr bwMode="auto">
          <a:xfrm flipV="1">
            <a:off x="6876256" y="1503948"/>
            <a:ext cx="745521" cy="8449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Action Button: Custom 62">
            <a:hlinkClick r:id="rId2" action="ppaction://hlinksldjump" highlightClick="1"/>
          </p:cNvPr>
          <p:cNvSpPr/>
          <p:nvPr/>
        </p:nvSpPr>
        <p:spPr bwMode="auto">
          <a:xfrm>
            <a:off x="8495928" y="0"/>
            <a:ext cx="648072" cy="6480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0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892175" y="1754188"/>
            <a:ext cx="5543550" cy="520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GB" altLang="ko-KR" b="0">
                <a:solidFill>
                  <a:schemeClr val="accent3">
                    <a:lumMod val="50000"/>
                  </a:schemeClr>
                </a:solidFill>
              </a:rPr>
              <a:t>Expounding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892175" y="2546350"/>
            <a:ext cx="5543550" cy="520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GB" altLang="ko-KR" b="0">
                <a:solidFill>
                  <a:schemeClr val="accent3">
                    <a:lumMod val="50000"/>
                  </a:schemeClr>
                </a:solidFill>
              </a:rPr>
              <a:t>Explaining</a:t>
            </a: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1547813" y="3338513"/>
            <a:ext cx="5543550" cy="520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GB" altLang="ko-KR" b="0">
                <a:solidFill>
                  <a:schemeClr val="accent3">
                    <a:lumMod val="50000"/>
                  </a:schemeClr>
                </a:solidFill>
              </a:rPr>
              <a:t>Exploring</a:t>
            </a: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1547813" y="4132263"/>
            <a:ext cx="5543550" cy="520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GB" altLang="ko-KR" b="0">
                <a:solidFill>
                  <a:schemeClr val="accent3">
                    <a:lumMod val="50000"/>
                  </a:schemeClr>
                </a:solidFill>
              </a:rPr>
              <a:t>Examining</a:t>
            </a:r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2700338" y="4924425"/>
            <a:ext cx="5543550" cy="520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GB" altLang="ko-KR" b="0">
                <a:solidFill>
                  <a:schemeClr val="accent3">
                    <a:lumMod val="50000"/>
                  </a:schemeClr>
                </a:solidFill>
              </a:rPr>
              <a:t>Exercising</a:t>
            </a: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2700338" y="5716588"/>
            <a:ext cx="5543550" cy="520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GB" altLang="ko-KR" b="0">
                <a:solidFill>
                  <a:schemeClr val="accent3">
                    <a:lumMod val="50000"/>
                  </a:schemeClr>
                </a:solidFill>
              </a:rPr>
              <a:t>Expressing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85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5"/>
          <p:cNvGrpSpPr>
            <a:grpSpLocks/>
          </p:cNvGrpSpPr>
          <p:nvPr/>
        </p:nvGrpSpPr>
        <p:grpSpPr bwMode="auto">
          <a:xfrm>
            <a:off x="284163" y="468313"/>
            <a:ext cx="2659062" cy="2657475"/>
            <a:chOff x="179" y="431"/>
            <a:chExt cx="1675" cy="1674"/>
          </a:xfrm>
        </p:grpSpPr>
        <p:sp>
          <p:nvSpPr>
            <p:cNvPr id="45088" name="Freeform 6"/>
            <p:cNvSpPr>
              <a:spLocks/>
            </p:cNvSpPr>
            <p:nvPr/>
          </p:nvSpPr>
          <p:spPr bwMode="auto">
            <a:xfrm>
              <a:off x="293" y="431"/>
              <a:ext cx="1561" cy="1548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1547 h 1548"/>
                <a:gd name="T4" fmla="*/ 1560 w 1561"/>
                <a:gd name="T5" fmla="*/ 772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953" name="Rectangle 9"/>
            <p:cNvSpPr>
              <a:spLocks noChangeArrowheads="1"/>
            </p:cNvSpPr>
            <p:nvPr/>
          </p:nvSpPr>
          <p:spPr bwMode="auto">
            <a:xfrm>
              <a:off x="355" y="639"/>
              <a:ext cx="794" cy="28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Teacher</a:t>
              </a:r>
            </a:p>
          </p:txBody>
        </p:sp>
        <p:sp>
          <p:nvSpPr>
            <p:cNvPr id="82956" name="Rectangle 12"/>
            <p:cNvSpPr>
              <a:spLocks noChangeArrowheads="1"/>
            </p:cNvSpPr>
            <p:nvPr/>
          </p:nvSpPr>
          <p:spPr bwMode="auto">
            <a:xfrm>
              <a:off x="179" y="1050"/>
              <a:ext cx="812" cy="28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Student</a:t>
              </a:r>
            </a:p>
          </p:txBody>
        </p:sp>
        <p:sp>
          <p:nvSpPr>
            <p:cNvPr id="82959" name="Rectangle 15"/>
            <p:cNvSpPr>
              <a:spLocks noChangeArrowheads="1"/>
            </p:cNvSpPr>
            <p:nvPr/>
          </p:nvSpPr>
          <p:spPr bwMode="auto">
            <a:xfrm>
              <a:off x="355" y="1483"/>
              <a:ext cx="781" cy="28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Content</a:t>
              </a:r>
            </a:p>
          </p:txBody>
        </p:sp>
        <p:sp>
          <p:nvSpPr>
            <p:cNvPr id="82960" name="Rectangle 16"/>
            <p:cNvSpPr>
              <a:spLocks noChangeArrowheads="1"/>
            </p:cNvSpPr>
            <p:nvPr/>
          </p:nvSpPr>
          <p:spPr bwMode="auto">
            <a:xfrm>
              <a:off x="451" y="1816"/>
              <a:ext cx="1394" cy="28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sz="2400" b="0" i="1" dirty="0">
                  <a:solidFill>
                    <a:srgbClr val="000000"/>
                  </a:solidFill>
                  <a:ea typeface="MS PGothic" pitchFamily="34" charset="-128"/>
                  <a:cs typeface="+mn-cs"/>
                </a:rPr>
                <a:t>Expounding</a:t>
              </a:r>
            </a:p>
          </p:txBody>
        </p:sp>
      </p:grpSp>
      <p:grpSp>
        <p:nvGrpSpPr>
          <p:cNvPr id="45058" name="Group 29"/>
          <p:cNvGrpSpPr>
            <a:grpSpLocks/>
          </p:cNvGrpSpPr>
          <p:nvPr/>
        </p:nvGrpSpPr>
        <p:grpSpPr bwMode="auto">
          <a:xfrm>
            <a:off x="3059113" y="3536950"/>
            <a:ext cx="2844800" cy="2628900"/>
            <a:chOff x="1948" y="450"/>
            <a:chExt cx="1792" cy="1656"/>
          </a:xfrm>
        </p:grpSpPr>
        <p:sp>
          <p:nvSpPr>
            <p:cNvPr id="45083" name="Freeform 30"/>
            <p:cNvSpPr>
              <a:spLocks/>
            </p:cNvSpPr>
            <p:nvPr/>
          </p:nvSpPr>
          <p:spPr bwMode="auto">
            <a:xfrm>
              <a:off x="2179" y="450"/>
              <a:ext cx="1561" cy="1548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1547 h 1548"/>
                <a:gd name="T4" fmla="*/ 1560 w 1561"/>
                <a:gd name="T5" fmla="*/ 772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977" name="Rectangle 33"/>
            <p:cNvSpPr>
              <a:spLocks noChangeArrowheads="1"/>
            </p:cNvSpPr>
            <p:nvPr/>
          </p:nvSpPr>
          <p:spPr bwMode="auto">
            <a:xfrm>
              <a:off x="2287" y="619"/>
              <a:ext cx="812" cy="289"/>
            </a:xfrm>
            <a:prstGeom prst="rect">
              <a:avLst/>
            </a:prstGeom>
            <a:solidFill>
              <a:srgbClr val="FFA070"/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Student</a:t>
              </a:r>
            </a:p>
          </p:txBody>
        </p:sp>
        <p:sp>
          <p:nvSpPr>
            <p:cNvPr id="82980" name="Rectangle 36"/>
            <p:cNvSpPr>
              <a:spLocks noChangeArrowheads="1"/>
            </p:cNvSpPr>
            <p:nvPr/>
          </p:nvSpPr>
          <p:spPr bwMode="auto">
            <a:xfrm>
              <a:off x="1948" y="1062"/>
              <a:ext cx="781" cy="289"/>
            </a:xfrm>
            <a:prstGeom prst="rect">
              <a:avLst/>
            </a:prstGeom>
            <a:solidFill>
              <a:srgbClr val="FFA070"/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Content</a:t>
              </a:r>
            </a:p>
          </p:txBody>
        </p:sp>
        <p:sp>
          <p:nvSpPr>
            <p:cNvPr id="82983" name="Rectangle 39"/>
            <p:cNvSpPr>
              <a:spLocks noChangeArrowheads="1"/>
            </p:cNvSpPr>
            <p:nvPr/>
          </p:nvSpPr>
          <p:spPr bwMode="auto">
            <a:xfrm>
              <a:off x="2287" y="1483"/>
              <a:ext cx="794" cy="289"/>
            </a:xfrm>
            <a:prstGeom prst="rect">
              <a:avLst/>
            </a:prstGeom>
            <a:solidFill>
              <a:srgbClr val="FFA070"/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Teacher</a:t>
              </a:r>
            </a:p>
          </p:txBody>
        </p:sp>
        <p:sp>
          <p:nvSpPr>
            <p:cNvPr id="82984" name="Rectangle 40"/>
            <p:cNvSpPr>
              <a:spLocks noChangeArrowheads="1"/>
            </p:cNvSpPr>
            <p:nvPr/>
          </p:nvSpPr>
          <p:spPr bwMode="auto">
            <a:xfrm>
              <a:off x="2455" y="1817"/>
              <a:ext cx="1038" cy="28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sz="2400" b="0" i="1" dirty="0">
                  <a:solidFill>
                    <a:srgbClr val="000000"/>
                  </a:solidFill>
                  <a:ea typeface="MS PGothic" pitchFamily="34" charset="-128"/>
                  <a:cs typeface="+mn-cs"/>
                </a:rPr>
                <a:t>Examining</a:t>
              </a:r>
            </a:p>
          </p:txBody>
        </p:sp>
      </p:grpSp>
      <p:grpSp>
        <p:nvGrpSpPr>
          <p:cNvPr id="45059" name="Group 53"/>
          <p:cNvGrpSpPr>
            <a:grpSpLocks/>
          </p:cNvGrpSpPr>
          <p:nvPr/>
        </p:nvGrpSpPr>
        <p:grpSpPr bwMode="auto">
          <a:xfrm>
            <a:off x="6096000" y="3622675"/>
            <a:ext cx="2716213" cy="2543175"/>
            <a:chOff x="3840" y="452"/>
            <a:chExt cx="1711" cy="1602"/>
          </a:xfrm>
        </p:grpSpPr>
        <p:sp>
          <p:nvSpPr>
            <p:cNvPr id="45078" name="Freeform 54"/>
            <p:cNvSpPr>
              <a:spLocks/>
            </p:cNvSpPr>
            <p:nvPr/>
          </p:nvSpPr>
          <p:spPr bwMode="auto">
            <a:xfrm>
              <a:off x="3990" y="452"/>
              <a:ext cx="1561" cy="1548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1547 h 1548"/>
                <a:gd name="T4" fmla="*/ 1560 w 1561"/>
                <a:gd name="T5" fmla="*/ 772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rgbClr val="E700E7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001" name="Rectangle 57"/>
            <p:cNvSpPr>
              <a:spLocks noChangeArrowheads="1"/>
            </p:cNvSpPr>
            <p:nvPr/>
          </p:nvSpPr>
          <p:spPr bwMode="auto">
            <a:xfrm>
              <a:off x="4126" y="1483"/>
              <a:ext cx="812" cy="289"/>
            </a:xfrm>
            <a:prstGeom prst="rect">
              <a:avLst/>
            </a:prstGeom>
            <a:solidFill>
              <a:srgbClr val="FF58FF"/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Student</a:t>
              </a:r>
            </a:p>
          </p:txBody>
        </p:sp>
        <p:sp>
          <p:nvSpPr>
            <p:cNvPr id="83004" name="Rectangle 60"/>
            <p:cNvSpPr>
              <a:spLocks noChangeArrowheads="1"/>
            </p:cNvSpPr>
            <p:nvPr/>
          </p:nvSpPr>
          <p:spPr bwMode="auto">
            <a:xfrm>
              <a:off x="4126" y="627"/>
              <a:ext cx="781" cy="289"/>
            </a:xfrm>
            <a:prstGeom prst="rect">
              <a:avLst/>
            </a:prstGeom>
            <a:solidFill>
              <a:srgbClr val="FF58FF"/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Content</a:t>
              </a:r>
            </a:p>
          </p:txBody>
        </p:sp>
        <p:sp>
          <p:nvSpPr>
            <p:cNvPr id="83007" name="Rectangle 63"/>
            <p:cNvSpPr>
              <a:spLocks noChangeArrowheads="1"/>
            </p:cNvSpPr>
            <p:nvPr/>
          </p:nvSpPr>
          <p:spPr bwMode="auto">
            <a:xfrm>
              <a:off x="3840" y="1021"/>
              <a:ext cx="794" cy="289"/>
            </a:xfrm>
            <a:prstGeom prst="rect">
              <a:avLst/>
            </a:prstGeom>
            <a:solidFill>
              <a:srgbClr val="FF58FF"/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Teacher</a:t>
              </a:r>
            </a:p>
          </p:txBody>
        </p:sp>
        <p:sp>
          <p:nvSpPr>
            <p:cNvPr id="83008" name="Rectangle 64"/>
            <p:cNvSpPr>
              <a:spLocks noChangeArrowheads="1"/>
            </p:cNvSpPr>
            <p:nvPr/>
          </p:nvSpPr>
          <p:spPr bwMode="auto">
            <a:xfrm>
              <a:off x="4328" y="1765"/>
              <a:ext cx="1094" cy="28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sz="2400" b="0" i="1" dirty="0">
                  <a:solidFill>
                    <a:srgbClr val="000000"/>
                  </a:solidFill>
                  <a:ea typeface="MS PGothic" pitchFamily="34" charset="-128"/>
                  <a:cs typeface="+mn-cs"/>
                </a:rPr>
                <a:t>Expressing</a:t>
              </a:r>
            </a:p>
          </p:txBody>
        </p:sp>
      </p:grpSp>
      <p:grpSp>
        <p:nvGrpSpPr>
          <p:cNvPr id="45060" name="Group 65"/>
          <p:cNvGrpSpPr>
            <a:grpSpLocks/>
          </p:cNvGrpSpPr>
          <p:nvPr/>
        </p:nvGrpSpPr>
        <p:grpSpPr bwMode="auto">
          <a:xfrm>
            <a:off x="252413" y="3573464"/>
            <a:ext cx="2659062" cy="2562225"/>
            <a:chOff x="159" y="2251"/>
            <a:chExt cx="1675" cy="1614"/>
          </a:xfrm>
        </p:grpSpPr>
        <p:sp>
          <p:nvSpPr>
            <p:cNvPr id="45073" name="Freeform 66"/>
            <p:cNvSpPr>
              <a:spLocks/>
            </p:cNvSpPr>
            <p:nvPr/>
          </p:nvSpPr>
          <p:spPr bwMode="auto">
            <a:xfrm>
              <a:off x="273" y="2251"/>
              <a:ext cx="1561" cy="1548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1547 h 1548"/>
                <a:gd name="T4" fmla="*/ 1560 w 1561"/>
                <a:gd name="T5" fmla="*/ 772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013" name="Rectangle 69"/>
            <p:cNvSpPr>
              <a:spLocks noChangeArrowheads="1"/>
            </p:cNvSpPr>
            <p:nvPr/>
          </p:nvSpPr>
          <p:spPr bwMode="auto">
            <a:xfrm>
              <a:off x="355" y="2414"/>
              <a:ext cx="794" cy="289"/>
            </a:xfrm>
            <a:prstGeom prst="rect">
              <a:avLst/>
            </a:prstGeom>
            <a:solidFill>
              <a:srgbClr val="0000D5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Teacher</a:t>
              </a:r>
            </a:p>
          </p:txBody>
        </p:sp>
        <p:sp>
          <p:nvSpPr>
            <p:cNvPr id="83016" name="Rectangle 72"/>
            <p:cNvSpPr>
              <a:spLocks noChangeArrowheads="1"/>
            </p:cNvSpPr>
            <p:nvPr/>
          </p:nvSpPr>
          <p:spPr bwMode="auto">
            <a:xfrm>
              <a:off x="355" y="3222"/>
              <a:ext cx="812" cy="289"/>
            </a:xfrm>
            <a:prstGeom prst="rect">
              <a:avLst/>
            </a:prstGeom>
            <a:solidFill>
              <a:srgbClr val="0000D5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Student</a:t>
              </a:r>
            </a:p>
          </p:txBody>
        </p:sp>
        <p:sp>
          <p:nvSpPr>
            <p:cNvPr id="83017" name="Rectangle 73"/>
            <p:cNvSpPr>
              <a:spLocks noChangeArrowheads="1"/>
            </p:cNvSpPr>
            <p:nvPr/>
          </p:nvSpPr>
          <p:spPr bwMode="auto">
            <a:xfrm>
              <a:off x="475" y="3576"/>
              <a:ext cx="1044" cy="289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sz="2400" b="0" i="1" dirty="0">
                  <a:solidFill>
                    <a:srgbClr val="000000"/>
                  </a:solidFill>
                  <a:ea typeface="MS PGothic" pitchFamily="34" charset="-128"/>
                  <a:cs typeface="+mn-cs"/>
                </a:rPr>
                <a:t>Explaining</a:t>
              </a:r>
            </a:p>
          </p:txBody>
        </p:sp>
        <p:sp>
          <p:nvSpPr>
            <p:cNvPr id="83020" name="Rectangle 76"/>
            <p:cNvSpPr>
              <a:spLocks noChangeArrowheads="1"/>
            </p:cNvSpPr>
            <p:nvPr/>
          </p:nvSpPr>
          <p:spPr bwMode="auto">
            <a:xfrm>
              <a:off x="159" y="2834"/>
              <a:ext cx="781" cy="289"/>
            </a:xfrm>
            <a:prstGeom prst="rect">
              <a:avLst/>
            </a:prstGeom>
            <a:solidFill>
              <a:srgbClr val="0000D5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Content</a:t>
              </a:r>
            </a:p>
          </p:txBody>
        </p:sp>
      </p:grpSp>
      <p:grpSp>
        <p:nvGrpSpPr>
          <p:cNvPr id="45061" name="Group 17"/>
          <p:cNvGrpSpPr>
            <a:grpSpLocks/>
          </p:cNvGrpSpPr>
          <p:nvPr/>
        </p:nvGrpSpPr>
        <p:grpSpPr bwMode="auto">
          <a:xfrm>
            <a:off x="3222625" y="493714"/>
            <a:ext cx="2708275" cy="2647950"/>
            <a:chOff x="2030" y="2239"/>
            <a:chExt cx="1706" cy="1668"/>
          </a:xfrm>
        </p:grpSpPr>
        <p:sp>
          <p:nvSpPr>
            <p:cNvPr id="45068" name="Freeform 18"/>
            <p:cNvSpPr>
              <a:spLocks/>
            </p:cNvSpPr>
            <p:nvPr/>
          </p:nvSpPr>
          <p:spPr bwMode="auto">
            <a:xfrm>
              <a:off x="2175" y="2239"/>
              <a:ext cx="1561" cy="1548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1547 h 1548"/>
                <a:gd name="T4" fmla="*/ 1560 w 1561"/>
                <a:gd name="T5" fmla="*/ 772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Rectangle 21"/>
            <p:cNvSpPr>
              <a:spLocks noChangeArrowheads="1"/>
            </p:cNvSpPr>
            <p:nvPr/>
          </p:nvSpPr>
          <p:spPr bwMode="auto">
            <a:xfrm>
              <a:off x="2287" y="2409"/>
              <a:ext cx="812" cy="289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Student</a:t>
              </a:r>
            </a:p>
          </p:txBody>
        </p:sp>
        <p:sp>
          <p:nvSpPr>
            <p:cNvPr id="79" name="Rectangle 24"/>
            <p:cNvSpPr>
              <a:spLocks noChangeArrowheads="1"/>
            </p:cNvSpPr>
            <p:nvPr/>
          </p:nvSpPr>
          <p:spPr bwMode="auto">
            <a:xfrm>
              <a:off x="2287" y="3222"/>
              <a:ext cx="781" cy="289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Content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2030" y="2834"/>
              <a:ext cx="794" cy="289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Teacher</a:t>
              </a:r>
            </a:p>
          </p:txBody>
        </p:sp>
        <p:sp>
          <p:nvSpPr>
            <p:cNvPr id="81" name="Rectangle 28"/>
            <p:cNvSpPr>
              <a:spLocks noChangeArrowheads="1"/>
            </p:cNvSpPr>
            <p:nvPr/>
          </p:nvSpPr>
          <p:spPr bwMode="auto">
            <a:xfrm>
              <a:off x="2444" y="3618"/>
              <a:ext cx="982" cy="28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sz="2400" b="0" i="1" dirty="0">
                  <a:solidFill>
                    <a:srgbClr val="000000"/>
                  </a:solidFill>
                  <a:ea typeface="MS PGothic" pitchFamily="34" charset="-128"/>
                  <a:cs typeface="+mn-cs"/>
                </a:rPr>
                <a:t>Exploring</a:t>
              </a:r>
            </a:p>
          </p:txBody>
        </p:sp>
      </p:grpSp>
      <p:grpSp>
        <p:nvGrpSpPr>
          <p:cNvPr id="45062" name="Group 41"/>
          <p:cNvGrpSpPr>
            <a:grpSpLocks/>
          </p:cNvGrpSpPr>
          <p:nvPr/>
        </p:nvGrpSpPr>
        <p:grpSpPr bwMode="auto">
          <a:xfrm>
            <a:off x="6180138" y="404814"/>
            <a:ext cx="2640012" cy="2692400"/>
            <a:chOff x="3893" y="2167"/>
            <a:chExt cx="1663" cy="1696"/>
          </a:xfrm>
        </p:grpSpPr>
        <p:sp>
          <p:nvSpPr>
            <p:cNvPr id="45063" name="Freeform 42"/>
            <p:cNvSpPr>
              <a:spLocks/>
            </p:cNvSpPr>
            <p:nvPr/>
          </p:nvSpPr>
          <p:spPr bwMode="auto">
            <a:xfrm>
              <a:off x="3995" y="2167"/>
              <a:ext cx="1561" cy="1548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1547 h 1548"/>
                <a:gd name="T4" fmla="*/ 1560 w 1561"/>
                <a:gd name="T5" fmla="*/ 772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rgbClr val="E700E7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Rectangle 45"/>
            <p:cNvSpPr>
              <a:spLocks noChangeArrowheads="1"/>
            </p:cNvSpPr>
            <p:nvPr/>
          </p:nvSpPr>
          <p:spPr bwMode="auto">
            <a:xfrm>
              <a:off x="3893" y="2834"/>
              <a:ext cx="812" cy="2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Student</a:t>
              </a:r>
            </a:p>
          </p:txBody>
        </p:sp>
        <p:sp>
          <p:nvSpPr>
            <p:cNvPr id="85" name="Rectangle 48"/>
            <p:cNvSpPr>
              <a:spLocks noChangeArrowheads="1"/>
            </p:cNvSpPr>
            <p:nvPr/>
          </p:nvSpPr>
          <p:spPr bwMode="auto">
            <a:xfrm>
              <a:off x="4126" y="2402"/>
              <a:ext cx="781" cy="2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Content</a:t>
              </a:r>
            </a:p>
          </p:txBody>
        </p:sp>
        <p:sp>
          <p:nvSpPr>
            <p:cNvPr id="86" name="Rectangle 51"/>
            <p:cNvSpPr>
              <a:spLocks noChangeArrowheads="1"/>
            </p:cNvSpPr>
            <p:nvPr/>
          </p:nvSpPr>
          <p:spPr bwMode="auto">
            <a:xfrm>
              <a:off x="4126" y="3222"/>
              <a:ext cx="794" cy="2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Teacher</a:t>
              </a:r>
            </a:p>
          </p:txBody>
        </p:sp>
        <p:sp>
          <p:nvSpPr>
            <p:cNvPr id="87" name="Rectangle 52"/>
            <p:cNvSpPr>
              <a:spLocks noChangeArrowheads="1"/>
            </p:cNvSpPr>
            <p:nvPr/>
          </p:nvSpPr>
          <p:spPr bwMode="auto">
            <a:xfrm>
              <a:off x="4304" y="3574"/>
              <a:ext cx="1058" cy="28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sz="2400" b="0" i="1" dirty="0">
                  <a:solidFill>
                    <a:srgbClr val="000000"/>
                  </a:solidFill>
                  <a:ea typeface="MS PGothic" pitchFamily="34" charset="-128"/>
                  <a:cs typeface="+mn-cs"/>
                </a:rPr>
                <a:t>Exercising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855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ko-KR">
                <a:latin typeface="Chalkboard" charset="0"/>
                <a:ea typeface="MS PGothic" charset="0"/>
              </a:rPr>
              <a:t>Activity</a:t>
            </a:r>
          </a:p>
        </p:txBody>
      </p:sp>
      <p:cxnSp>
        <p:nvCxnSpPr>
          <p:cNvPr id="46082" name="Straight Connector 4"/>
          <p:cNvCxnSpPr>
            <a:cxnSpLocks noChangeShapeType="1"/>
          </p:cNvCxnSpPr>
          <p:nvPr/>
        </p:nvCxnSpPr>
        <p:spPr bwMode="auto">
          <a:xfrm>
            <a:off x="4373563" y="2133600"/>
            <a:ext cx="0" cy="2303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3" name="Straight Connector 6"/>
          <p:cNvCxnSpPr>
            <a:cxnSpLocks noChangeShapeType="1"/>
          </p:cNvCxnSpPr>
          <p:nvPr/>
        </p:nvCxnSpPr>
        <p:spPr bwMode="auto">
          <a:xfrm rot="5400000">
            <a:off x="4427538" y="2098675"/>
            <a:ext cx="0" cy="2305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857500" y="692150"/>
            <a:ext cx="3030538" cy="83099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Goals, Aims,</a:t>
            </a:r>
            <a:b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Desires,</a:t>
            </a:r>
            <a:r>
              <a:rPr lang="en-US" altLang="ko-KR" sz="2400" b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Intentions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3550" y="2466975"/>
            <a:ext cx="3708400" cy="193899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Tasks</a:t>
            </a:r>
            <a:b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(as imagined, </a:t>
            </a:r>
            <a:b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enacted,</a:t>
            </a:r>
            <a:b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experienced, </a:t>
            </a:r>
          </a:p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…)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775" y="2282825"/>
            <a:ext cx="2952750" cy="120032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Resources:</a:t>
            </a:r>
            <a:b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(physical, affective cognitive, attentive)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1038" y="4365625"/>
            <a:ext cx="2303462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Initial State</a:t>
            </a: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1692275" y="5445125"/>
            <a:ext cx="5183188" cy="11271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altLang="ko-KR" sz="2000" b="0">
                <a:solidFill>
                  <a:srgbClr val="631908"/>
                </a:solidFill>
              </a:rPr>
              <a:t>Affordances– Constraints–Requirements</a:t>
            </a:r>
            <a:endParaRPr lang="en-GB" altLang="ko-KR" sz="2000" b="0">
              <a:solidFill>
                <a:srgbClr val="800000"/>
              </a:solidFill>
            </a:endParaRPr>
          </a:p>
          <a:p>
            <a:pPr algn="ctr">
              <a:defRPr/>
            </a:pPr>
            <a:r>
              <a:rPr lang="en-GB" altLang="ko-KR" sz="2000" b="0">
                <a:solidFill>
                  <a:srgbClr val="631908"/>
                </a:solidFill>
              </a:rPr>
              <a:t>(Gibson)</a:t>
            </a:r>
          </a:p>
        </p:txBody>
      </p:sp>
    </p:spTree>
    <p:extLst>
      <p:ext uri="{BB962C8B-B14F-4D97-AF65-F5344CB8AC3E}">
        <p14:creationId xmlns:p14="http://schemas.microsoft.com/office/powerpoint/2010/main" val="382730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ko-KR">
                <a:latin typeface="Chalkboard" charset="0"/>
                <a:ea typeface="MS PGothic" charset="0"/>
              </a:rPr>
              <a:t>Potential</a:t>
            </a:r>
            <a:endParaRPr lang="en-GB" altLang="ko-KR" sz="2400">
              <a:latin typeface="Chalkboard" charset="0"/>
              <a:ea typeface="MS PGothic" charset="0"/>
            </a:endParaRPr>
          </a:p>
        </p:txBody>
      </p:sp>
      <p:cxnSp>
        <p:nvCxnSpPr>
          <p:cNvPr id="47106" name="Straight Connector 3"/>
          <p:cNvCxnSpPr>
            <a:cxnSpLocks noChangeShapeType="1"/>
          </p:cNvCxnSpPr>
          <p:nvPr/>
        </p:nvCxnSpPr>
        <p:spPr bwMode="auto">
          <a:xfrm>
            <a:off x="4140200" y="2420938"/>
            <a:ext cx="0" cy="1728787"/>
          </a:xfrm>
          <a:prstGeom prst="lin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7" name="Straight Connector 4"/>
          <p:cNvCxnSpPr>
            <a:cxnSpLocks noChangeShapeType="1"/>
          </p:cNvCxnSpPr>
          <p:nvPr/>
        </p:nvCxnSpPr>
        <p:spPr bwMode="auto">
          <a:xfrm flipH="1">
            <a:off x="3059113" y="2420938"/>
            <a:ext cx="1081087" cy="863600"/>
          </a:xfrm>
          <a:prstGeom prst="lin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3132138" y="1447800"/>
            <a:ext cx="1800225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Most it could be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2275" y="1125538"/>
            <a:ext cx="2952750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What builds on it</a:t>
            </a:r>
            <a:b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(where it is going)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825" y="2660650"/>
            <a:ext cx="2952750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Math</a:t>
            </a:r>
            <a:r>
              <a:rPr lang="en-GB" sz="2400" b="0" smtClean="0">
                <a:solidFill>
                  <a:schemeClr val="accent3">
                    <a:lumMod val="50000"/>
                  </a:schemeClr>
                </a:solidFill>
              </a:rPr>
              <a:t>’</a:t>
            </a: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l &amp; Ped</a:t>
            </a:r>
            <a:r>
              <a:rPr lang="en-GB" sz="2400" b="0" smtClean="0">
                <a:solidFill>
                  <a:schemeClr val="accent3">
                    <a:lumMod val="50000"/>
                  </a:schemeClr>
                </a:solidFill>
              </a:rPr>
              <a:t>’</a:t>
            </a: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b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essence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4325938"/>
            <a:ext cx="1655763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Least it </a:t>
            </a:r>
            <a:b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can be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9700" y="4470400"/>
            <a:ext cx="3313113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What it builds on</a:t>
            </a:r>
          </a:p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(previous experiences)</a:t>
            </a:r>
          </a:p>
        </p:txBody>
      </p:sp>
      <p:cxnSp>
        <p:nvCxnSpPr>
          <p:cNvPr id="47113" name="Straight Connector 11"/>
          <p:cNvCxnSpPr>
            <a:cxnSpLocks noChangeShapeType="1"/>
          </p:cNvCxnSpPr>
          <p:nvPr/>
        </p:nvCxnSpPr>
        <p:spPr bwMode="auto">
          <a:xfrm flipH="1">
            <a:off x="4140200" y="2060575"/>
            <a:ext cx="2016125" cy="360363"/>
          </a:xfrm>
          <a:prstGeom prst="lin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4" name="Straight Connector 13"/>
          <p:cNvCxnSpPr>
            <a:cxnSpLocks noChangeShapeType="1"/>
          </p:cNvCxnSpPr>
          <p:nvPr/>
        </p:nvCxnSpPr>
        <p:spPr bwMode="auto">
          <a:xfrm flipH="1" flipV="1">
            <a:off x="3059113" y="3284538"/>
            <a:ext cx="1081087" cy="865187"/>
          </a:xfrm>
          <a:prstGeom prst="lin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5" name="Straight Connector 14"/>
          <p:cNvCxnSpPr>
            <a:cxnSpLocks noChangeShapeType="1"/>
          </p:cNvCxnSpPr>
          <p:nvPr/>
        </p:nvCxnSpPr>
        <p:spPr bwMode="auto">
          <a:xfrm flipH="1" flipV="1">
            <a:off x="4140200" y="4149725"/>
            <a:ext cx="2016125" cy="358775"/>
          </a:xfrm>
          <a:prstGeom prst="lin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6" name="Straight Connector 17"/>
          <p:cNvCxnSpPr>
            <a:cxnSpLocks noChangeShapeType="1"/>
          </p:cNvCxnSpPr>
          <p:nvPr/>
        </p:nvCxnSpPr>
        <p:spPr bwMode="auto">
          <a:xfrm>
            <a:off x="6156325" y="2060575"/>
            <a:ext cx="0" cy="2447925"/>
          </a:xfrm>
          <a:prstGeom prst="lin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7" name="Straight Connector 21"/>
          <p:cNvCxnSpPr>
            <a:cxnSpLocks noChangeShapeType="1"/>
          </p:cNvCxnSpPr>
          <p:nvPr/>
        </p:nvCxnSpPr>
        <p:spPr bwMode="auto">
          <a:xfrm flipH="1">
            <a:off x="3132138" y="2060575"/>
            <a:ext cx="3024187" cy="1223963"/>
          </a:xfrm>
          <a:prstGeom prst="lin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8" name="Straight Connector 24"/>
          <p:cNvCxnSpPr>
            <a:cxnSpLocks noChangeShapeType="1"/>
          </p:cNvCxnSpPr>
          <p:nvPr/>
        </p:nvCxnSpPr>
        <p:spPr bwMode="auto">
          <a:xfrm flipH="1" flipV="1">
            <a:off x="3059113" y="3284538"/>
            <a:ext cx="3097212" cy="1179512"/>
          </a:xfrm>
          <a:prstGeom prst="lin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9" name="Straight Connector 27"/>
          <p:cNvCxnSpPr>
            <a:cxnSpLocks noChangeShapeType="1"/>
          </p:cNvCxnSpPr>
          <p:nvPr/>
        </p:nvCxnSpPr>
        <p:spPr bwMode="auto">
          <a:xfrm flipH="1">
            <a:off x="4140200" y="2060575"/>
            <a:ext cx="2016125" cy="2079625"/>
          </a:xfrm>
          <a:prstGeom prst="lin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0" name="Straight Connector 28"/>
          <p:cNvCxnSpPr>
            <a:cxnSpLocks noChangeShapeType="1"/>
          </p:cNvCxnSpPr>
          <p:nvPr/>
        </p:nvCxnSpPr>
        <p:spPr bwMode="auto">
          <a:xfrm flipH="1" flipV="1">
            <a:off x="4140200" y="2420938"/>
            <a:ext cx="2016125" cy="2087562"/>
          </a:xfrm>
          <a:prstGeom prst="lin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21" name="Rounded Rectangle 17"/>
          <p:cNvSpPr>
            <a:spLocks noChangeArrowheads="1"/>
          </p:cNvSpPr>
          <p:nvPr/>
        </p:nvSpPr>
        <p:spPr bwMode="auto">
          <a:xfrm>
            <a:off x="107950" y="5157788"/>
            <a:ext cx="4968875" cy="863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altLang="ko-KR" sz="2000" b="0">
                <a:solidFill>
                  <a:srgbClr val="631908"/>
                </a:solidFill>
              </a:rPr>
              <a:t>Affordances– Constraints–Requirements</a:t>
            </a:r>
          </a:p>
        </p:txBody>
      </p:sp>
      <p:sp>
        <p:nvSpPr>
          <p:cNvPr id="47122" name="Rounded Rectangle 18"/>
          <p:cNvSpPr>
            <a:spLocks noChangeArrowheads="1"/>
          </p:cNvSpPr>
          <p:nvPr/>
        </p:nvSpPr>
        <p:spPr bwMode="auto">
          <a:xfrm>
            <a:off x="3997325" y="5661025"/>
            <a:ext cx="4967288" cy="1052513"/>
          </a:xfrm>
          <a:prstGeom prst="roundRect">
            <a:avLst>
              <a:gd name="adj" fmla="val 16667"/>
            </a:avLst>
          </a:prstGeom>
          <a:solidFill>
            <a:srgbClr val="F9B09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altLang="ko-KR" sz="2000" b="0">
                <a:solidFill>
                  <a:srgbClr val="631908"/>
                </a:solidFill>
              </a:rPr>
              <a:t>Directed–Prompted–Spontaneous</a:t>
            </a:r>
          </a:p>
          <a:p>
            <a:pPr algn="ctr"/>
            <a:r>
              <a:rPr lang="en-GB" altLang="ko-KR" sz="2000" b="0">
                <a:solidFill>
                  <a:srgbClr val="631908"/>
                </a:solidFill>
              </a:rPr>
              <a:t>Scaffolding &amp; Fading (Brown et al)</a:t>
            </a:r>
          </a:p>
          <a:p>
            <a:pPr algn="ctr"/>
            <a:r>
              <a:rPr lang="en-GB" altLang="ko-KR" sz="2000" b="0">
                <a:solidFill>
                  <a:srgbClr val="631908"/>
                </a:solidFill>
              </a:rPr>
              <a:t>ZPD (Vygotsky)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79613" y="4581525"/>
            <a:ext cx="1079500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endParaRPr lang="ko-KR" altLang="en-US" b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5150" y="5445125"/>
            <a:ext cx="1584325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b="0" smtClean="0">
                <a:solidFill>
                  <a:srgbClr val="631908"/>
                </a:solidFill>
              </a:rPr>
              <a:t> </a:t>
            </a:r>
            <a:r>
              <a:rPr lang="en-GB" altLang="ko-KR" sz="2000" b="0" smtClean="0">
                <a:solidFill>
                  <a:srgbClr val="161616"/>
                </a:solidFill>
              </a:rPr>
              <a:t>(Gibson)</a:t>
            </a:r>
            <a:endParaRPr lang="ko-KR" altLang="en-US" sz="2000" b="0" smtClean="0">
              <a:solidFill>
                <a:srgbClr val="16161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66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8839200" cy="609600"/>
          </a:xfrm>
        </p:spPr>
        <p:txBody>
          <a:bodyPr/>
          <a:lstStyle/>
          <a:p>
            <a:r>
              <a:rPr lang="en-GB" sz="3200"/>
              <a:t>What research informs mathematics teaching?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>
                <a:solidFill>
                  <a:srgbClr val="000000"/>
                </a:solidFill>
              </a:rPr>
              <a:t>He who loves practice without theory is like the sailor </a:t>
            </a:r>
            <a:br>
              <a:rPr lang="en-US" sz="2400" b="0">
                <a:solidFill>
                  <a:srgbClr val="000000"/>
                </a:solidFill>
              </a:rPr>
            </a:br>
            <a:r>
              <a:rPr lang="en-US" sz="2400" b="0">
                <a:solidFill>
                  <a:srgbClr val="000000"/>
                </a:solidFill>
              </a:rPr>
              <a:t>who boards ship without a rudder and compass </a:t>
            </a:r>
            <a:br>
              <a:rPr lang="en-US" sz="2400" b="0">
                <a:solidFill>
                  <a:srgbClr val="000000"/>
                </a:solidFill>
              </a:rPr>
            </a:br>
            <a:r>
              <a:rPr lang="en-US" sz="2400" b="0">
                <a:solidFill>
                  <a:srgbClr val="000000"/>
                </a:solidFill>
              </a:rPr>
              <a:t>and never knows where he may cast. </a:t>
            </a:r>
            <a:br>
              <a:rPr lang="en-US" sz="2400" b="0">
                <a:solidFill>
                  <a:srgbClr val="000000"/>
                </a:solidFill>
              </a:rPr>
            </a:br>
            <a:r>
              <a:rPr lang="en-US" sz="2400" b="0">
                <a:solidFill>
                  <a:srgbClr val="000000"/>
                </a:solidFill>
              </a:rPr>
              <a:t>Practice always rests on good theory. </a:t>
            </a:r>
            <a:br>
              <a:rPr lang="en-US" sz="2400" b="0">
                <a:solidFill>
                  <a:srgbClr val="000000"/>
                </a:solidFill>
              </a:rPr>
            </a:br>
            <a:r>
              <a:rPr lang="en-US" sz="2400" b="0">
                <a:solidFill>
                  <a:srgbClr val="000000"/>
                </a:solidFill>
              </a:rPr>
              <a:t>(Leonardo Da Vinci)</a:t>
            </a:r>
            <a:r>
              <a:rPr lang="en-GB" sz="2400" b="0">
                <a:solidFill>
                  <a:srgbClr val="000000"/>
                </a:solidFill>
                <a:effectLst/>
              </a:rPr>
              <a:t> </a:t>
            </a:r>
            <a:endParaRPr lang="en-GB" sz="2400" b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357301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solidFill>
                  <a:schemeClr val="bg1">
                    <a:lumMod val="75000"/>
                  </a:schemeClr>
                </a:solidFill>
              </a:rPr>
              <a:t>It is only after you come to know the surface of things</a:t>
            </a:r>
            <a:br>
              <a:rPr lang="en-US" sz="2400" b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0">
                <a:solidFill>
                  <a:schemeClr val="bg1">
                    <a:lumMod val="75000"/>
                  </a:schemeClr>
                </a:solidFill>
              </a:rPr>
              <a:t>that you venture to see what is underneath;</a:t>
            </a:r>
            <a:br>
              <a:rPr lang="en-US" sz="2400" b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0">
                <a:solidFill>
                  <a:schemeClr val="bg1">
                    <a:lumMod val="75000"/>
                  </a:schemeClr>
                </a:solidFill>
              </a:rPr>
              <a:t>But the surface of things is inexhaustible</a:t>
            </a:r>
            <a:br>
              <a:rPr lang="en-US" sz="2400" b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0">
                <a:solidFill>
                  <a:schemeClr val="bg1">
                    <a:lumMod val="75000"/>
                  </a:schemeClr>
                </a:solidFill>
              </a:rPr>
              <a:t>(Italo Calvino: Mr. Palomar)</a:t>
            </a:r>
            <a:r>
              <a:rPr lang="en-GB" sz="2400" b="0">
                <a:solidFill>
                  <a:schemeClr val="bg1">
                    <a:lumMod val="75000"/>
                  </a:schemeClr>
                </a:solidFill>
                <a:effectLst/>
              </a:rPr>
              <a:t> </a:t>
            </a:r>
            <a:endParaRPr lang="en-GB" sz="2400" b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3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GB" altLang="ko-KR" sz="3200">
                <a:latin typeface="Chalkboard" charset="0"/>
                <a:ea typeface="MS PGothic" charset="0"/>
              </a:rPr>
              <a:t> Thinking Mathematically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21175" cy="5616575"/>
          </a:xfrm>
        </p:spPr>
        <p:txBody>
          <a:bodyPr/>
          <a:lstStyle/>
          <a:p>
            <a:pPr>
              <a:defRPr/>
            </a:pPr>
            <a:r>
              <a:rPr lang="en-GB" altLang="ko-KR" sz="2000">
                <a:latin typeface="Chalkboard" charset="0"/>
                <a:ea typeface="MS PGothic" charset="0"/>
              </a:rPr>
              <a:t>CME</a:t>
            </a:r>
          </a:p>
          <a:p>
            <a:pPr lvl="1">
              <a:defRPr/>
            </a:pPr>
            <a:r>
              <a:rPr lang="en-GB" altLang="ko-KR" sz="2000">
                <a:latin typeface="Chalkboard" charset="0"/>
                <a:ea typeface="MS PGothic" charset="0"/>
              </a:rPr>
              <a:t>Do-Talk-Record</a:t>
            </a:r>
            <a:br>
              <a:rPr lang="en-GB" altLang="ko-KR" sz="2000">
                <a:latin typeface="Chalkboard" charset="0"/>
                <a:ea typeface="MS PGothic" charset="0"/>
              </a:rPr>
            </a:br>
            <a:r>
              <a:rPr lang="en-GB" altLang="ko-KR" sz="2000">
                <a:latin typeface="Chalkboard" charset="0"/>
                <a:ea typeface="MS PGothic" charset="0"/>
              </a:rPr>
              <a:t> (See–Say–Record)</a:t>
            </a:r>
          </a:p>
          <a:p>
            <a:pPr lvl="1">
              <a:defRPr/>
            </a:pPr>
            <a:r>
              <a:rPr lang="en-GB" altLang="ko-KR" sz="2000">
                <a:latin typeface="Chalkboard" charset="0"/>
                <a:ea typeface="MS PGothic" charset="0"/>
              </a:rPr>
              <a:t>See-Experience-Master</a:t>
            </a:r>
          </a:p>
          <a:p>
            <a:pPr lvl="1">
              <a:defRPr/>
            </a:pPr>
            <a:r>
              <a:rPr lang="en-GB" altLang="ko-KR" sz="2000">
                <a:latin typeface="Chalkboard" charset="0"/>
                <a:ea typeface="MS PGothic" charset="0"/>
              </a:rPr>
              <a:t>Manipulating–Getting-a-sense-of–Artculating</a:t>
            </a:r>
          </a:p>
          <a:p>
            <a:pPr lvl="1">
              <a:defRPr/>
            </a:pPr>
            <a:r>
              <a:rPr lang="en-GB" altLang="ko-KR" sz="2000">
                <a:latin typeface="Chalkboard" charset="0"/>
                <a:ea typeface="MS PGothic" charset="0"/>
              </a:rPr>
              <a:t>Enactive–Iconic–Symbolic</a:t>
            </a:r>
          </a:p>
          <a:p>
            <a:pPr lvl="1">
              <a:defRPr/>
            </a:pPr>
            <a:r>
              <a:rPr lang="en-GB" altLang="ko-KR" sz="2000">
                <a:latin typeface="Chalkboard" charset="0"/>
                <a:ea typeface="MS PGothic" charset="0"/>
              </a:rPr>
              <a:t>Directed–Prompted–Spontaneous</a:t>
            </a:r>
          </a:p>
          <a:p>
            <a:pPr lvl="1">
              <a:defRPr/>
            </a:pPr>
            <a:r>
              <a:rPr lang="en-GB" altLang="ko-KR" sz="2000">
                <a:latin typeface="Chalkboard" charset="0"/>
                <a:ea typeface="MS PGothic" charset="0"/>
              </a:rPr>
              <a:t>Stuck!: Use of Mathematical Powers</a:t>
            </a:r>
          </a:p>
          <a:p>
            <a:pPr lvl="1">
              <a:defRPr/>
            </a:pPr>
            <a:r>
              <a:rPr lang="en-GB" altLang="ko-KR" sz="2000">
                <a:latin typeface="Chalkboard" charset="0"/>
                <a:ea typeface="MS PGothic" charset="0"/>
              </a:rPr>
              <a:t>Mathematical Themes (and heuristics)</a:t>
            </a:r>
          </a:p>
          <a:p>
            <a:pPr lvl="1">
              <a:defRPr/>
            </a:pPr>
            <a:r>
              <a:rPr lang="en-GB" altLang="ko-KR" sz="2000">
                <a:latin typeface="Chalkboard" charset="0"/>
                <a:ea typeface="MS PGothic" charset="0"/>
              </a:rPr>
              <a:t>Inner &amp; Outer Tasks</a:t>
            </a:r>
          </a:p>
        </p:txBody>
      </p:sp>
    </p:spTree>
    <p:extLst>
      <p:ext uri="{BB962C8B-B14F-4D97-AF65-F5344CB8AC3E}">
        <p14:creationId xmlns:p14="http://schemas.microsoft.com/office/powerpoint/2010/main" val="346812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Vertical Scroll 5"/>
          <p:cNvSpPr>
            <a:spLocks noChangeArrowheads="1"/>
          </p:cNvSpPr>
          <p:nvPr/>
        </p:nvSpPr>
        <p:spPr bwMode="auto">
          <a:xfrm>
            <a:off x="152400" y="990600"/>
            <a:ext cx="4419600" cy="5181600"/>
          </a:xfrm>
          <a:prstGeom prst="verticalScroll">
            <a:avLst>
              <a:gd name="adj" fmla="val 4750"/>
            </a:avLst>
          </a:prstGeom>
          <a:solidFill>
            <a:srgbClr val="B9C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altLang="ko-KR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Chalkboard" charset="0"/>
                <a:ea typeface="MS PGothic" charset="0"/>
              </a:rPr>
              <a:t>Frameworks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9950" y="18018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smtClean="0">
                <a:solidFill>
                  <a:srgbClr val="800000"/>
                </a:solidFill>
              </a:rPr>
              <a:t>Doing – Talking – Recording</a:t>
            </a:r>
          </a:p>
        </p:txBody>
      </p:sp>
      <p:pic>
        <p:nvPicPr>
          <p:cNvPr id="5120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7211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9950" y="8366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smtClean="0">
                <a:solidFill>
                  <a:srgbClr val="800000"/>
                </a:solidFill>
              </a:rPr>
              <a:t>Enactive– Iconic– Symbolic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9950" y="27670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smtClean="0">
                <a:solidFill>
                  <a:srgbClr val="800000"/>
                </a:solidFill>
              </a:rPr>
              <a:t>See – Experience – Master</a:t>
            </a:r>
          </a:p>
        </p:txBody>
      </p:sp>
    </p:spTree>
    <p:extLst>
      <p:ext uri="{BB962C8B-B14F-4D97-AF65-F5344CB8AC3E}">
        <p14:creationId xmlns:p14="http://schemas.microsoft.com/office/powerpoint/2010/main" val="284955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ko-KR">
                <a:latin typeface="Chalkboard" charset="0"/>
                <a:ea typeface="MS PGothic" charset="0"/>
              </a:rPr>
              <a:t>Follow-Up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100" y="765175"/>
            <a:ext cx="8964613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charset="0"/>
              <a:buChar char="v"/>
              <a:defRPr/>
            </a:pPr>
            <a:r>
              <a:rPr lang="en-GB" altLang="ko-KR" sz="2400" b="0">
                <a:solidFill>
                  <a:schemeClr val="accent3">
                    <a:lumMod val="50000"/>
                  </a:schemeClr>
                </a:solidFill>
              </a:rPr>
              <a:t>Designing &amp; Using Mathematical Tasks (Tarquin/QED)</a:t>
            </a:r>
          </a:p>
          <a:p>
            <a:pPr marL="457200" indent="-457200">
              <a:buFont typeface="Wingdings" charset="0"/>
              <a:buChar char="v"/>
              <a:defRPr/>
            </a:pPr>
            <a:r>
              <a:rPr lang="en-GB" altLang="ko-KR" sz="2400" b="0">
                <a:solidFill>
                  <a:srgbClr val="800000"/>
                </a:solidFill>
              </a:rPr>
              <a:t>Thinking Mathematically (Pearson)</a:t>
            </a:r>
          </a:p>
          <a:p>
            <a:pPr marL="457200" indent="-457200">
              <a:buFont typeface="Wingdings" charset="0"/>
              <a:buChar char="v"/>
              <a:defRPr/>
            </a:pPr>
            <a:r>
              <a:rPr lang="en-GB" altLang="ko-KR" sz="2400" b="0">
                <a:solidFill>
                  <a:srgbClr val="0000D5"/>
                </a:solidFill>
              </a:rPr>
              <a:t>Developing Thinking in Algebra, Geometry, Statistics (Sage</a:t>
            </a:r>
            <a:r>
              <a:rPr lang="en-GB" altLang="ko-KR" sz="2400" b="0"/>
              <a:t>)</a:t>
            </a:r>
          </a:p>
          <a:p>
            <a:pPr marL="457200" indent="-457200">
              <a:buFont typeface="Wingdings" charset="0"/>
              <a:buChar char="v"/>
              <a:defRPr/>
            </a:pPr>
            <a:r>
              <a:rPr lang="en-GB" altLang="ko-KR" sz="2400" b="0">
                <a:solidFill>
                  <a:srgbClr val="800000"/>
                </a:solidFill>
              </a:rPr>
              <a:t>Fundamental Constructs in Mathematics Education (RoutledgeFalmer)</a:t>
            </a:r>
          </a:p>
          <a:p>
            <a:pPr marL="457200" indent="-457200">
              <a:buFont typeface="Wingdings" charset="0"/>
              <a:buChar char="v"/>
              <a:defRPr/>
            </a:pPr>
            <a:r>
              <a:rPr lang="en-GB" altLang="ko-KR" sz="2400" b="0">
                <a:solidFill>
                  <a:srgbClr val="0000D5"/>
                </a:solidFill>
              </a:rPr>
              <a:t>Mathematics Teaching Practice: a guide for university and college lecturers (Horwood Publishing) </a:t>
            </a:r>
          </a:p>
          <a:p>
            <a:pPr marL="457200" indent="-457200">
              <a:buFont typeface="Wingdings" charset="0"/>
              <a:buChar char="v"/>
              <a:defRPr/>
            </a:pPr>
            <a:r>
              <a:rPr lang="en-GB" altLang="ko-KR" sz="2400" b="0">
                <a:solidFill>
                  <a:srgbClr val="800000"/>
                </a:solidFill>
              </a:rPr>
              <a:t>Mathematics as a Constructive Activity (Erlbaum)</a:t>
            </a:r>
          </a:p>
          <a:p>
            <a:pPr marL="457200" indent="-457200">
              <a:buFont typeface="Wingdings" charset="0"/>
              <a:buChar char="v"/>
              <a:defRPr/>
            </a:pPr>
            <a:r>
              <a:rPr lang="en-GB" altLang="ko-KR" sz="2400" b="0">
                <a:solidFill>
                  <a:srgbClr val="0000D5"/>
                </a:solidFill>
              </a:rPr>
              <a:t>Questions &amp; Prompts for Mathematical Thinking (ATM)</a:t>
            </a:r>
          </a:p>
          <a:p>
            <a:pPr marL="457200" indent="-457200">
              <a:buFont typeface="Wingdings" charset="0"/>
              <a:buChar char="v"/>
              <a:defRPr/>
            </a:pPr>
            <a:r>
              <a:rPr lang="en-GB" altLang="ko-KR" sz="2400" b="0">
                <a:solidFill>
                  <a:srgbClr val="800000"/>
                </a:solidFill>
              </a:rPr>
              <a:t>Thinkers (ATM)</a:t>
            </a:r>
          </a:p>
          <a:p>
            <a:pPr marL="457200" indent="-457200">
              <a:buFont typeface="Wingdings" charset="0"/>
              <a:buChar char="v"/>
              <a:defRPr/>
            </a:pPr>
            <a:r>
              <a:rPr lang="en-GB" altLang="ko-KR" sz="2400" b="0">
                <a:solidFill>
                  <a:srgbClr val="0000D5"/>
                </a:solidFill>
              </a:rPr>
              <a:t>Learning &amp; Doing Mathematics (Tarquin)</a:t>
            </a:r>
          </a:p>
          <a:p>
            <a:pPr marL="457200" indent="-457200">
              <a:buFont typeface="Wingdings" charset="0"/>
              <a:buChar char="v"/>
              <a:defRPr/>
            </a:pPr>
            <a:r>
              <a:rPr lang="en-GB" altLang="ko-KR" sz="2400" b="0">
                <a:solidFill>
                  <a:srgbClr val="800000"/>
                </a:solidFill>
              </a:rPr>
              <a:t>Researching Your Own Practice Using The Discipline Of Noticing (RoutledgeFalmer)</a:t>
            </a:r>
          </a:p>
        </p:txBody>
      </p:sp>
      <p:sp>
        <p:nvSpPr>
          <p:cNvPr id="53251" name="Rounded Rectangle 2"/>
          <p:cNvSpPr>
            <a:spLocks noChangeArrowheads="1"/>
          </p:cNvSpPr>
          <p:nvPr/>
        </p:nvSpPr>
        <p:spPr bwMode="auto">
          <a:xfrm>
            <a:off x="828253" y="5733306"/>
            <a:ext cx="6696075" cy="10080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altLang="ko-KR" b="0">
                <a:solidFill>
                  <a:srgbClr val="631908"/>
                </a:solidFill>
              </a:rPr>
              <a:t>j.h.mason @ open.ac.uk</a:t>
            </a:r>
          </a:p>
          <a:p>
            <a:pPr algn="ctr"/>
            <a:r>
              <a:rPr lang="en-GB" altLang="ko-KR" b="0">
                <a:solidFill>
                  <a:srgbClr val="631908"/>
                </a:solidFill>
              </a:rPr>
              <a:t>mcs.open.ac.uk/jhm3</a:t>
            </a:r>
          </a:p>
        </p:txBody>
      </p:sp>
    </p:spTree>
    <p:extLst>
      <p:ext uri="{BB962C8B-B14F-4D97-AF65-F5344CB8AC3E}">
        <p14:creationId xmlns:p14="http://schemas.microsoft.com/office/powerpoint/2010/main" val="98459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Contact</a:t>
            </a:r>
          </a:p>
        </p:txBody>
      </p:sp>
      <p:sp>
        <p:nvSpPr>
          <p:cNvPr id="4" name="Rounded Rectangle 2"/>
          <p:cNvSpPr>
            <a:spLocks noChangeArrowheads="1"/>
          </p:cNvSpPr>
          <p:nvPr/>
        </p:nvSpPr>
        <p:spPr bwMode="auto">
          <a:xfrm>
            <a:off x="899592" y="1196752"/>
            <a:ext cx="6696075" cy="10080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altLang="ko-KR" b="0">
                <a:solidFill>
                  <a:srgbClr val="631908"/>
                </a:solidFill>
              </a:rPr>
              <a:t>j.h.mason @ open.ac.uk</a:t>
            </a:r>
          </a:p>
          <a:p>
            <a:pPr algn="ctr"/>
            <a:r>
              <a:rPr lang="en-GB" altLang="ko-KR" b="0">
                <a:solidFill>
                  <a:srgbClr val="631908"/>
                </a:solidFill>
              </a:rPr>
              <a:t>mcs.open.ac.uk/jhm3</a:t>
            </a:r>
          </a:p>
        </p:txBody>
      </p:sp>
    </p:spTree>
    <p:extLst>
      <p:ext uri="{BB962C8B-B14F-4D97-AF65-F5344CB8AC3E}">
        <p14:creationId xmlns:p14="http://schemas.microsoft.com/office/powerpoint/2010/main" val="312425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39200" cy="609600"/>
          </a:xfrm>
        </p:spPr>
        <p:txBody>
          <a:bodyPr/>
          <a:lstStyle/>
          <a:p>
            <a:r>
              <a:rPr lang="en-GB" sz="3200"/>
              <a:t>Roles for Theory in Mathematics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7727950" cy="3120752"/>
          </a:xfrm>
        </p:spPr>
        <p:txBody>
          <a:bodyPr/>
          <a:lstStyle/>
          <a:p>
            <a:r>
              <a:rPr lang="en-GB"/>
              <a:t>Discourse for describing</a:t>
            </a:r>
          </a:p>
          <a:p>
            <a:r>
              <a:rPr lang="en-GB"/>
              <a:t>Discourse for analysing</a:t>
            </a:r>
          </a:p>
          <a:p>
            <a:r>
              <a:rPr lang="en-GB"/>
              <a:t>Discourse for noticing phenomena, possibilities</a:t>
            </a:r>
          </a:p>
          <a:p>
            <a:r>
              <a:rPr lang="en-GB"/>
              <a:t>Discourse for bringing to mind alternative actions</a:t>
            </a:r>
          </a:p>
          <a:p>
            <a:r>
              <a:rPr lang="en-GB"/>
              <a:t>Discourse for predicting (positively; negatively)</a:t>
            </a:r>
          </a:p>
          <a:p>
            <a:r>
              <a:rPr lang="en-GB"/>
              <a:t>Discourse for impressing principals, heads, parents and inspectors</a:t>
            </a:r>
          </a:p>
        </p:txBody>
      </p:sp>
    </p:spTree>
    <p:extLst>
      <p:ext uri="{BB962C8B-B14F-4D97-AF65-F5344CB8AC3E}">
        <p14:creationId xmlns:p14="http://schemas.microsoft.com/office/powerpoint/2010/main" val="359839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Theories (Ways of Perceiving)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105273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Staircase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99592" y="4005064"/>
            <a:ext cx="1656184" cy="2304256"/>
            <a:chOff x="2286000" y="368300"/>
            <a:chExt cx="4596324" cy="6108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368300"/>
              <a:ext cx="4572000" cy="6108700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4137587" y="1174292"/>
              <a:ext cx="2744737" cy="5284312"/>
            </a:xfrm>
            <a:custGeom>
              <a:avLst/>
              <a:gdLst>
                <a:gd name="connsiteX0" fmla="*/ 2676460 w 2744737"/>
                <a:gd name="connsiteY0" fmla="*/ 0 h 5284312"/>
                <a:gd name="connsiteX1" fmla="*/ 0 w 2744737"/>
                <a:gd name="connsiteY1" fmla="*/ 5229694 h 5284312"/>
                <a:gd name="connsiteX2" fmla="*/ 2744737 w 2744737"/>
                <a:gd name="connsiteY2" fmla="*/ 5284312 h 5284312"/>
                <a:gd name="connsiteX3" fmla="*/ 2676460 w 2744737"/>
                <a:gd name="connsiteY3" fmla="*/ 0 h 528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4737" h="5284312">
                  <a:moveTo>
                    <a:pt x="2676460" y="0"/>
                  </a:moveTo>
                  <a:lnTo>
                    <a:pt x="0" y="5229694"/>
                  </a:lnTo>
                  <a:lnTo>
                    <a:pt x="2744737" y="5284312"/>
                  </a:lnTo>
                  <a:lnTo>
                    <a:pt x="267646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56792"/>
            <a:ext cx="2823220" cy="2332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9952" y="105273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Spiral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628800"/>
            <a:ext cx="1944216" cy="2315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4005064"/>
            <a:ext cx="2232248" cy="23161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76256" y="112474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Maturation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4005064"/>
            <a:ext cx="2376264" cy="241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6" y="1628800"/>
            <a:ext cx="280661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Learning Theor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279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5827078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0">
              <a:solidFill>
                <a:srgbClr val="993300"/>
              </a:solidFill>
            </a:endParaRPr>
          </a:p>
          <a:p>
            <a:r>
              <a:rPr lang="en-GB" sz="2000" b="0">
                <a:solidFill>
                  <a:srgbClr val="993300"/>
                </a:solidFill>
              </a:rPr>
              <a:t>http://cmapspublic3.ihmc.us/rid=1LGVGJY66-CCD5CZ-12G3/Learning%20Theory.cmap </a:t>
            </a:r>
          </a:p>
        </p:txBody>
      </p:sp>
    </p:spTree>
    <p:extLst>
      <p:ext uri="{BB962C8B-B14F-4D97-AF65-F5344CB8AC3E}">
        <p14:creationId xmlns:p14="http://schemas.microsoft.com/office/powerpoint/2010/main" val="75687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which provoke attempts to articulate assumptions and values …</a:t>
            </a:r>
          </a:p>
          <a:p>
            <a:pPr lvl="1">
              <a:buFont typeface="Lucida Grande"/>
              <a:buChar char="…"/>
            </a:pPr>
            <a:r>
              <a:rPr lang="en-GB"/>
              <a:t>So as to bring these to the surface and open to question</a:t>
            </a:r>
          </a:p>
          <a:p>
            <a:r>
              <a:rPr lang="en-GB"/>
              <a:t>which support development of discerning discourse (responsible teaching)</a:t>
            </a:r>
          </a:p>
          <a:p>
            <a:r>
              <a:rPr lang="en-GB"/>
              <a:t>which offer specific practices that participants can imagine carrying out in their own situation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8856984" cy="609600"/>
          </a:xfrm>
        </p:spPr>
        <p:txBody>
          <a:bodyPr/>
          <a:lstStyle/>
          <a:p>
            <a:r>
              <a:rPr lang="en-GB" sz="3200"/>
              <a:t>What research informs mathematics teaching?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98072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000000"/>
                </a:solidFill>
              </a:rPr>
              <a:t>Papers/Sessions …</a:t>
            </a:r>
          </a:p>
        </p:txBody>
      </p:sp>
    </p:spTree>
    <p:extLst>
      <p:ext uri="{BB962C8B-B14F-4D97-AF65-F5344CB8AC3E}">
        <p14:creationId xmlns:p14="http://schemas.microsoft.com/office/powerpoint/2010/main" val="229168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772400" cy="609600"/>
          </a:xfrm>
        </p:spPr>
        <p:txBody>
          <a:bodyPr/>
          <a:lstStyle/>
          <a:p>
            <a:r>
              <a:rPr lang="en-GB" sz="3200"/>
              <a:t>How does this research come to be put into practice?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Resonance &amp; Dissonance</a:t>
            </a:r>
          </a:p>
          <a:p>
            <a:r>
              <a:rPr lang="en-GB"/>
              <a:t>Being able to imagine oneself acting freshly</a:t>
            </a:r>
          </a:p>
          <a:p>
            <a:r>
              <a:rPr lang="en-GB"/>
              <a:t>Working at refreshing the desire and sensitising oneself to the opportunity to act freshly</a:t>
            </a:r>
          </a:p>
        </p:txBody>
      </p:sp>
    </p:spTree>
    <p:extLst>
      <p:ext uri="{BB962C8B-B14F-4D97-AF65-F5344CB8AC3E}">
        <p14:creationId xmlns:p14="http://schemas.microsoft.com/office/powerpoint/2010/main" val="28116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Yellow on Blue">
  <a:themeElements>
    <a:clrScheme name="Custom 1">
      <a:dk1>
        <a:srgbClr val="FFFF99"/>
      </a:dk1>
      <a:lt1>
        <a:srgbClr val="6699FF"/>
      </a:lt1>
      <a:dk2>
        <a:srgbClr val="993300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Yellow on Blue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Yellow o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on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444229"/>
      </a:dk1>
      <a:lt1>
        <a:srgbClr val="BBBDD6"/>
      </a:lt1>
      <a:dk2>
        <a:srgbClr val="000000"/>
      </a:dk2>
      <a:lt2>
        <a:srgbClr val="A46527"/>
      </a:lt2>
      <a:accent1>
        <a:srgbClr val="FF7C00"/>
      </a:accent1>
      <a:accent2>
        <a:srgbClr val="333399"/>
      </a:accent2>
      <a:accent3>
        <a:srgbClr val="DADBE8"/>
      </a:accent3>
      <a:accent4>
        <a:srgbClr val="393721"/>
      </a:accent4>
      <a:accent5>
        <a:srgbClr val="FFB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MaxiMac:Applications:Microsoft Office X:Templates:JHM Templates:Yellow on Blue.pot</Template>
  <TotalTime>3092</TotalTime>
  <Words>1484</Words>
  <Application>Microsoft Macintosh PowerPoint</Application>
  <PresentationFormat>On-screen Show (4:3)</PresentationFormat>
  <Paragraphs>385</Paragraphs>
  <Slides>43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Yellow on Blue</vt:lpstr>
      <vt:lpstr>Title &amp; Bullets</vt:lpstr>
      <vt:lpstr>Blank Presentation</vt:lpstr>
      <vt:lpstr> Responsive &amp; Responsible Teaching:  so, what is your theory?  </vt:lpstr>
      <vt:lpstr>Questions</vt:lpstr>
      <vt:lpstr>Teaching …</vt:lpstr>
      <vt:lpstr>What research informs mathematics teaching?</vt:lpstr>
      <vt:lpstr>Roles for Theory in Mathematics Education</vt:lpstr>
      <vt:lpstr>Theories (Ways of Perceiving) Learning</vt:lpstr>
      <vt:lpstr>PowerPoint Presentation</vt:lpstr>
      <vt:lpstr>What research informs mathematics teaching?</vt:lpstr>
      <vt:lpstr>How does this research come to be put into practice?</vt:lpstr>
      <vt:lpstr>What are the issues and gaps?</vt:lpstr>
      <vt:lpstr>What is a ‘research finding’?</vt:lpstr>
      <vt:lpstr>Proportional Reasoning</vt:lpstr>
      <vt:lpstr>Diamond Multiplication</vt:lpstr>
      <vt:lpstr>Roles of Researchers</vt:lpstr>
      <vt:lpstr>Core Awarenesses</vt:lpstr>
      <vt:lpstr>Pre-Counting</vt:lpstr>
      <vt:lpstr>Arithmetic of Exchange</vt:lpstr>
      <vt:lpstr>Exchange</vt:lpstr>
      <vt:lpstr>More Exchange</vt:lpstr>
      <vt:lpstr>Perimeter Projections</vt:lpstr>
      <vt:lpstr>Task Design &amp; Use</vt:lpstr>
      <vt:lpstr>Teacher Focus</vt:lpstr>
      <vt:lpstr>Actions</vt:lpstr>
      <vt:lpstr>Themes</vt:lpstr>
      <vt:lpstr>Powers</vt:lpstr>
      <vt:lpstr>Inner &amp; Outer Aspects</vt:lpstr>
      <vt:lpstr>Challenge</vt:lpstr>
      <vt:lpstr>Structure of a Topic</vt:lpstr>
      <vt:lpstr>Three Only’s</vt:lpstr>
      <vt:lpstr>Phases</vt:lpstr>
      <vt:lpstr>Six Modes of Interaction</vt:lpstr>
      <vt:lpstr>Initiating Activity</vt:lpstr>
      <vt:lpstr>Sustaining Activity</vt:lpstr>
      <vt:lpstr>Concluding Activity</vt:lpstr>
      <vt:lpstr>Balanced Activity</vt:lpstr>
      <vt:lpstr>PowerPoint Presentation</vt:lpstr>
      <vt:lpstr>PowerPoint Presentation</vt:lpstr>
      <vt:lpstr>Activity</vt:lpstr>
      <vt:lpstr>Potential</vt:lpstr>
      <vt:lpstr> Thinking Mathematically</vt:lpstr>
      <vt:lpstr>Frameworks</vt:lpstr>
      <vt:lpstr>Follow-Up</vt:lpstr>
      <vt:lpstr>Contact</vt:lpstr>
    </vt:vector>
  </TitlesOfParts>
  <Company>CME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Mason</cp:lastModifiedBy>
  <cp:revision>243</cp:revision>
  <dcterms:created xsi:type="dcterms:W3CDTF">2009-05-15T05:15:20Z</dcterms:created>
  <dcterms:modified xsi:type="dcterms:W3CDTF">2013-05-24T09:03:37Z</dcterms:modified>
</cp:coreProperties>
</file>