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5"/>
  </p:notesMasterIdLst>
  <p:sldIdLst>
    <p:sldId id="256" r:id="rId2"/>
    <p:sldId id="265" r:id="rId3"/>
    <p:sldId id="266" r:id="rId4"/>
    <p:sldId id="262" r:id="rId5"/>
    <p:sldId id="269" r:id="rId6"/>
    <p:sldId id="263" r:id="rId7"/>
    <p:sldId id="264" r:id="rId8"/>
    <p:sldId id="281" r:id="rId9"/>
    <p:sldId id="260" r:id="rId10"/>
    <p:sldId id="261" r:id="rId11"/>
    <p:sldId id="276" r:id="rId12"/>
    <p:sldId id="268" r:id="rId13"/>
    <p:sldId id="270" r:id="rId14"/>
    <p:sldId id="271" r:id="rId15"/>
    <p:sldId id="280" r:id="rId16"/>
    <p:sldId id="277" r:id="rId17"/>
    <p:sldId id="272" r:id="rId18"/>
    <p:sldId id="278" r:id="rId19"/>
    <p:sldId id="279" r:id="rId20"/>
    <p:sldId id="273" r:id="rId21"/>
    <p:sldId id="274" r:id="rId22"/>
    <p:sldId id="275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70D"/>
    <a:srgbClr val="004080"/>
    <a:srgbClr val="408000"/>
    <a:srgbClr val="000000"/>
    <a:srgbClr val="FFEBB7"/>
    <a:srgbClr val="FFFAF4"/>
    <a:srgbClr val="CC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7047C54F-80C8-754B-8414-2BE370A7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15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421C5-835E-4C4C-9370-5C0AE75E8DD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9F248-A88E-0B43-AE35-5625AD896D31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679FCF-7C7F-0F45-A17B-3143D3C4CD34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A7C21-AE04-1946-9706-0B8C19420F71}" type="slidenum">
              <a:rPr lang="en-GB" smtClean="0"/>
              <a:pPr>
                <a:defRPr/>
              </a:pPr>
              <a:t>19</a:t>
            </a:fld>
            <a:endParaRPr lang="en-GB" smtClean="0"/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C0662-B48E-6E40-B5F9-AC6FA070B144}" type="slidenum">
              <a:rPr lang="en-GB" smtClean="0"/>
              <a:pPr>
                <a:defRPr/>
              </a:pPr>
              <a:t>20</a:t>
            </a:fld>
            <a:endParaRPr lang="en-GB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9032BF-BBAE-8740-8305-0267C6046820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55EC3-2824-5A48-AB40-3421CD653C0D}" type="slidenum">
              <a:rPr lang="en-GB" smtClean="0"/>
              <a:pPr>
                <a:defRPr/>
              </a:pPr>
              <a:t>22</a:t>
            </a:fld>
            <a:endParaRPr lang="en-GB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ED052-3493-9649-B9A0-4B1AB3936AF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CD89E-9736-2843-B630-E9A4143F5EEE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956B9-A8B4-684C-8F1E-A9BDDAC724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0D87D-DD7A-D949-8CC1-7B73209951A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BCC3-0B12-5143-882B-34C24394DFCE}" type="slidenum">
              <a:rPr lang="en-GB" smtClean="0"/>
              <a:pPr>
                <a:defRPr/>
              </a:pPr>
              <a:t>13</a:t>
            </a:fld>
            <a:endParaRPr lang="en-GB" smtClean="0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FC932F-0E76-CD41-9D3C-1CF9451B7D3A}" type="slidenum">
              <a:rPr lang="en-GB" smtClean="0"/>
              <a:pPr>
                <a:defRPr/>
              </a:pPr>
              <a:t>14</a:t>
            </a:fld>
            <a:endParaRPr lang="en-GB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7EA5F-2197-3A49-A006-DD07026304E6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832BC-8A89-2941-BA81-C69DBA6641B8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6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3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66700"/>
            <a:ext cx="2084387" cy="55245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00763" cy="55245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4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16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5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26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1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61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685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48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5888"/>
            <a:ext cx="77724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981075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 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516688"/>
            <a:ext cx="685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340B988E-F43C-944A-95BF-08997768AAF0}" type="slidenum">
              <a:rPr lang="en-US" sz="1800">
                <a:solidFill>
                  <a:schemeClr val="accent3">
                    <a:lumMod val="10000"/>
                  </a:schemeClr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>
              <a:solidFill>
                <a:schemeClr val="accent3">
                  <a:lumMod val="10000"/>
                </a:schemeClr>
              </a:solidFill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halkboard"/>
          <a:ea typeface="+mj-ea"/>
          <a:cs typeface="Chalkboar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halkboar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halkboar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halkboar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halkboard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31908"/>
        </a:buClr>
        <a:buSzPct val="75000"/>
        <a:buFont typeface="Wingdings" charset="0"/>
        <a:buChar char="v"/>
        <a:defRPr sz="2800">
          <a:solidFill>
            <a:srgbClr val="00002A"/>
          </a:solidFill>
          <a:latin typeface="Chalkboard"/>
          <a:ea typeface="+mn-ea"/>
          <a:cs typeface="Chalkboar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31908"/>
        </a:buClr>
        <a:buSzPct val="100000"/>
        <a:buFont typeface="Lucida Grande" charset="0"/>
        <a:buChar char="…"/>
        <a:defRPr sz="2400">
          <a:solidFill>
            <a:srgbClr val="008000"/>
          </a:solidFill>
          <a:latin typeface="Chalkboard"/>
          <a:ea typeface="+mn-ea"/>
          <a:cs typeface="Chalkboar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286000"/>
          </a:xfrm>
        </p:spPr>
        <p:txBody>
          <a:bodyPr/>
          <a:lstStyle/>
          <a:p>
            <a:pPr algn="ctr">
              <a:defRPr/>
            </a:pPr>
            <a:r>
              <a:rPr lang="en-US" smtClean="0">
                <a:cs typeface="+mj-cs"/>
              </a:rPr>
              <a:t>Noticing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None/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  <a:cs typeface="+mn-cs"/>
              </a:rPr>
              <a:t>John Mason</a:t>
            </a: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None/>
              <a:defRPr/>
            </a:pPr>
            <a:r>
              <a:rPr lang="en-GB" smtClean="0">
                <a:solidFill>
                  <a:schemeClr val="accent5">
                    <a:lumMod val="25000"/>
                  </a:schemeClr>
                </a:solidFill>
                <a:cs typeface="+mn-cs"/>
              </a:rPr>
              <a:t>Stockholm</a:t>
            </a: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None/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  <a:cs typeface="+mn-cs"/>
              </a:rPr>
              <a:t>May 2013</a:t>
            </a:r>
            <a:endParaRPr lang="en-GB" smtClean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394325" y="4198938"/>
            <a:ext cx="184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endParaRPr lang="en-GB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10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Maths Dept</a:t>
                </a: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rgbClr val="732600"/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12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732600"/>
                </a:solidFill>
              </a:rPr>
              <a:t>Promoting Mathematical Thinking</a:t>
            </a:r>
          </a:p>
        </p:txBody>
      </p:sp>
      <p:pic>
        <p:nvPicPr>
          <p:cNvPr id="14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cs typeface="+mj-cs"/>
              </a:rPr>
              <a:t>Say What You See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74750" y="1524000"/>
            <a:ext cx="3440113" cy="1116013"/>
            <a:chOff x="1152" y="1056"/>
            <a:chExt cx="2167" cy="703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152" y="1056"/>
              <a:ext cx="19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200" y="1440"/>
              <a:ext cx="18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152" y="1394"/>
              <a:ext cx="19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024" y="1219"/>
              <a:ext cx="29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</a:p>
          </p:txBody>
        </p:sp>
      </p:grp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5105400" y="1524000"/>
            <a:ext cx="3462338" cy="1189038"/>
            <a:chOff x="1152" y="1056"/>
            <a:chExt cx="2181" cy="749"/>
          </a:xfrm>
        </p:grpSpPr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152" y="1056"/>
              <a:ext cx="19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1200" y="1440"/>
              <a:ext cx="18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152" y="1440"/>
              <a:ext cx="19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024" y="1219"/>
              <a:ext cx="30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</a:p>
          </p:txBody>
        </p:sp>
      </p:grp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32325" y="1828800"/>
            <a:ext cx="37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0">
                <a:solidFill>
                  <a:srgbClr val="000000"/>
                </a:solidFill>
                <a:latin typeface="Arial Narrow" charset="0"/>
                <a:cs typeface="+mn-cs"/>
              </a:rPr>
              <a:t>+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85800" y="3352800"/>
            <a:ext cx="37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0">
                <a:solidFill>
                  <a:srgbClr val="000000"/>
                </a:solidFill>
                <a:latin typeface="Arial Narrow" charset="0"/>
                <a:cs typeface="+mn-cs"/>
              </a:rPr>
              <a:t>+</a:t>
            </a:r>
          </a:p>
        </p:txBody>
      </p:sp>
      <p:grpSp>
        <p:nvGrpSpPr>
          <p:cNvPr id="15366" name="Group 15"/>
          <p:cNvGrpSpPr>
            <a:grpSpLocks/>
          </p:cNvGrpSpPr>
          <p:nvPr/>
        </p:nvGrpSpPr>
        <p:grpSpPr bwMode="auto">
          <a:xfrm>
            <a:off x="1174750" y="3048000"/>
            <a:ext cx="3479800" cy="1104900"/>
            <a:chOff x="1152" y="1056"/>
            <a:chExt cx="2192" cy="696"/>
          </a:xfrm>
        </p:grpSpPr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152" y="1056"/>
              <a:ext cx="19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1200" y="1440"/>
              <a:ext cx="18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1160" y="1387"/>
              <a:ext cx="19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3024" y="1219"/>
              <a:ext cx="3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</a:p>
          </p:txBody>
        </p:sp>
      </p:grpSp>
      <p:grpSp>
        <p:nvGrpSpPr>
          <p:cNvPr id="15367" name="Group 20"/>
          <p:cNvGrpSpPr>
            <a:grpSpLocks/>
          </p:cNvGrpSpPr>
          <p:nvPr/>
        </p:nvGrpSpPr>
        <p:grpSpPr bwMode="auto">
          <a:xfrm>
            <a:off x="5105400" y="3048000"/>
            <a:ext cx="3479800" cy="1104900"/>
            <a:chOff x="1152" y="1056"/>
            <a:chExt cx="2192" cy="696"/>
          </a:xfrm>
        </p:grpSpPr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152" y="1056"/>
              <a:ext cx="19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x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1200" y="1440"/>
              <a:ext cx="18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383" name="Text Box 23"/>
            <p:cNvSpPr txBox="1">
              <a:spLocks noChangeArrowheads="1"/>
            </p:cNvSpPr>
            <p:nvPr/>
          </p:nvSpPr>
          <p:spPr bwMode="auto">
            <a:xfrm>
              <a:off x="1152" y="1387"/>
              <a:ext cx="198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 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a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b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)(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 – </a:t>
              </a: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c</a:t>
              </a:r>
              <a:r>
                <a:rPr lang="en-GB" sz="3200" b="0">
                  <a:solidFill>
                    <a:srgbClr val="000000"/>
                  </a:solidFill>
                  <a:latin typeface="Arial Narrow" charset="0"/>
                  <a:cs typeface="+mn-cs"/>
                </a:rPr>
                <a:t>)</a:t>
              </a:r>
            </a:p>
          </p:txBody>
        </p: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3024" y="1219"/>
              <a:ext cx="3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b="0" i="1">
                  <a:solidFill>
                    <a:srgbClr val="000000"/>
                  </a:solidFill>
                  <a:latin typeface="Arial Narrow" charset="0"/>
                  <a:cs typeface="+mn-cs"/>
                </a:rPr>
                <a:t>D</a:t>
              </a:r>
            </a:p>
          </p:txBody>
        </p:sp>
      </p:grp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632325" y="3352800"/>
            <a:ext cx="37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0">
                <a:solidFill>
                  <a:srgbClr val="000000"/>
                </a:solidFill>
                <a:latin typeface="Arial Narrow" charset="0"/>
                <a:cs typeface="+mn-cs"/>
              </a:rPr>
              <a:t>+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04800" y="1828800"/>
            <a:ext cx="677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0" i="1">
                <a:solidFill>
                  <a:srgbClr val="000000"/>
                </a:solidFill>
                <a:latin typeface="Arial Narrow" charset="0"/>
                <a:cs typeface="+mn-cs"/>
              </a:rPr>
              <a:t>y</a:t>
            </a:r>
            <a:r>
              <a:rPr lang="en-GB" sz="3200" b="0">
                <a:solidFill>
                  <a:srgbClr val="000000"/>
                </a:solidFill>
                <a:latin typeface="Arial Narrow" charset="0"/>
                <a:cs typeface="+mn-cs"/>
              </a:rPr>
              <a:t> =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84438" y="4248150"/>
            <a:ext cx="3670300" cy="2565400"/>
            <a:chOff x="2483768" y="4248472"/>
            <a:chExt cx="3670872" cy="2564904"/>
          </a:xfrm>
        </p:grpSpPr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248472"/>
              <a:ext cx="3670872" cy="256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TextBox 2"/>
            <p:cNvSpPr txBox="1">
              <a:spLocks noChangeArrowheads="1"/>
            </p:cNvSpPr>
            <p:nvPr/>
          </p:nvSpPr>
          <p:spPr bwMode="auto">
            <a:xfrm>
              <a:off x="2771800" y="4365104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GB" sz="1400" b="0">
                  <a:solidFill>
                    <a:srgbClr val="000000"/>
                  </a:solidFill>
                </a:rPr>
                <a:t>(</a:t>
              </a:r>
              <a:r>
                <a:rPr lang="en-GB" sz="1400" b="0" i="1">
                  <a:solidFill>
                    <a:srgbClr val="000000"/>
                  </a:solidFill>
                </a:rPr>
                <a:t>a, A</a:t>
              </a:r>
              <a:r>
                <a:rPr lang="en-GB" sz="1400" b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" name="TextBox 28"/>
            <p:cNvSpPr txBox="1">
              <a:spLocks noChangeArrowheads="1"/>
            </p:cNvSpPr>
            <p:nvPr/>
          </p:nvSpPr>
          <p:spPr bwMode="auto">
            <a:xfrm>
              <a:off x="3635896" y="6381328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GB" sz="1400" b="0">
                  <a:solidFill>
                    <a:srgbClr val="000000"/>
                  </a:solidFill>
                </a:rPr>
                <a:t>(</a:t>
              </a:r>
              <a:r>
                <a:rPr lang="en-GB" sz="1400" b="0" i="1">
                  <a:solidFill>
                    <a:srgbClr val="000000"/>
                  </a:solidFill>
                </a:rPr>
                <a:t>b, B</a:t>
              </a:r>
              <a:r>
                <a:rPr lang="en-GB" sz="1400" b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9" name="TextBox 29"/>
            <p:cNvSpPr txBox="1">
              <a:spLocks noChangeArrowheads="1"/>
            </p:cNvSpPr>
            <p:nvPr/>
          </p:nvSpPr>
          <p:spPr bwMode="auto">
            <a:xfrm>
              <a:off x="4427984" y="5157192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GB" sz="1400" b="0">
                  <a:solidFill>
                    <a:srgbClr val="000000"/>
                  </a:solidFill>
                </a:rPr>
                <a:t>(</a:t>
              </a:r>
              <a:r>
                <a:rPr lang="en-GB" sz="1400" b="0" i="1">
                  <a:solidFill>
                    <a:srgbClr val="000000"/>
                  </a:solidFill>
                </a:rPr>
                <a:t>c, C</a:t>
              </a:r>
              <a:r>
                <a:rPr lang="en-GB" sz="1400" b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5375" name="TextBox 30"/>
            <p:cNvSpPr txBox="1">
              <a:spLocks noChangeArrowheads="1"/>
            </p:cNvSpPr>
            <p:nvPr/>
          </p:nvSpPr>
          <p:spPr bwMode="auto">
            <a:xfrm>
              <a:off x="5364088" y="6381328"/>
              <a:ext cx="7200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r>
                <a:rPr lang="en-GB" sz="1400" b="0">
                  <a:solidFill>
                    <a:srgbClr val="000000"/>
                  </a:solidFill>
                </a:rPr>
                <a:t>(</a:t>
              </a:r>
              <a:r>
                <a:rPr lang="en-GB" sz="1400" b="0" i="1">
                  <a:solidFill>
                    <a:srgbClr val="000000"/>
                  </a:solidFill>
                </a:rPr>
                <a:t>d, D</a:t>
              </a:r>
              <a:r>
                <a:rPr lang="en-GB" sz="1400" b="0">
                  <a:solidFill>
                    <a:srgbClr val="000000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Pebble Arithmetic</a:t>
            </a:r>
          </a:p>
        </p:txBody>
      </p:sp>
      <p:pic>
        <p:nvPicPr>
          <p:cNvPr id="5" name="Pebbles 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1052736"/>
            <a:ext cx="3816424" cy="4163372"/>
          </a:xfrm>
          <a:prstGeom prst="rect">
            <a:avLst/>
          </a:prstGeom>
        </p:spPr>
      </p:pic>
      <p:pic>
        <p:nvPicPr>
          <p:cNvPr id="6" name="Pebbles 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60032" y="1052736"/>
            <a:ext cx="3816424" cy="416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Observations About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US" sz="2400">
                <a:solidFill>
                  <a:srgbClr val="000000"/>
                </a:solidFill>
                <a:latin typeface="Chalkboard" charset="0"/>
              </a:rPr>
              <a:t>A name or label immediately shapes 	what is seen and what is recalled</a:t>
            </a:r>
            <a:br>
              <a:rPr lang="en-US" sz="2400">
                <a:solidFill>
                  <a:srgbClr val="000000"/>
                </a:solidFill>
                <a:latin typeface="Chalkboard" charset="0"/>
              </a:rPr>
            </a:br>
            <a:r>
              <a:rPr lang="en-US">
                <a:solidFill>
                  <a:srgbClr val="000000"/>
                </a:solidFill>
                <a:latin typeface="Chalkboard" charset="0"/>
              </a:rPr>
              <a:t>                                  </a:t>
            </a:r>
            <a:r>
              <a:rPr lang="en-US" sz="1800">
                <a:solidFill>
                  <a:schemeClr val="bg1">
                    <a:lumMod val="75000"/>
                  </a:schemeClr>
                </a:solidFill>
                <a:latin typeface="Chalkboard" charset="0"/>
              </a:rPr>
              <a:t>Frederick Bartlett 1932</a:t>
            </a:r>
            <a:endParaRPr lang="en-US" sz="1800">
              <a:solidFill>
                <a:srgbClr val="000000"/>
              </a:solidFill>
              <a:latin typeface="Chalkboard" charset="0"/>
            </a:endParaRP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US" sz="2400">
                <a:solidFill>
                  <a:srgbClr val="000000"/>
                </a:solidFill>
                <a:latin typeface="Chalkboard" charset="0"/>
              </a:rPr>
              <a:t>Observation is theory laden </a:t>
            </a:r>
            <a:br>
              <a:rPr lang="en-US" sz="2400">
                <a:solidFill>
                  <a:srgbClr val="000000"/>
                </a:solidFill>
                <a:latin typeface="Chalkboard" charset="0"/>
              </a:rPr>
            </a:br>
            <a:r>
              <a:rPr lang="en-US" sz="2400">
                <a:solidFill>
                  <a:srgbClr val="000000"/>
                </a:solidFill>
                <a:latin typeface="Chalkboard" charset="0"/>
              </a:rPr>
              <a:t>					       </a:t>
            </a:r>
            <a:r>
              <a:rPr lang="en-US" sz="1800">
                <a:solidFill>
                  <a:srgbClr val="0000BF"/>
                </a:solidFill>
                <a:latin typeface="Chalkboard" charset="0"/>
              </a:rPr>
              <a:t>George Hanson 1958</a:t>
            </a: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US" sz="2400">
                <a:solidFill>
                  <a:srgbClr val="000000"/>
                </a:solidFill>
                <a:latin typeface="Chalkboard" charset="0"/>
              </a:rPr>
              <a:t>We want our theories to be as fact</a:t>
            </a:r>
            <a:br>
              <a:rPr lang="en-US" sz="2400">
                <a:solidFill>
                  <a:srgbClr val="000000"/>
                </a:solidFill>
                <a:latin typeface="Chalkboard" charset="0"/>
              </a:rPr>
            </a:br>
            <a:r>
              <a:rPr lang="en-US" sz="2400">
                <a:solidFill>
                  <a:srgbClr val="000000"/>
                </a:solidFill>
                <a:latin typeface="Chalkboard" charset="0"/>
              </a:rPr>
              <a:t>laden as our facts are theory laden</a:t>
            </a:r>
            <a:r>
              <a:rPr lang="en-US" sz="2000">
                <a:solidFill>
                  <a:srgbClr val="000000"/>
                </a:solidFill>
                <a:latin typeface="Chalkboard" charset="0"/>
              </a:rPr>
              <a:t> </a:t>
            </a:r>
            <a:br>
              <a:rPr lang="en-US" sz="2000">
                <a:solidFill>
                  <a:srgbClr val="000000"/>
                </a:solidFill>
                <a:latin typeface="Chalkboard" charset="0"/>
              </a:rPr>
            </a:br>
            <a:r>
              <a:rPr lang="en-US" sz="2000">
                <a:solidFill>
                  <a:srgbClr val="000000"/>
                </a:solidFill>
                <a:latin typeface="Chalkboard" charset="0"/>
              </a:rPr>
              <a:t>					         </a:t>
            </a:r>
            <a:r>
              <a:rPr lang="en-US" sz="1600">
                <a:solidFill>
                  <a:srgbClr val="0000BF"/>
                </a:solidFill>
                <a:latin typeface="Chalkboard" charset="0"/>
              </a:rPr>
              <a:t>Nelson</a:t>
            </a:r>
            <a:r>
              <a:rPr lang="en-US" sz="2000">
                <a:solidFill>
                  <a:srgbClr val="0000BF"/>
                </a:solidFill>
                <a:latin typeface="Chalkboard" charset="0"/>
              </a:rPr>
              <a:t> </a:t>
            </a:r>
            <a:r>
              <a:rPr lang="en-US" sz="1600">
                <a:solidFill>
                  <a:srgbClr val="0000BF"/>
                </a:solidFill>
                <a:latin typeface="Chalkboard" charset="0"/>
              </a:rPr>
              <a:t>Goodman 1978</a:t>
            </a:r>
            <a:endParaRPr lang="en-GB" sz="1800">
              <a:solidFill>
                <a:srgbClr val="0000B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B521404C-B51A-704E-B50B-10294F5BFAD3}" type="slidenum">
              <a:rPr lang="en-US"/>
              <a:pPr/>
              <a:t>13</a:t>
            </a:fld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98525" y="449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047750" y="2106613"/>
            <a:ext cx="3200400" cy="1981200"/>
          </a:xfrm>
          <a:prstGeom prst="foldedCorner">
            <a:avLst>
              <a:gd name="adj" fmla="val 201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“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They couldn</a:t>
            </a:r>
            <a:r>
              <a:rPr lang="en-GB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’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 …</a:t>
            </a: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”</a:t>
            </a: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  <a:p>
            <a:pPr>
              <a:defRPr/>
            </a:pP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  <a:p>
            <a:pPr>
              <a:defRPr/>
            </a:pP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  <a:p>
            <a:pPr>
              <a:defRPr/>
            </a:pP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“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They can</a:t>
            </a:r>
            <a:r>
              <a:rPr lang="en-GB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’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</a:t>
            </a: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”</a:t>
            </a: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4927600" y="2033588"/>
            <a:ext cx="3290888" cy="2219325"/>
          </a:xfrm>
          <a:prstGeom prst="foldedCorner">
            <a:avLst>
              <a:gd name="adj" fmla="val 217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“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They didn</a:t>
            </a:r>
            <a:r>
              <a:rPr lang="en-GB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’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 display </a:t>
            </a:r>
            <a:b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</a:b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   evidence of …</a:t>
            </a: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”</a:t>
            </a: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  <a:p>
            <a:pPr>
              <a:defRPr/>
            </a:pP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  <a:p>
            <a:pPr>
              <a:defRPr/>
            </a:pP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“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They don</a:t>
            </a:r>
            <a:r>
              <a:rPr lang="en-GB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’</a:t>
            </a: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t display </a:t>
            </a:r>
            <a:b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</a:br>
            <a:r>
              <a:rPr 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  evidence of …</a:t>
            </a:r>
            <a:r>
              <a:rPr lang="ja-JP" altLang="en-US" b="0">
                <a:solidFill>
                  <a:schemeClr val="accent5">
                    <a:lumMod val="25000"/>
                  </a:schemeClr>
                </a:solidFill>
                <a:latin typeface="Chalkboard" charset="0"/>
              </a:rPr>
              <a:t>”</a:t>
            </a:r>
            <a:endParaRPr lang="en-US" b="0">
              <a:solidFill>
                <a:schemeClr val="accent5">
                  <a:lumMod val="25000"/>
                </a:schemeClr>
              </a:solidFill>
              <a:latin typeface="Chalkboard" charset="0"/>
            </a:endParaRP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971550" y="1125538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solidFill>
                  <a:srgbClr val="FFFF66"/>
                </a:solidFill>
                <a:latin typeface="Chalkboard" charset="0"/>
              </a:rPr>
              <a:t>Accounting For</a:t>
            </a:r>
          </a:p>
        </p:txBody>
      </p:sp>
      <p:sp>
        <p:nvSpPr>
          <p:cNvPr id="57360" name="AutoShape 16"/>
          <p:cNvSpPr>
            <a:spLocks noChangeArrowheads="1"/>
          </p:cNvSpPr>
          <p:nvPr/>
        </p:nvSpPr>
        <p:spPr bwMode="auto">
          <a:xfrm>
            <a:off x="4932363" y="1125538"/>
            <a:ext cx="3352800" cy="762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solidFill>
                  <a:srgbClr val="FFFF66"/>
                </a:solidFill>
                <a:latin typeface="Chalkboard" charset="0"/>
              </a:rPr>
              <a:t>Account of</a:t>
            </a:r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Reporting Data</a:t>
            </a: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4927600" y="4402138"/>
            <a:ext cx="3435350" cy="2286000"/>
          </a:xfrm>
          <a:prstGeom prst="foldedCorner">
            <a:avLst>
              <a:gd name="adj" fmla="val 2172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ja-JP" alt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“</a:t>
            </a:r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I didn</a:t>
            </a:r>
            <a:r>
              <a:rPr lang="en-GB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’</a:t>
            </a:r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t detect </a:t>
            </a:r>
            <a:b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</a:br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   evidence of …</a:t>
            </a:r>
            <a:r>
              <a:rPr lang="ja-JP" alt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”</a:t>
            </a:r>
            <a:endParaRPr lang="en-US" b="0">
              <a:solidFill>
                <a:schemeClr val="accent3">
                  <a:lumMod val="50000"/>
                </a:schemeClr>
              </a:solidFill>
              <a:latin typeface="Chalkboard" charset="0"/>
            </a:endParaRPr>
          </a:p>
          <a:p>
            <a:pPr>
              <a:defRPr/>
            </a:pPr>
            <a:endParaRPr lang="en-US" b="0">
              <a:solidFill>
                <a:schemeClr val="accent3">
                  <a:lumMod val="50000"/>
                </a:schemeClr>
              </a:solidFill>
              <a:latin typeface="Chalkboard" charset="0"/>
            </a:endParaRPr>
          </a:p>
          <a:p>
            <a:pPr>
              <a:defRPr/>
            </a:pPr>
            <a:r>
              <a:rPr lang="ja-JP" alt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“</a:t>
            </a:r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I don</a:t>
            </a:r>
            <a:r>
              <a:rPr lang="en-GB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’</a:t>
            </a:r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t detect </a:t>
            </a:r>
            <a:b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</a:br>
            <a:r>
              <a:rPr 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  evidence of …</a:t>
            </a:r>
            <a:r>
              <a:rPr lang="ja-JP" altLang="en-US" b="0">
                <a:solidFill>
                  <a:schemeClr val="accent3">
                    <a:lumMod val="50000"/>
                  </a:schemeClr>
                </a:solidFill>
                <a:latin typeface="Chalkboard" charset="0"/>
              </a:rPr>
              <a:t>”</a:t>
            </a:r>
            <a:endParaRPr lang="en-US" b="0">
              <a:solidFill>
                <a:schemeClr val="accent3">
                  <a:lumMod val="50000"/>
                </a:schemeClr>
              </a:solidFill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 autoUpdateAnimBg="0"/>
      <p:bldP spid="57358" grpId="0" animBg="1" autoUpdateAnimBg="0"/>
      <p:bldP spid="57359" grpId="0" animBg="1" autoUpdateAnimBg="0"/>
      <p:bldP spid="57360" grpId="0" animBg="1" autoUpdateAnimBg="0"/>
      <p:bldP spid="5736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6C341D97-6974-ED46-BA68-32CC3997C351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Conjectures</a:t>
            </a:r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755650" y="2852738"/>
            <a:ext cx="7691438" cy="2592387"/>
          </a:xfrm>
        </p:spPr>
        <p:txBody>
          <a:bodyPr/>
          <a:lstStyle/>
          <a:p>
            <a:pPr marL="0" indent="0" algn="ctr">
              <a:buClr>
                <a:schemeClr val="accent5">
                  <a:lumMod val="25000"/>
                </a:schemeClr>
              </a:buClr>
              <a:buFont typeface="Wingdings" charset="2"/>
              <a:buNone/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The more precisely the data is specified </a:t>
            </a:r>
            <a:b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</a:br>
            <a: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and </a:t>
            </a:r>
            <a:b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</a:br>
            <a: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the more precise the analysis …</a:t>
            </a:r>
            <a:b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</a:br>
            <a: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… the more we learn about the researcher</a:t>
            </a:r>
            <a:r>
              <a:rPr lang="ja-JP" altLang="en-US" sz="2400">
                <a:solidFill>
                  <a:schemeClr val="accent3">
                    <a:lumMod val="10000"/>
                  </a:schemeClr>
                </a:solidFill>
              </a:rPr>
              <a:t>’</a:t>
            </a:r>
            <a: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s sensitivities to notice</a:t>
            </a:r>
            <a:b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</a:br>
            <a:r>
              <a:rPr lang="en-US" sz="2400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and access to discourse to describe</a:t>
            </a:r>
            <a:endParaRPr lang="en-US" sz="240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971550" y="1844675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0">
                <a:solidFill>
                  <a:srgbClr val="800000"/>
                </a:solidFill>
                <a:latin typeface="Comic Sans MS" charset="0"/>
              </a:rPr>
              <a:t>Events consist of the stories told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Protases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800000"/>
              </a:buClr>
              <a:buFont typeface="Wingdings" charset="2"/>
              <a:buChar char="v"/>
              <a:defRPr/>
            </a:pPr>
            <a: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I cannot change others;</a:t>
            </a:r>
            <a:b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</a:br>
            <a: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I </a:t>
            </a:r>
            <a:r>
              <a:rPr lang="en-US" i="1">
                <a:solidFill>
                  <a:srgbClr val="4040FF"/>
                </a:solidFill>
                <a:latin typeface="Comic Sans MS" charset="0"/>
              </a:rPr>
              <a:t>can</a:t>
            </a:r>
            <a:r>
              <a:rPr lang="en-US">
                <a:solidFill>
                  <a:srgbClr val="4040FF"/>
                </a:solidFill>
                <a:latin typeface="Comic Sans MS" charset="0"/>
              </a:rPr>
              <a:t> </a:t>
            </a:r>
            <a: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work at changing myself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800000"/>
              </a:buClr>
              <a:buFont typeface="Wingdings" charset="2"/>
              <a:buChar char="v"/>
              <a:defRPr/>
            </a:pPr>
            <a: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To express is to over stress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800000"/>
              </a:buClr>
              <a:buFont typeface="Wingdings" charset="2"/>
              <a:buChar char="v"/>
              <a:defRPr/>
            </a:pPr>
            <a: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One thing we do not seem to learn from experience … </a:t>
            </a:r>
            <a:b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</a:br>
            <a:r>
              <a:rPr lang="en-US">
                <a:solidFill>
                  <a:schemeClr val="accent3">
                    <a:lumMod val="10000"/>
                  </a:schemeClr>
                </a:solidFill>
                <a:latin typeface="Comic Sans MS" charset="0"/>
              </a:rPr>
              <a:t>… is that we do not often learn from experience alone</a:t>
            </a:r>
            <a:endParaRPr lang="en-US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41654E20-75A0-FC48-967C-52D2346DB2D2}" type="slidenum">
              <a:rPr lang="en-US"/>
              <a:pPr/>
              <a:t>16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Natural Epistemology</a:t>
            </a:r>
          </a:p>
        </p:txBody>
      </p:sp>
      <p:sp>
        <p:nvSpPr>
          <p:cNvPr id="1536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1625" cy="5257800"/>
          </a:xfrm>
        </p:spPr>
        <p:txBody>
          <a:bodyPr/>
          <a:lstStyle/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Noticing – Marking – Recording</a:t>
            </a: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Conjecturing</a:t>
            </a: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Resonance seeking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with own experience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with others</a:t>
            </a:r>
          </a:p>
          <a:p>
            <a:pPr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Validity found in 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use by local community of practice</a:t>
            </a:r>
          </a:p>
          <a:p>
            <a:pPr lvl="1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own future practices informed</a:t>
            </a:r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867400" y="2276475"/>
            <a:ext cx="3048000" cy="1657350"/>
          </a:xfrm>
          <a:prstGeom prst="wedgeRoundRectCallout">
            <a:avLst>
              <a:gd name="adj1" fmla="val -54826"/>
              <a:gd name="adj2" fmla="val 7464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endParaRPr lang="en-US" sz="1600" b="0">
              <a:solidFill>
                <a:srgbClr val="FFFF66"/>
              </a:solidFill>
              <a:latin typeface="Chalkboard" charset="0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Avoid the teaching of 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speculators,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whose judgements are 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not confirmed </a:t>
            </a:r>
            <a:br>
              <a:rPr lang="en-US" sz="1800" b="0">
                <a:solidFill>
                  <a:srgbClr val="800040"/>
                </a:solidFill>
                <a:latin typeface="Chalkboard" charset="0"/>
              </a:rPr>
            </a:br>
            <a:r>
              <a:rPr lang="en-US" sz="1800" b="0">
                <a:solidFill>
                  <a:srgbClr val="800040"/>
                </a:solidFill>
                <a:latin typeface="Chalkboard" charset="0"/>
              </a:rPr>
              <a:t>by experience</a:t>
            </a:r>
            <a:r>
              <a:rPr lang="en-US" sz="1800">
                <a:solidFill>
                  <a:srgbClr val="800040"/>
                </a:solidFill>
                <a:latin typeface="Chalkboard" charset="0"/>
              </a:rPr>
              <a:t>.</a:t>
            </a:r>
            <a:br>
              <a:rPr lang="en-US" sz="1800">
                <a:solidFill>
                  <a:srgbClr val="800040"/>
                </a:solidFill>
                <a:latin typeface="Chalkboard" charset="0"/>
              </a:rPr>
            </a:br>
            <a:r>
              <a:rPr lang="en-US" sz="1600">
                <a:solidFill>
                  <a:srgbClr val="800040"/>
                </a:solidFill>
                <a:latin typeface="Chalkboard" charset="0"/>
              </a:rPr>
              <a:t> </a:t>
            </a:r>
            <a:r>
              <a:rPr lang="en-US" sz="1400">
                <a:solidFill>
                  <a:srgbClr val="800040"/>
                </a:solidFill>
                <a:latin typeface="Chalkboard" charset="0"/>
              </a:rPr>
              <a:t/>
            </a:r>
            <a:br>
              <a:rPr lang="en-US" sz="1400">
                <a:solidFill>
                  <a:srgbClr val="800040"/>
                </a:solidFill>
                <a:latin typeface="Chalkboard" charset="0"/>
              </a:rPr>
            </a:br>
            <a:r>
              <a:rPr lang="en-US" sz="1400" b="0">
                <a:solidFill>
                  <a:srgbClr val="800040"/>
                </a:solidFill>
                <a:latin typeface="Chalkboard" charset="0"/>
              </a:rPr>
              <a:t>(Leonardo Da Vinci</a:t>
            </a:r>
            <a:r>
              <a:rPr lang="en-US" sz="1400">
                <a:solidFill>
                  <a:srgbClr val="800040"/>
                </a:solidFill>
                <a:latin typeface="Chalkboard" charset="0"/>
              </a:rPr>
              <a:t>)</a:t>
            </a:r>
            <a:endParaRPr lang="en-US" sz="140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650524DB-209A-5B47-9CC9-28DBF1EE5509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622800" y="1447800"/>
            <a:ext cx="4368800" cy="2768600"/>
            <a:chOff x="2656" y="1024"/>
            <a:chExt cx="2752" cy="1744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2656" y="1024"/>
              <a:ext cx="2752" cy="1744"/>
            </a:xfrm>
            <a:prstGeom prst="roundRect">
              <a:avLst>
                <a:gd name="adj" fmla="val 12495"/>
              </a:avLst>
            </a:prstGeom>
            <a:solidFill>
              <a:schemeClr val="accent5">
                <a:lumMod val="25000"/>
              </a:schemeClr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2000" b="0">
                <a:solidFill>
                  <a:schemeClr val="tx2"/>
                </a:solidFill>
                <a:latin typeface="Chalkboard"/>
                <a:cs typeface="Chalkboard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3097" y="1086"/>
              <a:ext cx="184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>
                  <a:solidFill>
                    <a:srgbClr val="66FFFF"/>
                  </a:solidFill>
                  <a:latin typeface="Chalkboard"/>
                  <a:cs typeface="Chalkboard"/>
                </a:rPr>
                <a:t>Recognising Choices</a:t>
              </a: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731" y="1527"/>
              <a:ext cx="110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Distinguishing</a:t>
              </a:r>
            </a:p>
            <a:p>
              <a:pPr algn="ctr"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Choices</a:t>
              </a: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266" y="1527"/>
              <a:ext cx="1067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Accumulating</a:t>
              </a:r>
            </a:p>
            <a:p>
              <a:pPr algn="ctr"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Alternatives</a:t>
              </a: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111" y="2391"/>
              <a:ext cx="175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Identifying &amp;</a:t>
              </a:r>
              <a:r>
                <a:rPr lang="en-GB">
                  <a:solidFill>
                    <a:srgbClr val="316501"/>
                  </a:solidFill>
                </a:rPr>
                <a:t> </a:t>
              </a: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labelling</a:t>
              </a:r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2692" y="1540"/>
              <a:ext cx="1144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>
              <a:off x="4228" y="1540"/>
              <a:ext cx="1144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3124" y="2356"/>
              <a:ext cx="1720" cy="328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 sz="2000" b="0">
                <a:solidFill>
                  <a:schemeClr val="tx2"/>
                </a:solidFill>
                <a:latin typeface="Chalkboard"/>
                <a:cs typeface="Chalkboard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3892" y="1680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3892" y="1872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3604" y="2068"/>
              <a:ext cx="88" cy="232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4320" y="2068"/>
              <a:ext cx="96" cy="232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4775200" y="4495800"/>
            <a:ext cx="3987800" cy="1549400"/>
            <a:chOff x="2752" y="2944"/>
            <a:chExt cx="2512" cy="976"/>
          </a:xfrm>
        </p:grpSpPr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>
              <a:off x="2752" y="2944"/>
              <a:ext cx="2512" cy="976"/>
            </a:xfrm>
            <a:prstGeom prst="roundRect">
              <a:avLst>
                <a:gd name="adj" fmla="val 12495"/>
              </a:avLst>
            </a:prstGeom>
            <a:solidFill>
              <a:schemeClr val="accent5">
                <a:lumMod val="25000"/>
              </a:schemeClr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2823" y="3006"/>
              <a:ext cx="209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>
                  <a:solidFill>
                    <a:srgbClr val="66FFFF"/>
                  </a:solidFill>
                  <a:latin typeface="Chalkboard"/>
                  <a:cs typeface="Chalkboard"/>
                </a:rPr>
                <a:t>Validating with Others</a:t>
              </a: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2926" y="3351"/>
              <a:ext cx="869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Describing</a:t>
              </a:r>
            </a:p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Moments</a:t>
              </a: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4353" y="3351"/>
              <a:ext cx="79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Refining</a:t>
              </a:r>
            </a:p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Exercises</a:t>
              </a:r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2836" y="3373"/>
              <a:ext cx="1000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4276" y="3373"/>
              <a:ext cx="904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892" y="3504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892" y="3696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193800" y="476250"/>
            <a:ext cx="3683000" cy="1530350"/>
            <a:chOff x="496" y="412"/>
            <a:chExt cx="2320" cy="964"/>
          </a:xfrm>
        </p:grpSpPr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>
              <a:off x="496" y="448"/>
              <a:ext cx="2320" cy="928"/>
            </a:xfrm>
            <a:prstGeom prst="roundRect">
              <a:avLst>
                <a:gd name="adj" fmla="val 12495"/>
              </a:avLst>
            </a:prstGeom>
            <a:solidFill>
              <a:schemeClr val="accent5">
                <a:lumMod val="25000"/>
              </a:schemeClr>
            </a:solidFill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34" name="Rectangle 26"/>
            <p:cNvSpPr>
              <a:spLocks noChangeArrowheads="1"/>
            </p:cNvSpPr>
            <p:nvPr/>
          </p:nvSpPr>
          <p:spPr bwMode="auto">
            <a:xfrm>
              <a:off x="603" y="412"/>
              <a:ext cx="202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>
                  <a:solidFill>
                    <a:srgbClr val="66FFFF"/>
                  </a:solidFill>
                  <a:latin typeface="Chalkboard"/>
                  <a:cs typeface="Chalkboard"/>
                </a:rPr>
                <a:t>Systematic</a:t>
              </a:r>
              <a:r>
                <a:rPr lang="en-GB" sz="3200" i="1">
                  <a:solidFill>
                    <a:srgbClr val="66FFFF"/>
                  </a:solidFill>
                </a:rPr>
                <a:t> </a:t>
              </a:r>
              <a:r>
                <a:rPr lang="en-GB" sz="2400" b="0">
                  <a:solidFill>
                    <a:srgbClr val="66FFFF"/>
                  </a:solidFill>
                  <a:latin typeface="Chalkboard"/>
                  <a:cs typeface="Chalkboard"/>
                </a:rPr>
                <a:t>Reflection</a:t>
              </a:r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627" y="807"/>
              <a:ext cx="755" cy="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Keeping </a:t>
              </a:r>
            </a:p>
            <a:p>
              <a:pPr algn="ctr"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Accounts</a:t>
              </a:r>
            </a:p>
          </p:txBody>
        </p:sp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1959" y="807"/>
              <a:ext cx="69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Seeking</a:t>
              </a:r>
            </a:p>
            <a:p>
              <a:pPr>
                <a:defRPr/>
              </a:pPr>
              <a:r>
                <a:rPr lang="en-GB" sz="2000" b="0">
                  <a:solidFill>
                    <a:schemeClr val="tx2"/>
                  </a:solidFill>
                  <a:latin typeface="Chalkboard"/>
                  <a:cs typeface="Chalkboard"/>
                </a:rPr>
                <a:t>Threads</a:t>
              </a:r>
            </a:p>
          </p:txBody>
        </p:sp>
        <p:sp>
          <p:nvSpPr>
            <p:cNvPr id="17437" name="AutoShape 29"/>
            <p:cNvSpPr>
              <a:spLocks noChangeArrowheads="1"/>
            </p:cNvSpPr>
            <p:nvPr/>
          </p:nvSpPr>
          <p:spPr bwMode="auto">
            <a:xfrm>
              <a:off x="580" y="820"/>
              <a:ext cx="856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38" name="AutoShape 30"/>
            <p:cNvSpPr>
              <a:spLocks noChangeArrowheads="1"/>
            </p:cNvSpPr>
            <p:nvPr/>
          </p:nvSpPr>
          <p:spPr bwMode="auto">
            <a:xfrm>
              <a:off x="1876" y="820"/>
              <a:ext cx="856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492" y="960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1492" y="1152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812800" y="3141663"/>
            <a:ext cx="4140200" cy="1608137"/>
            <a:chOff x="256" y="2091"/>
            <a:chExt cx="2608" cy="1013"/>
          </a:xfrm>
        </p:grpSpPr>
        <p:sp>
          <p:nvSpPr>
            <p:cNvPr id="17442" name="AutoShape 34"/>
            <p:cNvSpPr>
              <a:spLocks noChangeArrowheads="1"/>
            </p:cNvSpPr>
            <p:nvPr/>
          </p:nvSpPr>
          <p:spPr bwMode="auto">
            <a:xfrm>
              <a:off x="256" y="2128"/>
              <a:ext cx="2608" cy="976"/>
            </a:xfrm>
            <a:prstGeom prst="roundRect">
              <a:avLst>
                <a:gd name="adj" fmla="val 12495"/>
              </a:avLst>
            </a:prstGeom>
            <a:solidFill>
              <a:schemeClr val="accent5">
                <a:lumMod val="25000"/>
              </a:schemeClr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497" y="2091"/>
              <a:ext cx="194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sz="2400" b="0">
                  <a:solidFill>
                    <a:srgbClr val="66FFFF"/>
                  </a:solidFill>
                  <a:latin typeface="Chalkboard"/>
                  <a:cs typeface="Chalkboard"/>
                </a:rPr>
                <a:t>Preparing &amp;</a:t>
              </a:r>
              <a:r>
                <a:rPr lang="en-GB" sz="3200" i="1">
                  <a:solidFill>
                    <a:srgbClr val="CF0E30"/>
                  </a:solidFill>
                </a:rPr>
                <a:t> </a:t>
              </a:r>
              <a:r>
                <a:rPr lang="en-GB" sz="2400" b="0">
                  <a:solidFill>
                    <a:srgbClr val="66FFFF"/>
                  </a:solidFill>
                  <a:latin typeface="Chalkboard"/>
                  <a:cs typeface="Chalkboard"/>
                </a:rPr>
                <a:t>Noticing</a:t>
              </a:r>
            </a:p>
          </p:txBody>
        </p:sp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374" y="2535"/>
              <a:ext cx="939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Imagining</a:t>
              </a:r>
            </a:p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Possibilities</a:t>
              </a:r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1823" y="2535"/>
              <a:ext cx="939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Noticing</a:t>
              </a:r>
            </a:p>
            <a:p>
              <a:pPr algn="ctr">
                <a:defRPr/>
              </a:pPr>
              <a:r>
                <a:rPr lang="en-GB" sz="2000" b="0">
                  <a:solidFill>
                    <a:srgbClr val="FFFF00"/>
                  </a:solidFill>
                  <a:latin typeface="Chalkboard"/>
                  <a:cs typeface="Chalkboard"/>
                </a:rPr>
                <a:t>Possibilities</a:t>
              </a:r>
            </a:p>
          </p:txBody>
        </p:sp>
        <p:sp>
          <p:nvSpPr>
            <p:cNvPr id="17446" name="AutoShape 38"/>
            <p:cNvSpPr>
              <a:spLocks noChangeArrowheads="1"/>
            </p:cNvSpPr>
            <p:nvPr/>
          </p:nvSpPr>
          <p:spPr bwMode="auto">
            <a:xfrm>
              <a:off x="340" y="2548"/>
              <a:ext cx="1000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47" name="AutoShape 39"/>
            <p:cNvSpPr>
              <a:spLocks noChangeArrowheads="1"/>
            </p:cNvSpPr>
            <p:nvPr/>
          </p:nvSpPr>
          <p:spPr bwMode="auto">
            <a:xfrm>
              <a:off x="1780" y="2548"/>
              <a:ext cx="1000" cy="472"/>
            </a:xfrm>
            <a:prstGeom prst="roundRect">
              <a:avLst>
                <a:gd name="adj" fmla="val 25514"/>
              </a:avLst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>
              <a:off x="1396" y="2688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1396" y="2880"/>
              <a:ext cx="328" cy="0"/>
            </a:xfrm>
            <a:prstGeom prst="line">
              <a:avLst/>
            </a:prstGeom>
            <a:noFill/>
            <a:ln w="28575" cmpd="sng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0B3BA818-5D97-BD48-834B-08FF55E1EF9D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Specting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5410200" y="2679700"/>
            <a:ext cx="1873250" cy="3613150"/>
            <a:chOff x="3408" y="1688"/>
            <a:chExt cx="1180" cy="2276"/>
          </a:xfrm>
        </p:grpSpPr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3644" y="1688"/>
              <a:ext cx="944" cy="8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3540" y="2160"/>
              <a:ext cx="145" cy="145"/>
            </a:xfrm>
            <a:custGeom>
              <a:avLst/>
              <a:gdLst>
                <a:gd name="T0" fmla="*/ 96 w 145"/>
                <a:gd name="T1" fmla="*/ 0 h 145"/>
                <a:gd name="T2" fmla="*/ 0 w 145"/>
                <a:gd name="T3" fmla="*/ 144 h 145"/>
                <a:gd name="T4" fmla="*/ 144 w 145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45">
                  <a:moveTo>
                    <a:pt x="96" y="0"/>
                  </a:moveTo>
                  <a:lnTo>
                    <a:pt x="0" y="144"/>
                  </a:lnTo>
                  <a:lnTo>
                    <a:pt x="144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27708" name="Group 7"/>
            <p:cNvGrpSpPr>
              <a:grpSpLocks/>
            </p:cNvGrpSpPr>
            <p:nvPr/>
          </p:nvGrpSpPr>
          <p:grpSpPr bwMode="auto">
            <a:xfrm>
              <a:off x="4004" y="1964"/>
              <a:ext cx="153" cy="320"/>
              <a:chOff x="4004" y="1964"/>
              <a:chExt cx="153" cy="320"/>
            </a:xfrm>
          </p:grpSpPr>
          <p:sp>
            <p:nvSpPr>
              <p:cNvPr id="19464" name="Oval 8"/>
              <p:cNvSpPr>
                <a:spLocks noChangeArrowheads="1"/>
              </p:cNvSpPr>
              <p:nvPr/>
            </p:nvSpPr>
            <p:spPr bwMode="auto">
              <a:xfrm>
                <a:off x="4004" y="1964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>
                <a:off x="4068" y="2108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flipH="1">
                <a:off x="4020" y="2204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7" name="Line 11"/>
              <p:cNvSpPr>
                <a:spLocks noChangeShapeType="1"/>
              </p:cNvSpPr>
              <p:nvPr/>
            </p:nvSpPr>
            <p:spPr bwMode="auto">
              <a:xfrm>
                <a:off x="4076" y="2204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 flipV="1">
                <a:off x="4068" y="2124"/>
                <a:ext cx="8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4076" y="2140"/>
                <a:ext cx="5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auto">
              <a:xfrm>
                <a:off x="4084" y="2004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auto">
              <a:xfrm>
                <a:off x="4132" y="2024"/>
                <a:ext cx="25" cy="21"/>
              </a:xfrm>
              <a:custGeom>
                <a:avLst/>
                <a:gdLst>
                  <a:gd name="T0" fmla="*/ 8 w 25"/>
                  <a:gd name="T1" fmla="*/ 0 h 21"/>
                  <a:gd name="T2" fmla="*/ 24 w 25"/>
                  <a:gd name="T3" fmla="*/ 12 h 21"/>
                  <a:gd name="T4" fmla="*/ 0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8" y="0"/>
                    </a:moveTo>
                    <a:lnTo>
                      <a:pt x="24" y="12"/>
                    </a:lnTo>
                    <a:lnTo>
                      <a:pt x="0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2" name="Freeform 16"/>
              <p:cNvSpPr>
                <a:spLocks/>
              </p:cNvSpPr>
              <p:nvPr/>
            </p:nvSpPr>
            <p:spPr bwMode="auto">
              <a:xfrm>
                <a:off x="4084" y="2055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16 w 38"/>
                  <a:gd name="T3" fmla="*/ 16 h 17"/>
                  <a:gd name="T4" fmla="*/ 37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16" y="16"/>
                    </a:lnTo>
                    <a:lnTo>
                      <a:pt x="37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709" name="Group 17"/>
            <p:cNvGrpSpPr>
              <a:grpSpLocks/>
            </p:cNvGrpSpPr>
            <p:nvPr/>
          </p:nvGrpSpPr>
          <p:grpSpPr bwMode="auto">
            <a:xfrm>
              <a:off x="4246" y="1969"/>
              <a:ext cx="160" cy="320"/>
              <a:chOff x="4246" y="1969"/>
              <a:chExt cx="160" cy="320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auto">
              <a:xfrm>
                <a:off x="4278" y="1969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>
                <a:off x="4342" y="2113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6" name="Line 20"/>
              <p:cNvSpPr>
                <a:spLocks noChangeShapeType="1"/>
              </p:cNvSpPr>
              <p:nvPr/>
            </p:nvSpPr>
            <p:spPr bwMode="auto">
              <a:xfrm>
                <a:off x="4350" y="2209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 flipH="1">
                <a:off x="4294" y="2209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8" name="Line 22"/>
              <p:cNvSpPr>
                <a:spLocks noChangeShapeType="1"/>
              </p:cNvSpPr>
              <p:nvPr/>
            </p:nvSpPr>
            <p:spPr bwMode="auto">
              <a:xfrm flipH="1" flipV="1">
                <a:off x="4246" y="2129"/>
                <a:ext cx="10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 flipH="1">
                <a:off x="4270" y="2145"/>
                <a:ext cx="7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80" name="Oval 24"/>
              <p:cNvSpPr>
                <a:spLocks noChangeArrowheads="1"/>
              </p:cNvSpPr>
              <p:nvPr/>
            </p:nvSpPr>
            <p:spPr bwMode="auto">
              <a:xfrm>
                <a:off x="4310" y="2009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81" name="Freeform 25"/>
              <p:cNvSpPr>
                <a:spLocks/>
              </p:cNvSpPr>
              <p:nvPr/>
            </p:nvSpPr>
            <p:spPr bwMode="auto">
              <a:xfrm>
                <a:off x="4254" y="2029"/>
                <a:ext cx="25" cy="21"/>
              </a:xfrm>
              <a:custGeom>
                <a:avLst/>
                <a:gdLst>
                  <a:gd name="T0" fmla="*/ 16 w 25"/>
                  <a:gd name="T1" fmla="*/ 0 h 21"/>
                  <a:gd name="T2" fmla="*/ 0 w 25"/>
                  <a:gd name="T3" fmla="*/ 12 h 21"/>
                  <a:gd name="T4" fmla="*/ 24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6" y="0"/>
                    </a:moveTo>
                    <a:lnTo>
                      <a:pt x="0" y="12"/>
                    </a:lnTo>
                    <a:lnTo>
                      <a:pt x="24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82" name="Freeform 26"/>
              <p:cNvSpPr>
                <a:spLocks/>
              </p:cNvSpPr>
              <p:nvPr/>
            </p:nvSpPr>
            <p:spPr bwMode="auto">
              <a:xfrm>
                <a:off x="4289" y="2060"/>
                <a:ext cx="38" cy="17"/>
              </a:xfrm>
              <a:custGeom>
                <a:avLst/>
                <a:gdLst>
                  <a:gd name="T0" fmla="*/ 37 w 38"/>
                  <a:gd name="T1" fmla="*/ 0 h 17"/>
                  <a:gd name="T2" fmla="*/ 21 w 38"/>
                  <a:gd name="T3" fmla="*/ 16 h 17"/>
                  <a:gd name="T4" fmla="*/ 0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37" y="0"/>
                    </a:moveTo>
                    <a:lnTo>
                      <a:pt x="21" y="16"/>
                    </a:lnTo>
                    <a:lnTo>
                      <a:pt x="0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3752" y="1928"/>
              <a:ext cx="116" cy="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84" name="Oval 28"/>
            <p:cNvSpPr>
              <a:spLocks noChangeArrowheads="1"/>
            </p:cNvSpPr>
            <p:nvPr/>
          </p:nvSpPr>
          <p:spPr bwMode="auto">
            <a:xfrm>
              <a:off x="3764" y="1952"/>
              <a:ext cx="32" cy="32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4116" y="2516"/>
              <a:ext cx="0" cy="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H="1">
              <a:off x="3816" y="3440"/>
              <a:ext cx="300" cy="5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4124" y="3428"/>
              <a:ext cx="248" cy="5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88" name="Freeform 32"/>
            <p:cNvSpPr>
              <a:spLocks/>
            </p:cNvSpPr>
            <p:nvPr/>
          </p:nvSpPr>
          <p:spPr bwMode="auto">
            <a:xfrm>
              <a:off x="3408" y="2604"/>
              <a:ext cx="1129" cy="697"/>
            </a:xfrm>
            <a:custGeom>
              <a:avLst/>
              <a:gdLst>
                <a:gd name="T0" fmla="*/ 540 w 1129"/>
                <a:gd name="T1" fmla="*/ 696 h 697"/>
                <a:gd name="T2" fmla="*/ 972 w 1129"/>
                <a:gd name="T3" fmla="*/ 600 h 697"/>
                <a:gd name="T4" fmla="*/ 1128 w 1129"/>
                <a:gd name="T5" fmla="*/ 408 h 697"/>
                <a:gd name="T6" fmla="*/ 336 w 1129"/>
                <a:gd name="T7" fmla="*/ 0 h 697"/>
                <a:gd name="T8" fmla="*/ 288 w 1129"/>
                <a:gd name="T9" fmla="*/ 432 h 697"/>
                <a:gd name="T10" fmla="*/ 0 w 1129"/>
                <a:gd name="T11" fmla="*/ 4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697">
                  <a:moveTo>
                    <a:pt x="540" y="696"/>
                  </a:moveTo>
                  <a:lnTo>
                    <a:pt x="972" y="600"/>
                  </a:lnTo>
                  <a:lnTo>
                    <a:pt x="1128" y="408"/>
                  </a:lnTo>
                  <a:lnTo>
                    <a:pt x="336" y="0"/>
                  </a:lnTo>
                  <a:lnTo>
                    <a:pt x="288" y="432"/>
                  </a:lnTo>
                  <a:lnTo>
                    <a:pt x="0" y="4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auto">
            <a:xfrm>
              <a:off x="3720" y="2244"/>
              <a:ext cx="217" cy="73"/>
            </a:xfrm>
            <a:custGeom>
              <a:avLst/>
              <a:gdLst>
                <a:gd name="T0" fmla="*/ 0 w 217"/>
                <a:gd name="T1" fmla="*/ 72 h 73"/>
                <a:gd name="T2" fmla="*/ 144 w 217"/>
                <a:gd name="T3" fmla="*/ 72 h 73"/>
                <a:gd name="T4" fmla="*/ 216 w 21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73">
                  <a:moveTo>
                    <a:pt x="0" y="72"/>
                  </a:moveTo>
                  <a:lnTo>
                    <a:pt x="144" y="72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7652" name="Group 34"/>
          <p:cNvGrpSpPr>
            <a:grpSpLocks/>
          </p:cNvGrpSpPr>
          <p:nvPr/>
        </p:nvGrpSpPr>
        <p:grpSpPr bwMode="auto">
          <a:xfrm>
            <a:off x="6076950" y="1117600"/>
            <a:ext cx="977900" cy="1041400"/>
            <a:chOff x="3828" y="704"/>
            <a:chExt cx="616" cy="656"/>
          </a:xfrm>
        </p:grpSpPr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 rot="19560000">
              <a:off x="3884" y="704"/>
              <a:ext cx="560" cy="65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auto">
            <a:xfrm>
              <a:off x="3828" y="1128"/>
              <a:ext cx="97" cy="145"/>
            </a:xfrm>
            <a:custGeom>
              <a:avLst/>
              <a:gdLst>
                <a:gd name="T0" fmla="*/ 48 w 97"/>
                <a:gd name="T1" fmla="*/ 0 h 145"/>
                <a:gd name="T2" fmla="*/ 0 w 97"/>
                <a:gd name="T3" fmla="*/ 144 h 145"/>
                <a:gd name="T4" fmla="*/ 96 w 97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45">
                  <a:moveTo>
                    <a:pt x="48" y="0"/>
                  </a:moveTo>
                  <a:lnTo>
                    <a:pt x="0" y="144"/>
                  </a:lnTo>
                  <a:lnTo>
                    <a:pt x="96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 rot="19260000">
              <a:off x="3980" y="944"/>
              <a:ext cx="80" cy="12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94" name="Oval 38"/>
            <p:cNvSpPr>
              <a:spLocks noChangeArrowheads="1"/>
            </p:cNvSpPr>
            <p:nvPr/>
          </p:nvSpPr>
          <p:spPr bwMode="auto">
            <a:xfrm>
              <a:off x="3980" y="992"/>
              <a:ext cx="32" cy="3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95" name="Freeform 39"/>
            <p:cNvSpPr>
              <a:spLocks/>
            </p:cNvSpPr>
            <p:nvPr/>
          </p:nvSpPr>
          <p:spPr bwMode="auto">
            <a:xfrm>
              <a:off x="4032" y="1200"/>
              <a:ext cx="109" cy="85"/>
            </a:xfrm>
            <a:custGeom>
              <a:avLst/>
              <a:gdLst>
                <a:gd name="T0" fmla="*/ 0 w 109"/>
                <a:gd name="T1" fmla="*/ 84 h 85"/>
                <a:gd name="T2" fmla="*/ 96 w 109"/>
                <a:gd name="T3" fmla="*/ 72 h 85"/>
                <a:gd name="T4" fmla="*/ 108 w 10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85">
                  <a:moveTo>
                    <a:pt x="0" y="84"/>
                  </a:moveTo>
                  <a:lnTo>
                    <a:pt x="96" y="72"/>
                  </a:lnTo>
                  <a:lnTo>
                    <a:pt x="108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7653" name="Group 41"/>
          <p:cNvGrpSpPr>
            <a:grpSpLocks/>
          </p:cNvGrpSpPr>
          <p:nvPr/>
        </p:nvGrpSpPr>
        <p:grpSpPr bwMode="auto">
          <a:xfrm>
            <a:off x="1346200" y="2736850"/>
            <a:ext cx="1874838" cy="3613150"/>
            <a:chOff x="848" y="1724"/>
            <a:chExt cx="1181" cy="2276"/>
          </a:xfrm>
        </p:grpSpPr>
        <p:sp>
          <p:nvSpPr>
            <p:cNvPr id="19498" name="Oval 42"/>
            <p:cNvSpPr>
              <a:spLocks noChangeArrowheads="1"/>
            </p:cNvSpPr>
            <p:nvPr/>
          </p:nvSpPr>
          <p:spPr bwMode="auto">
            <a:xfrm>
              <a:off x="848" y="1724"/>
              <a:ext cx="944" cy="8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99" name="Freeform 43"/>
            <p:cNvSpPr>
              <a:spLocks/>
            </p:cNvSpPr>
            <p:nvPr/>
          </p:nvSpPr>
          <p:spPr bwMode="auto">
            <a:xfrm>
              <a:off x="1752" y="2196"/>
              <a:ext cx="145" cy="145"/>
            </a:xfrm>
            <a:custGeom>
              <a:avLst/>
              <a:gdLst>
                <a:gd name="T0" fmla="*/ 48 w 145"/>
                <a:gd name="T1" fmla="*/ 0 h 145"/>
                <a:gd name="T2" fmla="*/ 144 w 145"/>
                <a:gd name="T3" fmla="*/ 144 h 145"/>
                <a:gd name="T4" fmla="*/ 0 w 145"/>
                <a:gd name="T5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45">
                  <a:moveTo>
                    <a:pt x="48" y="0"/>
                  </a:moveTo>
                  <a:lnTo>
                    <a:pt x="144" y="144"/>
                  </a:lnTo>
                  <a:lnTo>
                    <a:pt x="0" y="96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27674" name="Group 44"/>
            <p:cNvGrpSpPr>
              <a:grpSpLocks/>
            </p:cNvGrpSpPr>
            <p:nvPr/>
          </p:nvGrpSpPr>
          <p:grpSpPr bwMode="auto">
            <a:xfrm>
              <a:off x="1272" y="2000"/>
              <a:ext cx="160" cy="320"/>
              <a:chOff x="1272" y="2000"/>
              <a:chExt cx="160" cy="320"/>
            </a:xfrm>
          </p:grpSpPr>
          <p:sp>
            <p:nvSpPr>
              <p:cNvPr id="19501" name="Oval 45"/>
              <p:cNvSpPr>
                <a:spLocks noChangeArrowheads="1"/>
              </p:cNvSpPr>
              <p:nvPr/>
            </p:nvSpPr>
            <p:spPr bwMode="auto">
              <a:xfrm>
                <a:off x="1304" y="2000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2" name="Line 46"/>
              <p:cNvSpPr>
                <a:spLocks noChangeShapeType="1"/>
              </p:cNvSpPr>
              <p:nvPr/>
            </p:nvSpPr>
            <p:spPr bwMode="auto">
              <a:xfrm>
                <a:off x="1368" y="2144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3" name="Line 47"/>
              <p:cNvSpPr>
                <a:spLocks noChangeShapeType="1"/>
              </p:cNvSpPr>
              <p:nvPr/>
            </p:nvSpPr>
            <p:spPr bwMode="auto">
              <a:xfrm>
                <a:off x="1376" y="2240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4" name="Line 48"/>
              <p:cNvSpPr>
                <a:spLocks noChangeShapeType="1"/>
              </p:cNvSpPr>
              <p:nvPr/>
            </p:nvSpPr>
            <p:spPr bwMode="auto">
              <a:xfrm flipH="1">
                <a:off x="1320" y="2240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5" name="Line 49"/>
              <p:cNvSpPr>
                <a:spLocks noChangeShapeType="1"/>
              </p:cNvSpPr>
              <p:nvPr/>
            </p:nvSpPr>
            <p:spPr bwMode="auto">
              <a:xfrm flipH="1" flipV="1">
                <a:off x="1272" y="2160"/>
                <a:ext cx="104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6" name="Line 50"/>
              <p:cNvSpPr>
                <a:spLocks noChangeShapeType="1"/>
              </p:cNvSpPr>
              <p:nvPr/>
            </p:nvSpPr>
            <p:spPr bwMode="auto">
              <a:xfrm flipH="1">
                <a:off x="1296" y="2176"/>
                <a:ext cx="72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7" name="Oval 51"/>
              <p:cNvSpPr>
                <a:spLocks noChangeArrowheads="1"/>
              </p:cNvSpPr>
              <p:nvPr/>
            </p:nvSpPr>
            <p:spPr bwMode="auto">
              <a:xfrm>
                <a:off x="1336" y="2040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8" name="Freeform 52"/>
              <p:cNvSpPr>
                <a:spLocks/>
              </p:cNvSpPr>
              <p:nvPr/>
            </p:nvSpPr>
            <p:spPr bwMode="auto">
              <a:xfrm>
                <a:off x="1280" y="2060"/>
                <a:ext cx="25" cy="21"/>
              </a:xfrm>
              <a:custGeom>
                <a:avLst/>
                <a:gdLst>
                  <a:gd name="T0" fmla="*/ 16 w 25"/>
                  <a:gd name="T1" fmla="*/ 0 h 21"/>
                  <a:gd name="T2" fmla="*/ 0 w 25"/>
                  <a:gd name="T3" fmla="*/ 12 h 21"/>
                  <a:gd name="T4" fmla="*/ 24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16" y="0"/>
                    </a:moveTo>
                    <a:lnTo>
                      <a:pt x="0" y="12"/>
                    </a:lnTo>
                    <a:lnTo>
                      <a:pt x="24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09" name="Freeform 53"/>
              <p:cNvSpPr>
                <a:spLocks/>
              </p:cNvSpPr>
              <p:nvPr/>
            </p:nvSpPr>
            <p:spPr bwMode="auto">
              <a:xfrm>
                <a:off x="1315" y="2091"/>
                <a:ext cx="38" cy="17"/>
              </a:xfrm>
              <a:custGeom>
                <a:avLst/>
                <a:gdLst>
                  <a:gd name="T0" fmla="*/ 37 w 38"/>
                  <a:gd name="T1" fmla="*/ 0 h 17"/>
                  <a:gd name="T2" fmla="*/ 21 w 38"/>
                  <a:gd name="T3" fmla="*/ 16 h 17"/>
                  <a:gd name="T4" fmla="*/ 0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37" y="0"/>
                    </a:moveTo>
                    <a:lnTo>
                      <a:pt x="21" y="16"/>
                    </a:lnTo>
                    <a:lnTo>
                      <a:pt x="0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675" name="Group 54"/>
            <p:cNvGrpSpPr>
              <a:grpSpLocks/>
            </p:cNvGrpSpPr>
            <p:nvPr/>
          </p:nvGrpSpPr>
          <p:grpSpPr bwMode="auto">
            <a:xfrm>
              <a:off x="1030" y="2005"/>
              <a:ext cx="153" cy="320"/>
              <a:chOff x="1030" y="2005"/>
              <a:chExt cx="153" cy="320"/>
            </a:xfrm>
          </p:grpSpPr>
          <p:sp>
            <p:nvSpPr>
              <p:cNvPr id="19511" name="Oval 55"/>
              <p:cNvSpPr>
                <a:spLocks noChangeArrowheads="1"/>
              </p:cNvSpPr>
              <p:nvPr/>
            </p:nvSpPr>
            <p:spPr bwMode="auto">
              <a:xfrm>
                <a:off x="1030" y="2005"/>
                <a:ext cx="128" cy="128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2" name="Line 56"/>
              <p:cNvSpPr>
                <a:spLocks noChangeShapeType="1"/>
              </p:cNvSpPr>
              <p:nvPr/>
            </p:nvSpPr>
            <p:spPr bwMode="auto">
              <a:xfrm>
                <a:off x="1094" y="2149"/>
                <a:ext cx="0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3" name="Line 57"/>
              <p:cNvSpPr>
                <a:spLocks noChangeShapeType="1"/>
              </p:cNvSpPr>
              <p:nvPr/>
            </p:nvSpPr>
            <p:spPr bwMode="auto">
              <a:xfrm flipH="1">
                <a:off x="1046" y="2245"/>
                <a:ext cx="48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4" name="Line 58"/>
              <p:cNvSpPr>
                <a:spLocks noChangeShapeType="1"/>
              </p:cNvSpPr>
              <p:nvPr/>
            </p:nvSpPr>
            <p:spPr bwMode="auto">
              <a:xfrm>
                <a:off x="1102" y="2245"/>
                <a:ext cx="32" cy="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5" name="Line 59"/>
              <p:cNvSpPr>
                <a:spLocks noChangeShapeType="1"/>
              </p:cNvSpPr>
              <p:nvPr/>
            </p:nvSpPr>
            <p:spPr bwMode="auto">
              <a:xfrm flipV="1">
                <a:off x="1094" y="2165"/>
                <a:ext cx="8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6" name="Line 60"/>
              <p:cNvSpPr>
                <a:spLocks noChangeShapeType="1"/>
              </p:cNvSpPr>
              <p:nvPr/>
            </p:nvSpPr>
            <p:spPr bwMode="auto">
              <a:xfrm>
                <a:off x="1102" y="2181"/>
                <a:ext cx="56" cy="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7" name="Oval 61"/>
              <p:cNvSpPr>
                <a:spLocks noChangeArrowheads="1"/>
              </p:cNvSpPr>
              <p:nvPr/>
            </p:nvSpPr>
            <p:spPr bwMode="auto">
              <a:xfrm>
                <a:off x="1110" y="2045"/>
                <a:ext cx="16" cy="8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8" name="Freeform 62"/>
              <p:cNvSpPr>
                <a:spLocks/>
              </p:cNvSpPr>
              <p:nvPr/>
            </p:nvSpPr>
            <p:spPr bwMode="auto">
              <a:xfrm>
                <a:off x="1158" y="2065"/>
                <a:ext cx="25" cy="21"/>
              </a:xfrm>
              <a:custGeom>
                <a:avLst/>
                <a:gdLst>
                  <a:gd name="T0" fmla="*/ 8 w 25"/>
                  <a:gd name="T1" fmla="*/ 0 h 21"/>
                  <a:gd name="T2" fmla="*/ 24 w 25"/>
                  <a:gd name="T3" fmla="*/ 12 h 21"/>
                  <a:gd name="T4" fmla="*/ 0 w 25"/>
                  <a:gd name="T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1">
                    <a:moveTo>
                      <a:pt x="8" y="0"/>
                    </a:moveTo>
                    <a:lnTo>
                      <a:pt x="24" y="12"/>
                    </a:lnTo>
                    <a:lnTo>
                      <a:pt x="0" y="2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19" name="Freeform 63"/>
              <p:cNvSpPr>
                <a:spLocks/>
              </p:cNvSpPr>
              <p:nvPr/>
            </p:nvSpPr>
            <p:spPr bwMode="auto">
              <a:xfrm>
                <a:off x="1110" y="2096"/>
                <a:ext cx="38" cy="17"/>
              </a:xfrm>
              <a:custGeom>
                <a:avLst/>
                <a:gdLst>
                  <a:gd name="T0" fmla="*/ 0 w 38"/>
                  <a:gd name="T1" fmla="*/ 0 h 17"/>
                  <a:gd name="T2" fmla="*/ 16 w 38"/>
                  <a:gd name="T3" fmla="*/ 16 h 17"/>
                  <a:gd name="T4" fmla="*/ 37 w 38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7">
                    <a:moveTo>
                      <a:pt x="0" y="0"/>
                    </a:moveTo>
                    <a:lnTo>
                      <a:pt x="16" y="16"/>
                    </a:lnTo>
                    <a:lnTo>
                      <a:pt x="37" y="13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9520" name="Oval 64"/>
            <p:cNvSpPr>
              <a:spLocks noChangeArrowheads="1"/>
            </p:cNvSpPr>
            <p:nvPr/>
          </p:nvSpPr>
          <p:spPr bwMode="auto">
            <a:xfrm>
              <a:off x="1568" y="1964"/>
              <a:ext cx="116" cy="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1" name="Oval 65"/>
            <p:cNvSpPr>
              <a:spLocks noChangeArrowheads="1"/>
            </p:cNvSpPr>
            <p:nvPr/>
          </p:nvSpPr>
          <p:spPr bwMode="auto">
            <a:xfrm>
              <a:off x="1640" y="1988"/>
              <a:ext cx="32" cy="32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2" name="Line 66"/>
            <p:cNvSpPr>
              <a:spLocks noChangeShapeType="1"/>
            </p:cNvSpPr>
            <p:nvPr/>
          </p:nvSpPr>
          <p:spPr bwMode="auto">
            <a:xfrm>
              <a:off x="1320" y="2552"/>
              <a:ext cx="0" cy="9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3" name="Line 67"/>
            <p:cNvSpPr>
              <a:spLocks noChangeShapeType="1"/>
            </p:cNvSpPr>
            <p:nvPr/>
          </p:nvSpPr>
          <p:spPr bwMode="auto">
            <a:xfrm>
              <a:off x="1328" y="3476"/>
              <a:ext cx="284" cy="5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4" name="Line 68"/>
            <p:cNvSpPr>
              <a:spLocks noChangeShapeType="1"/>
            </p:cNvSpPr>
            <p:nvPr/>
          </p:nvSpPr>
          <p:spPr bwMode="auto">
            <a:xfrm flipH="1">
              <a:off x="1056" y="3464"/>
              <a:ext cx="264" cy="5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5" name="Freeform 69"/>
            <p:cNvSpPr>
              <a:spLocks/>
            </p:cNvSpPr>
            <p:nvPr/>
          </p:nvSpPr>
          <p:spPr bwMode="auto">
            <a:xfrm>
              <a:off x="900" y="2640"/>
              <a:ext cx="1129" cy="697"/>
            </a:xfrm>
            <a:custGeom>
              <a:avLst/>
              <a:gdLst>
                <a:gd name="T0" fmla="*/ 588 w 1129"/>
                <a:gd name="T1" fmla="*/ 696 h 697"/>
                <a:gd name="T2" fmla="*/ 156 w 1129"/>
                <a:gd name="T3" fmla="*/ 600 h 697"/>
                <a:gd name="T4" fmla="*/ 0 w 1129"/>
                <a:gd name="T5" fmla="*/ 408 h 697"/>
                <a:gd name="T6" fmla="*/ 792 w 1129"/>
                <a:gd name="T7" fmla="*/ 0 h 697"/>
                <a:gd name="T8" fmla="*/ 840 w 1129"/>
                <a:gd name="T9" fmla="*/ 432 h 697"/>
                <a:gd name="T10" fmla="*/ 1128 w 1129"/>
                <a:gd name="T11" fmla="*/ 4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9" h="697">
                  <a:moveTo>
                    <a:pt x="588" y="696"/>
                  </a:moveTo>
                  <a:lnTo>
                    <a:pt x="156" y="600"/>
                  </a:lnTo>
                  <a:lnTo>
                    <a:pt x="0" y="408"/>
                  </a:lnTo>
                  <a:lnTo>
                    <a:pt x="792" y="0"/>
                  </a:lnTo>
                  <a:lnTo>
                    <a:pt x="840" y="432"/>
                  </a:lnTo>
                  <a:lnTo>
                    <a:pt x="1128" y="492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6" name="Freeform 70"/>
            <p:cNvSpPr>
              <a:spLocks/>
            </p:cNvSpPr>
            <p:nvPr/>
          </p:nvSpPr>
          <p:spPr bwMode="auto">
            <a:xfrm>
              <a:off x="1500" y="2280"/>
              <a:ext cx="217" cy="73"/>
            </a:xfrm>
            <a:custGeom>
              <a:avLst/>
              <a:gdLst>
                <a:gd name="T0" fmla="*/ 216 w 217"/>
                <a:gd name="T1" fmla="*/ 72 h 73"/>
                <a:gd name="T2" fmla="*/ 72 w 217"/>
                <a:gd name="T3" fmla="*/ 72 h 73"/>
                <a:gd name="T4" fmla="*/ 0 w 21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" h="73">
                  <a:moveTo>
                    <a:pt x="216" y="72"/>
                  </a:moveTo>
                  <a:lnTo>
                    <a:pt x="72" y="7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9538" name="Group 82"/>
          <p:cNvGrpSpPr>
            <a:grpSpLocks/>
          </p:cNvGrpSpPr>
          <p:nvPr/>
        </p:nvGrpSpPr>
        <p:grpSpPr bwMode="auto">
          <a:xfrm>
            <a:off x="3429000" y="3695700"/>
            <a:ext cx="2332038" cy="609600"/>
            <a:chOff x="2160" y="2328"/>
            <a:chExt cx="1469" cy="384"/>
          </a:xfrm>
        </p:grpSpPr>
        <p:sp>
          <p:nvSpPr>
            <p:cNvPr id="19527" name="Rectangle 71"/>
            <p:cNvSpPr>
              <a:spLocks noChangeArrowheads="1"/>
            </p:cNvSpPr>
            <p:nvPr/>
          </p:nvSpPr>
          <p:spPr bwMode="auto">
            <a:xfrm>
              <a:off x="2160" y="2352"/>
              <a:ext cx="146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b="0">
                  <a:solidFill>
                    <a:srgbClr val="0000FF"/>
                  </a:solidFill>
                  <a:latin typeface="Chalkboard" charset="0"/>
                </a:rPr>
                <a:t>Interspective</a:t>
              </a:r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2184" y="2712"/>
              <a:ext cx="11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2160" y="2328"/>
              <a:ext cx="11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9537" name="Group 81"/>
          <p:cNvGrpSpPr>
            <a:grpSpLocks/>
          </p:cNvGrpSpPr>
          <p:nvPr/>
        </p:nvGrpSpPr>
        <p:grpSpPr bwMode="auto">
          <a:xfrm>
            <a:off x="4016375" y="1911350"/>
            <a:ext cx="2390775" cy="754063"/>
            <a:chOff x="2530" y="1204"/>
            <a:chExt cx="1506" cy="475"/>
          </a:xfrm>
        </p:grpSpPr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 rot="19740000">
              <a:off x="2530" y="1351"/>
              <a:ext cx="150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b="0">
                  <a:solidFill>
                    <a:srgbClr val="0000FF"/>
                  </a:solidFill>
                  <a:latin typeface="Chalkboard" charset="0"/>
                </a:rPr>
                <a:t>Extraspective</a:t>
              </a: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 flipH="1">
              <a:off x="2760" y="1204"/>
              <a:ext cx="756" cy="4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9547" name="Group 91"/>
          <p:cNvGrpSpPr>
            <a:grpSpLocks/>
          </p:cNvGrpSpPr>
          <p:nvPr/>
        </p:nvGrpSpPr>
        <p:grpSpPr bwMode="auto">
          <a:xfrm>
            <a:off x="685800" y="2133600"/>
            <a:ext cx="2324100" cy="990600"/>
            <a:chOff x="432" y="1344"/>
            <a:chExt cx="1464" cy="624"/>
          </a:xfrm>
        </p:grpSpPr>
        <p:sp>
          <p:nvSpPr>
            <p:cNvPr id="19531" name="Rectangle 75"/>
            <p:cNvSpPr>
              <a:spLocks noChangeArrowheads="1"/>
            </p:cNvSpPr>
            <p:nvPr/>
          </p:nvSpPr>
          <p:spPr bwMode="auto">
            <a:xfrm>
              <a:off x="432" y="1344"/>
              <a:ext cx="146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GB" b="0">
                  <a:solidFill>
                    <a:srgbClr val="0000FF"/>
                  </a:solidFill>
                  <a:latin typeface="Chalkboard" charset="0"/>
                </a:rPr>
                <a:t>Intraspective</a:t>
              </a:r>
            </a:p>
          </p:txBody>
        </p:sp>
        <p:grpSp>
          <p:nvGrpSpPr>
            <p:cNvPr id="27663" name="Group 90"/>
            <p:cNvGrpSpPr>
              <a:grpSpLocks/>
            </p:cNvGrpSpPr>
            <p:nvPr/>
          </p:nvGrpSpPr>
          <p:grpSpPr bwMode="auto">
            <a:xfrm>
              <a:off x="1104" y="1776"/>
              <a:ext cx="288" cy="192"/>
              <a:chOff x="1104" y="1776"/>
              <a:chExt cx="288" cy="192"/>
            </a:xfrm>
          </p:grpSpPr>
          <p:sp>
            <p:nvSpPr>
              <p:cNvPr id="19542" name="Freeform 86"/>
              <p:cNvSpPr>
                <a:spLocks/>
              </p:cNvSpPr>
              <p:nvPr/>
            </p:nvSpPr>
            <p:spPr bwMode="auto">
              <a:xfrm>
                <a:off x="1104" y="1776"/>
                <a:ext cx="288" cy="192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76" y="80"/>
                      <a:pt x="192" y="9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44" name="Line 88"/>
              <p:cNvSpPr>
                <a:spLocks noChangeShapeType="1"/>
              </p:cNvSpPr>
              <p:nvPr/>
            </p:nvSpPr>
            <p:spPr bwMode="auto">
              <a:xfrm>
                <a:off x="1344" y="1920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45" name="Line 89"/>
              <p:cNvSpPr>
                <a:spLocks noChangeShapeType="1"/>
              </p:cNvSpPr>
              <p:nvPr/>
            </p:nvSpPr>
            <p:spPr bwMode="auto">
              <a:xfrm flipH="1">
                <a:off x="1104" y="1872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grpSp>
        <p:nvGrpSpPr>
          <p:cNvPr id="27657" name="Group 2"/>
          <p:cNvGrpSpPr>
            <a:grpSpLocks/>
          </p:cNvGrpSpPr>
          <p:nvPr/>
        </p:nvGrpSpPr>
        <p:grpSpPr bwMode="auto">
          <a:xfrm>
            <a:off x="6858000" y="1844675"/>
            <a:ext cx="1098550" cy="3471863"/>
            <a:chOff x="6857578" y="1844824"/>
            <a:chExt cx="1098798" cy="3471720"/>
          </a:xfrm>
        </p:grpSpPr>
        <p:grpSp>
          <p:nvGrpSpPr>
            <p:cNvPr id="27658" name="Group 85"/>
            <p:cNvGrpSpPr>
              <a:grpSpLocks/>
            </p:cNvGrpSpPr>
            <p:nvPr/>
          </p:nvGrpSpPr>
          <p:grpSpPr bwMode="auto">
            <a:xfrm>
              <a:off x="6857578" y="3717031"/>
              <a:ext cx="673100" cy="673100"/>
              <a:chOff x="4320" y="1440"/>
              <a:chExt cx="424" cy="424"/>
            </a:xfrm>
          </p:grpSpPr>
          <p:sp>
            <p:nvSpPr>
              <p:cNvPr id="19534" name="Freeform 78"/>
              <p:cNvSpPr>
                <a:spLocks/>
              </p:cNvSpPr>
              <p:nvPr/>
            </p:nvSpPr>
            <p:spPr bwMode="auto">
              <a:xfrm>
                <a:off x="4368" y="1440"/>
                <a:ext cx="376" cy="424"/>
              </a:xfrm>
              <a:custGeom>
                <a:avLst/>
                <a:gdLst>
                  <a:gd name="T0" fmla="*/ 0 w 376"/>
                  <a:gd name="T1" fmla="*/ 184 h 424"/>
                  <a:gd name="T2" fmla="*/ 336 w 376"/>
                  <a:gd name="T3" fmla="*/ 40 h 424"/>
                  <a:gd name="T4" fmla="*/ 240 w 376"/>
                  <a:gd name="T5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6" h="424">
                    <a:moveTo>
                      <a:pt x="0" y="184"/>
                    </a:moveTo>
                    <a:cubicBezTo>
                      <a:pt x="148" y="92"/>
                      <a:pt x="296" y="0"/>
                      <a:pt x="336" y="40"/>
                    </a:cubicBezTo>
                    <a:cubicBezTo>
                      <a:pt x="376" y="80"/>
                      <a:pt x="308" y="252"/>
                      <a:pt x="240" y="42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b="0"/>
              </a:p>
            </p:txBody>
          </p:sp>
          <p:sp>
            <p:nvSpPr>
              <p:cNvPr id="19535" name="Line 79"/>
              <p:cNvSpPr>
                <a:spLocks noChangeShapeType="1"/>
              </p:cNvSpPr>
              <p:nvPr/>
            </p:nvSpPr>
            <p:spPr bwMode="auto">
              <a:xfrm flipH="1">
                <a:off x="4320" y="1584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 b="0"/>
              </a:p>
            </p:txBody>
          </p:sp>
        </p:grpSp>
        <p:sp>
          <p:nvSpPr>
            <p:cNvPr id="27659" name="TextBox 1"/>
            <p:cNvSpPr txBox="1">
              <a:spLocks noChangeArrowheads="1"/>
            </p:cNvSpPr>
            <p:nvPr/>
          </p:nvSpPr>
          <p:spPr bwMode="auto">
            <a:xfrm>
              <a:off x="7596336" y="1844824"/>
              <a:ext cx="360040" cy="347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Lucida Grande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sz="2400" b="0">
                  <a:solidFill>
                    <a:srgbClr val="0000FF"/>
                  </a:solidFill>
                  <a:latin typeface="Chalkboard" charset="0"/>
                  <a:cs typeface="Chalkboard" charset="0"/>
                </a:rPr>
                <a:t>Introspective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0C51FA9-7EF4-6A44-B83E-136FE4BA7EE4}" type="slidenum">
              <a:rPr lang="en-US"/>
              <a:pPr/>
              <a:t>19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838200"/>
          </a:xfrm>
        </p:spPr>
        <p:txBody>
          <a:bodyPr/>
          <a:lstStyle/>
          <a:p>
            <a:pPr>
              <a:defRPr/>
            </a:pPr>
            <a:r>
              <a:rPr lang="en-US"/>
              <a:t>Essence of Discipline of Noticing</a:t>
            </a:r>
          </a:p>
        </p:txBody>
      </p:sp>
      <p:sp>
        <p:nvSpPr>
          <p:cNvPr id="16389" name="AutoShape 5"/>
          <p:cNvSpPr>
            <a:spLocks noGrp="1" noChangeArrowheads="1"/>
          </p:cNvSpPr>
          <p:nvPr>
            <p:ph type="body" idx="1"/>
          </p:nvPr>
        </p:nvSpPr>
        <p:spPr>
          <a:xfrm>
            <a:off x="1331913" y="1268413"/>
            <a:ext cx="6465887" cy="5181600"/>
          </a:xfrm>
        </p:spPr>
        <p:txBody>
          <a:bodyPr/>
          <a:lstStyle/>
          <a:p>
            <a:pPr algn="ctr"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Systematic Reflection</a:t>
            </a:r>
          </a:p>
          <a:p>
            <a:pPr lvl="1" algn="ctr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Past (accounts-of </a:t>
            </a:r>
            <a:r>
              <a:rPr lang="en-GB">
                <a:solidFill>
                  <a:srgbClr val="FF0000"/>
                </a:solidFill>
              </a:rPr>
              <a:t>not</a:t>
            </a:r>
            <a:r>
              <a:rPr lang="en-GB"/>
              <a:t> accounting-for)</a:t>
            </a:r>
          </a:p>
          <a:p>
            <a:pPr algn="ctr"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Preparing &amp; Noticing</a:t>
            </a:r>
          </a:p>
          <a:p>
            <a:pPr lvl="1" algn="ctr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For Future &amp; Present</a:t>
            </a:r>
          </a:p>
          <a:p>
            <a:pPr algn="ctr"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Recognising Choices</a:t>
            </a:r>
          </a:p>
          <a:p>
            <a:pPr lvl="1" algn="ctr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Could-have &amp; Could-be </a:t>
            </a:r>
            <a:br>
              <a:rPr lang="en-GB"/>
            </a:br>
            <a:r>
              <a:rPr lang="en-GB"/>
              <a:t>(</a:t>
            </a:r>
            <a:r>
              <a:rPr lang="en-GB">
                <a:solidFill>
                  <a:srgbClr val="FF0000"/>
                </a:solidFill>
              </a:rPr>
              <a:t>not</a:t>
            </a:r>
            <a:r>
              <a:rPr lang="en-GB"/>
              <a:t> should have or should be)</a:t>
            </a:r>
          </a:p>
          <a:p>
            <a:pPr algn="ctr">
              <a:buClr>
                <a:schemeClr val="accent5">
                  <a:lumMod val="25000"/>
                </a:schemeClr>
              </a:buClr>
              <a:buFont typeface="Wingdings" charset="2"/>
              <a:buChar char="v"/>
              <a:defRPr/>
            </a:pPr>
            <a:r>
              <a:rPr lang="en-GB">
                <a:solidFill>
                  <a:schemeClr val="accent3">
                    <a:lumMod val="10000"/>
                  </a:schemeClr>
                </a:solidFill>
              </a:rPr>
              <a:t>Validating</a:t>
            </a:r>
          </a:p>
          <a:p>
            <a:pPr lvl="1" algn="ctr">
              <a:buClr>
                <a:schemeClr val="accent5">
                  <a:lumMod val="25000"/>
                </a:schemeClr>
              </a:buClr>
              <a:buFont typeface="Lucida Grande"/>
              <a:buChar char="…"/>
              <a:defRPr/>
            </a:pPr>
            <a:r>
              <a:rPr lang="en-GB"/>
              <a:t>for Self &amp; with 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4"/>
          <p:cNvSpPr>
            <a:spLocks noChangeArrowheads="1"/>
          </p:cNvSpPr>
          <p:nvPr/>
        </p:nvSpPr>
        <p:spPr bwMode="auto">
          <a:xfrm>
            <a:off x="755650" y="533400"/>
            <a:ext cx="7848600" cy="2362200"/>
          </a:xfrm>
          <a:prstGeom prst="foldedCorner">
            <a:avLst>
              <a:gd name="adj" fmla="val 18667"/>
            </a:avLst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It is only after you come to know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 the surface of things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that you venture to see what is underneath;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But the surface of things is inexhaustible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(Italo Calvino)</a:t>
            </a:r>
          </a:p>
        </p:txBody>
      </p:sp>
      <p:sp>
        <p:nvSpPr>
          <p:cNvPr id="139269" name="AutoShape 5"/>
          <p:cNvSpPr>
            <a:spLocks noChangeArrowheads="1"/>
          </p:cNvSpPr>
          <p:nvPr/>
        </p:nvSpPr>
        <p:spPr bwMode="auto">
          <a:xfrm>
            <a:off x="755650" y="3429000"/>
            <a:ext cx="7924800" cy="2819400"/>
          </a:xfrm>
          <a:prstGeom prst="foldedCorner">
            <a:avLst>
              <a:gd name="adj" fmla="val 18667"/>
            </a:avLst>
          </a:prstGeom>
          <a:solidFill>
            <a:srgbClr val="800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He who loves practice without theory 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is like the sailor 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who boards ship without a rudder and compass 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and never knows where he may cast. 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Practice always rests on good theory. </a:t>
            </a:r>
            <a:br>
              <a:rPr lang="en-US" sz="2400" b="0">
                <a:solidFill>
                  <a:srgbClr val="FFFF66"/>
                </a:solidFill>
                <a:latin typeface="Comic Sans MS" charset="0"/>
              </a:rPr>
            </a:br>
            <a:r>
              <a:rPr lang="en-US" sz="2400" b="0">
                <a:solidFill>
                  <a:srgbClr val="FFFF66"/>
                </a:solidFill>
                <a:latin typeface="Comic Sans MS" charset="0"/>
              </a:rPr>
              <a:t>(Leonardo Da Vinci)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0C0C4891-D401-C84E-981A-34A66F3AE9C8}" type="slidenum">
              <a:rPr lang="en-US"/>
              <a:pPr/>
              <a:t>20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Interwoven Worlds</a:t>
            </a:r>
          </a:p>
        </p:txBody>
      </p:sp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2270125" y="3055938"/>
            <a:ext cx="5273675" cy="3306762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609600" y="1524000"/>
            <a:ext cx="5273675" cy="3306763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447800" y="159385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b="0">
                <a:solidFill>
                  <a:srgbClr val="800000"/>
                </a:solidFill>
                <a:latin typeface="Chalkboard" charset="0"/>
              </a:rPr>
              <a:t>Own</a:t>
            </a:r>
            <a:br>
              <a:rPr lang="en-GB" sz="2000" b="0">
                <a:solidFill>
                  <a:srgbClr val="800000"/>
                </a:solidFill>
                <a:latin typeface="Chalkboard" charset="0"/>
              </a:rPr>
            </a:br>
            <a:r>
              <a:rPr lang="en-GB" sz="2000" b="0">
                <a:solidFill>
                  <a:srgbClr val="800000"/>
                </a:solidFill>
                <a:latin typeface="Chalkboard" charset="0"/>
              </a:rPr>
              <a:t> world of experience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514600" y="2590800"/>
            <a:ext cx="719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  <a:t>Trying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211638" y="2420938"/>
            <a:ext cx="1177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  <a:t>Reflecting</a:t>
            </a:r>
          </a:p>
        </p:txBody>
      </p:sp>
      <p:grpSp>
        <p:nvGrpSpPr>
          <p:cNvPr id="31752" name="Group 26"/>
          <p:cNvGrpSpPr>
            <a:grpSpLocks/>
          </p:cNvGrpSpPr>
          <p:nvPr/>
        </p:nvGrpSpPr>
        <p:grpSpPr bwMode="auto">
          <a:xfrm>
            <a:off x="6948488" y="2565400"/>
            <a:ext cx="1336675" cy="989013"/>
            <a:chOff x="3877" y="1667"/>
            <a:chExt cx="842" cy="623"/>
          </a:xfrm>
        </p:grpSpPr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4134" y="1667"/>
              <a:ext cx="5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b="0">
                  <a:solidFill>
                    <a:schemeClr val="accent3">
                      <a:lumMod val="75000"/>
                    </a:schemeClr>
                  </a:solidFill>
                  <a:latin typeface="Chalkboard" charset="0"/>
                </a:rPr>
                <a:t>Seeking 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3998" y="1883"/>
              <a:ext cx="72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b="0">
                  <a:solidFill>
                    <a:schemeClr val="accent3">
                      <a:lumMod val="75000"/>
                    </a:schemeClr>
                  </a:solidFill>
                  <a:latin typeface="Chalkboard" charset="0"/>
                </a:rPr>
                <a:t>resonance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3877" y="2098"/>
              <a:ext cx="83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b="0">
                  <a:solidFill>
                    <a:schemeClr val="accent3">
                      <a:lumMod val="75000"/>
                    </a:schemeClr>
                  </a:solidFill>
                  <a:latin typeface="Chalkboard" charset="0"/>
                </a:rPr>
                <a:t>with others</a:t>
              </a:r>
            </a:p>
          </p:txBody>
        </p:sp>
      </p:grpSp>
      <p:sp>
        <p:nvSpPr>
          <p:cNvPr id="31753" name="Rectangle 18"/>
          <p:cNvSpPr>
            <a:spLocks noChangeArrowheads="1"/>
          </p:cNvSpPr>
          <p:nvPr/>
        </p:nvSpPr>
        <p:spPr bwMode="auto">
          <a:xfrm>
            <a:off x="5411788" y="1630363"/>
            <a:ext cx="2741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2000" b="0">
                <a:solidFill>
                  <a:srgbClr val="800000"/>
                </a:solidFill>
                <a:latin typeface="Chalkboard" charset="0"/>
              </a:rPr>
              <a:t>Colleague's</a:t>
            </a:r>
            <a:br>
              <a:rPr lang="en-GB" sz="2000" b="0">
                <a:solidFill>
                  <a:srgbClr val="800000"/>
                </a:solidFill>
                <a:latin typeface="Chalkboard" charset="0"/>
              </a:rPr>
            </a:br>
            <a:r>
              <a:rPr lang="en-GB" sz="2000" b="0">
                <a:solidFill>
                  <a:srgbClr val="800000"/>
                </a:solidFill>
                <a:latin typeface="Chalkboard" charset="0"/>
              </a:rPr>
              <a:t> world of experience</a:t>
            </a:r>
          </a:p>
        </p:txBody>
      </p:sp>
      <p:sp>
        <p:nvSpPr>
          <p:cNvPr id="31754" name="Oval 19"/>
          <p:cNvSpPr>
            <a:spLocks noChangeArrowheads="1"/>
          </p:cNvSpPr>
          <p:nvPr/>
        </p:nvSpPr>
        <p:spPr bwMode="auto">
          <a:xfrm>
            <a:off x="3689350" y="1524000"/>
            <a:ext cx="5273675" cy="3306763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Rectangle 20"/>
          <p:cNvSpPr>
            <a:spLocks noChangeArrowheads="1"/>
          </p:cNvSpPr>
          <p:nvPr/>
        </p:nvSpPr>
        <p:spPr bwMode="auto">
          <a:xfrm>
            <a:off x="3529013" y="5524500"/>
            <a:ext cx="25574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2000" b="0">
                <a:solidFill>
                  <a:srgbClr val="800000"/>
                </a:solidFill>
                <a:latin typeface="Chalkboard" charset="0"/>
              </a:rPr>
              <a:t>World of observations </a:t>
            </a:r>
            <a:br>
              <a:rPr lang="en-GB" sz="2000" b="0">
                <a:solidFill>
                  <a:srgbClr val="800000"/>
                </a:solidFill>
                <a:latin typeface="Chalkboard" charset="0"/>
              </a:rPr>
            </a:br>
            <a:r>
              <a:rPr lang="en-GB" sz="2000" b="0">
                <a:solidFill>
                  <a:srgbClr val="800000"/>
                </a:solidFill>
                <a:latin typeface="Chalkboard" charset="0"/>
              </a:rPr>
              <a:t> &amp; theories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114800" y="3352800"/>
            <a:ext cx="1404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  <a:t>Recognising</a:t>
            </a:r>
            <a:b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</a:br>
            <a: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  <a:t> Possibilities 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724525" y="4221163"/>
            <a:ext cx="1204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  <a:t>Expressing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971800" y="4343400"/>
            <a:ext cx="1112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2000" b="0">
                <a:solidFill>
                  <a:schemeClr val="accent3">
                    <a:lumMod val="75000"/>
                  </a:schemeClr>
                </a:solidFill>
                <a:latin typeface="Chalkboard" charset="0"/>
              </a:rPr>
              <a:t>Preparing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A6AB0207-CE65-FD46-98DC-07B395A809C6}" type="slidenum">
              <a:rPr lang="en-US"/>
              <a:pPr/>
              <a:t>21</a:t>
            </a:fld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219200" y="762000"/>
            <a:ext cx="6858000" cy="4419600"/>
          </a:xfrm>
          <a:prstGeom prst="verticalScroll">
            <a:avLst>
              <a:gd name="adj" fmla="val 6083"/>
            </a:avLst>
          </a:prstGeom>
          <a:solidFill>
            <a:schemeClr val="bg2">
              <a:lumMod val="20000"/>
              <a:lumOff val="80000"/>
            </a:schemeClr>
          </a:solidFill>
          <a:ln w="2857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0">
                <a:solidFill>
                  <a:schemeClr val="bg1"/>
                </a:solidFill>
                <a:latin typeface="Comic Sans MS" charset="0"/>
              </a:rPr>
              <a:t>The universe is a mirror</a:t>
            </a:r>
            <a:br>
              <a:rPr lang="en-US" b="0">
                <a:solidFill>
                  <a:schemeClr val="bg1"/>
                </a:solidFill>
                <a:latin typeface="Comic Sans MS" charset="0"/>
              </a:rPr>
            </a:br>
            <a:r>
              <a:rPr lang="en-US" b="0">
                <a:solidFill>
                  <a:schemeClr val="bg1"/>
                </a:solidFill>
                <a:latin typeface="Comic Sans MS" charset="0"/>
              </a:rPr>
              <a:t>in which we can contemplate </a:t>
            </a:r>
            <a:br>
              <a:rPr lang="en-US" b="0">
                <a:solidFill>
                  <a:schemeClr val="bg1"/>
                </a:solidFill>
                <a:latin typeface="Comic Sans MS" charset="0"/>
              </a:rPr>
            </a:br>
            <a:r>
              <a:rPr lang="en-US" b="0">
                <a:solidFill>
                  <a:schemeClr val="bg1"/>
                </a:solidFill>
                <a:latin typeface="Comic Sans MS" charset="0"/>
              </a:rPr>
              <a:t>only</a:t>
            </a:r>
            <a:br>
              <a:rPr lang="en-US" b="0">
                <a:solidFill>
                  <a:schemeClr val="bg1"/>
                </a:solidFill>
                <a:latin typeface="Comic Sans MS" charset="0"/>
              </a:rPr>
            </a:br>
            <a:r>
              <a:rPr lang="en-US" b="0">
                <a:solidFill>
                  <a:schemeClr val="bg1"/>
                </a:solidFill>
                <a:latin typeface="Comic Sans MS" charset="0"/>
              </a:rPr>
              <a:t>what we have learned </a:t>
            </a:r>
            <a:br>
              <a:rPr lang="en-US" b="0">
                <a:solidFill>
                  <a:schemeClr val="bg1"/>
                </a:solidFill>
                <a:latin typeface="Comic Sans MS" charset="0"/>
              </a:rPr>
            </a:br>
            <a:r>
              <a:rPr lang="en-US" b="0">
                <a:solidFill>
                  <a:schemeClr val="bg1"/>
                </a:solidFill>
                <a:latin typeface="Comic Sans MS" charset="0"/>
              </a:rPr>
              <a:t>to know about ourselves</a:t>
            </a:r>
            <a:br>
              <a:rPr lang="en-US" b="0">
                <a:solidFill>
                  <a:schemeClr val="bg1"/>
                </a:solidFill>
                <a:latin typeface="Comic Sans MS" charset="0"/>
              </a:rPr>
            </a:br>
            <a:r>
              <a:rPr lang="en-US" sz="2000" b="0">
                <a:solidFill>
                  <a:schemeClr val="bg1"/>
                </a:solidFill>
                <a:latin typeface="Comic Sans MS" charset="0"/>
              </a:rPr>
              <a:t>(Italo Calvino)</a:t>
            </a:r>
            <a:endParaRPr lang="en-US" b="0">
              <a:solidFill>
                <a:schemeClr val="bg1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" y="6172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A55ECF26-2DD3-3943-BF3F-955D650C269F}" type="slidenum">
              <a:rPr lang="en-US"/>
              <a:pPr/>
              <a:t>22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82000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38200" y="3886200"/>
            <a:ext cx="2895600" cy="2286000"/>
          </a:xfrm>
          <a:prstGeom prst="wedgeRoundRectCallout">
            <a:avLst>
              <a:gd name="adj1" fmla="val 16664"/>
              <a:gd name="adj2" fmla="val -70132"/>
              <a:gd name="adj3" fmla="val 16667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Adam can get irritable 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and moody at times, 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so I secretly replaced 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his caffeinated coffee 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with decaff  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Let</a:t>
            </a:r>
            <a:r>
              <a:rPr lang="ja-JP" altLang="en-US" sz="2000">
                <a:solidFill>
                  <a:schemeClr val="bg1"/>
                </a:solidFill>
                <a:latin typeface="Chalkboard" charset="0"/>
              </a:rPr>
              <a:t>’</a:t>
            </a:r>
            <a:r>
              <a:rPr lang="en-US" sz="2000">
                <a:solidFill>
                  <a:schemeClr val="bg1"/>
                </a:solidFill>
                <a:latin typeface="Chalkboard" charset="0"/>
              </a:rPr>
              <a:t>s see if he notices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867400" y="4365625"/>
            <a:ext cx="3025775" cy="1366838"/>
          </a:xfrm>
          <a:prstGeom prst="wedgeRoundRectCallout">
            <a:avLst>
              <a:gd name="adj1" fmla="val 30749"/>
              <a:gd name="adj2" fmla="val -149449"/>
              <a:gd name="adj3" fmla="val 16667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I guess technically 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to notice something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Chalkboard" charset="0"/>
              </a:rPr>
              <a:t> you have to be awake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Mason, J. (2002). </a:t>
            </a:r>
            <a:r>
              <a:rPr lang="en-GB" sz="1800" b="0" i="1">
                <a:solidFill>
                  <a:srgbClr val="000000"/>
                </a:solidFill>
                <a:latin typeface="Chalkboard"/>
                <a:cs typeface="Chalkboard"/>
              </a:rPr>
              <a:t>Researching Your own Practice: The Discipline of Noticing</a:t>
            </a:r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, London: RoutledgeFalmer.</a:t>
            </a:r>
          </a:p>
          <a:p>
            <a:endParaRPr lang="en-GB" sz="1800" b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Selected Articles</a:t>
            </a:r>
          </a:p>
          <a:p>
            <a:endParaRPr lang="en-GB" sz="1800" b="0">
              <a:solidFill>
                <a:srgbClr val="000000"/>
              </a:solidFill>
              <a:latin typeface="Chalkboard"/>
              <a:cs typeface="Chalkboard"/>
            </a:endParaRPr>
          </a:p>
          <a:p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Mason, J. (2011). Noticing: roots and branches. In M. Sherin &amp; R. Philips. </a:t>
            </a:r>
            <a:r>
              <a:rPr lang="en-GB" sz="1800" b="0" i="1">
                <a:solidFill>
                  <a:srgbClr val="000000"/>
                </a:solidFill>
                <a:latin typeface="Chalkboard"/>
                <a:cs typeface="Chalkboard"/>
              </a:rPr>
              <a:t>Mathematics Teacher Noticing:  Seeing Through Teachers’ Eyes. </a:t>
            </a:r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p</a:t>
            </a:r>
            <a:r>
              <a:rPr lang="en-GB" sz="1800" b="0" i="1">
                <a:solidFill>
                  <a:srgbClr val="000000"/>
                </a:solidFill>
                <a:latin typeface="Chalkboard"/>
                <a:cs typeface="Chalkboard"/>
              </a:rPr>
              <a:t>.</a:t>
            </a:r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35-50.</a:t>
            </a:r>
            <a:r>
              <a:rPr lang="en-GB" sz="1800" b="0" i="1">
                <a:solidFill>
                  <a:srgbClr val="000000"/>
                </a:solidFill>
                <a:latin typeface="Chalkboard"/>
                <a:cs typeface="Chalkboard"/>
              </a:rPr>
              <a:t> </a:t>
            </a:r>
            <a:r>
              <a:rPr lang="en-GB" sz="1800" b="0">
                <a:solidFill>
                  <a:srgbClr val="000000"/>
                </a:solidFill>
                <a:latin typeface="Chalkboard"/>
                <a:cs typeface="Chalkboard"/>
              </a:rPr>
              <a:t>Mahwah: Erlbaum.</a:t>
            </a:r>
            <a:r>
              <a:rPr lang="en-GB" sz="1800" b="0">
                <a:solidFill>
                  <a:srgbClr val="000000"/>
                </a:solidFill>
                <a:effectLst/>
                <a:latin typeface="Chalkboard"/>
                <a:cs typeface="Chalkboard"/>
              </a:rPr>
              <a:t> </a:t>
            </a:r>
            <a:endParaRPr lang="en-GB" sz="1800" b="0">
              <a:solidFill>
                <a:srgbClr val="000000"/>
              </a:solidFill>
              <a:latin typeface="Chalkboard"/>
              <a:cs typeface="Chalkboard"/>
            </a:endParaRPr>
          </a:p>
          <a:p>
            <a:endParaRPr lang="en-GB" sz="1800" b="0">
              <a:solidFill>
                <a:srgbClr val="00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614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Say What You See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9750" y="1628775"/>
            <a:ext cx="4103688" cy="3671888"/>
            <a:chOff x="539552" y="1628800"/>
            <a:chExt cx="4104456" cy="3672408"/>
          </a:xfrm>
        </p:grpSpPr>
        <p:sp>
          <p:nvSpPr>
            <p:cNvPr id="7172" name="Rectangle 5"/>
            <p:cNvSpPr>
              <a:spLocks noChangeArrowheads="1"/>
            </p:cNvSpPr>
            <p:nvPr/>
          </p:nvSpPr>
          <p:spPr bwMode="auto">
            <a:xfrm>
              <a:off x="539552" y="1628800"/>
              <a:ext cx="4104456" cy="3672408"/>
            </a:xfrm>
            <a:prstGeom prst="rect">
              <a:avLst/>
            </a:prstGeom>
            <a:solidFill>
              <a:srgbClr val="004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 b="0">
                <a:solidFill>
                  <a:srgbClr val="000000"/>
                </a:solidFill>
              </a:endParaRPr>
            </a:p>
          </p:txBody>
        </p:sp>
        <p:pic>
          <p:nvPicPr>
            <p:cNvPr id="140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29" y="1828853"/>
              <a:ext cx="3732911" cy="3224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788024" y="1628800"/>
            <a:ext cx="4104456" cy="3672408"/>
            <a:chOff x="4788024" y="1628800"/>
            <a:chExt cx="4104456" cy="3672408"/>
          </a:xfrm>
          <a:solidFill>
            <a:srgbClr val="004080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4788024" y="1628800"/>
              <a:ext cx="4104456" cy="367240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pic>
          <p:nvPicPr>
            <p:cNvPr id="14029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828800"/>
              <a:ext cx="3733800" cy="32353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44000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381000" y="115888"/>
            <a:ext cx="7772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3200" b="0">
                <a:solidFill>
                  <a:srgbClr val="0000FF"/>
                </a:solidFill>
                <a:latin typeface="Chalkboard" charset="0"/>
                <a:cs typeface="Chalkboard" charset="0"/>
              </a:rPr>
              <a:t>Say What You See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Thin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33375"/>
            <a:ext cx="42672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3" descr="9-11 yr o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363"/>
            <a:ext cx="55086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381000" y="115888"/>
            <a:ext cx="7772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3200" b="0">
                <a:solidFill>
                  <a:srgbClr val="0000FF"/>
                </a:solidFill>
                <a:latin typeface="Chalkboard" charset="0"/>
                <a:cs typeface="Chalkboard" charset="0"/>
              </a:rPr>
              <a:t>Say What You See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57238"/>
            <a:ext cx="605472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4248150" cy="606425"/>
          </a:xfrm>
        </p:spPr>
        <p:txBody>
          <a:bodyPr/>
          <a:lstStyle/>
          <a:p>
            <a:pPr>
              <a:defRPr/>
            </a:pPr>
            <a:r>
              <a:rPr lang="en-US"/>
              <a:t>Say What You See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9036050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Say What You See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Say What You See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130800" cy="51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80112" y="148478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>
                <a:solidFill>
                  <a:srgbClr val="000000"/>
                </a:solidFill>
                <a:latin typeface="Chalkboard"/>
                <a:cs typeface="Chalkboard"/>
              </a:rPr>
              <a:t>Compare the areas covered by the three colours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558924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>
                <a:solidFill>
                  <a:srgbClr val="000000"/>
                </a:solidFill>
                <a:latin typeface="Chalkboard"/>
                <a:cs typeface="Chalkboard"/>
              </a:rPr>
              <a:t>Max Bill (artist)</a:t>
            </a:r>
          </a:p>
        </p:txBody>
      </p:sp>
    </p:spTree>
    <p:extLst>
      <p:ext uri="{BB962C8B-B14F-4D97-AF65-F5344CB8AC3E}">
        <p14:creationId xmlns:p14="http://schemas.microsoft.com/office/powerpoint/2010/main" val="398031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Gasket Sequences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54737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484313"/>
            <a:ext cx="44958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56100" y="4868863"/>
          <a:ext cx="39163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6" imgW="1727200" imgH="571500" progId="Equation.DSMT4">
                  <p:embed/>
                </p:oleObj>
              </mc:Choice>
              <mc:Fallback>
                <p:oleObj name="Equation" r:id="rId6" imgW="17272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3916363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941888"/>
          <a:ext cx="36988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8" imgW="1727200" imgH="571500" progId="Equation.DSMT4">
                  <p:embed/>
                </p:oleObj>
              </mc:Choice>
              <mc:Fallback>
                <p:oleObj name="Equation" r:id="rId8" imgW="1727200" imgH="571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369887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llow on Blue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2092</TotalTime>
  <Words>528</Words>
  <Application>Microsoft Macintosh PowerPoint</Application>
  <PresentationFormat>On-screen Show (4:3)</PresentationFormat>
  <Paragraphs>164</Paragraphs>
  <Slides>23</Slides>
  <Notes>15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Yellow on Blue</vt:lpstr>
      <vt:lpstr>Equation</vt:lpstr>
      <vt:lpstr>Noticing</vt:lpstr>
      <vt:lpstr>PowerPoint Presentation</vt:lpstr>
      <vt:lpstr>Say What You See</vt:lpstr>
      <vt:lpstr>PowerPoint Presentation</vt:lpstr>
      <vt:lpstr>PowerPoint Presentation</vt:lpstr>
      <vt:lpstr>Say What You See</vt:lpstr>
      <vt:lpstr>Say What You See</vt:lpstr>
      <vt:lpstr>Say What You See</vt:lpstr>
      <vt:lpstr>Gasket Sequences</vt:lpstr>
      <vt:lpstr>Say What You See</vt:lpstr>
      <vt:lpstr>Pebble Arithmetic</vt:lpstr>
      <vt:lpstr>Observations About Observations</vt:lpstr>
      <vt:lpstr>Reporting Data</vt:lpstr>
      <vt:lpstr>Conjectures</vt:lpstr>
      <vt:lpstr>Protases</vt:lpstr>
      <vt:lpstr>Natural Epistemology</vt:lpstr>
      <vt:lpstr>PowerPoint Presentation</vt:lpstr>
      <vt:lpstr>Specting</vt:lpstr>
      <vt:lpstr>Essence of Discipline of Noticing</vt:lpstr>
      <vt:lpstr>Interwoven Worlds</vt:lpstr>
      <vt:lpstr>PowerPoint Presentation</vt:lpstr>
      <vt:lpstr>PowerPoint Presentation</vt:lpstr>
      <vt:lpstr>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59</cp:revision>
  <dcterms:created xsi:type="dcterms:W3CDTF">2002-05-15T15:59:58Z</dcterms:created>
  <dcterms:modified xsi:type="dcterms:W3CDTF">2013-05-15T19:22:05Z</dcterms:modified>
</cp:coreProperties>
</file>