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47"/>
  </p:notesMasterIdLst>
  <p:sldIdLst>
    <p:sldId id="344" r:id="rId4"/>
    <p:sldId id="343" r:id="rId5"/>
    <p:sldId id="345" r:id="rId6"/>
    <p:sldId id="348" r:id="rId7"/>
    <p:sldId id="346" r:id="rId8"/>
    <p:sldId id="349" r:id="rId9"/>
    <p:sldId id="350" r:id="rId10"/>
    <p:sldId id="347" r:id="rId11"/>
    <p:sldId id="351" r:id="rId12"/>
    <p:sldId id="359" r:id="rId13"/>
    <p:sldId id="357" r:id="rId14"/>
    <p:sldId id="355" r:id="rId15"/>
    <p:sldId id="361" r:id="rId16"/>
    <p:sldId id="356" r:id="rId17"/>
    <p:sldId id="353" r:id="rId18"/>
    <p:sldId id="360" r:id="rId19"/>
    <p:sldId id="354" r:id="rId20"/>
    <p:sldId id="352" r:id="rId21"/>
    <p:sldId id="358" r:id="rId22"/>
    <p:sldId id="362" r:id="rId23"/>
    <p:sldId id="335" r:id="rId24"/>
    <p:sldId id="296" r:id="rId25"/>
    <p:sldId id="330" r:id="rId26"/>
    <p:sldId id="303" r:id="rId27"/>
    <p:sldId id="300" r:id="rId28"/>
    <p:sldId id="301" r:id="rId29"/>
    <p:sldId id="299" r:id="rId30"/>
    <p:sldId id="298" r:id="rId31"/>
    <p:sldId id="297" r:id="rId32"/>
    <p:sldId id="302" r:id="rId33"/>
    <p:sldId id="328" r:id="rId34"/>
    <p:sldId id="329" r:id="rId35"/>
    <p:sldId id="332" r:id="rId36"/>
    <p:sldId id="333" r:id="rId37"/>
    <p:sldId id="334" r:id="rId38"/>
    <p:sldId id="331" r:id="rId39"/>
    <p:sldId id="336" r:id="rId40"/>
    <p:sldId id="337" r:id="rId41"/>
    <p:sldId id="338" r:id="rId42"/>
    <p:sldId id="339" r:id="rId43"/>
    <p:sldId id="340" r:id="rId44"/>
    <p:sldId id="341" r:id="rId45"/>
    <p:sldId id="34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9837E6B-8EB7-8948-926F-D2296BFEB3C3}">
          <p14:sldIdLst>
            <p14:sldId id="344"/>
            <p14:sldId id="343"/>
            <p14:sldId id="345"/>
            <p14:sldId id="348"/>
            <p14:sldId id="346"/>
            <p14:sldId id="349"/>
            <p14:sldId id="350"/>
            <p14:sldId id="347"/>
            <p14:sldId id="351"/>
            <p14:sldId id="359"/>
            <p14:sldId id="357"/>
            <p14:sldId id="355"/>
            <p14:sldId id="361"/>
            <p14:sldId id="356"/>
            <p14:sldId id="353"/>
            <p14:sldId id="360"/>
            <p14:sldId id="354"/>
            <p14:sldId id="352"/>
            <p14:sldId id="358"/>
            <p14:sldId id="362"/>
          </p14:sldIdLst>
        </p14:section>
        <p14:section name="Theoretical Background" id="{9D32B8BB-63B1-1E40-8D0E-EE48A9F36532}">
          <p14:sldIdLst>
            <p14:sldId id="335"/>
            <p14:sldId id="296"/>
            <p14:sldId id="330"/>
            <p14:sldId id="303"/>
            <p14:sldId id="300"/>
            <p14:sldId id="301"/>
            <p14:sldId id="299"/>
            <p14:sldId id="298"/>
            <p14:sldId id="297"/>
            <p14:sldId id="302"/>
            <p14:sldId id="328"/>
            <p14:sldId id="329"/>
            <p14:sldId id="332"/>
            <p14:sldId id="333"/>
            <p14:sldId id="334"/>
            <p14:sldId id="331"/>
            <p14:sldId id="336"/>
            <p14:sldId id="337"/>
            <p14:sldId id="338"/>
            <p14:sldId id="339"/>
            <p14:sldId id="340"/>
            <p14:sldId id="341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FF1F"/>
    <a:srgbClr val="FFF2C0"/>
    <a:srgbClr val="FF8000"/>
    <a:srgbClr val="000000"/>
    <a:srgbClr val="CCFF66"/>
    <a:srgbClr val="800080"/>
    <a:srgbClr val="800000"/>
    <a:srgbClr val="FFF077"/>
    <a:srgbClr val="8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A67CFEC-A894-3744-AB10-A7BAC93BF4D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TenTicks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9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TenTicks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Bury the Bone!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Invitation to tell a mathematical story</a:t>
            </a:r>
          </a:p>
          <a:p>
            <a:r>
              <a:rPr lang="en-GB"/>
              <a:t>Usurps the students’ power to speciailise</a:t>
            </a:r>
            <a:r>
              <a:rPr lang="en-GB" baseline="0"/>
              <a:t> for themselve!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ko-KR">
                <a:ea typeface="MS PGothic" charset="0"/>
              </a:rPr>
              <a:t>Role of reflection in achieving affordances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7CEE9722-6839-7D43-B6B0-B4B5FEFB3B2B}" type="slidenum">
              <a:rPr lang="en-US" altLang="ko-KR" sz="1200" b="0">
                <a:latin typeface="Lucida Grande" charset="0"/>
              </a:rPr>
              <a:pPr/>
              <a:t>40</a:t>
            </a:fld>
            <a:endParaRPr lang="en-US" altLang="ko-KR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42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76200" y="6338888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4" Type="http://schemas.openxmlformats.org/officeDocument/2006/relationships/slide" Target="slide27.xml"/><Relationship Id="rId5" Type="http://schemas.openxmlformats.org/officeDocument/2006/relationships/slide" Target="slide23.xml"/><Relationship Id="rId6" Type="http://schemas.openxmlformats.org/officeDocument/2006/relationships/slide" Target="slide36.xml"/><Relationship Id="rId7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4" Type="http://schemas.openxmlformats.org/officeDocument/2006/relationships/slide" Target="slide34.xml"/><Relationship Id="rId5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4" Type="http://schemas.openxmlformats.org/officeDocument/2006/relationships/slide" Target="slide35.xml"/><Relationship Id="rId5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340768"/>
            <a:ext cx="8137897" cy="2133600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/>
            </a:r>
            <a:br>
              <a:rPr lang="en-GB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GB" b="1">
                <a:effectLst/>
              </a:rPr>
              <a:t>Exploiting Exercises </a:t>
            </a:r>
            <a:br>
              <a:rPr lang="en-GB" b="1">
                <a:effectLst/>
              </a:rPr>
            </a:br>
            <a:r>
              <a:rPr lang="en-GB" b="1">
                <a:effectLst/>
              </a:rPr>
              <a:t>so as to </a:t>
            </a:r>
            <a:br>
              <a:rPr lang="en-GB" b="1">
                <a:effectLst/>
              </a:rPr>
            </a:br>
            <a:r>
              <a:rPr lang="en-GB" b="1">
                <a:effectLst/>
              </a:rPr>
              <a:t>Enrich Procedural Fluency with Conceptual Appreciation</a:t>
            </a:r>
            <a:br>
              <a:rPr lang="en-GB" b="1">
                <a:effectLst/>
              </a:rPr>
            </a:br>
            <a:r>
              <a:rPr lang="en-GB">
                <a:effectLst/>
              </a:rPr>
              <a:t/>
            </a:r>
            <a:br>
              <a:rPr lang="en-GB">
                <a:effectLst/>
              </a:rPr>
            </a:b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571588" y="4076700"/>
            <a:ext cx="3886524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US" sz="3200" b="0">
                <a:solidFill>
                  <a:srgbClr val="008000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GB" sz="3200" b="0">
                <a:solidFill>
                  <a:schemeClr val="accent3">
                    <a:lumMod val="75000"/>
                  </a:schemeClr>
                </a:solidFill>
              </a:rPr>
              <a:t>OAME Workshop</a:t>
            </a:r>
            <a:br>
              <a:rPr lang="en-GB" sz="3200" b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3200" b="0">
                <a:solidFill>
                  <a:schemeClr val="accent3">
                    <a:lumMod val="75000"/>
                  </a:schemeClr>
                </a:solidFill>
              </a:rPr>
              <a:t>Brock, May 23 2013</a:t>
            </a:r>
            <a:endParaRPr lang="en-US" sz="3200" b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732600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 Booklet Folding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053412"/>
            <a:ext cx="1659594" cy="216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90101" y="1053412"/>
            <a:ext cx="1659594" cy="216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90101" y="1053412"/>
            <a:ext cx="843356" cy="216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37043" y="1109803"/>
            <a:ext cx="843356" cy="216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37043" y="1124744"/>
            <a:ext cx="843356" cy="10865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05195" y="1109803"/>
            <a:ext cx="843356" cy="10865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05195" y="1124744"/>
            <a:ext cx="843356" cy="5635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601339" y="1052736"/>
            <a:ext cx="843356" cy="216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1" idx="1"/>
            <a:endCxn id="11" idx="3"/>
          </p:cNvCxnSpPr>
          <p:nvPr/>
        </p:nvCxnSpPr>
        <p:spPr>
          <a:xfrm>
            <a:off x="7601339" y="2135009"/>
            <a:ext cx="84335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01339" y="2660939"/>
            <a:ext cx="84335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01339" y="1627010"/>
            <a:ext cx="84335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19892" y="3679726"/>
            <a:ext cx="1659594" cy="216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5119892" y="4799107"/>
            <a:ext cx="165959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19892" y="5322047"/>
            <a:ext cx="1659594" cy="29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19892" y="4291106"/>
            <a:ext cx="165959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0"/>
            <a:endCxn id="15" idx="2"/>
          </p:cNvCxnSpPr>
          <p:nvPr/>
        </p:nvCxnSpPr>
        <p:spPr>
          <a:xfrm>
            <a:off x="5949689" y="3679726"/>
            <a:ext cx="0" cy="216454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82235" y="4288118"/>
            <a:ext cx="152513" cy="49305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9689" y="4288118"/>
            <a:ext cx="0" cy="1033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64517" y="4814043"/>
            <a:ext cx="152513" cy="49305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79458" y="4276167"/>
            <a:ext cx="152513" cy="49305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88215" y="4817033"/>
            <a:ext cx="152513" cy="49305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964517" y="4291107"/>
            <a:ext cx="0" cy="1015994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8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5832648" cy="648072"/>
          </a:xfrm>
        </p:spPr>
        <p:txBody>
          <a:bodyPr/>
          <a:lstStyle/>
          <a:p>
            <a:r>
              <a:rPr lang="en-GB"/>
              <a:t>To divide $100 in the ratio of 2 : 3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15616" y="1772816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15616" y="2348880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115616" y="2924944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15616" y="3501008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115616" y="4581128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38610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4499992" y="1772816"/>
            <a:ext cx="1152128" cy="172819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372200" y="1772816"/>
            <a:ext cx="1152128" cy="172819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4499992" y="2996952"/>
            <a:ext cx="3024336" cy="575156"/>
            <a:chOff x="4499992" y="2996952"/>
            <a:chExt cx="3024336" cy="575156"/>
          </a:xfrm>
        </p:grpSpPr>
        <p:grpSp>
          <p:nvGrpSpPr>
            <p:cNvPr id="46" name="Group 45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22" name="Can 21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48" name="Can 47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68" name="Can 67"/>
          <p:cNvSpPr/>
          <p:nvPr/>
        </p:nvSpPr>
        <p:spPr bwMode="auto">
          <a:xfrm>
            <a:off x="3779912" y="4293096"/>
            <a:ext cx="864096" cy="1296144"/>
          </a:xfrm>
          <a:prstGeom prst="can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9" name="Can 68"/>
          <p:cNvSpPr/>
          <p:nvPr/>
        </p:nvSpPr>
        <p:spPr bwMode="auto">
          <a:xfrm>
            <a:off x="4860032" y="4293096"/>
            <a:ext cx="864096" cy="1296144"/>
          </a:xfrm>
          <a:prstGeom prst="can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0" name="Can 69"/>
          <p:cNvSpPr/>
          <p:nvPr/>
        </p:nvSpPr>
        <p:spPr bwMode="auto">
          <a:xfrm>
            <a:off x="5940152" y="4293096"/>
            <a:ext cx="864096" cy="1296144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1" name="Can 70"/>
          <p:cNvSpPr/>
          <p:nvPr/>
        </p:nvSpPr>
        <p:spPr bwMode="auto">
          <a:xfrm>
            <a:off x="7020272" y="4293096"/>
            <a:ext cx="864096" cy="1296144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2" name="Can 71"/>
          <p:cNvSpPr/>
          <p:nvPr/>
        </p:nvSpPr>
        <p:spPr bwMode="auto">
          <a:xfrm>
            <a:off x="8100392" y="4293096"/>
            <a:ext cx="864096" cy="1296144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779912" y="5301208"/>
            <a:ext cx="5184576" cy="333618"/>
            <a:chOff x="3779912" y="5301208"/>
            <a:chExt cx="5184576" cy="333618"/>
          </a:xfrm>
        </p:grpSpPr>
        <p:grpSp>
          <p:nvGrpSpPr>
            <p:cNvPr id="76" name="Group 75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73" name="Can 72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78" name="Can 7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81" name="Can 80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84" name="Can 8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87" name="Can 86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779912" y="5157192"/>
            <a:ext cx="5184576" cy="333618"/>
            <a:chOff x="3779912" y="5301208"/>
            <a:chExt cx="5184576" cy="333618"/>
          </a:xfrm>
        </p:grpSpPr>
        <p:grpSp>
          <p:nvGrpSpPr>
            <p:cNvPr id="91" name="Group 90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104" name="Can 10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102" name="Can 101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100" name="Can 99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98" name="Can 9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96" name="Can 95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779912" y="5013176"/>
            <a:ext cx="5184576" cy="333618"/>
            <a:chOff x="3779912" y="5301208"/>
            <a:chExt cx="5184576" cy="333618"/>
          </a:xfrm>
        </p:grpSpPr>
        <p:grpSp>
          <p:nvGrpSpPr>
            <p:cNvPr id="107" name="Group 106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120" name="Can 119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118" name="Can 11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116" name="Can 115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114" name="Can 11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112" name="Can 111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3779912" y="4869160"/>
            <a:ext cx="5184576" cy="333618"/>
            <a:chOff x="3779912" y="5301208"/>
            <a:chExt cx="5184576" cy="3336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136" name="Can 135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134" name="Can 13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132" name="Can 131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130" name="Can 129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128" name="Can 12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4499992" y="2780928"/>
            <a:ext cx="3024336" cy="575156"/>
            <a:chOff x="4499992" y="2996952"/>
            <a:chExt cx="3024336" cy="575156"/>
          </a:xfrm>
        </p:grpSpPr>
        <p:grpSp>
          <p:nvGrpSpPr>
            <p:cNvPr id="140" name="Group 139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144" name="Can 143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142" name="Can 141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4499992" y="2564904"/>
            <a:ext cx="3024336" cy="575156"/>
            <a:chOff x="4499992" y="2996952"/>
            <a:chExt cx="3024336" cy="57515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151" name="Can 150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149" name="Can 148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499992" y="2348880"/>
            <a:ext cx="3024336" cy="575156"/>
            <a:chOff x="4499992" y="2996952"/>
            <a:chExt cx="3024336" cy="575156"/>
          </a:xfrm>
        </p:grpSpPr>
        <p:grpSp>
          <p:nvGrpSpPr>
            <p:cNvPr id="154" name="Group 153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158" name="Can 157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156" name="Can 155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160" name="TextBox 159"/>
          <p:cNvSpPr txBox="1"/>
          <p:nvPr/>
        </p:nvSpPr>
        <p:spPr>
          <a:xfrm>
            <a:off x="4788024" y="21328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732240" y="21136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923928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076056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156176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08304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244408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2051720" y="5805264"/>
            <a:ext cx="5544616" cy="936104"/>
          </a:xfrm>
          <a:prstGeom prst="snip1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What is the same, and what different</a:t>
            </a:r>
            <a:b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about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 these three approaches?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1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1"/>
      <p:bldP spid="12" grpId="0" animBg="1"/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764704"/>
            <a:ext cx="8191500" cy="313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Revision of Ratio Division (yr 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37" y="2528664"/>
            <a:ext cx="1384300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771800" y="5301208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What is achieved by ‘doing’ all of these?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63688" y="4149080"/>
            <a:ext cx="676875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After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 15 minutes, </a:t>
            </a:r>
            <a:b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what question might learners be working on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915816" y="6093296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What else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 could be done with</a:t>
            </a: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 these?</a:t>
            </a:r>
          </a:p>
        </p:txBody>
      </p:sp>
    </p:spTree>
    <p:extLst>
      <p:ext uri="{BB962C8B-B14F-4D97-AF65-F5344CB8AC3E}">
        <p14:creationId xmlns:p14="http://schemas.microsoft.com/office/powerpoint/2010/main" val="26894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Exploring Ratio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number 15 has been divided in some ratio and the parts are both integers. In how many different ways can this be done? Generalise!</a:t>
            </a:r>
          </a:p>
          <a:p>
            <a:r>
              <a:rPr lang="en-GB"/>
              <a:t>If some number has been divided in the ratio 3 : 2, and one of the parts is 12, what could the other part be? Generalise!</a:t>
            </a:r>
          </a:p>
          <a:p>
            <a:r>
              <a:rPr lang="en-GB"/>
              <a:t>If some number has been divided in the ratio 5 : 2, and the difference in the parts is 6, what could the original number have been? Generalise!</a:t>
            </a:r>
          </a:p>
        </p:txBody>
      </p:sp>
    </p:spTree>
    <p:extLst>
      <p:ext uri="{BB962C8B-B14F-4D97-AF65-F5344CB8AC3E}">
        <p14:creationId xmlns:p14="http://schemas.microsoft.com/office/powerpoint/2010/main" val="7859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being varied?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" y="836712"/>
            <a:ext cx="8961290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1614"/>
            <a:ext cx="8992834" cy="1296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532440" y="2996952"/>
            <a:ext cx="504056" cy="648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127" y="3412604"/>
            <a:ext cx="1485900" cy="952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259632" y="4797152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What can be done with these exercises?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11960" y="3789040"/>
            <a:ext cx="2880320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Is this a triangle?</a:t>
            </a:r>
          </a:p>
        </p:txBody>
      </p:sp>
    </p:spTree>
    <p:extLst>
      <p:ext uri="{BB962C8B-B14F-4D97-AF65-F5344CB8AC3E}">
        <p14:creationId xmlns:p14="http://schemas.microsoft.com/office/powerpoint/2010/main" val="14622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7328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-18838"/>
            <a:ext cx="4529921" cy="1863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7" y="1772816"/>
            <a:ext cx="4550695" cy="187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6912"/>
            <a:ext cx="4499992" cy="346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6" y="3107432"/>
            <a:ext cx="43180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6335092"/>
            <a:ext cx="4178300" cy="62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3532584"/>
            <a:ext cx="43815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5808" y="649400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>
                <a:solidFill>
                  <a:srgbClr val="4040FF"/>
                </a:solidFill>
              </a:rPr>
              <a:t>Ontario Grade 7</a:t>
            </a:r>
          </a:p>
        </p:txBody>
      </p:sp>
    </p:spTree>
    <p:extLst>
      <p:ext uri="{BB962C8B-B14F-4D97-AF65-F5344CB8AC3E}">
        <p14:creationId xmlns:p14="http://schemas.microsoft.com/office/powerpoint/2010/main" val="14380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Raise your hand when you can see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064500" cy="273685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3/5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2/5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2/3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Something that is 5/3 of something else</a:t>
            </a:r>
          </a:p>
          <a:p>
            <a:pPr>
              <a:defRPr/>
            </a:pPr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What other fractional actions can you see?</a:t>
            </a:r>
          </a:p>
        </p:txBody>
      </p:sp>
      <p:grpSp>
        <p:nvGrpSpPr>
          <p:cNvPr id="47107" name="Group 41"/>
          <p:cNvGrpSpPr>
            <a:grpSpLocks/>
          </p:cNvGrpSpPr>
          <p:nvPr/>
        </p:nvGrpSpPr>
        <p:grpSpPr bwMode="auto">
          <a:xfrm>
            <a:off x="2700338" y="1052513"/>
            <a:ext cx="2667000" cy="533400"/>
            <a:chOff x="1536" y="3312"/>
            <a:chExt cx="1680" cy="336"/>
          </a:xfrm>
        </p:grpSpPr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1536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872" y="3312"/>
              <a:ext cx="336" cy="336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2208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544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2880" y="331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79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649400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>
                <a:solidFill>
                  <a:srgbClr val="4040FF"/>
                </a:solidFill>
              </a:rPr>
              <a:t>Ontario MHR Practice Qns  Ch 9 p307 Grade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36" y="52608"/>
            <a:ext cx="3088368" cy="2080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132856"/>
            <a:ext cx="3600400" cy="209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379" y="0"/>
            <a:ext cx="3382901" cy="206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797152"/>
            <a:ext cx="4492399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221087"/>
            <a:ext cx="3888432" cy="215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0" y="2132856"/>
            <a:ext cx="35181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6" descr="Figure 6.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148588" y="0"/>
            <a:ext cx="7986035" cy="6465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30932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>
                <a:solidFill>
                  <a:srgbClr val="4040FF"/>
                </a:solidFill>
              </a:rPr>
              <a:t>Adapted from Häggström (2008 p90)</a:t>
            </a:r>
          </a:p>
        </p:txBody>
      </p:sp>
    </p:spTree>
    <p:extLst>
      <p:ext uri="{BB962C8B-B14F-4D97-AF65-F5344CB8AC3E}">
        <p14:creationId xmlns:p14="http://schemas.microsoft.com/office/powerpoint/2010/main" val="18721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8" y="188640"/>
            <a:ext cx="7931731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976"/>
            <a:ext cx="6444208" cy="2846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797152"/>
            <a:ext cx="6486612" cy="19442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8738" y="35645"/>
            <a:ext cx="3835152" cy="609600"/>
          </a:xfrm>
        </p:spPr>
        <p:txBody>
          <a:bodyPr/>
          <a:lstStyle/>
          <a:p>
            <a:r>
              <a:rPr lang="en-GB"/>
              <a:t>Grade 9 Applied</a:t>
            </a:r>
          </a:p>
        </p:txBody>
      </p:sp>
    </p:spTree>
    <p:extLst>
      <p:ext uri="{BB962C8B-B14F-4D97-AF65-F5344CB8AC3E}">
        <p14:creationId xmlns:p14="http://schemas.microsoft.com/office/powerpoint/2010/main" val="421537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Throat Clearing</a:t>
            </a:r>
          </a:p>
          <a:p>
            <a:r>
              <a:rPr lang="en-GB"/>
              <a:t>Work on Exercises</a:t>
            </a:r>
          </a:p>
          <a:p>
            <a:r>
              <a:rPr lang="en-GB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02772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9" y="764704"/>
            <a:ext cx="6461771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6296" y="6494008"/>
            <a:ext cx="190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>
                <a:solidFill>
                  <a:srgbClr val="4040FF"/>
                </a:solidFill>
              </a:rPr>
              <a:t>Ontario Grade 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06" y="3721844"/>
            <a:ext cx="6380066" cy="2947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184" y="2564904"/>
            <a:ext cx="2269816" cy="18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1384" y="4653137"/>
            <a:ext cx="197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8000"/>
                </a:solidFill>
              </a:rPr>
              <a:t>How long is a micro-century?</a:t>
            </a:r>
          </a:p>
        </p:txBody>
      </p:sp>
    </p:spTree>
    <p:extLst>
      <p:ext uri="{BB962C8B-B14F-4D97-AF65-F5344CB8AC3E}">
        <p14:creationId xmlns:p14="http://schemas.microsoft.com/office/powerpoint/2010/main" val="40682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Theoretical Background</a:t>
            </a:r>
          </a:p>
        </p:txBody>
      </p:sp>
    </p:spTree>
    <p:extLst>
      <p:ext uri="{BB962C8B-B14F-4D97-AF65-F5344CB8AC3E}">
        <p14:creationId xmlns:p14="http://schemas.microsoft.com/office/powerpoint/2010/main" val="263194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 Design &amp; Use</a:t>
            </a: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 bwMode="auto">
          <a:xfrm>
            <a:off x="2483768" y="4509120"/>
            <a:ext cx="1368152" cy="50405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7 phases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59632" y="1484784"/>
            <a:ext cx="1440160" cy="57606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Chalkboard" pitchFamily="-111" charset="0"/>
              </a:rPr>
              <a:t>Potential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 bwMode="auto">
          <a:xfrm>
            <a:off x="182317" y="2204864"/>
            <a:ext cx="1869403" cy="86409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Structure </a:t>
            </a:r>
            <a:b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</a:b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of a Topic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211960" y="3645024"/>
            <a:ext cx="1872208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Interaction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948264" y="2420888"/>
            <a:ext cx="2160240" cy="100811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Effectiveness of actions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3" name="Rounded Rectangle 22">
            <a:hlinkClick r:id="rId4" action="ppaction://hlinksldjump"/>
          </p:cNvPr>
          <p:cNvSpPr/>
          <p:nvPr/>
        </p:nvSpPr>
        <p:spPr bwMode="auto">
          <a:xfrm>
            <a:off x="2411760" y="2276872"/>
            <a:ext cx="1656184" cy="86409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Inner &amp; Outer</a:t>
            </a:r>
          </a:p>
        </p:txBody>
      </p:sp>
      <p:sp>
        <p:nvSpPr>
          <p:cNvPr id="25" name="Rounded Rectangle 24">
            <a:hlinkClick r:id="rId5" action="ppaction://hlinksldjump"/>
          </p:cNvPr>
          <p:cNvSpPr/>
          <p:nvPr/>
        </p:nvSpPr>
        <p:spPr bwMode="auto">
          <a:xfrm>
            <a:off x="4139952" y="4509120"/>
            <a:ext cx="1152128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Teacher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84168" y="5517232"/>
            <a:ext cx="936104" cy="576064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Roles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67544" y="3429000"/>
            <a:ext cx="1152128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3 Only’s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 bwMode="auto">
          <a:xfrm>
            <a:off x="2195736" y="3429000"/>
            <a:ext cx="165618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latin typeface="Chalkboard" pitchFamily="-111" charset="0"/>
              </a:rPr>
              <a:t>Balance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67544" y="620688"/>
            <a:ext cx="8424936" cy="1386154"/>
            <a:chOff x="467544" y="620688"/>
            <a:chExt cx="8424936" cy="138615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4427984" y="1268760"/>
              <a:ext cx="1367713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Activity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807932" y="620688"/>
              <a:ext cx="2084548" cy="138615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Re-flection</a:t>
              </a:r>
              <a:b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</a:b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&amp;</a:t>
              </a:r>
              <a:b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</a:b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Pro-flection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7544" y="1052736"/>
              <a:ext cx="1367713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halkboard" pitchFamily="-111" charset="0"/>
                </a:rPr>
                <a:t>Content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628223" y="1268760"/>
              <a:ext cx="1367713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400" b="0">
                  <a:solidFill>
                    <a:srgbClr val="000000"/>
                  </a:solidFill>
                  <a:latin typeface="Chalkboard" pitchFamily="-111" charset="0"/>
                </a:rPr>
                <a:t>Task</a:t>
              </a: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halkboard" pitchFamily="-111" charset="0"/>
              </a:endParaRPr>
            </a:p>
          </p:txBody>
        </p:sp>
      </p:grpSp>
      <p:cxnSp>
        <p:nvCxnSpPr>
          <p:cNvPr id="30" name="Straight Connector 29"/>
          <p:cNvCxnSpPr>
            <a:stCxn id="4" idx="2"/>
            <a:endCxn id="12" idx="0"/>
          </p:cNvCxnSpPr>
          <p:nvPr/>
        </p:nvCxnSpPr>
        <p:spPr bwMode="auto">
          <a:xfrm flipH="1">
            <a:off x="1117019" y="1556792"/>
            <a:ext cx="34382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3" idx="2"/>
            <a:endCxn id="28" idx="0"/>
          </p:cNvCxnSpPr>
          <p:nvPr/>
        </p:nvCxnSpPr>
        <p:spPr bwMode="auto">
          <a:xfrm flipH="1">
            <a:off x="3023828" y="3140968"/>
            <a:ext cx="216024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7" idx="0"/>
          </p:cNvCxnSpPr>
          <p:nvPr/>
        </p:nvCxnSpPr>
        <p:spPr bwMode="auto">
          <a:xfrm flipH="1">
            <a:off x="1043608" y="3068960"/>
            <a:ext cx="34382" cy="3600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5" idx="2"/>
            <a:endCxn id="23" idx="0"/>
          </p:cNvCxnSpPr>
          <p:nvPr/>
        </p:nvCxnSpPr>
        <p:spPr bwMode="auto">
          <a:xfrm flipH="1">
            <a:off x="3239852" y="1772816"/>
            <a:ext cx="72228" cy="504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8" idx="2"/>
            <a:endCxn id="8" idx="0"/>
          </p:cNvCxnSpPr>
          <p:nvPr/>
        </p:nvCxnSpPr>
        <p:spPr bwMode="auto">
          <a:xfrm>
            <a:off x="3023828" y="4005064"/>
            <a:ext cx="144016" cy="50405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6" idx="2"/>
            <a:endCxn id="20" idx="0"/>
          </p:cNvCxnSpPr>
          <p:nvPr/>
        </p:nvCxnSpPr>
        <p:spPr bwMode="auto">
          <a:xfrm>
            <a:off x="5111841" y="1772816"/>
            <a:ext cx="756303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6" idx="2"/>
            <a:endCxn id="13" idx="0"/>
          </p:cNvCxnSpPr>
          <p:nvPr/>
        </p:nvCxnSpPr>
        <p:spPr bwMode="auto">
          <a:xfrm>
            <a:off x="5111841" y="1772816"/>
            <a:ext cx="36223" cy="18722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220072" y="1988840"/>
            <a:ext cx="129614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Actions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1" name="Rounded Rectangle 20">
            <a:hlinkClick r:id="rId7" action="ppaction://hlinksldjump"/>
          </p:cNvPr>
          <p:cNvSpPr/>
          <p:nvPr/>
        </p:nvSpPr>
        <p:spPr bwMode="auto">
          <a:xfrm>
            <a:off x="5364088" y="2492896"/>
            <a:ext cx="129614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Themes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508104" y="2996952"/>
            <a:ext cx="1296144" cy="576064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Powers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5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923928" y="5949280"/>
            <a:ext cx="1656184" cy="43204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Questioning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cxnSp>
        <p:nvCxnSpPr>
          <p:cNvPr id="56" name="Straight Connector 55"/>
          <p:cNvCxnSpPr>
            <a:stCxn id="13" idx="2"/>
            <a:endCxn id="25" idx="0"/>
          </p:cNvCxnSpPr>
          <p:nvPr/>
        </p:nvCxnSpPr>
        <p:spPr bwMode="auto">
          <a:xfrm flipH="1">
            <a:off x="4716016" y="4221088"/>
            <a:ext cx="432048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3" idx="2"/>
            <a:endCxn id="24" idx="0"/>
          </p:cNvCxnSpPr>
          <p:nvPr/>
        </p:nvCxnSpPr>
        <p:spPr bwMode="auto">
          <a:xfrm>
            <a:off x="5148064" y="4221088"/>
            <a:ext cx="1296144" cy="2880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5940152" y="4509120"/>
            <a:ext cx="1008112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Peers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latin typeface="Chalkboard" pitchFamily="-111" charset="0"/>
            </a:endParaRPr>
          </a:p>
        </p:txBody>
      </p:sp>
      <p:cxnSp>
        <p:nvCxnSpPr>
          <p:cNvPr id="62" name="Straight Connector 61"/>
          <p:cNvCxnSpPr>
            <a:stCxn id="25" idx="2"/>
            <a:endCxn id="14" idx="0"/>
          </p:cNvCxnSpPr>
          <p:nvPr/>
        </p:nvCxnSpPr>
        <p:spPr bwMode="auto">
          <a:xfrm>
            <a:off x="4716016" y="5085184"/>
            <a:ext cx="288032" cy="21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25" idx="2"/>
            <a:endCxn id="18" idx="0"/>
          </p:cNvCxnSpPr>
          <p:nvPr/>
        </p:nvCxnSpPr>
        <p:spPr bwMode="auto">
          <a:xfrm>
            <a:off x="4716016" y="5085184"/>
            <a:ext cx="36004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355976" y="5301208"/>
            <a:ext cx="1296144" cy="43204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6 Modes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cxnSp>
        <p:nvCxnSpPr>
          <p:cNvPr id="70" name="Straight Connector 69"/>
          <p:cNvCxnSpPr>
            <a:stCxn id="24" idx="2"/>
            <a:endCxn id="26" idx="0"/>
          </p:cNvCxnSpPr>
          <p:nvPr/>
        </p:nvCxnSpPr>
        <p:spPr bwMode="auto">
          <a:xfrm>
            <a:off x="6444208" y="5085184"/>
            <a:ext cx="108012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" idx="2"/>
            <a:endCxn id="19" idx="0"/>
          </p:cNvCxnSpPr>
          <p:nvPr/>
        </p:nvCxnSpPr>
        <p:spPr bwMode="auto">
          <a:xfrm>
            <a:off x="7850206" y="2006842"/>
            <a:ext cx="178178" cy="4140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7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Teacher Focus</a:t>
            </a:r>
          </a:p>
        </p:txBody>
      </p:sp>
      <p:sp>
        <p:nvSpPr>
          <p:cNvPr id="6" name="Isosceles Triangle 5"/>
          <p:cNvSpPr/>
          <p:nvPr/>
        </p:nvSpPr>
        <p:spPr bwMode="auto">
          <a:xfrm>
            <a:off x="3563888" y="1268760"/>
            <a:ext cx="2505878" cy="2160240"/>
          </a:xfrm>
          <a:prstGeom prst="triangle">
            <a:avLst/>
          </a:prstGeom>
          <a:noFill/>
          <a:ln w="38100" cap="flat" cmpd="sng" algn="ctr">
            <a:solidFill>
              <a:srgbClr val="0000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486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chemeClr val="accent3">
                    <a:lumMod val="10000"/>
                  </a:schemeClr>
                </a:solidFill>
              </a:rPr>
              <a:t>Teacher-Student interaction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29969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chemeClr val="accent3">
                    <a:lumMod val="10000"/>
                  </a:schemeClr>
                </a:solidFill>
              </a:rPr>
              <a:t>Student-Mathematics interaction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292494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chemeClr val="accent3">
                    <a:lumMod val="10000"/>
                  </a:schemeClr>
                </a:solidFill>
              </a:rPr>
              <a:t>Teacher-Mathematics interaction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56612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Cognitive Obstacles: </a:t>
            </a:r>
          </a:p>
          <a:p>
            <a:pPr algn="ctr"/>
            <a:r>
              <a:rPr lang="en-GB" sz="1800" b="0">
                <a:solidFill>
                  <a:srgbClr val="00002A"/>
                </a:solidFill>
              </a:rPr>
              <a:t>common errors, 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2160" y="479715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Applications &amp; Uses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5733256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Methods &amp; Procedures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608" y="400506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Language/technical terms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62589" y="4797152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rgbClr val="00002A"/>
                </a:solidFill>
              </a:rPr>
              <a:t>Origins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20072" y="4005064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Examples, Images &amp; </a:t>
            </a:r>
          </a:p>
          <a:p>
            <a:pPr algn="ctr"/>
            <a:r>
              <a:rPr lang="en-GB" sz="1800" b="0">
                <a:solidFill>
                  <a:srgbClr val="00002A"/>
                </a:solidFill>
              </a:rPr>
              <a:t>Representations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42838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Enactive Obstacles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50758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>
                <a:solidFill>
                  <a:srgbClr val="00002A"/>
                </a:solidFill>
              </a:rPr>
              <a:t>Affective Obstacles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563888" y="4581128"/>
            <a:ext cx="2088232" cy="11521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851920" y="4509120"/>
            <a:ext cx="1656184" cy="122413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491880" y="5013176"/>
            <a:ext cx="237626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Action Button: Custom 29">
            <a:hlinkClick r:id="rId2" action="ppaction://hlinksldjump" highlightClick="1"/>
          </p:cNvPr>
          <p:cNvSpPr/>
          <p:nvPr/>
        </p:nvSpPr>
        <p:spPr bwMode="auto">
          <a:xfrm>
            <a:off x="8502850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Right-multiplying by an inverse ...</a:t>
            </a:r>
          </a:p>
          <a:p>
            <a:r>
              <a:rPr lang="en-GB"/>
              <a:t>Making a substitution</a:t>
            </a:r>
          </a:p>
          <a:p>
            <a:r>
              <a:rPr lang="en-GB"/>
              <a:t>Differentiating</a:t>
            </a:r>
          </a:p>
          <a:p>
            <a:r>
              <a:rPr lang="en-GB"/>
              <a:t>Iterating</a:t>
            </a:r>
          </a:p>
          <a:p>
            <a:r>
              <a:rPr lang="en-GB"/>
              <a:t>Reading a graph</a:t>
            </a:r>
          </a:p>
          <a:p>
            <a:r>
              <a:rPr lang="en-GB"/>
              <a:t>Invoking a definition</a:t>
            </a:r>
          </a:p>
          <a:p>
            <a:r>
              <a:rPr lang="en-GB"/>
              <a:t>…</a:t>
            </a:r>
          </a:p>
          <a:p>
            <a:endParaRPr lang="en-GB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93788" y="18402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Doing &amp; Undoing</a:t>
            </a:r>
          </a:p>
          <a:p>
            <a:r>
              <a:rPr lang="en-GB"/>
              <a:t>Invariance in the midst of change</a:t>
            </a:r>
          </a:p>
          <a:p>
            <a:r>
              <a:rPr lang="en-GB"/>
              <a:t>Freedom &amp; Constraint</a:t>
            </a:r>
          </a:p>
          <a:p>
            <a:r>
              <a:rPr lang="en-GB"/>
              <a:t>Restricting &amp; Extending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1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Imagining &amp; Expressing</a:t>
            </a:r>
          </a:p>
          <a:p>
            <a:r>
              <a:rPr lang="en-GB"/>
              <a:t>Specialising &amp; Generalising (Stressing &amp; Ignoring)</a:t>
            </a:r>
          </a:p>
          <a:p>
            <a:r>
              <a:rPr lang="en-GB"/>
              <a:t>Conjecturing &amp; Convincing</a:t>
            </a:r>
          </a:p>
          <a:p>
            <a:r>
              <a:rPr lang="en-GB"/>
              <a:t>(Re)-Presenting in different modes</a:t>
            </a:r>
          </a:p>
          <a:p>
            <a:r>
              <a:rPr lang="en-GB"/>
              <a:t>Organising &amp; Characterising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502850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4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Outer</a:t>
            </a:r>
          </a:p>
          <a:p>
            <a:pPr lvl="1"/>
            <a:r>
              <a:rPr lang="en-GB"/>
              <a:t>What task actually initiates explicitly</a:t>
            </a:r>
          </a:p>
          <a:p>
            <a:r>
              <a:rPr lang="en-GB"/>
              <a:t>Inner</a:t>
            </a:r>
          </a:p>
          <a:p>
            <a:pPr lvl="1"/>
            <a:r>
              <a:rPr lang="en-GB"/>
              <a:t>What mathematical concepts underpinned</a:t>
            </a:r>
          </a:p>
          <a:p>
            <a:pPr lvl="1"/>
            <a:r>
              <a:rPr lang="en-GB"/>
              <a:t>What mathematical themes encountered</a:t>
            </a:r>
          </a:p>
          <a:p>
            <a:pPr lvl="1"/>
            <a:r>
              <a:rPr lang="en-GB"/>
              <a:t>What mathematical powers invoked</a:t>
            </a:r>
          </a:p>
          <a:p>
            <a:pPr lvl="1"/>
            <a:r>
              <a:rPr lang="en-GB"/>
              <a:t>What personal propensities brought to awareness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Appropriate Challenge:</a:t>
            </a:r>
          </a:p>
          <a:p>
            <a:pPr lvl="1"/>
            <a:r>
              <a:rPr lang="en-GB"/>
              <a:t>Not too great</a:t>
            </a:r>
          </a:p>
          <a:p>
            <a:pPr lvl="1"/>
            <a:r>
              <a:rPr lang="en-GB"/>
              <a:t>Not too little</a:t>
            </a:r>
          </a:p>
          <a:p>
            <a:pPr lvl="1"/>
            <a:r>
              <a:rPr lang="en-GB"/>
              <a:t>Scope depends on student trust of teacher</a:t>
            </a:r>
          </a:p>
          <a:p>
            <a:pPr lvl="1"/>
            <a:r>
              <a:rPr lang="en-GB"/>
              <a:t>Scope depends on teacher support of mathematical thinking not simply getting answers</a:t>
            </a:r>
          </a:p>
          <a:p>
            <a:pPr lvl="1"/>
            <a:endParaRPr lang="en-GB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 bwMode="auto">
          <a:xfrm>
            <a:off x="848933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9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of a Topic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59185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22799" y="1152748"/>
            <a:ext cx="3178175" cy="1327151"/>
            <a:chOff x="2912" y="540"/>
            <a:chExt cx="2002" cy="836"/>
          </a:xfrm>
        </p:grpSpPr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454275" y="1176560"/>
            <a:ext cx="3463925" cy="1022349"/>
            <a:chOff x="1546" y="555"/>
            <a:chExt cx="2182" cy="644"/>
          </a:xfrm>
        </p:grpSpPr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603375" y="1851249"/>
            <a:ext cx="1455738" cy="463551"/>
            <a:chOff x="1010" y="987"/>
            <a:chExt cx="917" cy="292"/>
          </a:xfrm>
        </p:grpSpPr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704850" y="3419698"/>
            <a:ext cx="2528888" cy="1292225"/>
            <a:chOff x="444" y="1968"/>
            <a:chExt cx="1593" cy="81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842000" y="2538637"/>
            <a:ext cx="2743200" cy="862013"/>
            <a:chOff x="3680" y="1413"/>
            <a:chExt cx="1728" cy="543"/>
          </a:xfrm>
        </p:grpSpPr>
        <p:sp>
          <p:nvSpPr>
            <p:cNvPr id="19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298825" y="3495898"/>
            <a:ext cx="1449388" cy="2165350"/>
            <a:chOff x="2078" y="2016"/>
            <a:chExt cx="913" cy="1364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95928" y="0"/>
            <a:ext cx="648072" cy="648072"/>
            <a:chOff x="7812360" y="5589240"/>
            <a:chExt cx="648072" cy="648072"/>
          </a:xfrm>
        </p:grpSpPr>
        <p:sp>
          <p:nvSpPr>
            <p:cNvPr id="4" name="Action Button: Custom 3">
              <a:hlinkClick r:id="rId3" action="ppaction://hlinksldjump" highlightClick="1"/>
            </p:cNvPr>
            <p:cNvSpPr/>
            <p:nvPr/>
          </p:nvSpPr>
          <p:spPr bwMode="auto">
            <a:xfrm>
              <a:off x="7812360" y="5589240"/>
              <a:ext cx="648072" cy="648072"/>
            </a:xfrm>
            <a:prstGeom prst="actionButtonBlan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Oval 23">
              <a:hlinkClick r:id="rId3" action="ppaction://hlinksldjump"/>
            </p:cNvPr>
            <p:cNvSpPr/>
            <p:nvPr/>
          </p:nvSpPr>
          <p:spPr bwMode="auto">
            <a:xfrm>
              <a:off x="7956376" y="5733256"/>
              <a:ext cx="360040" cy="3600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0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Throat Clearing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064896" cy="5688632"/>
          </a:xfrm>
        </p:spPr>
        <p:txBody>
          <a:bodyPr/>
          <a:lstStyle/>
          <a:p>
            <a:r>
              <a:rPr lang="en-GB"/>
              <a:t>Conjectures</a:t>
            </a:r>
          </a:p>
          <a:p>
            <a:pPr lvl="1"/>
            <a:r>
              <a:rPr lang="en-GB"/>
              <a:t>Everything said is a conjecture, uttered in order to externalise it, consider it, and modify it on the basis of people’s responses</a:t>
            </a:r>
          </a:p>
          <a:p>
            <a:r>
              <a:rPr lang="en-GB"/>
              <a:t>It’s not the task that is rich, but the way that the task is used</a:t>
            </a:r>
          </a:p>
          <a:p>
            <a:r>
              <a:rPr lang="en-GB"/>
              <a:t>Exercising is only one of six fundamental modes of interaction between </a:t>
            </a:r>
            <a:br>
              <a:rPr lang="en-GB"/>
            </a:br>
            <a:r>
              <a:rPr lang="en-GB"/>
              <a:t>      Mathematics, Learner &amp; Teacher</a:t>
            </a:r>
          </a:p>
          <a:p>
            <a:pPr lvl="1"/>
            <a:r>
              <a:rPr lang="en-GB"/>
              <a:t>It requires an upwelling of desire generated, as it were, by the mathematics, experienced by the learner and mediated by the teacher (setting the tasks)</a:t>
            </a:r>
          </a:p>
          <a:p>
            <a:r>
              <a:rPr lang="en-GB"/>
              <a:t>Didactic Contract: if learners attempt the tasks, the required learning will happen</a:t>
            </a:r>
          </a:p>
        </p:txBody>
      </p:sp>
    </p:spTree>
    <p:extLst>
      <p:ext uri="{BB962C8B-B14F-4D97-AF65-F5344CB8AC3E}">
        <p14:creationId xmlns:p14="http://schemas.microsoft.com/office/powerpoint/2010/main" val="260928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 Only’s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33738" y="1679575"/>
            <a:ext cx="2133600" cy="272732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284538" y="1646238"/>
            <a:ext cx="2252662" cy="280987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2640013" y="3136900"/>
            <a:ext cx="3387725" cy="33338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27100" y="9906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61000" y="990600"/>
            <a:ext cx="3022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Imagery/Sense-of/Awareness; Connections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45200" y="2705100"/>
            <a:ext cx="3022600" cy="9525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168900" y="4241800"/>
            <a:ext cx="3022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04800" y="26670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27100" y="4267200"/>
            <a:ext cx="2514600" cy="749300"/>
          </a:xfrm>
          <a:prstGeom prst="roundRect">
            <a:avLst>
              <a:gd name="adj" fmla="val 25421"/>
            </a:avLst>
          </a:prstGeom>
          <a:solidFill>
            <a:srgbClr val="996633">
              <a:alpha val="49803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/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43840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/>
          </p:cNvSpPr>
          <p:nvPr/>
        </p:nvSpPr>
        <p:spPr bwMode="auto">
          <a:xfrm>
            <a:off x="4860032" y="6350669"/>
            <a:ext cx="3125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Behaviour is Trainable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672560" y="6001543"/>
            <a:ext cx="326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Emotion is Harnessable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1475656" y="6271468"/>
            <a:ext cx="36009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Awareness is Educable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rot="2954185">
            <a:off x="5605711" y="5378907"/>
            <a:ext cx="1590179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3817938" y="5175707"/>
            <a:ext cx="1246223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Emotion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 rot="18654864">
            <a:off x="1247629" y="5425738"/>
            <a:ext cx="1711618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Awareness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400300"/>
            <a:ext cx="262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ction Button: Custom 20">
            <a:hlinkClick r:id="rId4" action="ppaction://hlinksldjump" highlightClick="1"/>
          </p:cNvPr>
          <p:cNvSpPr/>
          <p:nvPr/>
        </p:nvSpPr>
        <p:spPr bwMode="auto">
          <a:xfrm>
            <a:off x="8466927" y="22996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2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Phases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71600" y="1124744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Getting Started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331640" y="1700808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Getting Involved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91680" y="2276872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Mulling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51720" y="2852936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Keeping Going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11760" y="3429000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Insight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71800" y="4005064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Being Sceptical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131840" y="4653136"/>
            <a:ext cx="2664296" cy="792088"/>
          </a:xfrm>
          <a:prstGeom prst="roundRect">
            <a:avLst/>
          </a:prstGeom>
          <a:solidFill>
            <a:srgbClr val="CCFF6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accent3">
                    <a:lumMod val="10000"/>
                  </a:schemeClr>
                </a:solidFill>
                <a:latin typeface="Chalkboard" pitchFamily="-111" charset="0"/>
              </a:rPr>
              <a:t>Contemplating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accent3">
                  <a:lumMod val="10000"/>
                </a:schemeClr>
              </a:solidFill>
              <a:latin typeface="Chalkboard" pitchFamily="-111" charset="0"/>
            </a:endParaRPr>
          </a:p>
        </p:txBody>
      </p:sp>
      <p:sp>
        <p:nvSpPr>
          <p:cNvPr id="11" name="Action Button: Custom 10">
            <a:hlinkClick r:id="rId2" action="ppaction://hlinksldjump" highlightClick="1"/>
          </p:cNvPr>
          <p:cNvSpPr/>
          <p:nvPr/>
        </p:nvSpPr>
        <p:spPr bwMode="auto">
          <a:xfrm>
            <a:off x="8489338" y="18537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076056" y="1484784"/>
            <a:ext cx="1646714" cy="523220"/>
          </a:xfrm>
          <a:prstGeom prst="rect">
            <a:avLst/>
          </a:prstGeom>
          <a:solidFill>
            <a:srgbClr val="FFA070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Initiating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5787737" y="2780928"/>
            <a:ext cx="1808599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Sustaining</a:t>
            </a: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6660232" y="4365104"/>
            <a:ext cx="1889539" cy="523220"/>
          </a:xfrm>
          <a:prstGeom prst="rect">
            <a:avLst/>
          </a:prstGeom>
          <a:solidFill>
            <a:srgbClr val="FFA070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Concluding</a:t>
            </a:r>
          </a:p>
        </p:txBody>
      </p:sp>
    </p:spTree>
    <p:extLst>
      <p:ext uri="{BB962C8B-B14F-4D97-AF65-F5344CB8AC3E}">
        <p14:creationId xmlns:p14="http://schemas.microsoft.com/office/powerpoint/2010/main" val="393061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Six Modes of Interaction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67544" y="1916832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Expounding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2" y="2492896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Explaining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4" y="3645024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Exploring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9592" y="4221088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Examining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9552" y="5229200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Exercising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5805264"/>
            <a:ext cx="1872208" cy="648072"/>
          </a:xfrm>
          <a:prstGeom prst="roundRect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FF00"/>
                </a:solidFill>
                <a:latin typeface="Chalkboard" pitchFamily="-111" charset="0"/>
              </a:rPr>
              <a:t>Expressing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FF00"/>
              </a:solidFill>
              <a:latin typeface="Chalkboard" pitchFamily="-111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3491880" y="908720"/>
            <a:ext cx="1646714" cy="523220"/>
          </a:xfrm>
          <a:prstGeom prst="rect">
            <a:avLst/>
          </a:prstGeom>
          <a:solidFill>
            <a:srgbClr val="51FF1F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Initiating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292080" y="908720"/>
            <a:ext cx="1808599" cy="523220"/>
          </a:xfrm>
          <a:prstGeom prst="rect">
            <a:avLst/>
          </a:prstGeom>
          <a:solidFill>
            <a:srgbClr val="51FF1F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Sustaining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7236296" y="908720"/>
            <a:ext cx="1889539" cy="523220"/>
          </a:xfrm>
          <a:prstGeom prst="rect">
            <a:avLst/>
          </a:prstGeom>
          <a:solidFill>
            <a:srgbClr val="51FF1F"/>
          </a:solidFill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Concluding</a:t>
            </a:r>
          </a:p>
        </p:txBody>
      </p:sp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5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Initiating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Silent Start</a:t>
            </a:r>
          </a:p>
          <a:p>
            <a:r>
              <a:rPr lang="en-GB"/>
              <a:t>Particular (to general);</a:t>
            </a:r>
            <a:br>
              <a:rPr lang="en-GB"/>
            </a:br>
            <a:r>
              <a:rPr lang="en-GB"/>
              <a:t>General (via particular)</a:t>
            </a:r>
            <a:br>
              <a:rPr lang="en-GB"/>
            </a:br>
            <a:r>
              <a:rPr lang="en-GB"/>
              <a:t>Semi-general (via particular to general)</a:t>
            </a:r>
          </a:p>
          <a:p>
            <a:r>
              <a:rPr lang="en-GB"/>
              <a:t>Worked example</a:t>
            </a:r>
          </a:p>
          <a:p>
            <a:r>
              <a:rPr lang="en-GB"/>
              <a:t>Use/Application/Context</a:t>
            </a:r>
          </a:p>
          <a:p>
            <a:r>
              <a:rPr lang="en-GB"/>
              <a:t>Specific-Unspecific</a:t>
            </a:r>
          </a:p>
          <a:p>
            <a:r>
              <a:rPr lang="en-GB"/>
              <a:t>Manipulating:</a:t>
            </a:r>
          </a:p>
          <a:p>
            <a:pPr lvl="1"/>
            <a:r>
              <a:rPr lang="en-GB"/>
              <a:t>Material objects (eg cards, counters, …)</a:t>
            </a:r>
          </a:p>
          <a:p>
            <a:pPr lvl="1"/>
            <a:r>
              <a:rPr lang="en-GB"/>
              <a:t>Mental images (diagrams, phenomena)</a:t>
            </a:r>
          </a:p>
          <a:p>
            <a:pPr lvl="1"/>
            <a:r>
              <a:rPr lang="en-GB"/>
              <a:t>Symbols (familiar &amp; unfamiliar)</a:t>
            </a: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 bwMode="auto">
          <a:xfrm>
            <a:off x="8388424" y="0"/>
            <a:ext cx="755576" cy="764704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Questions &amp; Prompts</a:t>
            </a:r>
          </a:p>
          <a:p>
            <a:r>
              <a:rPr lang="en-GB"/>
              <a:t>Directed–Prompted–Spontaneous</a:t>
            </a:r>
            <a:br>
              <a:rPr lang="en-GB"/>
            </a:br>
            <a:r>
              <a:rPr lang="en-GB"/>
              <a:t>Scaffolding &amp; Fading</a:t>
            </a:r>
          </a:p>
          <a:p>
            <a:r>
              <a:rPr lang="en-GB"/>
              <a:t>Energising (praising-challenging)</a:t>
            </a:r>
          </a:p>
          <a:p>
            <a:r>
              <a:rPr lang="en-GB"/>
              <a:t>Conjecturing</a:t>
            </a:r>
          </a:p>
          <a:p>
            <a:r>
              <a:rPr lang="en-GB"/>
              <a:t>Sharing progress/findings</a:t>
            </a: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 bwMode="auto">
          <a:xfrm>
            <a:off x="8388424" y="0"/>
            <a:ext cx="755576" cy="764704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Concluding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Conjectures with evidence</a:t>
            </a:r>
          </a:p>
          <a:p>
            <a:r>
              <a:rPr lang="en-GB"/>
              <a:t>Accounts that others can understand</a:t>
            </a:r>
          </a:p>
          <a:p>
            <a:r>
              <a:rPr lang="en-GB"/>
              <a:t>Reflecting on effective &amp; ineffective actions</a:t>
            </a:r>
          </a:p>
          <a:p>
            <a:pPr lvl="1"/>
            <a:r>
              <a:rPr lang="en-GB"/>
              <a:t>Aspcts of inner task (dispositions, …)</a:t>
            </a:r>
          </a:p>
          <a:p>
            <a:r>
              <a:rPr lang="en-GB"/>
              <a:t>Imagining acting differently in the future</a:t>
            </a: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 bwMode="auto">
          <a:xfrm>
            <a:off x="8388424" y="0"/>
            <a:ext cx="755576" cy="764704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Balanced 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33" y="980728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Affordances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980728"/>
            <a:ext cx="1968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Constraints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5090" y="980728"/>
            <a:ext cx="225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161616"/>
                </a:solidFill>
              </a:rPr>
              <a:t>Attunements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37064" y="3834333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2573068" y="3798329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07448" y="4050357"/>
            <a:ext cx="461665" cy="63869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Ends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8335" y="4698429"/>
            <a:ext cx="91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Means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3008" y="5673442"/>
            <a:ext cx="1074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Current</a:t>
            </a:r>
            <a:br>
              <a:rPr lang="en-GB" sz="2000" b="0">
                <a:solidFill>
                  <a:srgbClr val="161616"/>
                </a:solidFill>
              </a:rPr>
            </a:br>
            <a:r>
              <a:rPr lang="en-GB" sz="2000" b="0">
                <a:solidFill>
                  <a:srgbClr val="161616"/>
                </a:solidFill>
              </a:rPr>
              <a:t>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9152" y="2505090"/>
            <a:ext cx="992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Outer</a:t>
            </a:r>
            <a:br>
              <a:rPr lang="en-GB" sz="2400" b="0">
                <a:solidFill>
                  <a:srgbClr val="0000FF"/>
                </a:solidFill>
              </a:rPr>
            </a:br>
            <a:r>
              <a:rPr lang="en-GB" sz="2400" b="0">
                <a:solidFill>
                  <a:srgbClr val="0000FF"/>
                </a:solidFill>
              </a:rPr>
              <a:t>Task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5105" y="2785571"/>
            <a:ext cx="1365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Intended</a:t>
            </a:r>
            <a:br>
              <a:rPr lang="en-GB" sz="2000" b="0">
                <a:solidFill>
                  <a:srgbClr val="161616"/>
                </a:solidFill>
              </a:rPr>
            </a:br>
            <a:r>
              <a:rPr lang="en-GB" sz="2000" b="0">
                <a:solidFill>
                  <a:srgbClr val="161616"/>
                </a:solidFill>
              </a:rPr>
              <a:t>&amp; Enacted</a:t>
            </a:r>
          </a:p>
          <a:p>
            <a:r>
              <a:rPr lang="en-GB" sz="2000" b="0">
                <a:solidFill>
                  <a:srgbClr val="161616"/>
                </a:solidFill>
              </a:rPr>
              <a:t>goals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4524796"/>
            <a:ext cx="13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Resources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3168" y="4481244"/>
            <a:ext cx="80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Tasks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7148853" y="3834333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7184857" y="3798329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119237" y="4050357"/>
            <a:ext cx="461665" cy="63869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Ends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0124" y="4698429"/>
            <a:ext cx="91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>
                <a:solidFill>
                  <a:srgbClr val="FF8000"/>
                </a:solidFill>
              </a:rPr>
              <a:t>Means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4797" y="5673442"/>
            <a:ext cx="1074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Current</a:t>
            </a:r>
            <a:br>
              <a:rPr lang="en-GB" sz="2000" b="0">
                <a:solidFill>
                  <a:srgbClr val="161616"/>
                </a:solidFill>
              </a:rPr>
            </a:br>
            <a:r>
              <a:rPr lang="en-GB" sz="2000" b="0">
                <a:solidFill>
                  <a:srgbClr val="161616"/>
                </a:solidFill>
              </a:rPr>
              <a:t>State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1381" y="2505090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Inner</a:t>
            </a:r>
            <a:br>
              <a:rPr lang="en-GB" sz="2400" b="0">
                <a:solidFill>
                  <a:srgbClr val="0000FF"/>
                </a:solidFill>
              </a:rPr>
            </a:br>
            <a:r>
              <a:rPr lang="en-GB" sz="2400" b="0">
                <a:solidFill>
                  <a:srgbClr val="0000FF"/>
                </a:solidFill>
              </a:rPr>
              <a:t>Task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11975" y="2785571"/>
            <a:ext cx="103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Implicit</a:t>
            </a:r>
          </a:p>
          <a:p>
            <a:r>
              <a:rPr lang="en-GB" sz="2000" b="0">
                <a:solidFill>
                  <a:srgbClr val="161616"/>
                </a:solidFill>
              </a:rPr>
              <a:t>goals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3309" y="4524796"/>
            <a:ext cx="13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Resources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4957" y="4481244"/>
            <a:ext cx="80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0">
                <a:solidFill>
                  <a:srgbClr val="161616"/>
                </a:solidFill>
              </a:rPr>
              <a:t>Tasks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179512" y="2348880"/>
            <a:ext cx="4320480" cy="4104456"/>
          </a:xfrm>
          <a:prstGeom prst="round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716016" y="2348880"/>
            <a:ext cx="4320480" cy="4104456"/>
          </a:xfrm>
          <a:prstGeom prst="round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42" name="Straight Connector 41"/>
          <p:cNvCxnSpPr>
            <a:stCxn id="40" idx="0"/>
            <a:endCxn id="6" idx="2"/>
          </p:cNvCxnSpPr>
          <p:nvPr/>
        </p:nvCxnSpPr>
        <p:spPr bwMode="auto">
          <a:xfrm flipH="1" flipV="1">
            <a:off x="1732380" y="1503948"/>
            <a:ext cx="607372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41" idx="0"/>
            <a:endCxn id="6" idx="2"/>
          </p:cNvCxnSpPr>
          <p:nvPr/>
        </p:nvCxnSpPr>
        <p:spPr bwMode="auto">
          <a:xfrm flipH="1" flipV="1">
            <a:off x="1732380" y="1503948"/>
            <a:ext cx="5143876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0" idx="0"/>
            <a:endCxn id="7" idx="2"/>
          </p:cNvCxnSpPr>
          <p:nvPr/>
        </p:nvCxnSpPr>
        <p:spPr bwMode="auto">
          <a:xfrm flipV="1">
            <a:off x="2339752" y="1503948"/>
            <a:ext cx="2352599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1" idx="0"/>
            <a:endCxn id="7" idx="2"/>
          </p:cNvCxnSpPr>
          <p:nvPr/>
        </p:nvCxnSpPr>
        <p:spPr bwMode="auto">
          <a:xfrm flipH="1" flipV="1">
            <a:off x="4692351" y="1503948"/>
            <a:ext cx="2183905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40" idx="0"/>
            <a:endCxn id="8" idx="2"/>
          </p:cNvCxnSpPr>
          <p:nvPr/>
        </p:nvCxnSpPr>
        <p:spPr bwMode="auto">
          <a:xfrm flipV="1">
            <a:off x="2339752" y="1503948"/>
            <a:ext cx="5282025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41" idx="0"/>
            <a:endCxn id="8" idx="2"/>
          </p:cNvCxnSpPr>
          <p:nvPr/>
        </p:nvCxnSpPr>
        <p:spPr bwMode="auto">
          <a:xfrm flipV="1">
            <a:off x="6876256" y="1503948"/>
            <a:ext cx="745521" cy="844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Action Button: Custom 62">
            <a:hlinkClick r:id="rId2" action="ppaction://hlinksldjump" highlightClick="1"/>
          </p:cNvPr>
          <p:cNvSpPr/>
          <p:nvPr/>
        </p:nvSpPr>
        <p:spPr bwMode="auto">
          <a:xfrm>
            <a:off x="8495928" y="0"/>
            <a:ext cx="648072" cy="6480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0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892175" y="1754188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Expounding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892175" y="2546350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Explaining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1547813" y="3338513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Exploring</a:t>
            </a: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1547813" y="4132263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Examining</a:t>
            </a: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2700338" y="4924425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Exercising</a:t>
            </a: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2700338" y="5716588"/>
            <a:ext cx="5543550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GB" altLang="ko-KR" b="0">
                <a:solidFill>
                  <a:schemeClr val="accent3">
                    <a:lumMod val="50000"/>
                  </a:schemeClr>
                </a:solidFill>
              </a:rPr>
              <a:t>Expressing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5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5"/>
          <p:cNvGrpSpPr>
            <a:grpSpLocks/>
          </p:cNvGrpSpPr>
          <p:nvPr/>
        </p:nvGrpSpPr>
        <p:grpSpPr bwMode="auto">
          <a:xfrm>
            <a:off x="284163" y="468313"/>
            <a:ext cx="2659062" cy="2657475"/>
            <a:chOff x="179" y="431"/>
            <a:chExt cx="1675" cy="1674"/>
          </a:xfrm>
        </p:grpSpPr>
        <p:sp>
          <p:nvSpPr>
            <p:cNvPr id="45088" name="Freeform 6"/>
            <p:cNvSpPr>
              <a:spLocks/>
            </p:cNvSpPr>
            <p:nvPr/>
          </p:nvSpPr>
          <p:spPr bwMode="auto">
            <a:xfrm>
              <a:off x="293" y="431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355" y="639"/>
              <a:ext cx="794" cy="2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179" y="1050"/>
              <a:ext cx="812" cy="2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355" y="1483"/>
              <a:ext cx="781" cy="28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2960" name="Rectangle 16"/>
            <p:cNvSpPr>
              <a:spLocks noChangeArrowheads="1"/>
            </p:cNvSpPr>
            <p:nvPr/>
          </p:nvSpPr>
          <p:spPr bwMode="auto">
            <a:xfrm>
              <a:off x="451" y="1816"/>
              <a:ext cx="1394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Expounding</a:t>
              </a:r>
            </a:p>
          </p:txBody>
        </p:sp>
      </p:grpSp>
      <p:grpSp>
        <p:nvGrpSpPr>
          <p:cNvPr id="45058" name="Group 29"/>
          <p:cNvGrpSpPr>
            <a:grpSpLocks/>
          </p:cNvGrpSpPr>
          <p:nvPr/>
        </p:nvGrpSpPr>
        <p:grpSpPr bwMode="auto">
          <a:xfrm>
            <a:off x="3059113" y="3536950"/>
            <a:ext cx="2844800" cy="2628900"/>
            <a:chOff x="1948" y="450"/>
            <a:chExt cx="1792" cy="1656"/>
          </a:xfrm>
        </p:grpSpPr>
        <p:sp>
          <p:nvSpPr>
            <p:cNvPr id="45083" name="Freeform 30"/>
            <p:cNvSpPr>
              <a:spLocks/>
            </p:cNvSpPr>
            <p:nvPr/>
          </p:nvSpPr>
          <p:spPr bwMode="auto">
            <a:xfrm>
              <a:off x="2179" y="450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977" name="Rectangle 33"/>
            <p:cNvSpPr>
              <a:spLocks noChangeArrowheads="1"/>
            </p:cNvSpPr>
            <p:nvPr/>
          </p:nvSpPr>
          <p:spPr bwMode="auto">
            <a:xfrm>
              <a:off x="2287" y="619"/>
              <a:ext cx="812" cy="289"/>
            </a:xfrm>
            <a:prstGeom prst="rect">
              <a:avLst/>
            </a:prstGeom>
            <a:solidFill>
              <a:srgbClr val="FFA070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2980" name="Rectangle 36"/>
            <p:cNvSpPr>
              <a:spLocks noChangeArrowheads="1"/>
            </p:cNvSpPr>
            <p:nvPr/>
          </p:nvSpPr>
          <p:spPr bwMode="auto">
            <a:xfrm>
              <a:off x="1948" y="1062"/>
              <a:ext cx="781" cy="289"/>
            </a:xfrm>
            <a:prstGeom prst="rect">
              <a:avLst/>
            </a:prstGeom>
            <a:solidFill>
              <a:srgbClr val="FFA070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2983" name="Rectangle 39"/>
            <p:cNvSpPr>
              <a:spLocks noChangeArrowheads="1"/>
            </p:cNvSpPr>
            <p:nvPr/>
          </p:nvSpPr>
          <p:spPr bwMode="auto">
            <a:xfrm>
              <a:off x="2287" y="1483"/>
              <a:ext cx="794" cy="289"/>
            </a:xfrm>
            <a:prstGeom prst="rect">
              <a:avLst/>
            </a:prstGeom>
            <a:solidFill>
              <a:srgbClr val="FFA070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2984" name="Rectangle 40"/>
            <p:cNvSpPr>
              <a:spLocks noChangeArrowheads="1"/>
            </p:cNvSpPr>
            <p:nvPr/>
          </p:nvSpPr>
          <p:spPr bwMode="auto">
            <a:xfrm>
              <a:off x="2455" y="1817"/>
              <a:ext cx="1038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Examining</a:t>
              </a:r>
            </a:p>
          </p:txBody>
        </p:sp>
      </p:grpSp>
      <p:grpSp>
        <p:nvGrpSpPr>
          <p:cNvPr id="45059" name="Group 53"/>
          <p:cNvGrpSpPr>
            <a:grpSpLocks/>
          </p:cNvGrpSpPr>
          <p:nvPr/>
        </p:nvGrpSpPr>
        <p:grpSpPr bwMode="auto">
          <a:xfrm>
            <a:off x="6096000" y="3622675"/>
            <a:ext cx="2716213" cy="2543175"/>
            <a:chOff x="3840" y="452"/>
            <a:chExt cx="1711" cy="1602"/>
          </a:xfrm>
        </p:grpSpPr>
        <p:sp>
          <p:nvSpPr>
            <p:cNvPr id="45078" name="Freeform 54"/>
            <p:cNvSpPr>
              <a:spLocks/>
            </p:cNvSpPr>
            <p:nvPr/>
          </p:nvSpPr>
          <p:spPr bwMode="auto">
            <a:xfrm>
              <a:off x="3990" y="452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E700E7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01" name="Rectangle 57"/>
            <p:cNvSpPr>
              <a:spLocks noChangeArrowheads="1"/>
            </p:cNvSpPr>
            <p:nvPr/>
          </p:nvSpPr>
          <p:spPr bwMode="auto">
            <a:xfrm>
              <a:off x="4126" y="1483"/>
              <a:ext cx="812" cy="289"/>
            </a:xfrm>
            <a:prstGeom prst="rect">
              <a:avLst/>
            </a:prstGeom>
            <a:solidFill>
              <a:srgbClr val="FF58FF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3004" name="Rectangle 60"/>
            <p:cNvSpPr>
              <a:spLocks noChangeArrowheads="1"/>
            </p:cNvSpPr>
            <p:nvPr/>
          </p:nvSpPr>
          <p:spPr bwMode="auto">
            <a:xfrm>
              <a:off x="4126" y="627"/>
              <a:ext cx="781" cy="289"/>
            </a:xfrm>
            <a:prstGeom prst="rect">
              <a:avLst/>
            </a:prstGeom>
            <a:solidFill>
              <a:srgbClr val="FF58FF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3007" name="Rectangle 63"/>
            <p:cNvSpPr>
              <a:spLocks noChangeArrowheads="1"/>
            </p:cNvSpPr>
            <p:nvPr/>
          </p:nvSpPr>
          <p:spPr bwMode="auto">
            <a:xfrm>
              <a:off x="3840" y="1021"/>
              <a:ext cx="794" cy="289"/>
            </a:xfrm>
            <a:prstGeom prst="rect">
              <a:avLst/>
            </a:prstGeom>
            <a:solidFill>
              <a:srgbClr val="FF58FF"/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3008" name="Rectangle 64"/>
            <p:cNvSpPr>
              <a:spLocks noChangeArrowheads="1"/>
            </p:cNvSpPr>
            <p:nvPr/>
          </p:nvSpPr>
          <p:spPr bwMode="auto">
            <a:xfrm>
              <a:off x="4328" y="1765"/>
              <a:ext cx="1094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Expressing</a:t>
              </a:r>
            </a:p>
          </p:txBody>
        </p:sp>
      </p:grpSp>
      <p:grpSp>
        <p:nvGrpSpPr>
          <p:cNvPr id="45060" name="Group 65"/>
          <p:cNvGrpSpPr>
            <a:grpSpLocks/>
          </p:cNvGrpSpPr>
          <p:nvPr/>
        </p:nvGrpSpPr>
        <p:grpSpPr bwMode="auto">
          <a:xfrm>
            <a:off x="252413" y="3573464"/>
            <a:ext cx="2659062" cy="2562225"/>
            <a:chOff x="159" y="2251"/>
            <a:chExt cx="1675" cy="1614"/>
          </a:xfrm>
        </p:grpSpPr>
        <p:sp>
          <p:nvSpPr>
            <p:cNvPr id="45073" name="Freeform 66"/>
            <p:cNvSpPr>
              <a:spLocks/>
            </p:cNvSpPr>
            <p:nvPr/>
          </p:nvSpPr>
          <p:spPr bwMode="auto">
            <a:xfrm>
              <a:off x="273" y="2251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013" name="Rectangle 69"/>
            <p:cNvSpPr>
              <a:spLocks noChangeArrowheads="1"/>
            </p:cNvSpPr>
            <p:nvPr/>
          </p:nvSpPr>
          <p:spPr bwMode="auto">
            <a:xfrm>
              <a:off x="355" y="2414"/>
              <a:ext cx="794" cy="289"/>
            </a:xfrm>
            <a:prstGeom prst="rect">
              <a:avLst/>
            </a:prstGeom>
            <a:solidFill>
              <a:srgbClr val="0000D5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3016" name="Rectangle 72"/>
            <p:cNvSpPr>
              <a:spLocks noChangeArrowheads="1"/>
            </p:cNvSpPr>
            <p:nvPr/>
          </p:nvSpPr>
          <p:spPr bwMode="auto">
            <a:xfrm>
              <a:off x="355" y="3222"/>
              <a:ext cx="812" cy="289"/>
            </a:xfrm>
            <a:prstGeom prst="rect">
              <a:avLst/>
            </a:prstGeom>
            <a:solidFill>
              <a:srgbClr val="0000D5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3017" name="Rectangle 73"/>
            <p:cNvSpPr>
              <a:spLocks noChangeArrowheads="1"/>
            </p:cNvSpPr>
            <p:nvPr/>
          </p:nvSpPr>
          <p:spPr bwMode="auto">
            <a:xfrm>
              <a:off x="475" y="3576"/>
              <a:ext cx="1044" cy="289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Explaining</a:t>
              </a:r>
            </a:p>
          </p:txBody>
        </p:sp>
        <p:sp>
          <p:nvSpPr>
            <p:cNvPr id="83020" name="Rectangle 76"/>
            <p:cNvSpPr>
              <a:spLocks noChangeArrowheads="1"/>
            </p:cNvSpPr>
            <p:nvPr/>
          </p:nvSpPr>
          <p:spPr bwMode="auto">
            <a:xfrm>
              <a:off x="159" y="2834"/>
              <a:ext cx="781" cy="289"/>
            </a:xfrm>
            <a:prstGeom prst="rect">
              <a:avLst/>
            </a:prstGeom>
            <a:solidFill>
              <a:srgbClr val="0000D5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</p:grpSp>
      <p:grpSp>
        <p:nvGrpSpPr>
          <p:cNvPr id="45061" name="Group 17"/>
          <p:cNvGrpSpPr>
            <a:grpSpLocks/>
          </p:cNvGrpSpPr>
          <p:nvPr/>
        </p:nvGrpSpPr>
        <p:grpSpPr bwMode="auto">
          <a:xfrm>
            <a:off x="3222625" y="493714"/>
            <a:ext cx="2708275" cy="2647950"/>
            <a:chOff x="2030" y="2239"/>
            <a:chExt cx="1706" cy="1668"/>
          </a:xfrm>
        </p:grpSpPr>
        <p:sp>
          <p:nvSpPr>
            <p:cNvPr id="45068" name="Freeform 18"/>
            <p:cNvSpPr>
              <a:spLocks/>
            </p:cNvSpPr>
            <p:nvPr/>
          </p:nvSpPr>
          <p:spPr bwMode="auto">
            <a:xfrm>
              <a:off x="2175" y="2239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Rectangle 21"/>
            <p:cNvSpPr>
              <a:spLocks noChangeArrowheads="1"/>
            </p:cNvSpPr>
            <p:nvPr/>
          </p:nvSpPr>
          <p:spPr bwMode="auto">
            <a:xfrm>
              <a:off x="2287" y="2409"/>
              <a:ext cx="812" cy="289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2287" y="3222"/>
              <a:ext cx="781" cy="289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2030" y="2834"/>
              <a:ext cx="794" cy="289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1" name="Rectangle 28"/>
            <p:cNvSpPr>
              <a:spLocks noChangeArrowheads="1"/>
            </p:cNvSpPr>
            <p:nvPr/>
          </p:nvSpPr>
          <p:spPr bwMode="auto">
            <a:xfrm>
              <a:off x="2444" y="3618"/>
              <a:ext cx="982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Exploring</a:t>
              </a:r>
            </a:p>
          </p:txBody>
        </p:sp>
      </p:grpSp>
      <p:grpSp>
        <p:nvGrpSpPr>
          <p:cNvPr id="45062" name="Group 41"/>
          <p:cNvGrpSpPr>
            <a:grpSpLocks/>
          </p:cNvGrpSpPr>
          <p:nvPr/>
        </p:nvGrpSpPr>
        <p:grpSpPr bwMode="auto">
          <a:xfrm>
            <a:off x="6180138" y="404814"/>
            <a:ext cx="2640012" cy="2692400"/>
            <a:chOff x="3893" y="2167"/>
            <a:chExt cx="1663" cy="1696"/>
          </a:xfrm>
        </p:grpSpPr>
        <p:sp>
          <p:nvSpPr>
            <p:cNvPr id="45063" name="Freeform 42"/>
            <p:cNvSpPr>
              <a:spLocks/>
            </p:cNvSpPr>
            <p:nvPr/>
          </p:nvSpPr>
          <p:spPr bwMode="auto">
            <a:xfrm>
              <a:off x="3995" y="2167"/>
              <a:ext cx="1561" cy="1548"/>
            </a:xfrm>
            <a:custGeom>
              <a:avLst/>
              <a:gdLst>
                <a:gd name="T0" fmla="*/ 0 w 1561"/>
                <a:gd name="T1" fmla="*/ 0 h 1548"/>
                <a:gd name="T2" fmla="*/ 0 w 1561"/>
                <a:gd name="T3" fmla="*/ 1547 h 1548"/>
                <a:gd name="T4" fmla="*/ 1560 w 1561"/>
                <a:gd name="T5" fmla="*/ 772 h 1548"/>
                <a:gd name="T6" fmla="*/ 0 w 1561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1"/>
                <a:gd name="T13" fmla="*/ 0 h 1548"/>
                <a:gd name="T14" fmla="*/ 1561 w 1561"/>
                <a:gd name="T15" fmla="*/ 1548 h 15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1" h="1548">
                  <a:moveTo>
                    <a:pt x="0" y="0"/>
                  </a:moveTo>
                  <a:lnTo>
                    <a:pt x="0" y="1547"/>
                  </a:lnTo>
                  <a:lnTo>
                    <a:pt x="1560" y="772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E700E7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3893" y="2834"/>
              <a:ext cx="812" cy="2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Student</a:t>
              </a: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>
              <a:off x="4126" y="2402"/>
              <a:ext cx="781" cy="2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Content</a:t>
              </a:r>
            </a:p>
          </p:txBody>
        </p:sp>
        <p:sp>
          <p:nvSpPr>
            <p:cNvPr id="86" name="Rectangle 51"/>
            <p:cNvSpPr>
              <a:spLocks noChangeArrowheads="1"/>
            </p:cNvSpPr>
            <p:nvPr/>
          </p:nvSpPr>
          <p:spPr bwMode="auto">
            <a:xfrm>
              <a:off x="4126" y="3222"/>
              <a:ext cx="794" cy="2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altLang="ko-KR" sz="2400" b="0">
                  <a:solidFill>
                    <a:srgbClr val="FFFFFF"/>
                  </a:solidFill>
                </a:rPr>
                <a:t>Teacher</a:t>
              </a:r>
            </a:p>
          </p:txBody>
        </p:sp>
        <p:sp>
          <p:nvSpPr>
            <p:cNvPr id="87" name="Rectangle 52"/>
            <p:cNvSpPr>
              <a:spLocks noChangeArrowheads="1"/>
            </p:cNvSpPr>
            <p:nvPr/>
          </p:nvSpPr>
          <p:spPr bwMode="auto">
            <a:xfrm>
              <a:off x="4304" y="3574"/>
              <a:ext cx="1058" cy="2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 i="1" dirty="0">
                  <a:solidFill>
                    <a:srgbClr val="000000"/>
                  </a:solidFill>
                  <a:ea typeface="MS PGothic" pitchFamily="34" charset="-128"/>
                  <a:cs typeface="+mn-cs"/>
                </a:rPr>
                <a:t>Exercising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55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>
                <a:latin typeface="Chalkboard" charset="0"/>
                <a:ea typeface="MS PGothic" charset="0"/>
              </a:rPr>
              <a:t>Activity</a:t>
            </a:r>
          </a:p>
        </p:txBody>
      </p:sp>
      <p:cxnSp>
        <p:nvCxnSpPr>
          <p:cNvPr id="46082" name="Straight Connector 4"/>
          <p:cNvCxnSpPr>
            <a:cxnSpLocks noChangeShapeType="1"/>
          </p:cNvCxnSpPr>
          <p:nvPr/>
        </p:nvCxnSpPr>
        <p:spPr bwMode="auto">
          <a:xfrm>
            <a:off x="4373563" y="2133600"/>
            <a:ext cx="0" cy="230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3" name="Straight Connector 6"/>
          <p:cNvCxnSpPr>
            <a:cxnSpLocks noChangeShapeType="1"/>
          </p:cNvCxnSpPr>
          <p:nvPr/>
        </p:nvCxnSpPr>
        <p:spPr bwMode="auto">
          <a:xfrm rot="5400000">
            <a:off x="4427538" y="2098675"/>
            <a:ext cx="0" cy="230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857500" y="692150"/>
            <a:ext cx="3030538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Goals, Aims,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Desires,</a:t>
            </a:r>
            <a:r>
              <a:rPr lang="en-US" altLang="ko-KR" sz="2400" b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Intentions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50" y="2466975"/>
            <a:ext cx="3708400" cy="193899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Tasks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(as imagined, 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enacted,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experienced, </a:t>
            </a:r>
          </a:p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775" y="2282825"/>
            <a:ext cx="2952750" cy="12003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Resources: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(physical, affective cognitive, attentive)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1038" y="4365625"/>
            <a:ext cx="2303462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Initial State</a:t>
            </a: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692275" y="5445125"/>
            <a:ext cx="5183188" cy="11271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altLang="ko-KR" sz="2000" b="0">
                <a:solidFill>
                  <a:srgbClr val="631908"/>
                </a:solidFill>
              </a:rPr>
              <a:t>Affordances– Constraints–Requirements</a:t>
            </a:r>
            <a:endParaRPr lang="en-GB" altLang="ko-KR" sz="2000" b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en-GB" altLang="ko-KR" sz="2000" b="0">
                <a:solidFill>
                  <a:srgbClr val="631908"/>
                </a:solidFill>
              </a:rPr>
              <a:t>(Gibson)</a:t>
            </a:r>
          </a:p>
        </p:txBody>
      </p:sp>
    </p:spTree>
    <p:extLst>
      <p:ext uri="{BB962C8B-B14F-4D97-AF65-F5344CB8AC3E}">
        <p14:creationId xmlns:p14="http://schemas.microsoft.com/office/powerpoint/2010/main" val="382730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Making Use of the Whole Psyche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727950" cy="672480"/>
          </a:xfrm>
        </p:spPr>
        <p:txBody>
          <a:bodyPr/>
          <a:lstStyle/>
          <a:p>
            <a:r>
              <a:rPr lang="en-GB"/>
              <a:t>Assenting &amp; Asserting</a:t>
            </a:r>
          </a:p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97" y="2860872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39096" y="2154435"/>
            <a:ext cx="3178175" cy="1327151"/>
            <a:chOff x="2912" y="540"/>
            <a:chExt cx="2002" cy="836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470572" y="2178247"/>
            <a:ext cx="3463925" cy="1022349"/>
            <a:chOff x="1546" y="555"/>
            <a:chExt cx="2182" cy="644"/>
          </a:xfrm>
        </p:grpSpPr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619672" y="2852936"/>
            <a:ext cx="1455738" cy="463551"/>
            <a:chOff x="1010" y="987"/>
            <a:chExt cx="917" cy="292"/>
          </a:xfrm>
        </p:grpSpPr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721147" y="4421385"/>
            <a:ext cx="2528888" cy="1292225"/>
            <a:chOff x="444" y="1968"/>
            <a:chExt cx="1593" cy="814"/>
          </a:xfrm>
        </p:grpSpPr>
        <p:sp>
          <p:nvSpPr>
            <p:cNvPr id="15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858297" y="3540324"/>
            <a:ext cx="2743200" cy="862013"/>
            <a:chOff x="3680" y="1413"/>
            <a:chExt cx="1728" cy="543"/>
          </a:xfrm>
        </p:grpSpPr>
        <p:sp>
          <p:nvSpPr>
            <p:cNvPr id="18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315122" y="4497585"/>
            <a:ext cx="1449388" cy="2165350"/>
            <a:chOff x="2078" y="2016"/>
            <a:chExt cx="913" cy="1364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2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34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>
                <a:latin typeface="Chalkboard" charset="0"/>
                <a:ea typeface="MS PGothic" charset="0"/>
              </a:rPr>
              <a:t>Potential</a:t>
            </a:r>
            <a:endParaRPr lang="en-GB" altLang="ko-KR" sz="2400">
              <a:latin typeface="Chalkboard" charset="0"/>
              <a:ea typeface="MS PGothic" charset="0"/>
            </a:endParaRPr>
          </a:p>
        </p:txBody>
      </p:sp>
      <p:cxnSp>
        <p:nvCxnSpPr>
          <p:cNvPr id="47106" name="Straight Connector 3"/>
          <p:cNvCxnSpPr>
            <a:cxnSpLocks noChangeShapeType="1"/>
          </p:cNvCxnSpPr>
          <p:nvPr/>
        </p:nvCxnSpPr>
        <p:spPr bwMode="auto">
          <a:xfrm>
            <a:off x="4140200" y="2420938"/>
            <a:ext cx="0" cy="1728787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Straight Connector 4"/>
          <p:cNvCxnSpPr>
            <a:cxnSpLocks noChangeShapeType="1"/>
          </p:cNvCxnSpPr>
          <p:nvPr/>
        </p:nvCxnSpPr>
        <p:spPr bwMode="auto">
          <a:xfrm flipH="1">
            <a:off x="3059113" y="2420938"/>
            <a:ext cx="1081087" cy="863600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132138" y="1447800"/>
            <a:ext cx="1800225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Most it could 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2275" y="1125538"/>
            <a:ext cx="2952750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What builds on it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(where it is going)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825" y="2660650"/>
            <a:ext cx="295275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Math</a:t>
            </a:r>
            <a:r>
              <a:rPr lang="en-GB" sz="2400" b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l &amp; Ped</a:t>
            </a:r>
            <a:r>
              <a:rPr lang="en-GB" sz="2400" b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essence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325938"/>
            <a:ext cx="1655763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Least it </a:t>
            </a:r>
            <a:b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can 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9700" y="4470400"/>
            <a:ext cx="3313113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What it builds on</a:t>
            </a:r>
          </a:p>
          <a:p>
            <a:pPr algn="ctr" eaLnBrk="1" hangingPunct="1">
              <a:defRPr/>
            </a:pPr>
            <a:r>
              <a:rPr lang="en-GB" altLang="ko-KR" sz="2400" b="0" smtClean="0">
                <a:solidFill>
                  <a:schemeClr val="accent3">
                    <a:lumMod val="50000"/>
                  </a:schemeClr>
                </a:solidFill>
              </a:rPr>
              <a:t>(previous experiences)</a:t>
            </a:r>
          </a:p>
        </p:txBody>
      </p:sp>
      <p:cxnSp>
        <p:nvCxnSpPr>
          <p:cNvPr id="47113" name="Straight Connector 11"/>
          <p:cNvCxnSpPr>
            <a:cxnSpLocks noChangeShapeType="1"/>
          </p:cNvCxnSpPr>
          <p:nvPr/>
        </p:nvCxnSpPr>
        <p:spPr bwMode="auto">
          <a:xfrm flipH="1">
            <a:off x="4140200" y="2060575"/>
            <a:ext cx="2016125" cy="360363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Connector 13"/>
          <p:cNvCxnSpPr>
            <a:cxnSpLocks noChangeShapeType="1"/>
          </p:cNvCxnSpPr>
          <p:nvPr/>
        </p:nvCxnSpPr>
        <p:spPr bwMode="auto">
          <a:xfrm flipH="1" flipV="1">
            <a:off x="3059113" y="3284538"/>
            <a:ext cx="1081087" cy="865187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Connector 14"/>
          <p:cNvCxnSpPr>
            <a:cxnSpLocks noChangeShapeType="1"/>
          </p:cNvCxnSpPr>
          <p:nvPr/>
        </p:nvCxnSpPr>
        <p:spPr bwMode="auto">
          <a:xfrm flipH="1" flipV="1">
            <a:off x="4140200" y="4149725"/>
            <a:ext cx="2016125" cy="358775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Straight Connector 17"/>
          <p:cNvCxnSpPr>
            <a:cxnSpLocks noChangeShapeType="1"/>
          </p:cNvCxnSpPr>
          <p:nvPr/>
        </p:nvCxnSpPr>
        <p:spPr bwMode="auto">
          <a:xfrm>
            <a:off x="6156325" y="2060575"/>
            <a:ext cx="0" cy="2447925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Straight Connector 21"/>
          <p:cNvCxnSpPr>
            <a:cxnSpLocks noChangeShapeType="1"/>
          </p:cNvCxnSpPr>
          <p:nvPr/>
        </p:nvCxnSpPr>
        <p:spPr bwMode="auto">
          <a:xfrm flipH="1">
            <a:off x="3132138" y="2060575"/>
            <a:ext cx="3024187" cy="1223963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Straight Connector 24"/>
          <p:cNvCxnSpPr>
            <a:cxnSpLocks noChangeShapeType="1"/>
          </p:cNvCxnSpPr>
          <p:nvPr/>
        </p:nvCxnSpPr>
        <p:spPr bwMode="auto">
          <a:xfrm flipH="1" flipV="1">
            <a:off x="3059113" y="3284538"/>
            <a:ext cx="3097212" cy="1179512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Straight Connector 27"/>
          <p:cNvCxnSpPr>
            <a:cxnSpLocks noChangeShapeType="1"/>
          </p:cNvCxnSpPr>
          <p:nvPr/>
        </p:nvCxnSpPr>
        <p:spPr bwMode="auto">
          <a:xfrm flipH="1">
            <a:off x="4140200" y="2060575"/>
            <a:ext cx="2016125" cy="2079625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Straight Connector 28"/>
          <p:cNvCxnSpPr>
            <a:cxnSpLocks noChangeShapeType="1"/>
          </p:cNvCxnSpPr>
          <p:nvPr/>
        </p:nvCxnSpPr>
        <p:spPr bwMode="auto">
          <a:xfrm flipH="1" flipV="1">
            <a:off x="4140200" y="2420938"/>
            <a:ext cx="2016125" cy="2087562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1" name="Rounded Rectangle 17"/>
          <p:cNvSpPr>
            <a:spLocks noChangeArrowheads="1"/>
          </p:cNvSpPr>
          <p:nvPr/>
        </p:nvSpPr>
        <p:spPr bwMode="auto">
          <a:xfrm>
            <a:off x="107950" y="5157788"/>
            <a:ext cx="4968875" cy="863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altLang="ko-KR" sz="2000" b="0">
                <a:solidFill>
                  <a:srgbClr val="631908"/>
                </a:solidFill>
              </a:rPr>
              <a:t>Affordances– Constraints–Requirements</a:t>
            </a:r>
          </a:p>
        </p:txBody>
      </p:sp>
      <p:sp>
        <p:nvSpPr>
          <p:cNvPr id="47122" name="Rounded Rectangle 18"/>
          <p:cNvSpPr>
            <a:spLocks noChangeArrowheads="1"/>
          </p:cNvSpPr>
          <p:nvPr/>
        </p:nvSpPr>
        <p:spPr bwMode="auto">
          <a:xfrm>
            <a:off x="3997325" y="5661025"/>
            <a:ext cx="4967288" cy="1052513"/>
          </a:xfrm>
          <a:prstGeom prst="roundRect">
            <a:avLst>
              <a:gd name="adj" fmla="val 16667"/>
            </a:avLst>
          </a:prstGeom>
          <a:solidFill>
            <a:srgbClr val="F9B09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ko-KR" sz="2000" b="0">
                <a:solidFill>
                  <a:srgbClr val="631908"/>
                </a:solidFill>
              </a:rPr>
              <a:t>Directed–Prompted–Spontaneous</a:t>
            </a:r>
          </a:p>
          <a:p>
            <a:pPr algn="ctr"/>
            <a:r>
              <a:rPr lang="en-GB" altLang="ko-KR" sz="2000" b="0">
                <a:solidFill>
                  <a:srgbClr val="631908"/>
                </a:solidFill>
              </a:rPr>
              <a:t>Scaffolding &amp; Fading (Brown et al)</a:t>
            </a:r>
          </a:p>
          <a:p>
            <a:pPr algn="ctr"/>
            <a:r>
              <a:rPr lang="en-GB" altLang="ko-KR" sz="2000" b="0">
                <a:solidFill>
                  <a:srgbClr val="631908"/>
                </a:solidFill>
              </a:rPr>
              <a:t>ZPD (Vygotsky)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9613" y="4581525"/>
            <a:ext cx="1079500" cy="522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endParaRPr lang="ko-KR" altLang="en-US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150" y="5445125"/>
            <a:ext cx="158432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b="0" smtClean="0">
                <a:solidFill>
                  <a:srgbClr val="631908"/>
                </a:solidFill>
              </a:rPr>
              <a:t> </a:t>
            </a:r>
            <a:r>
              <a:rPr lang="en-GB" altLang="ko-KR" sz="2000" b="0" smtClean="0">
                <a:solidFill>
                  <a:srgbClr val="161616"/>
                </a:solidFill>
              </a:rPr>
              <a:t>(Gibson)</a:t>
            </a:r>
            <a:endParaRPr lang="ko-KR" altLang="en-US" sz="2000" b="0" smtClean="0">
              <a:solidFill>
                <a:srgbClr val="1616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66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GB" altLang="ko-KR" sz="3200">
                <a:latin typeface="Chalkboard" charset="0"/>
                <a:ea typeface="MS PGothic" charset="0"/>
              </a:rPr>
              <a:t> Thinking Mathematically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21175" cy="5616575"/>
          </a:xfrm>
        </p:spPr>
        <p:txBody>
          <a:bodyPr/>
          <a:lstStyle/>
          <a:p>
            <a:pPr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CME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Do-Talk-Record</a:t>
            </a:r>
            <a:br>
              <a:rPr lang="en-GB" altLang="ko-KR" sz="2000">
                <a:latin typeface="Chalkboard" charset="0"/>
                <a:ea typeface="MS PGothic" charset="0"/>
              </a:rPr>
            </a:br>
            <a:r>
              <a:rPr lang="en-GB" altLang="ko-KR" sz="2000">
                <a:latin typeface="Chalkboard" charset="0"/>
                <a:ea typeface="MS PGothic" charset="0"/>
              </a:rPr>
              <a:t> (See–Say–Record)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See-Experience-Master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Manipulating–Getting-a-sense-of–Artculating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Enactive–Iconic–Symbolic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Directed–Prompted–Spontaneous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Stuck!: Use of Mathematical Powers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Mathematical Themes (and heuristics)</a:t>
            </a:r>
          </a:p>
          <a:p>
            <a:pPr lvl="1">
              <a:defRPr/>
            </a:pPr>
            <a:r>
              <a:rPr lang="en-GB" altLang="ko-KR" sz="2000">
                <a:latin typeface="Chalkboard" charset="0"/>
                <a:ea typeface="MS PGothic" charset="0"/>
              </a:rPr>
              <a:t>Inner &amp; Outer Tasks</a:t>
            </a:r>
          </a:p>
        </p:txBody>
      </p:sp>
    </p:spTree>
    <p:extLst>
      <p:ext uri="{BB962C8B-B14F-4D97-AF65-F5344CB8AC3E}">
        <p14:creationId xmlns:p14="http://schemas.microsoft.com/office/powerpoint/2010/main" val="346812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Chalkboard" charset="0"/>
                <a:ea typeface="MS PGothic" charset="0"/>
              </a:rPr>
              <a:t>Frameworks (</a:t>
            </a:r>
            <a:r>
              <a:rPr lang="ko-KR" altLang="en-US">
                <a:latin typeface="Chalkboard" charset="0"/>
                <a:ea typeface="MS PGothic" charset="0"/>
              </a:rPr>
              <a:t>틀</a:t>
            </a:r>
            <a:r>
              <a:rPr lang="en-US" altLang="ko-KR">
                <a:latin typeface="Chalkboard" charset="0"/>
                <a:ea typeface="MS PGothic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Enactive– Iconic–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</p:spTree>
    <p:extLst>
      <p:ext uri="{BB962C8B-B14F-4D97-AF65-F5344CB8AC3E}">
        <p14:creationId xmlns:p14="http://schemas.microsoft.com/office/powerpoint/2010/main" val="28495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ko-KR">
                <a:latin typeface="Chalkboard" charset="0"/>
                <a:ea typeface="MS PGothic" charset="0"/>
              </a:rPr>
              <a:t>Follow-Up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100" y="765175"/>
            <a:ext cx="8964613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chemeClr val="accent3">
                    <a:lumMod val="50000"/>
                  </a:schemeClr>
                </a:solidFill>
              </a:rPr>
              <a:t>Designing &amp; Using Mathematical Tasks (Tarquin/QED)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Thinking Mathematically (Pearson)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Developing Thinking in Algebra, Geometry, Statistics (Sage</a:t>
            </a:r>
            <a:r>
              <a:rPr lang="en-GB" altLang="ko-KR" sz="2400" b="0"/>
              <a:t>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Fundamental Constructs in Mathematics Education (RoutledgeFalmer)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Mathematics Teaching Practice: a guide for university and college lecturers (Horwood Publishing) 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Mathematics as a Constructive Activity (Erlbaum)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Questions &amp; Prompts for Mathematical Thinking (ATM)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Thinkers (ATM)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0000D5"/>
                </a:solidFill>
              </a:rPr>
              <a:t>Learning &amp; Doing Mathematics (Tarquin)</a:t>
            </a:r>
          </a:p>
          <a:p>
            <a:pPr marL="457200" indent="-457200">
              <a:buFont typeface="Wingdings" charset="0"/>
              <a:buChar char="v"/>
              <a:defRPr/>
            </a:pPr>
            <a:r>
              <a:rPr lang="en-GB" altLang="ko-KR" sz="2400" b="0">
                <a:solidFill>
                  <a:srgbClr val="800000"/>
                </a:solidFill>
              </a:rPr>
              <a:t>Researching Your Own Practice Using The Discipline Of Noticing (RoutledgeFalmer)</a:t>
            </a:r>
          </a:p>
        </p:txBody>
      </p:sp>
      <p:sp>
        <p:nvSpPr>
          <p:cNvPr id="53251" name="Rounded Rectangle 2"/>
          <p:cNvSpPr>
            <a:spLocks noChangeArrowheads="1"/>
          </p:cNvSpPr>
          <p:nvPr/>
        </p:nvSpPr>
        <p:spPr bwMode="auto">
          <a:xfrm>
            <a:off x="828253" y="5733306"/>
            <a:ext cx="6696075" cy="10080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altLang="ko-KR" b="0">
                <a:solidFill>
                  <a:srgbClr val="631908"/>
                </a:solidFill>
              </a:rPr>
              <a:t>j.h.mason @ open.ac.uk</a:t>
            </a:r>
          </a:p>
          <a:p>
            <a:pPr algn="ctr"/>
            <a:r>
              <a:rPr lang="en-GB" altLang="ko-KR" b="0">
                <a:solidFill>
                  <a:srgbClr val="631908"/>
                </a:solidFill>
              </a:rPr>
              <a:t>mcs.open.ac.uk/jhm3</a:t>
            </a:r>
          </a:p>
        </p:txBody>
      </p:sp>
    </p:spTree>
    <p:extLst>
      <p:ext uri="{BB962C8B-B14F-4D97-AF65-F5344CB8AC3E}">
        <p14:creationId xmlns:p14="http://schemas.microsoft.com/office/powerpoint/2010/main" val="98459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Probing Affordances &amp;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7727950" cy="5832648"/>
          </a:xfrm>
        </p:spPr>
        <p:txBody>
          <a:bodyPr/>
          <a:lstStyle/>
          <a:p>
            <a:r>
              <a:rPr lang="en-GB"/>
              <a:t>Cognitive</a:t>
            </a:r>
          </a:p>
          <a:p>
            <a:pPr lvl="1"/>
            <a:r>
              <a:rPr lang="en-GB"/>
              <a:t>What images, associations, alternative presentations?</a:t>
            </a:r>
          </a:p>
          <a:p>
            <a:pPr lvl="1"/>
            <a:r>
              <a:rPr lang="en-GB"/>
              <a:t>What is available to be learned (what is being varied, what is invariant)?</a:t>
            </a:r>
          </a:p>
          <a:p>
            <a:r>
              <a:rPr lang="en-GB"/>
              <a:t>Behavioural</a:t>
            </a:r>
          </a:p>
          <a:p>
            <a:pPr lvl="1"/>
            <a:r>
              <a:rPr lang="en-GB"/>
              <a:t>What technical terms used or useful</a:t>
            </a:r>
          </a:p>
          <a:p>
            <a:pPr lvl="1"/>
            <a:r>
              <a:rPr lang="en-GB"/>
              <a:t>What inner incantations helpful?</a:t>
            </a:r>
          </a:p>
          <a:p>
            <a:pPr lvl="1"/>
            <a:r>
              <a:rPr lang="en-GB"/>
              <a:t>What specific techniques called upon and developed?</a:t>
            </a:r>
          </a:p>
          <a:p>
            <a:r>
              <a:rPr lang="en-GB"/>
              <a:t>Affective (dispositions &amp; purpose/utility)</a:t>
            </a:r>
          </a:p>
          <a:p>
            <a:pPr lvl="1"/>
            <a:r>
              <a:rPr lang="en-GB"/>
              <a:t>Where are the techniques useful?</a:t>
            </a:r>
          </a:p>
          <a:p>
            <a:pPr lvl="1"/>
            <a:r>
              <a:rPr lang="en-GB"/>
              <a:t>How are exercises seen by learners (epistemic stances)</a:t>
            </a:r>
          </a:p>
          <a:p>
            <a:r>
              <a:rPr lang="en-GB"/>
              <a:t>Attention-Will</a:t>
            </a:r>
          </a:p>
          <a:p>
            <a:pPr lvl="1"/>
            <a:r>
              <a:rPr lang="en-GB"/>
              <a:t>What was worth stressing and what ignoring?</a:t>
            </a:r>
          </a:p>
          <a:p>
            <a:pPr lvl="1"/>
            <a:r>
              <a:rPr lang="en-GB"/>
              <a:t>What properties called upon</a:t>
            </a:r>
          </a:p>
          <a:p>
            <a:pPr lvl="1"/>
            <a:r>
              <a:rPr lang="en-GB"/>
              <a:t>What relationships recognised?</a:t>
            </a:r>
          </a:p>
        </p:txBody>
      </p:sp>
    </p:spTree>
    <p:extLst>
      <p:ext uri="{BB962C8B-B14F-4D97-AF65-F5344CB8AC3E}">
        <p14:creationId xmlns:p14="http://schemas.microsoft.com/office/powerpoint/2010/main" val="313842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Strategies for Use with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616624"/>
          </a:xfrm>
        </p:spPr>
        <p:txBody>
          <a:bodyPr/>
          <a:lstStyle/>
          <a:p>
            <a:r>
              <a:rPr lang="en-GB"/>
              <a:t>Sort collection of different contexts, different variants, different parameters</a:t>
            </a:r>
          </a:p>
          <a:p>
            <a:r>
              <a:rPr lang="en-GB"/>
              <a:t>Characterise odd one out from three instances</a:t>
            </a:r>
          </a:p>
          <a:p>
            <a:r>
              <a:rPr lang="en-GB"/>
              <a:t>Put in order of anticipated challenge</a:t>
            </a:r>
          </a:p>
          <a:p>
            <a:r>
              <a:rPr lang="en-GB"/>
              <a:t>Do as many as you need to in orer to be ble to do any question of this type</a:t>
            </a:r>
          </a:p>
          <a:p>
            <a:r>
              <a:rPr lang="en-GB"/>
              <a:t>Construct (and do) an Easy, Hard, Peculiar and where possible, General task of this type</a:t>
            </a:r>
          </a:p>
          <a:p>
            <a:r>
              <a:rPr lang="en-GB"/>
              <a:t>Decide between appropriate and flawed solutions</a:t>
            </a:r>
          </a:p>
          <a:p>
            <a:r>
              <a:rPr lang="en-GB"/>
              <a:t>Describe how to recognise a task ‘of this type’;</a:t>
            </a:r>
            <a:br>
              <a:rPr lang="en-GB"/>
            </a:br>
            <a:r>
              <a:rPr lang="en-GB"/>
              <a:t>Tell someone ‘how to do a task of this type’</a:t>
            </a:r>
          </a:p>
          <a:p>
            <a:r>
              <a:rPr lang="en-GB"/>
              <a:t>What are tasks like these accomplishing (narrative about place in mathematics)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technical terms involved?</a:t>
            </a:r>
          </a:p>
          <a:p>
            <a:r>
              <a:rPr lang="en-GB"/>
              <a:t>What concepts called upon?</a:t>
            </a:r>
          </a:p>
          <a:p>
            <a:r>
              <a:rPr lang="en-GB"/>
              <a:t>What mathematical themes encountered?</a:t>
            </a:r>
          </a:p>
          <a:p>
            <a:r>
              <a:rPr lang="en-GB"/>
              <a:t>What mathematical powers used (and developed)?</a:t>
            </a:r>
          </a:p>
          <a:p>
            <a:r>
              <a:rPr lang="en-GB"/>
              <a:t>What links or associations with other mathematical topics or techniques?</a:t>
            </a:r>
          </a:p>
        </p:txBody>
      </p:sp>
    </p:spTree>
    <p:extLst>
      <p:ext uri="{BB962C8B-B14F-4D97-AF65-F5344CB8AC3E}">
        <p14:creationId xmlns:p14="http://schemas.microsoft.com/office/powerpoint/2010/main" val="368670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Learner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971056" cy="609600"/>
          </a:xfrm>
        </p:spPr>
        <p:txBody>
          <a:bodyPr/>
          <a:lstStyle/>
          <a:p>
            <a:r>
              <a:rPr lang="en-GB"/>
              <a:t>¾ and ½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2627"/>
            <a:ext cx="8898220" cy="36564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323528" y="4509120"/>
            <a:ext cx="6840760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rgbClr val="800000"/>
                </a:solidFill>
              </a:rPr>
              <a:t>What distinguishes each from the other two?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87624" y="5013176"/>
            <a:ext cx="6840760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chemeClr val="tx2"/>
                </a:solidFill>
              </a:rPr>
              <a:t>What ambiguities might arise?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35696" y="5517232"/>
            <a:ext cx="6840760" cy="64807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What misconceptions or errors might surface?</a:t>
            </a:r>
          </a:p>
        </p:txBody>
      </p:sp>
    </p:spTree>
    <p:extLst>
      <p:ext uri="{BB962C8B-B14F-4D97-AF65-F5344CB8AC3E}">
        <p14:creationId xmlns:p14="http://schemas.microsoft.com/office/powerpoint/2010/main" val="416694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4892</TotalTime>
  <Words>1257</Words>
  <Application>Microsoft Macintosh PowerPoint</Application>
  <PresentationFormat>On-screen Show (4:3)</PresentationFormat>
  <Paragraphs>375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Yellow on Blue</vt:lpstr>
      <vt:lpstr>Title &amp; Bullets</vt:lpstr>
      <vt:lpstr>Blank Presentation</vt:lpstr>
      <vt:lpstr> Exploiting Exercises  so as to  Enrich Procedural Fluency with Conceptual Appreciation  </vt:lpstr>
      <vt:lpstr>Outline</vt:lpstr>
      <vt:lpstr>Throat Clearing</vt:lpstr>
      <vt:lpstr>Making Use of the Whole Psyche</vt:lpstr>
      <vt:lpstr>Probing Affordances &amp; Potential</vt:lpstr>
      <vt:lpstr>Strategies for Use with Exercises</vt:lpstr>
      <vt:lpstr>Reflection Strategies</vt:lpstr>
      <vt:lpstr>Learner Actions</vt:lpstr>
      <vt:lpstr>¾ and ½ </vt:lpstr>
      <vt:lpstr>Mini Booklet Folding</vt:lpstr>
      <vt:lpstr>Ratio Division</vt:lpstr>
      <vt:lpstr>Revision of Ratio Division (yr 10)</vt:lpstr>
      <vt:lpstr>Exploring Ratio Division</vt:lpstr>
      <vt:lpstr>What is being varied?</vt:lpstr>
      <vt:lpstr>PowerPoint Presentation</vt:lpstr>
      <vt:lpstr>Raise your hand when you can see …</vt:lpstr>
      <vt:lpstr>PowerPoint Presentation</vt:lpstr>
      <vt:lpstr>PowerPoint Presentation</vt:lpstr>
      <vt:lpstr>Grade 9 Applied</vt:lpstr>
      <vt:lpstr>Powers</vt:lpstr>
      <vt:lpstr>Theoretical Background</vt:lpstr>
      <vt:lpstr>Task Design &amp; Use</vt:lpstr>
      <vt:lpstr>Teacher Focus</vt:lpstr>
      <vt:lpstr>Actions</vt:lpstr>
      <vt:lpstr>Themes</vt:lpstr>
      <vt:lpstr>Powers</vt:lpstr>
      <vt:lpstr>Inner &amp; Outer Aspects</vt:lpstr>
      <vt:lpstr>Challenge</vt:lpstr>
      <vt:lpstr>Structure of a Topic</vt:lpstr>
      <vt:lpstr>Three Only’s</vt:lpstr>
      <vt:lpstr>Phases</vt:lpstr>
      <vt:lpstr>Six Modes of Interaction</vt:lpstr>
      <vt:lpstr>Initiating Activity</vt:lpstr>
      <vt:lpstr>Sustaining Activity</vt:lpstr>
      <vt:lpstr>Concluding Activity</vt:lpstr>
      <vt:lpstr>Balanced Activity</vt:lpstr>
      <vt:lpstr>PowerPoint Presentation</vt:lpstr>
      <vt:lpstr>PowerPoint Presentation</vt:lpstr>
      <vt:lpstr>Activity</vt:lpstr>
      <vt:lpstr>Potential</vt:lpstr>
      <vt:lpstr> Thinking Mathematically</vt:lpstr>
      <vt:lpstr>Frameworks (틀)</vt:lpstr>
      <vt:lpstr>Follow-Up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252</cp:revision>
  <dcterms:created xsi:type="dcterms:W3CDTF">2009-05-15T05:15:20Z</dcterms:created>
  <dcterms:modified xsi:type="dcterms:W3CDTF">2013-05-23T20:24:08Z</dcterms:modified>
</cp:coreProperties>
</file>