
<file path=[Content_Types].xml><?xml version="1.0" encoding="utf-8"?>
<Types xmlns="http://schemas.openxmlformats.org/package/2006/content-types">
  <Default Extension="xml" ContentType="application/xml"/>
  <Default Extension="doc" ContentType="application/msword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3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  <p:sldMasterId id="2147483651" r:id="rId2"/>
    <p:sldMasterId id="2147483650" r:id="rId3"/>
  </p:sldMasterIdLst>
  <p:notesMasterIdLst>
    <p:notesMasterId r:id="rId42"/>
  </p:notesMasterIdLst>
  <p:handoutMasterIdLst>
    <p:handoutMasterId r:id="rId43"/>
  </p:handoutMasterIdLst>
  <p:sldIdLst>
    <p:sldId id="347" r:id="rId4"/>
    <p:sldId id="348" r:id="rId5"/>
    <p:sldId id="349" r:id="rId6"/>
    <p:sldId id="352" r:id="rId7"/>
    <p:sldId id="366" r:id="rId8"/>
    <p:sldId id="365" r:id="rId9"/>
    <p:sldId id="358" r:id="rId10"/>
    <p:sldId id="351" r:id="rId11"/>
    <p:sldId id="353" r:id="rId12"/>
    <p:sldId id="354" r:id="rId13"/>
    <p:sldId id="355" r:id="rId14"/>
    <p:sldId id="350" r:id="rId15"/>
    <p:sldId id="370" r:id="rId16"/>
    <p:sldId id="371" r:id="rId17"/>
    <p:sldId id="375" r:id="rId18"/>
    <p:sldId id="374" r:id="rId19"/>
    <p:sldId id="335" r:id="rId20"/>
    <p:sldId id="372" r:id="rId21"/>
    <p:sldId id="373" r:id="rId22"/>
    <p:sldId id="367" r:id="rId23"/>
    <p:sldId id="368" r:id="rId24"/>
    <p:sldId id="369" r:id="rId25"/>
    <p:sldId id="341" r:id="rId26"/>
    <p:sldId id="342" r:id="rId27"/>
    <p:sldId id="345" r:id="rId28"/>
    <p:sldId id="356" r:id="rId29"/>
    <p:sldId id="361" r:id="rId30"/>
    <p:sldId id="362" r:id="rId31"/>
    <p:sldId id="319" r:id="rId32"/>
    <p:sldId id="320" r:id="rId33"/>
    <p:sldId id="346" r:id="rId34"/>
    <p:sldId id="306" r:id="rId35"/>
    <p:sldId id="376" r:id="rId36"/>
    <p:sldId id="326" r:id="rId37"/>
    <p:sldId id="327" r:id="rId38"/>
    <p:sldId id="363" r:id="rId39"/>
    <p:sldId id="364" r:id="rId40"/>
    <p:sldId id="311" r:id="rId4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C41FE784-03B6-6A42-AE33-F775B8A53C0C}">
          <p14:sldIdLst>
            <p14:sldId id="347"/>
            <p14:sldId id="348"/>
            <p14:sldId id="349"/>
          </p14:sldIdLst>
        </p14:section>
        <p14:section name="Pre-Counting" id="{92AF87E7-DFFB-D742-B7DB-37068A52640A}">
          <p14:sldIdLst>
            <p14:sldId id="352"/>
            <p14:sldId id="366"/>
            <p14:sldId id="365"/>
            <p14:sldId id="358"/>
            <p14:sldId id="351"/>
            <p14:sldId id="353"/>
            <p14:sldId id="354"/>
            <p14:sldId id="355"/>
            <p14:sldId id="350"/>
          </p14:sldIdLst>
        </p14:section>
        <p14:section name="Fractions" id="{BB1ACDC4-754C-7840-B3CE-2016331154ED}">
          <p14:sldIdLst>
            <p14:sldId id="370"/>
            <p14:sldId id="371"/>
            <p14:sldId id="375"/>
            <p14:sldId id="374"/>
            <p14:sldId id="335"/>
            <p14:sldId id="372"/>
            <p14:sldId id="373"/>
            <p14:sldId id="367"/>
            <p14:sldId id="368"/>
            <p14:sldId id="369"/>
          </p14:sldIdLst>
        </p14:section>
        <p14:section name="Factors" id="{71BE25E5-34AF-2944-8A6F-D5BCB53482B9}">
          <p14:sldIdLst>
            <p14:sldId id="341"/>
            <p14:sldId id="342"/>
            <p14:sldId id="345"/>
          </p14:sldIdLst>
        </p14:section>
        <p14:section name="Action Arithmetic" id="{038D86AB-7750-B44F-B4B3-FA8529E2D1DE}">
          <p14:sldIdLst>
            <p14:sldId id="356"/>
            <p14:sldId id="361"/>
            <p14:sldId id="362"/>
          </p14:sldIdLst>
        </p14:section>
        <p14:section name="Tracking Arithmetic" id="{35A92105-A9DE-774D-B27F-51C496DD7508}">
          <p14:sldIdLst>
            <p14:sldId id="319"/>
            <p14:sldId id="320"/>
            <p14:sldId id="346"/>
          </p14:sldIdLst>
        </p14:section>
        <p14:section name="Extras" id="{C813F9D7-3821-B940-98BE-EC41B49C9A7A}">
          <p14:sldIdLst>
            <p14:sldId id="306"/>
          </p14:sldIdLst>
        </p14:section>
        <p14:section name="Reviewing" id="{009E24A1-D475-6B45-AC73-493DF1E4348B}">
          <p14:sldIdLst>
            <p14:sldId id="376"/>
            <p14:sldId id="326"/>
            <p14:sldId id="327"/>
            <p14:sldId id="363"/>
            <p14:sldId id="364"/>
            <p14:sldId id="31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bw" frameSlides="1"/>
  <p:clrMru>
    <a:srgbClr val="F6EDDD"/>
    <a:srgbClr val="FF0000"/>
    <a:srgbClr val="FF8000"/>
    <a:srgbClr val="000000"/>
    <a:srgbClr val="CCFF66"/>
    <a:srgbClr val="B1CEFA"/>
    <a:srgbClr val="FFB5C2"/>
    <a:srgbClr val="AAAEF9"/>
    <a:srgbClr val="00FFFF"/>
    <a:srgbClr val="083F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9" d="100"/>
          <a:sy n="59" d="100"/>
        </p:scale>
        <p:origin x="-1320" y="-9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notesMaster" Target="notesMasters/notesMaster1.xml"/><Relationship Id="rId43" Type="http://schemas.openxmlformats.org/officeDocument/2006/relationships/handoutMaster" Target="handoutMasters/handout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Relationship Id="rId2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emf"/><Relationship Id="rId1" Type="http://schemas.openxmlformats.org/officeDocument/2006/relationships/image" Target="../media/image11.emf"/><Relationship Id="rId2" Type="http://schemas.openxmlformats.org/officeDocument/2006/relationships/image" Target="../media/image12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5" Type="http://schemas.openxmlformats.org/officeDocument/2006/relationships/image" Target="../media/image19.emf"/><Relationship Id="rId6" Type="http://schemas.openxmlformats.org/officeDocument/2006/relationships/image" Target="../media/image20.emf"/><Relationship Id="rId1" Type="http://schemas.openxmlformats.org/officeDocument/2006/relationships/image" Target="../media/image15.emf"/><Relationship Id="rId2" Type="http://schemas.openxmlformats.org/officeDocument/2006/relationships/image" Target="../media/image1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42974DE-3A30-904D-A3A4-7EDC3A1D19F0}" type="datetime1">
              <a:rPr lang="en-US"/>
              <a:pPr>
                <a:defRPr/>
              </a:pPr>
              <a:t>21/04/2013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F3C14FC-E28E-3542-A92D-C787A61D93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9647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Lucida Grande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Lucida Grande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Lucida Grande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Lucida Grande" charset="0"/>
              </a:defRPr>
            </a:lvl1pPr>
          </a:lstStyle>
          <a:p>
            <a:pPr>
              <a:defRPr/>
            </a:pPr>
            <a:fld id="{6B5B0BFA-57D4-EE4A-88D6-793B69B02E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7777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7A67CFEC-A894-3744-AB10-A7BAC93BF4D2}" type="slidenum">
              <a:rPr lang="en-US" sz="1200" b="0">
                <a:latin typeface="Lucida Grande" charset="0"/>
              </a:rPr>
              <a:pPr/>
              <a:t>1</a:t>
            </a:fld>
            <a:endParaRPr lang="en-US" sz="1200" b="0">
              <a:latin typeface="Lucida Grande" charset="0"/>
            </a:endParaRPr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Sorting and Matching tasks reveal a good deal about what learners</a:t>
            </a:r>
            <a:r>
              <a:rPr lang="en-GB" baseline="0"/>
              <a:t> are attending to.</a:t>
            </a:r>
          </a:p>
          <a:p>
            <a:r>
              <a:rPr lang="en-GB" baseline="0"/>
              <a:t>Construction tasks are even more revealing</a:t>
            </a:r>
          </a:p>
          <a:p>
            <a:r>
              <a:rPr lang="en-GB" baseline="0"/>
              <a:t> 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A3479A-1956-4B4D-BBD1-E5BFE24B9F94}" type="slidenum">
              <a:rPr lang="en-US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1026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>
                <a:ea typeface="ＭＳ Ｐゴシック" charset="0"/>
                <a:cs typeface="ＭＳ Ｐゴシック" charset="0"/>
              </a:rPr>
              <a:t>Compare with ‘money’</a:t>
            </a:r>
          </a:p>
          <a:p>
            <a:r>
              <a:rPr lang="en-GB">
                <a:ea typeface="ＭＳ Ｐゴシック" charset="0"/>
                <a:cs typeface="ＭＳ Ｐゴシック" charset="0"/>
              </a:rPr>
              <a:t>Flexibility (size isn’t everything)</a:t>
            </a: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621BC14C-0791-3C4C-9AFF-A49B868FC1F1}" type="slidenum">
              <a:rPr lang="en-US" sz="1200" b="0">
                <a:latin typeface="Lucida Grande" charset="0"/>
              </a:rPr>
              <a:pPr/>
              <a:t>20</a:t>
            </a:fld>
            <a:endParaRPr lang="en-US" sz="1200" b="0">
              <a:latin typeface="Lucida Grande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C5DDF335-A5CF-F344-845D-53ACE2155617}" type="slidenum">
              <a:rPr lang="en-US" sz="1200" b="0">
                <a:latin typeface="Lucida Grande" charset="0"/>
              </a:rPr>
              <a:pPr/>
              <a:t>27</a:t>
            </a:fld>
            <a:endParaRPr lang="en-US" sz="1200" b="0">
              <a:latin typeface="Lucida Grande" charset="0"/>
            </a:endParaRPr>
          </a:p>
        </p:txBody>
      </p:sp>
      <p:sp>
        <p:nvSpPr>
          <p:cNvPr id="655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Dave Hewitt</a:t>
            </a:r>
            <a:r>
              <a:rPr lang="ja-JP" altLang="en-US"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>
                <a:ea typeface="ＭＳ Ｐゴシック" charset="0"/>
                <a:cs typeface="ＭＳ Ｐゴシック" charset="0"/>
              </a:rPr>
              <a:t>s THOAN sequences</a:t>
            </a:r>
          </a:p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5BF71E71-56E0-6345-8068-E495BA35BD93}" type="slidenum">
              <a:rPr lang="en-US" sz="1200" b="0">
                <a:latin typeface="Lucida Grande" charset="0"/>
              </a:rPr>
              <a:pPr/>
              <a:t>28</a:t>
            </a:fld>
            <a:endParaRPr lang="en-US" sz="1200" b="0">
              <a:latin typeface="Lucida Grande" charset="0"/>
            </a:endParaRPr>
          </a:p>
        </p:txBody>
      </p:sp>
      <p:sp>
        <p:nvSpPr>
          <p:cNvPr id="675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>
                <a:ea typeface="ＭＳ Ｐゴシック" charset="0"/>
                <a:cs typeface="ＭＳ Ｐゴシック" charset="0"/>
              </a:rPr>
              <a:t>Tracking Arithmetic</a:t>
            </a:r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1C1EB8BB-DDFB-804C-A923-BF92A7B445D6}" type="slidenum">
              <a:rPr lang="en-US" sz="1200" b="0">
                <a:latin typeface="Lucida Grande" charset="0"/>
              </a:rPr>
              <a:pPr/>
              <a:t>29</a:t>
            </a:fld>
            <a:endParaRPr lang="en-US" sz="1200" b="0">
              <a:latin typeface="Lucida Grande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>
                <a:ea typeface="ＭＳ Ｐゴシック" charset="0"/>
                <a:cs typeface="ＭＳ Ｐゴシック" charset="0"/>
              </a:rPr>
              <a:t>Revealing Structure by attending to relationships not calculations</a:t>
            </a:r>
          </a:p>
          <a:p>
            <a:r>
              <a:rPr lang="en-GB">
                <a:ea typeface="ＭＳ Ｐゴシック" charset="0"/>
                <a:cs typeface="ＭＳ Ｐゴシック" charset="0"/>
              </a:rPr>
              <a:t>Numerals as placeholders</a:t>
            </a: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C3812848-402D-6442-B334-F4E2C4EDDEF1}" type="slidenum">
              <a:rPr lang="en-US" sz="1200" b="0">
                <a:latin typeface="Lucida Grande" charset="0"/>
              </a:rPr>
              <a:pPr/>
              <a:t>30</a:t>
            </a:fld>
            <a:endParaRPr lang="en-US" sz="1200" b="0">
              <a:latin typeface="Lucida Grande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ea typeface="ＭＳ Ｐゴシック" charset="0"/>
                <a:cs typeface="ＭＳ Ｐゴシック" charset="0"/>
              </a:rPr>
              <a:t>Drc=6, Dr=4 Dc=3</a:t>
            </a:r>
            <a:r>
              <a:rPr lang="en-US" baseline="0">
                <a:ea typeface="ＭＳ Ｐゴシック" charset="0"/>
                <a:cs typeface="ＭＳ Ｐゴシック" charset="0"/>
              </a:rPr>
              <a:t> S=1  –&gt; numbers that are the product of two numbers, one odd, the other congruent to 1 mod 3</a:t>
            </a:r>
          </a:p>
          <a:p>
            <a:r>
              <a:rPr lang="en-US" baseline="0">
                <a:ea typeface="ＭＳ Ｐゴシック" charset="0"/>
                <a:cs typeface="ＭＳ Ｐゴシック" charset="0"/>
              </a:rPr>
              <a:t>Drc*rc+r(Dr-Drc)+c(Dc-Drc)+Drc-Dr-Dc+S</a:t>
            </a:r>
          </a:p>
          <a:p>
            <a:endParaRPr lang="en-US">
              <a:ea typeface="ＭＳ Ｐゴシック" charset="0"/>
              <a:cs typeface="ＭＳ Ｐゴシック" charset="0"/>
            </a:endParaRPr>
          </a:p>
          <a:p>
            <a:r>
              <a:rPr lang="en-US">
                <a:ea typeface="ＭＳ Ｐゴシック" charset="0"/>
                <a:cs typeface="ＭＳ Ｐゴシック" charset="0"/>
              </a:rPr>
              <a:t>Disturbance; challenge + Trust that it is not excessive</a:t>
            </a:r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3EC8C975-A9FD-0E46-A558-CB4188F0386C}" type="slidenum">
              <a:rPr lang="en-US" sz="1200" b="0">
                <a:latin typeface="Lucida Grande" charset="0"/>
              </a:rPr>
              <a:pPr/>
              <a:t>32</a:t>
            </a:fld>
            <a:endParaRPr lang="en-US" sz="1200" b="0">
              <a:latin typeface="Lucida Grande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0EA7D7E1-B398-074E-AFE5-45F0FAC39F92}" type="slidenum">
              <a:rPr lang="en-US" sz="1200" b="0">
                <a:latin typeface="Lucida Grande" charset="0"/>
              </a:rPr>
              <a:pPr/>
              <a:t>36</a:t>
            </a:fld>
            <a:endParaRPr lang="en-US" sz="1200" b="0">
              <a:latin typeface="Lucida Grande" charset="0"/>
            </a:endParaRPr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5B0BFA-57D4-EE4A-88D6-793B69B02E79}" type="slidenum">
              <a:rPr lang="en-US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5621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939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>
                <a:ea typeface="ＭＳ Ｐゴシック" charset="0"/>
                <a:cs typeface="ＭＳ Ｐゴシック" charset="0"/>
              </a:rPr>
              <a:t>Similar to Fizz-Buzz in the movements of attention</a:t>
            </a:r>
          </a:p>
        </p:txBody>
      </p:sp>
      <p:sp>
        <p:nvSpPr>
          <p:cNvPr id="593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F3A1C842-3C25-1D4C-B979-CEB820595E97}" type="slidenum">
              <a:rPr lang="en-US" sz="1200" b="0">
                <a:latin typeface="Lucida Grande" charset="0"/>
              </a:rPr>
              <a:pPr/>
              <a:t>7</a:t>
            </a:fld>
            <a:endParaRPr lang="en-US" sz="1200" b="0">
              <a:latin typeface="Lucida Grande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891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>
                <a:ea typeface="ＭＳ Ｐゴシック" charset="0"/>
                <a:cs typeface="ＭＳ Ｐゴシック" charset="0"/>
              </a:rPr>
              <a:t>Tangrams could help develop flexibility, but this is the’ undoing’ of a tangram ‘doing’</a:t>
            </a:r>
          </a:p>
          <a:p>
            <a:r>
              <a:rPr lang="en-GB">
                <a:ea typeface="ＭＳ Ｐゴシック" charset="0"/>
                <a:cs typeface="ＭＳ Ｐゴシック" charset="0"/>
              </a:rPr>
              <a:t>To count it is necessary to discern; when children count incorrectly, perhaps they are not discerning stably?</a:t>
            </a:r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D1DCDF6A-2590-304C-8478-3FFE76DB61C6}" type="slidenum">
              <a:rPr lang="en-US" sz="1200" b="0">
                <a:latin typeface="Lucida Grande" charset="0"/>
              </a:rPr>
              <a:pPr/>
              <a:t>8</a:t>
            </a:fld>
            <a:endParaRPr lang="en-US" sz="1200" b="0">
              <a:latin typeface="Lucida Grande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505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ea typeface="ＭＳ Ｐゴシック" charset="0"/>
              <a:cs typeface="ＭＳ Ｐゴシック" charset="0"/>
            </a:endParaRPr>
          </a:p>
        </p:txBody>
      </p:sp>
      <p:sp>
        <p:nvSpPr>
          <p:cNvPr id="450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214EC3F7-47A8-BF43-8B47-353ECCDDAC65}" type="slidenum">
              <a:rPr lang="en-US" sz="1200" b="0">
                <a:latin typeface="Lucida Grande" charset="0"/>
              </a:rPr>
              <a:pPr/>
              <a:t>9</a:t>
            </a:fld>
            <a:endParaRPr lang="en-US" sz="1200" b="0">
              <a:latin typeface="Lucida Grande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5B14F08E-7E2E-6243-B554-9429E8E676AD}" type="slidenum">
              <a:rPr lang="en-US" sz="1200" b="0">
                <a:latin typeface="Lucida Grande" charset="0"/>
              </a:rPr>
              <a:pPr/>
              <a:t>10</a:t>
            </a:fld>
            <a:endParaRPr lang="en-US" sz="1200" b="0">
              <a:latin typeface="Lucida Grande" charset="0"/>
            </a:endParaRPr>
          </a:p>
        </p:txBody>
      </p:sp>
      <p:sp>
        <p:nvSpPr>
          <p:cNvPr id="481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Clapping </a:t>
            </a:r>
          </a:p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Pattern wheels</a:t>
            </a:r>
          </a:p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What happens if/when the horizontals match the verticals?.</a:t>
            </a:r>
          </a:p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88ECB9E1-FC2E-4242-A657-1B36695DA48A}" type="slidenum">
              <a:rPr lang="en-US" sz="1200" b="0">
                <a:latin typeface="Lucida Grande" charset="0"/>
              </a:rPr>
              <a:pPr/>
              <a:t>11</a:t>
            </a:fld>
            <a:endParaRPr lang="en-US" sz="1200" b="0">
              <a:latin typeface="Lucida Grande" charset="0"/>
            </a:endParaRPr>
          </a:p>
        </p:txBody>
      </p:sp>
      <p:sp>
        <p:nvSpPr>
          <p:cNvPr id="552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GB">
                <a:ea typeface="ＭＳ Ｐゴシック" charset="0"/>
                <a:cs typeface="ＭＳ Ｐゴシック" charset="0"/>
              </a:rPr>
              <a:t>• 153 – 87 = ?  Orally; visibly; </a:t>
            </a:r>
          </a:p>
          <a:p>
            <a:pPr eaLnBrk="1" hangingPunct="1"/>
            <a:r>
              <a:rPr lang="en-GB">
                <a:ea typeface="ＭＳ Ｐゴシック" charset="0"/>
                <a:cs typeface="ＭＳ Ｐゴシック" charset="0"/>
              </a:rPr>
              <a:t>•That is arithmetic; Now let’s do some mathematics!</a:t>
            </a:r>
          </a:p>
          <a:p>
            <a:pPr eaLnBrk="1" hangingPunct="1"/>
            <a:r>
              <a:rPr lang="en-GB">
                <a:ea typeface="ＭＳ Ｐゴシック" charset="0"/>
                <a:cs typeface="ＭＳ Ｐゴシック" charset="0"/>
              </a:rPr>
              <a:t>     Two volunteers: think of a three digit number and a two digit number.</a:t>
            </a:r>
          </a:p>
          <a:p>
            <a:pPr eaLnBrk="1" hangingPunct="1"/>
            <a:r>
              <a:rPr lang="en-GB">
                <a:ea typeface="ＭＳ Ｐゴシック" charset="0"/>
                <a:cs typeface="ＭＳ Ｐゴシック" charset="0"/>
              </a:rPr>
              <a:t>• We’re going to subtract the smaller from the larger but before we do, lets add one to both.</a:t>
            </a:r>
          </a:p>
          <a:p>
            <a:pPr eaLnBrk="1" hangingPunct="1"/>
            <a:r>
              <a:rPr lang="en-GB">
                <a:ea typeface="ＭＳ Ｐゴシック" charset="0"/>
                <a:cs typeface="ＭＳ Ｐゴシック" charset="0"/>
              </a:rPr>
              <a:t>      What’s the difference now?</a:t>
            </a:r>
          </a:p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Sorting and Matching tasks reveal a good deal about what learners</a:t>
            </a:r>
            <a:r>
              <a:rPr lang="en-GB" baseline="0"/>
              <a:t> are attending to.</a:t>
            </a:r>
          </a:p>
          <a:p>
            <a:r>
              <a:rPr lang="en-GB" baseline="0"/>
              <a:t>Construction tasks are even more revealing</a:t>
            </a:r>
          </a:p>
          <a:p>
            <a:r>
              <a:rPr lang="en-GB" baseline="0"/>
              <a:t> 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A3479A-1956-4B4D-BBD1-E5BFE24B9F94}" type="slidenum">
              <a:rPr lang="en-US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1026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Sorting and Matching tasks reveal a good deal about what learners</a:t>
            </a:r>
            <a:r>
              <a:rPr lang="en-GB" baseline="0"/>
              <a:t> are attending to.</a:t>
            </a:r>
          </a:p>
          <a:p>
            <a:r>
              <a:rPr lang="en-GB" baseline="0"/>
              <a:t>Construction tasks are even more revealing</a:t>
            </a:r>
          </a:p>
          <a:p>
            <a:r>
              <a:rPr lang="en-GB" baseline="0"/>
              <a:t> 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A3479A-1956-4B4D-BBD1-E5BFE24B9F94}" type="slidenum">
              <a:rPr lang="en-US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102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612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873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5113" y="152400"/>
            <a:ext cx="2103437" cy="56388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52400"/>
            <a:ext cx="6157913" cy="56388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9476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42E515-CBB6-2C4F-887A-7A09EA7F9D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769554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568DA8-0E12-ED47-8926-B440E4C5C1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34908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B274BF-54AE-164B-8414-D524EDF063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412012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016000"/>
            <a:ext cx="4210050" cy="515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14850" y="1016000"/>
            <a:ext cx="4210050" cy="515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E42A84-A185-8041-882C-D9D79D3903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796030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09DC67-AE45-4C41-94D6-ADBBF77F23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520328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7FF4F4-3F8D-E14D-9E11-5F45BADCC2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264639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219735-15F9-AC47-B4EE-083A6DD5EC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032494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CB6F65-6902-1741-881B-9C0E273467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235459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67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Chalkboard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B788FF-46BB-5B4E-BC73-DC20F02DC8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294859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E52D36-83D8-3B47-836B-E05F6AD133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919589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1775" y="88900"/>
            <a:ext cx="2143125" cy="60833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88900"/>
            <a:ext cx="6276975" cy="60833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61F3D4-0246-E749-92B4-5B93655D8F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204918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3E7867-8746-8144-9523-B84FCF18F3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8619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DC05CF-DEDD-4B4D-8876-53FA9600EE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1399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F5F259-123C-BB43-9DE5-9E561C50F8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6210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524000"/>
            <a:ext cx="4267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524000"/>
            <a:ext cx="4267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FA5281-4327-F541-B1C2-8D931DA46D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3146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11B40F-0C52-134B-8D44-769D5F760B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8511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AA8257-0D9C-E141-B4F1-F35C800F8F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1704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05DD40-A89E-494A-B48D-D8130A5704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525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40484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A6FF9A-F5CF-2640-8ED6-0C87A97C6E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815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DF5387-5F1A-DE4F-8AE9-D863905CB2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0898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8E049B-D17F-004B-BDD6-EE0CA39687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8189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19900" y="228600"/>
            <a:ext cx="2171700" cy="64008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228600"/>
            <a:ext cx="6362700" cy="64008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04E6F2-BA61-0240-A78D-6D32322A6B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358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676400"/>
            <a:ext cx="3787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30775" y="1676400"/>
            <a:ext cx="3787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505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631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829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8202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3568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6611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52400"/>
            <a:ext cx="7772400" cy="609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676400"/>
            <a:ext cx="772795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3077" name="Text Box 5"/>
          <p:cNvSpPr txBox="1">
            <a:spLocks noChangeArrowheads="1"/>
          </p:cNvSpPr>
          <p:nvPr userDrawn="1"/>
        </p:nvSpPr>
        <p:spPr bwMode="auto">
          <a:xfrm>
            <a:off x="-74240" y="6474822"/>
            <a:ext cx="685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fld id="{8912F652-3DF6-A74F-AAEC-960906F7E917}" type="slidenum">
              <a:rPr lang="en-US" sz="1600" b="0" smtClean="0">
                <a:solidFill>
                  <a:srgbClr val="000000"/>
                </a:solidFill>
                <a:latin typeface="Lucida Grande" charset="0"/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en-US" sz="1600" b="0" smtClean="0">
              <a:solidFill>
                <a:srgbClr val="000000"/>
              </a:solidFill>
              <a:latin typeface="Lucida Grande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 build="p" bldLvl="2">
        <p:tmplLst>
          <p:tmpl lvl="1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3">
              <a:lumMod val="50000"/>
            </a:schemeClr>
          </a:solidFill>
          <a:effectLst/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charset="0"/>
          <a:ea typeface="ＭＳ Ｐゴシック" charset="-128"/>
          <a:cs typeface="ＭＳ Ｐゴシック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3">
            <a:lumMod val="50000"/>
          </a:schemeClr>
        </a:buClr>
        <a:buSzPct val="75000"/>
        <a:buFont typeface="Wingdings" charset="2"/>
        <a:buChar char="v"/>
        <a:defRPr sz="2800">
          <a:solidFill>
            <a:srgbClr val="800000"/>
          </a:solidFill>
          <a:effectLst/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Tx/>
        <a:buChar char="–"/>
        <a:defRPr sz="2400">
          <a:solidFill>
            <a:schemeClr val="accent3">
              <a:lumMod val="50000"/>
            </a:schemeClr>
          </a:solidFill>
          <a:effectLst/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2400">
          <a:solidFill>
            <a:schemeClr val="tx1"/>
          </a:solidFill>
          <a:latin typeface="Times" charset="0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Monotype Sorts" charset="0"/>
        <a:buChar char=""/>
        <a:defRPr sz="2000">
          <a:solidFill>
            <a:schemeClr val="tx1"/>
          </a:solidFill>
          <a:latin typeface="Times" charset="0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Times" charset="0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Times" charset="0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Times" charset="0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Times" charset="0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Times" charset="0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5600" y="88900"/>
            <a:ext cx="6680200" cy="749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25400" dist="63500" dir="2700000" algn="ctr" rotWithShape="0">
              <a:schemeClr val="bg2">
                <a:alpha val="75000"/>
              </a:scheme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halkboard" charset="0"/>
              </a:rPr>
              <a:t>Click to edit Master title style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016000"/>
            <a:ext cx="8572500" cy="5156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25400" dist="25399" dir="2700000" algn="ctr" rotWithShape="0">
              <a:srgbClr val="FFFFFF">
                <a:alpha val="75000"/>
              </a:srgbClr>
            </a:outerShdw>
          </a:effec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halkboard" charset="0"/>
              </a:rPr>
              <a:t>Click to edit Master text styles</a:t>
            </a:r>
          </a:p>
          <a:p>
            <a:pPr lvl="1"/>
            <a:r>
              <a:rPr lang="en-US">
                <a:sym typeface="Chalkboard" charset="0"/>
              </a:rPr>
              <a:t>Second level</a:t>
            </a:r>
          </a:p>
          <a:p>
            <a:pPr lvl="2"/>
            <a:r>
              <a:rPr lang="en-US">
                <a:sym typeface="Chalkboard" charset="0"/>
              </a:rPr>
              <a:t>Third level</a:t>
            </a:r>
          </a:p>
          <a:p>
            <a:pPr lvl="3"/>
            <a:r>
              <a:rPr lang="en-US">
                <a:sym typeface="Hoefler Text" charset="0"/>
              </a:rPr>
              <a:t>Fourth level</a:t>
            </a:r>
          </a:p>
          <a:p>
            <a:pPr lvl="4"/>
            <a:r>
              <a:rPr lang="en-US">
                <a:sym typeface="Hoefler Text" charset="0"/>
              </a:rPr>
              <a:t>Fifth level</a:t>
            </a:r>
          </a:p>
        </p:txBody>
      </p:sp>
      <p:sp>
        <p:nvSpPr>
          <p:cNvPr id="88068" name="Text Box 4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46050" y="6280150"/>
            <a:ext cx="469900" cy="584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25400" dist="25399" dir="2700000" algn="ctr" rotWithShape="0">
              <a:srgbClr val="FFFFFF">
                <a:alpha val="75000"/>
              </a:srgbClr>
            </a:outerShdw>
          </a:effec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3200" b="0">
                <a:cs typeface="Chalkboard" charset="0"/>
                <a:sym typeface="Chalkboard" charset="0"/>
              </a:defRPr>
            </a:lvl1pPr>
          </a:lstStyle>
          <a:p>
            <a:pPr>
              <a:defRPr/>
            </a:pPr>
            <a:fld id="{C67256E7-EA81-5C49-87D1-40A0CE1696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ransition xmlns:p14="http://schemas.microsoft.com/office/powerpoint/2010/main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+mj-lt"/>
          <a:ea typeface="+mj-ea"/>
          <a:cs typeface="+mj-cs"/>
          <a:sym typeface="Chalkboard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charset="0"/>
          <a:ea typeface="ヒラギノ角ゴ Pro W3" charset="-128"/>
          <a:cs typeface="ヒラギノ角ゴ Pro W3" charset="-128"/>
          <a:sym typeface="Chalkboard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charset="0"/>
          <a:ea typeface="ヒラギノ角ゴ Pro W3" charset="-128"/>
          <a:cs typeface="ヒラギノ角ゴ Pro W3" charset="-128"/>
          <a:sym typeface="Chalkboard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charset="0"/>
          <a:ea typeface="ヒラギノ角ゴ Pro W3" charset="-128"/>
          <a:cs typeface="ヒラギノ角ゴ Pro W3" charset="-128"/>
          <a:sym typeface="Chalkboard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charset="0"/>
          <a:ea typeface="ヒラギノ角ゴ Pro W3" charset="-128"/>
          <a:cs typeface="ヒラギノ角ゴ Pro W3" charset="-128"/>
          <a:sym typeface="Chalkboard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charset="0"/>
          <a:ea typeface="ヒラギノ角ゴ Pro W3" charset="-128"/>
          <a:cs typeface="ヒラギノ角ゴ Pro W3" charset="-128"/>
          <a:sym typeface="Chalkboard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charset="0"/>
          <a:ea typeface="ヒラギノ角ゴ Pro W3" charset="-128"/>
          <a:cs typeface="ヒラギノ角ゴ Pro W3" charset="-128"/>
          <a:sym typeface="Chalkboard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charset="0"/>
          <a:ea typeface="ヒラギノ角ゴ Pro W3" charset="-128"/>
          <a:cs typeface="ヒラギノ角ゴ Pro W3" charset="-128"/>
          <a:sym typeface="Chalkboard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charset="0"/>
          <a:ea typeface="ヒラギノ角ゴ Pro W3" charset="-128"/>
          <a:cs typeface="ヒラギノ角ゴ Pro W3" charset="-128"/>
          <a:sym typeface="Chalkboard" charset="0"/>
        </a:defRPr>
      </a:lvl9pPr>
    </p:titleStyle>
    <p:bodyStyle>
      <a:lvl1pPr marL="381000" indent="-381000" algn="l" rtl="0" eaLnBrk="0" fontAlgn="base" hangingPunct="0">
        <a:spcBef>
          <a:spcPts val="1000"/>
        </a:spcBef>
        <a:spcAft>
          <a:spcPct val="0"/>
        </a:spcAft>
        <a:buSzPct val="116000"/>
        <a:buChar char="•"/>
        <a:defRPr sz="3200">
          <a:solidFill>
            <a:srgbClr val="2300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Chalkboard" charset="0"/>
        </a:defRPr>
      </a:lvl1pPr>
      <a:lvl2pPr marL="769938" indent="-401638" algn="l" rtl="0" eaLnBrk="0" fontAlgn="base" hangingPunct="0">
        <a:spcBef>
          <a:spcPts val="900"/>
        </a:spcBef>
        <a:spcAft>
          <a:spcPct val="0"/>
        </a:spcAft>
        <a:buSzPct val="77000"/>
        <a:buChar char="•"/>
        <a:defRPr sz="2400">
          <a:solidFill>
            <a:srgbClr val="008400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Chalkboard" charset="0"/>
        </a:defRPr>
      </a:lvl2pPr>
      <a:lvl3pPr marL="1176338" indent="-249238" algn="l" rtl="0" eaLnBrk="0" fontAlgn="base" hangingPunct="0">
        <a:spcBef>
          <a:spcPts val="900"/>
        </a:spcBef>
        <a:spcAft>
          <a:spcPct val="0"/>
        </a:spcAft>
        <a:buClr>
          <a:srgbClr val="444229"/>
        </a:buClr>
        <a:buSzPct val="125000"/>
        <a:buFont typeface="Hoefler Text" charset="0"/>
        <a:buChar char="•"/>
        <a:defRPr sz="2400">
          <a:solidFill>
            <a:srgbClr val="940000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Chalkboard" charset="0"/>
        </a:defRPr>
      </a:lvl3pPr>
      <a:lvl4pPr marL="1544638" indent="-249238" algn="l" rtl="0" eaLnBrk="0" fontAlgn="base" hangingPunct="0">
        <a:spcBef>
          <a:spcPts val="2300"/>
        </a:spcBef>
        <a:spcAft>
          <a:spcPct val="0"/>
        </a:spcAft>
        <a:buSzPct val="125000"/>
        <a:buFont typeface="Lucida Grande" charset="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oefler Text" charset="0"/>
          <a:ea typeface="ヒラギノ明朝 Pro W6" charset="-128"/>
          <a:cs typeface="ヒラギノ明朝 Pro W6" charset="-128"/>
          <a:sym typeface="Hoefler Text" charset="0"/>
        </a:defRPr>
      </a:lvl4pPr>
      <a:lvl5pPr marL="1912938" indent="-249238" algn="l" rtl="0" eaLnBrk="0" fontAlgn="base" hangingPunct="0">
        <a:spcBef>
          <a:spcPts val="2300"/>
        </a:spcBef>
        <a:spcAft>
          <a:spcPct val="0"/>
        </a:spcAft>
        <a:buSzPct val="125000"/>
        <a:buFont typeface="Lucida Grande" charset="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oefler Text" charset="0"/>
          <a:ea typeface="ヒラギノ明朝 Pro W6" charset="-128"/>
          <a:cs typeface="ヒラギノ明朝 Pro W6" charset="-128"/>
          <a:sym typeface="Hoefler Text" charset="0"/>
        </a:defRPr>
      </a:lvl5pPr>
      <a:lvl6pPr marL="2370138" indent="-249238" algn="l" rtl="0" fontAlgn="base">
        <a:spcBef>
          <a:spcPts val="2300"/>
        </a:spcBef>
        <a:spcAft>
          <a:spcPct val="0"/>
        </a:spcAft>
        <a:buSzPct val="125000"/>
        <a:buFont typeface="Lucida Grande" charset="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oefler Text" charset="0"/>
          <a:ea typeface="ヒラギノ明朝 Pro W6" charset="-128"/>
          <a:cs typeface="ヒラギノ明朝 Pro W6" charset="-128"/>
          <a:sym typeface="Hoefler Text" charset="0"/>
        </a:defRPr>
      </a:lvl6pPr>
      <a:lvl7pPr marL="2827338" indent="-249238" algn="l" rtl="0" fontAlgn="base">
        <a:spcBef>
          <a:spcPts val="2300"/>
        </a:spcBef>
        <a:spcAft>
          <a:spcPct val="0"/>
        </a:spcAft>
        <a:buSzPct val="125000"/>
        <a:buFont typeface="Lucida Grande" charset="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oefler Text" charset="0"/>
          <a:ea typeface="ヒラギノ明朝 Pro W6" charset="-128"/>
          <a:cs typeface="ヒラギノ明朝 Pro W6" charset="-128"/>
          <a:sym typeface="Hoefler Text" charset="0"/>
        </a:defRPr>
      </a:lvl7pPr>
      <a:lvl8pPr marL="3284538" indent="-249238" algn="l" rtl="0" fontAlgn="base">
        <a:spcBef>
          <a:spcPts val="2300"/>
        </a:spcBef>
        <a:spcAft>
          <a:spcPct val="0"/>
        </a:spcAft>
        <a:buSzPct val="125000"/>
        <a:buFont typeface="Lucida Grande" charset="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oefler Text" charset="0"/>
          <a:ea typeface="ヒラギノ明朝 Pro W6" charset="-128"/>
          <a:cs typeface="ヒラギノ明朝 Pro W6" charset="-128"/>
          <a:sym typeface="Hoefler Text" charset="0"/>
        </a:defRPr>
      </a:lvl8pPr>
      <a:lvl9pPr marL="3741738" indent="-249238" algn="l" rtl="0" fontAlgn="base">
        <a:spcBef>
          <a:spcPts val="2300"/>
        </a:spcBef>
        <a:spcAft>
          <a:spcPct val="0"/>
        </a:spcAft>
        <a:buSzPct val="125000"/>
        <a:buFont typeface="Lucida Grande" charset="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oefler Text" charset="0"/>
          <a:ea typeface="ヒラギノ明朝 Pro W6" charset="-128"/>
          <a:cs typeface="ヒラギノ明朝 Pro W6" charset="-128"/>
          <a:sym typeface="Hoefler Tex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228600"/>
            <a:ext cx="7772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301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524000"/>
            <a:ext cx="8686800" cy="5105400"/>
          </a:xfrm>
          <a:prstGeom prst="roundRect">
            <a:avLst>
              <a:gd name="adj" fmla="val 3454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008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CC00"/>
                </a:solidFill>
                <a:latin typeface="Times" charset="0"/>
              </a:defRPr>
            </a:lvl1pPr>
          </a:lstStyle>
          <a:p>
            <a:pPr>
              <a:defRPr/>
            </a:pPr>
            <a:fld id="{53B26D5F-70EC-8040-97B8-0D07D88D3E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 build="p" bldLvl="2" autoUpdateAnimBg="0">
        <p:tmplLst>
          <p:tmpl lvl="1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430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430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43011"/>
                        </p:tgtEl>
                        <p:attrNameLst>
                          <p:attrName>ppt_c</p:attrName>
                        </p:attrNameLst>
                      </p:cBhvr>
                      <p:to>
                        <a:srgbClr val="66CCFF"/>
                      </p:to>
                    </p:animClr>
                  </p:subTnLst>
                </p:cTn>
              </p:par>
            </p:tnLst>
          </p:tmpl>
          <p:tmpl lvl="3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430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43011"/>
                        </p:tgtEl>
                        <p:attrNameLst>
                          <p:attrName>ppt_c</p:attrName>
                        </p:attrNameLst>
                      </p:cBhvr>
                      <p:to>
                        <a:srgbClr val="66CCFF"/>
                      </p:to>
                    </p:animClr>
                  </p:subTnLst>
                </p:cTn>
              </p:par>
            </p:tnLst>
          </p:tmpl>
          <p:tmpl lvl="4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430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43011"/>
                        </p:tgtEl>
                        <p:attrNameLst>
                          <p:attrName>ppt_c</p:attrName>
                        </p:attrNameLst>
                      </p:cBhvr>
                      <p:to>
                        <a:srgbClr val="66CCFF"/>
                      </p:to>
                    </p:animClr>
                  </p:subTnLst>
                </p:cTn>
              </p:par>
            </p:tnLst>
          </p:tmpl>
          <p:tmpl lvl="5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430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43011"/>
                        </p:tgtEl>
                        <p:attrNameLst>
                          <p:attrName>ppt_c</p:attrName>
                        </p:attrNameLst>
                      </p:cBhvr>
                      <p:to>
                        <a:srgbClr val="66CCFF"/>
                      </p:to>
                    </p:animClr>
                  </p:sub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ebdings" charset="0"/>
        <a:buChar char="&quot;"/>
        <a:defRPr sz="3200" b="1">
          <a:solidFill>
            <a:srgbClr val="FFFF00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charset="0"/>
        <a:buChar char="z"/>
        <a:defRPr sz="3200" b="1">
          <a:solidFill>
            <a:srgbClr val="FFCC66"/>
          </a:solidFill>
          <a:latin typeface="Arial Narrow" charset="0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3200" b="1" i="1">
          <a:solidFill>
            <a:srgbClr val="FFCC66"/>
          </a:solidFill>
          <a:latin typeface="Arial Narrow" charset="0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" charset="0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11.emf"/><Relationship Id="rId5" Type="http://schemas.openxmlformats.org/officeDocument/2006/relationships/oleObject" Target="../embeddings/oleObject5.bin"/><Relationship Id="rId6" Type="http://schemas.openxmlformats.org/officeDocument/2006/relationships/image" Target="../media/image12.emf"/><Relationship Id="rId7" Type="http://schemas.openxmlformats.org/officeDocument/2006/relationships/oleObject" Target="../embeddings/oleObject6.bin"/><Relationship Id="rId8" Type="http://schemas.openxmlformats.org/officeDocument/2006/relationships/image" Target="../media/image13.emf"/><Relationship Id="rId9" Type="http://schemas.openxmlformats.org/officeDocument/2006/relationships/oleObject" Target="../embeddings/oleObject7.bin"/><Relationship Id="rId10" Type="http://schemas.openxmlformats.org/officeDocument/2006/relationships/image" Target="../media/image14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2.bin"/><Relationship Id="rId12" Type="http://schemas.openxmlformats.org/officeDocument/2006/relationships/image" Target="../media/image19.emf"/><Relationship Id="rId13" Type="http://schemas.openxmlformats.org/officeDocument/2006/relationships/oleObject" Target="../embeddings/oleObject13.bin"/><Relationship Id="rId14" Type="http://schemas.openxmlformats.org/officeDocument/2006/relationships/image" Target="../media/image20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8.bin"/><Relationship Id="rId4" Type="http://schemas.openxmlformats.org/officeDocument/2006/relationships/image" Target="../media/image15.emf"/><Relationship Id="rId5" Type="http://schemas.openxmlformats.org/officeDocument/2006/relationships/oleObject" Target="../embeddings/oleObject9.bin"/><Relationship Id="rId6" Type="http://schemas.openxmlformats.org/officeDocument/2006/relationships/image" Target="../media/image16.emf"/><Relationship Id="rId7" Type="http://schemas.openxmlformats.org/officeDocument/2006/relationships/oleObject" Target="../embeddings/oleObject10.bin"/><Relationship Id="rId8" Type="http://schemas.openxmlformats.org/officeDocument/2006/relationships/image" Target="../media/image17.emf"/><Relationship Id="rId9" Type="http://schemas.openxmlformats.org/officeDocument/2006/relationships/oleObject" Target="../embeddings/oleObject11.bin"/><Relationship Id="rId10" Type="http://schemas.openxmlformats.org/officeDocument/2006/relationships/image" Target="../media/image18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oleObject" Target="JHMMac:Users:jhm3:Desktop:Exercise%20Cards:Fraction%20Cards%20V4.docx!OLE_LINK971" TargetMode="External"/><Relationship Id="rId5" Type="http://schemas.openxmlformats.org/officeDocument/2006/relationships/image" Target="../media/image21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oleObject" Target="JHMMac:Users:jhm3:Desktop:Exercise%20Cards:Fraction%20Cards%20V4.docx!OLE_LINK971" TargetMode="External"/><Relationship Id="rId5" Type="http://schemas.openxmlformats.org/officeDocument/2006/relationships/image" Target="../media/image21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file://localhost/Users/jhm3/Documents/Files/%20%20%20%20Current%20Activities/%20%20%20%20%20Events%202012/04.28%20MaST%20Northants/Exchanges/Exchanges.cdy" TargetMode="External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1.png"/><Relationship Id="rId5" Type="http://schemas.openxmlformats.org/officeDocument/2006/relationships/hyperlink" Target="file:///\\localhost\Users\jhm3\Documents\Files\%20%20%20%20Current%20Activities\%20%20%20%20%20Events%202013\04.20%20Mas%20Celebration%20Nene\Number%20Necklaces\Number%20Necklaces.pptx%23-1,1,PowerPoint%20Presentation" TargetMode="External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file://localhost/Users/jhm3/Documents/Files/%20%20%20%20Current%20Activities/%20%20%20%20%20Events%202013/04.20%20Mas%20Celebration%20Nene/Factor%20Wall/Factor%20Wall.cdy" TargetMode="External"/><Relationship Id="rId3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3.png"/><Relationship Id="rId5" Type="http://schemas.openxmlformats.org/officeDocument/2006/relationships/hyperlink" Target="file://localhost/Users/jhm3/Documents/Files/%20%20%20%20Current%20Activities/%20%20%20%20%20Events%202013/04.20%20Mas%20Celebration%20Nene/Pebble%20Arithmetic/Pebble%20Arith%20Film.mov" TargetMode="External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file://localhost/Users/jhm3/Documents/Files/%20%20%20%20Current%20Activities/%20%20%20%20%20Events%202013/04.20%20Mas%20Celebration%20Nene/Sundaram%20Full/Sundaram%20Full%20V2.html" TargetMode="External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oleObject" Target="../embeddings/Microsoft_Word_97_-_2004_Document1.doc"/><Relationship Id="rId5" Type="http://schemas.openxmlformats.org/officeDocument/2006/relationships/image" Target="../media/image5.emf"/><Relationship Id="rId6" Type="http://schemas.openxmlformats.org/officeDocument/2006/relationships/image" Target="../media/image7.png"/><Relationship Id="rId7" Type="http://schemas.openxmlformats.org/officeDocument/2006/relationships/image" Target="../media/image8.emf"/><Relationship Id="rId8" Type="http://schemas.openxmlformats.org/officeDocument/2006/relationships/image" Target="../media/image9.emf"/><Relationship Id="rId9" Type="http://schemas.openxmlformats.org/officeDocument/2006/relationships/oleObject" Target="../embeddings/oleObject2.bin"/><Relationship Id="rId10" Type="http://schemas.openxmlformats.org/officeDocument/2006/relationships/oleObject" Target="../embeddings/Microsoft_Word_97_-_2004_Document2.doc"/><Relationship Id="rId11" Type="http://schemas.openxmlformats.org/officeDocument/2006/relationships/image" Target="../media/image6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10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42988" y="1989138"/>
            <a:ext cx="7489825" cy="2133600"/>
          </a:xfrm>
        </p:spPr>
        <p:txBody>
          <a:bodyPr anchor="t"/>
          <a:lstStyle/>
          <a:p>
            <a:pPr algn="ctr"/>
            <a:r>
              <a:rPr lang="en-GB">
                <a:latin typeface="Chalkboard" charset="0"/>
                <a:ea typeface="ＭＳ Ｐゴシック" charset="0"/>
                <a:cs typeface="ＭＳ Ｐゴシック" charset="0"/>
              </a:rPr>
              <a:t/>
            </a:r>
            <a:br>
              <a:rPr lang="en-GB">
                <a:latin typeface="Chalkboard" charset="0"/>
                <a:ea typeface="ＭＳ Ｐゴシック" charset="0"/>
                <a:cs typeface="ＭＳ Ｐゴシック" charset="0"/>
              </a:rPr>
            </a:br>
            <a:r>
              <a:rPr lang="en-GB">
                <a:latin typeface="Chalkboard" charset="0"/>
                <a:ea typeface="ＭＳ Ｐゴシック" charset="0"/>
                <a:cs typeface="ＭＳ Ｐゴシック" charset="0"/>
              </a:rPr>
              <a:t>Celebrating Human Powers</a:t>
            </a:r>
            <a:br>
              <a:rPr lang="en-GB">
                <a:latin typeface="Chalkboard" charset="0"/>
                <a:ea typeface="ＭＳ Ｐゴシック" charset="0"/>
                <a:cs typeface="ＭＳ Ｐゴシック" charset="0"/>
              </a:rPr>
            </a:br>
            <a:r>
              <a:rPr lang="en-GB">
                <a:latin typeface="Chalkboard" charset="0"/>
                <a:ea typeface="ＭＳ Ｐゴシック" charset="0"/>
                <a:cs typeface="ＭＳ Ｐゴシック" charset="0"/>
              </a:rPr>
              <a:t>and</a:t>
            </a:r>
            <a:br>
              <a:rPr lang="en-GB">
                <a:latin typeface="Chalkboard" charset="0"/>
                <a:ea typeface="ＭＳ Ｐゴシック" charset="0"/>
                <a:cs typeface="ＭＳ Ｐゴシック" charset="0"/>
              </a:rPr>
            </a:br>
            <a:r>
              <a:rPr lang="en-GB">
                <a:latin typeface="Chalkboard" charset="0"/>
                <a:ea typeface="ＭＳ Ｐゴシック" charset="0"/>
                <a:cs typeface="ＭＳ Ｐゴシック" charset="0"/>
              </a:rPr>
              <a:t>Using Them to Think Mathematically</a:t>
            </a:r>
            <a:endParaRPr lang="en-US">
              <a:latin typeface="Chalkboar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674" name="Rectangle 4"/>
          <p:cNvSpPr>
            <a:spLocks noChangeArrowheads="1"/>
          </p:cNvSpPr>
          <p:nvPr/>
        </p:nvSpPr>
        <p:spPr bwMode="auto">
          <a:xfrm>
            <a:off x="2797175" y="4076700"/>
            <a:ext cx="3435350" cy="225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Monotype Sorts" charset="0"/>
              <a:buNone/>
            </a:pPr>
            <a:r>
              <a:rPr lang="en-US" sz="3200" b="0">
                <a:solidFill>
                  <a:srgbClr val="008000"/>
                </a:solidFill>
              </a:rPr>
              <a:t>John Mason</a:t>
            </a:r>
          </a:p>
          <a:p>
            <a:pPr algn="ctr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Monotype Sorts" charset="0"/>
              <a:buNone/>
            </a:pPr>
            <a:r>
              <a:rPr lang="en-US" sz="3200" b="0">
                <a:solidFill>
                  <a:srgbClr val="008000"/>
                </a:solidFill>
              </a:rPr>
              <a:t>MaST Celebration</a:t>
            </a:r>
            <a:br>
              <a:rPr lang="en-US" sz="3200" b="0">
                <a:solidFill>
                  <a:srgbClr val="008000"/>
                </a:solidFill>
              </a:rPr>
            </a:br>
            <a:r>
              <a:rPr lang="en-US" sz="3200" b="0">
                <a:solidFill>
                  <a:srgbClr val="008000"/>
                </a:solidFill>
              </a:rPr>
              <a:t>Northampton</a:t>
            </a:r>
            <a:endParaRPr lang="en-US" sz="3200">
              <a:solidFill>
                <a:srgbClr val="008000"/>
              </a:solidFill>
            </a:endParaRPr>
          </a:p>
          <a:p>
            <a:pPr algn="ctr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Monotype Sorts" charset="0"/>
              <a:buNone/>
            </a:pPr>
            <a:r>
              <a:rPr lang="en-US" sz="3200" b="0">
                <a:solidFill>
                  <a:srgbClr val="008000"/>
                </a:solidFill>
              </a:rPr>
              <a:t>April 2013</a:t>
            </a:r>
          </a:p>
        </p:txBody>
      </p:sp>
      <p:grpSp>
        <p:nvGrpSpPr>
          <p:cNvPr id="28675" name="Group 13"/>
          <p:cNvGrpSpPr>
            <a:grpSpLocks/>
          </p:cNvGrpSpPr>
          <p:nvPr/>
        </p:nvGrpSpPr>
        <p:grpSpPr bwMode="auto">
          <a:xfrm>
            <a:off x="403225" y="4953000"/>
            <a:ext cx="8740775" cy="1708150"/>
            <a:chOff x="110" y="96"/>
            <a:chExt cx="5506" cy="1076"/>
          </a:xfrm>
        </p:grpSpPr>
        <p:grpSp>
          <p:nvGrpSpPr>
            <p:cNvPr id="28679" name="Group 11"/>
            <p:cNvGrpSpPr>
              <a:grpSpLocks/>
            </p:cNvGrpSpPr>
            <p:nvPr/>
          </p:nvGrpSpPr>
          <p:grpSpPr bwMode="auto">
            <a:xfrm>
              <a:off x="110" y="96"/>
              <a:ext cx="1457" cy="983"/>
              <a:chOff x="38" y="96"/>
              <a:chExt cx="1457" cy="983"/>
            </a:xfrm>
          </p:grpSpPr>
          <p:pic>
            <p:nvPicPr>
              <p:cNvPr id="2" name="Picture 6" descr="OUPowerPoint18mmShield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7" y="96"/>
                <a:ext cx="469" cy="5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685" name="Text Box 8"/>
              <p:cNvSpPr txBox="1">
                <a:spLocks noChangeArrowheads="1"/>
              </p:cNvSpPr>
              <p:nvPr/>
            </p:nvSpPr>
            <p:spPr bwMode="auto">
              <a:xfrm>
                <a:off x="38" y="672"/>
                <a:ext cx="1457" cy="407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none">
                <a:spAutoFit/>
              </a:bodyPr>
              <a:lstStyle>
                <a:lvl1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2pPr>
                <a:lvl3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3pPr>
                <a:lvl4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4pPr>
                <a:lvl5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9pPr>
              </a:lstStyle>
              <a:p>
                <a:pPr algn="ctr" eaLnBrk="0" hangingPunct="0">
                  <a:defRPr/>
                </a:pPr>
                <a:r>
                  <a:rPr lang="en-GB" sz="1800" b="0">
                    <a:solidFill>
                      <a:srgbClr val="732600"/>
                    </a:solidFill>
                  </a:rPr>
                  <a:t>The Open University</a:t>
                </a:r>
              </a:p>
              <a:p>
                <a:pPr algn="ctr" eaLnBrk="0" hangingPunct="0">
                  <a:defRPr/>
                </a:pPr>
                <a:r>
                  <a:rPr lang="en-GB" sz="1800" b="0">
                    <a:solidFill>
                      <a:srgbClr val="732600"/>
                    </a:solidFill>
                  </a:rPr>
                  <a:t>Maths Dept</a:t>
                </a:r>
              </a:p>
            </p:txBody>
          </p:sp>
        </p:grpSp>
        <p:grpSp>
          <p:nvGrpSpPr>
            <p:cNvPr id="28680" name="Group 12"/>
            <p:cNvGrpSpPr>
              <a:grpSpLocks/>
            </p:cNvGrpSpPr>
            <p:nvPr/>
          </p:nvGrpSpPr>
          <p:grpSpPr bwMode="auto">
            <a:xfrm>
              <a:off x="4152" y="144"/>
              <a:ext cx="1464" cy="1028"/>
              <a:chOff x="4080" y="144"/>
              <a:chExt cx="1464" cy="1028"/>
            </a:xfrm>
          </p:grpSpPr>
          <p:pic>
            <p:nvPicPr>
              <p:cNvPr id="28681" name="Picture 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56" y="144"/>
                <a:ext cx="484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683" name="Text Box 10"/>
              <p:cNvSpPr txBox="1">
                <a:spLocks noChangeArrowheads="1"/>
              </p:cNvSpPr>
              <p:nvPr/>
            </p:nvSpPr>
            <p:spPr bwMode="auto">
              <a:xfrm>
                <a:off x="4080" y="768"/>
                <a:ext cx="1464" cy="404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none">
                <a:spAutoFit/>
              </a:bodyPr>
              <a:lstStyle>
                <a:lvl1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2pPr>
                <a:lvl3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3pPr>
                <a:lvl4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4pPr>
                <a:lvl5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9pPr>
              </a:lstStyle>
              <a:p>
                <a:pPr algn="ctr" eaLnBrk="0" hangingPunct="0">
                  <a:defRPr/>
                </a:pPr>
                <a:r>
                  <a:rPr lang="en-GB" sz="1800" b="0">
                    <a:solidFill>
                      <a:srgbClr val="732600"/>
                    </a:solidFill>
                  </a:rPr>
                  <a:t>University of Oxford</a:t>
                </a:r>
              </a:p>
              <a:p>
                <a:pPr algn="ctr" eaLnBrk="0" hangingPunct="0">
                  <a:defRPr/>
                </a:pPr>
                <a:r>
                  <a:rPr lang="en-GB" sz="1800" b="0">
                    <a:solidFill>
                      <a:srgbClr val="732600"/>
                    </a:solidFill>
                  </a:rPr>
                  <a:t>Dept of Education</a:t>
                </a:r>
              </a:p>
            </p:txBody>
          </p:sp>
        </p:grpSp>
      </p:grpSp>
      <p:pic>
        <p:nvPicPr>
          <p:cNvPr id="28676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17018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Box 9"/>
          <p:cNvSpPr txBox="1">
            <a:spLocks noChangeArrowheads="1"/>
          </p:cNvSpPr>
          <p:nvPr/>
        </p:nvSpPr>
        <p:spPr bwMode="auto">
          <a:xfrm>
            <a:off x="0" y="1219200"/>
            <a:ext cx="2865438" cy="30797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US" sz="1400" b="0">
                <a:solidFill>
                  <a:srgbClr val="732600"/>
                </a:solidFill>
              </a:rPr>
              <a:t>Promoting Mathematical Thinking</a:t>
            </a:r>
          </a:p>
        </p:txBody>
      </p:sp>
      <p:pic>
        <p:nvPicPr>
          <p:cNvPr id="28678" name="Picture 12" descr="NCETM_CPD_Standard_Logo FINAL Small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0"/>
            <a:ext cx="187166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358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halkboard" charset="0"/>
                <a:ea typeface="ＭＳ Ｐゴシック" charset="0"/>
                <a:cs typeface="ＭＳ Ｐゴシック" charset="0"/>
              </a:rPr>
              <a:t>Pattern Continuation</a:t>
            </a:r>
          </a:p>
        </p:txBody>
      </p:sp>
      <p:sp>
        <p:nvSpPr>
          <p:cNvPr id="177169" name="Rectangle 17"/>
          <p:cNvSpPr>
            <a:spLocks noChangeArrowheads="1"/>
          </p:cNvSpPr>
          <p:nvPr/>
        </p:nvSpPr>
        <p:spPr bwMode="auto">
          <a:xfrm>
            <a:off x="457200" y="5791200"/>
            <a:ext cx="838200" cy="381000"/>
          </a:xfrm>
          <a:prstGeom prst="rect">
            <a:avLst/>
          </a:prstGeom>
          <a:solidFill>
            <a:srgbClr val="8DA1FF"/>
          </a:solidFill>
          <a:ln w="9525">
            <a:solidFill>
              <a:srgbClr val="8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cs typeface="+mn-cs"/>
            </a:endParaRPr>
          </a:p>
        </p:txBody>
      </p:sp>
      <p:sp>
        <p:nvSpPr>
          <p:cNvPr id="177170" name="Rectangle 18"/>
          <p:cNvSpPr>
            <a:spLocks noChangeArrowheads="1"/>
          </p:cNvSpPr>
          <p:nvPr/>
        </p:nvSpPr>
        <p:spPr bwMode="auto">
          <a:xfrm rot="5400000">
            <a:off x="1066800" y="5562600"/>
            <a:ext cx="838200" cy="381000"/>
          </a:xfrm>
          <a:prstGeom prst="rect">
            <a:avLst/>
          </a:prstGeom>
          <a:solidFill>
            <a:srgbClr val="8DA1FF"/>
          </a:solidFill>
          <a:ln w="9525">
            <a:solidFill>
              <a:srgbClr val="8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cs typeface="+mn-cs"/>
            </a:endParaRPr>
          </a:p>
        </p:txBody>
      </p: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1676400" y="5410200"/>
            <a:ext cx="838200" cy="762000"/>
            <a:chOff x="960" y="2736"/>
            <a:chExt cx="528" cy="480"/>
          </a:xfrm>
        </p:grpSpPr>
        <p:sp>
          <p:nvSpPr>
            <p:cNvPr id="177172" name="Rectangle 20"/>
            <p:cNvSpPr>
              <a:spLocks noChangeArrowheads="1"/>
            </p:cNvSpPr>
            <p:nvPr/>
          </p:nvSpPr>
          <p:spPr bwMode="auto">
            <a:xfrm>
              <a:off x="960" y="2976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7173" name="Rectangle 21"/>
            <p:cNvSpPr>
              <a:spLocks noChangeArrowheads="1"/>
            </p:cNvSpPr>
            <p:nvPr/>
          </p:nvSpPr>
          <p:spPr bwMode="auto">
            <a:xfrm>
              <a:off x="960" y="2736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2514600" y="4495800"/>
            <a:ext cx="381000" cy="1676400"/>
            <a:chOff x="2256" y="2160"/>
            <a:chExt cx="240" cy="1056"/>
          </a:xfrm>
        </p:grpSpPr>
        <p:sp>
          <p:nvSpPr>
            <p:cNvPr id="177175" name="Rectangle 23"/>
            <p:cNvSpPr>
              <a:spLocks noChangeArrowheads="1"/>
            </p:cNvSpPr>
            <p:nvPr/>
          </p:nvSpPr>
          <p:spPr bwMode="auto">
            <a:xfrm rot="5400000">
              <a:off x="2112" y="2832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7176" name="Rectangle 24"/>
            <p:cNvSpPr>
              <a:spLocks noChangeArrowheads="1"/>
            </p:cNvSpPr>
            <p:nvPr/>
          </p:nvSpPr>
          <p:spPr bwMode="auto">
            <a:xfrm rot="5400000">
              <a:off x="2112" y="2304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2895600" y="5029200"/>
            <a:ext cx="838200" cy="1143000"/>
            <a:chOff x="2496" y="2496"/>
            <a:chExt cx="528" cy="720"/>
          </a:xfrm>
        </p:grpSpPr>
        <p:sp>
          <p:nvSpPr>
            <p:cNvPr id="177178" name="Rectangle 26"/>
            <p:cNvSpPr>
              <a:spLocks noChangeArrowheads="1"/>
            </p:cNvSpPr>
            <p:nvPr/>
          </p:nvSpPr>
          <p:spPr bwMode="auto">
            <a:xfrm>
              <a:off x="2496" y="2976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7179" name="Rectangle 27"/>
            <p:cNvSpPr>
              <a:spLocks noChangeArrowheads="1"/>
            </p:cNvSpPr>
            <p:nvPr/>
          </p:nvSpPr>
          <p:spPr bwMode="auto">
            <a:xfrm>
              <a:off x="2496" y="2736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7180" name="Rectangle 28"/>
            <p:cNvSpPr>
              <a:spLocks noChangeArrowheads="1"/>
            </p:cNvSpPr>
            <p:nvPr/>
          </p:nvSpPr>
          <p:spPr bwMode="auto">
            <a:xfrm>
              <a:off x="2496" y="2496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6" name="Group 29"/>
          <p:cNvGrpSpPr>
            <a:grpSpLocks/>
          </p:cNvGrpSpPr>
          <p:nvPr/>
        </p:nvGrpSpPr>
        <p:grpSpPr bwMode="auto">
          <a:xfrm>
            <a:off x="3733800" y="4495800"/>
            <a:ext cx="381000" cy="1676400"/>
            <a:chOff x="3024" y="2160"/>
            <a:chExt cx="240" cy="1056"/>
          </a:xfrm>
        </p:grpSpPr>
        <p:sp>
          <p:nvSpPr>
            <p:cNvPr id="177182" name="Rectangle 30"/>
            <p:cNvSpPr>
              <a:spLocks noChangeArrowheads="1"/>
            </p:cNvSpPr>
            <p:nvPr/>
          </p:nvSpPr>
          <p:spPr bwMode="auto">
            <a:xfrm rot="5400000">
              <a:off x="2880" y="2832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7183" name="Rectangle 31"/>
            <p:cNvSpPr>
              <a:spLocks noChangeArrowheads="1"/>
            </p:cNvSpPr>
            <p:nvPr/>
          </p:nvSpPr>
          <p:spPr bwMode="auto">
            <a:xfrm rot="5400000">
              <a:off x="2880" y="2304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7" name="Group 32"/>
          <p:cNvGrpSpPr>
            <a:grpSpLocks/>
          </p:cNvGrpSpPr>
          <p:nvPr/>
        </p:nvGrpSpPr>
        <p:grpSpPr bwMode="auto">
          <a:xfrm>
            <a:off x="4114800" y="4648200"/>
            <a:ext cx="838200" cy="1524000"/>
            <a:chOff x="3264" y="2256"/>
            <a:chExt cx="528" cy="960"/>
          </a:xfrm>
        </p:grpSpPr>
        <p:sp>
          <p:nvSpPr>
            <p:cNvPr id="177185" name="Rectangle 33"/>
            <p:cNvSpPr>
              <a:spLocks noChangeArrowheads="1"/>
            </p:cNvSpPr>
            <p:nvPr/>
          </p:nvSpPr>
          <p:spPr bwMode="auto">
            <a:xfrm>
              <a:off x="3264" y="2976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7186" name="Rectangle 34"/>
            <p:cNvSpPr>
              <a:spLocks noChangeArrowheads="1"/>
            </p:cNvSpPr>
            <p:nvPr/>
          </p:nvSpPr>
          <p:spPr bwMode="auto">
            <a:xfrm>
              <a:off x="3264" y="2736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7187" name="Rectangle 35"/>
            <p:cNvSpPr>
              <a:spLocks noChangeArrowheads="1"/>
            </p:cNvSpPr>
            <p:nvPr/>
          </p:nvSpPr>
          <p:spPr bwMode="auto">
            <a:xfrm>
              <a:off x="3264" y="2496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7188" name="Rectangle 36"/>
            <p:cNvSpPr>
              <a:spLocks noChangeArrowheads="1"/>
            </p:cNvSpPr>
            <p:nvPr/>
          </p:nvSpPr>
          <p:spPr bwMode="auto">
            <a:xfrm>
              <a:off x="3264" y="2256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8" name="Group 37"/>
          <p:cNvGrpSpPr>
            <a:grpSpLocks/>
          </p:cNvGrpSpPr>
          <p:nvPr/>
        </p:nvGrpSpPr>
        <p:grpSpPr bwMode="auto">
          <a:xfrm>
            <a:off x="4953000" y="3657600"/>
            <a:ext cx="381000" cy="2514600"/>
            <a:chOff x="3792" y="1632"/>
            <a:chExt cx="240" cy="1584"/>
          </a:xfrm>
        </p:grpSpPr>
        <p:sp>
          <p:nvSpPr>
            <p:cNvPr id="177190" name="Rectangle 38"/>
            <p:cNvSpPr>
              <a:spLocks noChangeArrowheads="1"/>
            </p:cNvSpPr>
            <p:nvPr/>
          </p:nvSpPr>
          <p:spPr bwMode="auto">
            <a:xfrm rot="5400000">
              <a:off x="3648" y="2832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7191" name="Rectangle 39"/>
            <p:cNvSpPr>
              <a:spLocks noChangeArrowheads="1"/>
            </p:cNvSpPr>
            <p:nvPr/>
          </p:nvSpPr>
          <p:spPr bwMode="auto">
            <a:xfrm rot="5400000">
              <a:off x="3648" y="2304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7192" name="Rectangle 40"/>
            <p:cNvSpPr>
              <a:spLocks noChangeArrowheads="1"/>
            </p:cNvSpPr>
            <p:nvPr/>
          </p:nvSpPr>
          <p:spPr bwMode="auto">
            <a:xfrm rot="5400000">
              <a:off x="3648" y="1776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9" name="Group 41"/>
          <p:cNvGrpSpPr>
            <a:grpSpLocks/>
          </p:cNvGrpSpPr>
          <p:nvPr/>
        </p:nvGrpSpPr>
        <p:grpSpPr bwMode="auto">
          <a:xfrm>
            <a:off x="5334000" y="4267200"/>
            <a:ext cx="838200" cy="1905000"/>
            <a:chOff x="4032" y="2016"/>
            <a:chExt cx="528" cy="1200"/>
          </a:xfrm>
        </p:grpSpPr>
        <p:sp>
          <p:nvSpPr>
            <p:cNvPr id="177194" name="Rectangle 42"/>
            <p:cNvSpPr>
              <a:spLocks noChangeArrowheads="1"/>
            </p:cNvSpPr>
            <p:nvPr/>
          </p:nvSpPr>
          <p:spPr bwMode="auto">
            <a:xfrm>
              <a:off x="4032" y="2976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7195" name="Rectangle 43"/>
            <p:cNvSpPr>
              <a:spLocks noChangeArrowheads="1"/>
            </p:cNvSpPr>
            <p:nvPr/>
          </p:nvSpPr>
          <p:spPr bwMode="auto">
            <a:xfrm>
              <a:off x="4032" y="2736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7196" name="Rectangle 44"/>
            <p:cNvSpPr>
              <a:spLocks noChangeArrowheads="1"/>
            </p:cNvSpPr>
            <p:nvPr/>
          </p:nvSpPr>
          <p:spPr bwMode="auto">
            <a:xfrm>
              <a:off x="4032" y="2496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7197" name="Rectangle 45"/>
            <p:cNvSpPr>
              <a:spLocks noChangeArrowheads="1"/>
            </p:cNvSpPr>
            <p:nvPr/>
          </p:nvSpPr>
          <p:spPr bwMode="auto">
            <a:xfrm>
              <a:off x="4032" y="2256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7198" name="Rectangle 46"/>
            <p:cNvSpPr>
              <a:spLocks noChangeArrowheads="1"/>
            </p:cNvSpPr>
            <p:nvPr/>
          </p:nvSpPr>
          <p:spPr bwMode="auto">
            <a:xfrm>
              <a:off x="4032" y="2016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0" name="Group 47"/>
          <p:cNvGrpSpPr>
            <a:grpSpLocks/>
          </p:cNvGrpSpPr>
          <p:nvPr/>
        </p:nvGrpSpPr>
        <p:grpSpPr bwMode="auto">
          <a:xfrm>
            <a:off x="6172200" y="3657600"/>
            <a:ext cx="381000" cy="2514600"/>
            <a:chOff x="4560" y="1632"/>
            <a:chExt cx="240" cy="1584"/>
          </a:xfrm>
        </p:grpSpPr>
        <p:sp>
          <p:nvSpPr>
            <p:cNvPr id="177200" name="Rectangle 48"/>
            <p:cNvSpPr>
              <a:spLocks noChangeArrowheads="1"/>
            </p:cNvSpPr>
            <p:nvPr/>
          </p:nvSpPr>
          <p:spPr bwMode="auto">
            <a:xfrm rot="5400000">
              <a:off x="4416" y="2832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7201" name="Rectangle 49"/>
            <p:cNvSpPr>
              <a:spLocks noChangeArrowheads="1"/>
            </p:cNvSpPr>
            <p:nvPr/>
          </p:nvSpPr>
          <p:spPr bwMode="auto">
            <a:xfrm rot="5400000">
              <a:off x="4416" y="2304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7202" name="Rectangle 50"/>
            <p:cNvSpPr>
              <a:spLocks noChangeArrowheads="1"/>
            </p:cNvSpPr>
            <p:nvPr/>
          </p:nvSpPr>
          <p:spPr bwMode="auto">
            <a:xfrm rot="5400000">
              <a:off x="4416" y="1776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1" name="Group 51"/>
          <p:cNvGrpSpPr>
            <a:grpSpLocks/>
          </p:cNvGrpSpPr>
          <p:nvPr/>
        </p:nvGrpSpPr>
        <p:grpSpPr bwMode="auto">
          <a:xfrm>
            <a:off x="6553200" y="3886200"/>
            <a:ext cx="838200" cy="2286000"/>
            <a:chOff x="4800" y="1776"/>
            <a:chExt cx="528" cy="1440"/>
          </a:xfrm>
        </p:grpSpPr>
        <p:sp>
          <p:nvSpPr>
            <p:cNvPr id="177204" name="Rectangle 52"/>
            <p:cNvSpPr>
              <a:spLocks noChangeArrowheads="1"/>
            </p:cNvSpPr>
            <p:nvPr/>
          </p:nvSpPr>
          <p:spPr bwMode="auto">
            <a:xfrm>
              <a:off x="4800" y="2976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7205" name="Rectangle 53"/>
            <p:cNvSpPr>
              <a:spLocks noChangeArrowheads="1"/>
            </p:cNvSpPr>
            <p:nvPr/>
          </p:nvSpPr>
          <p:spPr bwMode="auto">
            <a:xfrm>
              <a:off x="4800" y="2736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7206" name="Rectangle 54"/>
            <p:cNvSpPr>
              <a:spLocks noChangeArrowheads="1"/>
            </p:cNvSpPr>
            <p:nvPr/>
          </p:nvSpPr>
          <p:spPr bwMode="auto">
            <a:xfrm>
              <a:off x="4800" y="2496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7207" name="Rectangle 55"/>
            <p:cNvSpPr>
              <a:spLocks noChangeArrowheads="1"/>
            </p:cNvSpPr>
            <p:nvPr/>
          </p:nvSpPr>
          <p:spPr bwMode="auto">
            <a:xfrm>
              <a:off x="4800" y="2256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7208" name="Rectangle 56"/>
            <p:cNvSpPr>
              <a:spLocks noChangeArrowheads="1"/>
            </p:cNvSpPr>
            <p:nvPr/>
          </p:nvSpPr>
          <p:spPr bwMode="auto">
            <a:xfrm>
              <a:off x="4800" y="2016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7209" name="Rectangle 57"/>
            <p:cNvSpPr>
              <a:spLocks noChangeArrowheads="1"/>
            </p:cNvSpPr>
            <p:nvPr/>
          </p:nvSpPr>
          <p:spPr bwMode="auto">
            <a:xfrm>
              <a:off x="4800" y="1776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3" name="Group 72"/>
          <p:cNvGrpSpPr>
            <a:grpSpLocks/>
          </p:cNvGrpSpPr>
          <p:nvPr/>
        </p:nvGrpSpPr>
        <p:grpSpPr bwMode="auto">
          <a:xfrm>
            <a:off x="7391400" y="2819400"/>
            <a:ext cx="381000" cy="3352800"/>
            <a:chOff x="4560" y="1440"/>
            <a:chExt cx="240" cy="2112"/>
          </a:xfrm>
        </p:grpSpPr>
        <p:sp>
          <p:nvSpPr>
            <p:cNvPr id="177225" name="Rectangle 73"/>
            <p:cNvSpPr>
              <a:spLocks noChangeArrowheads="1"/>
            </p:cNvSpPr>
            <p:nvPr/>
          </p:nvSpPr>
          <p:spPr bwMode="auto">
            <a:xfrm rot="5400000">
              <a:off x="4416" y="3168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7226" name="Rectangle 74"/>
            <p:cNvSpPr>
              <a:spLocks noChangeArrowheads="1"/>
            </p:cNvSpPr>
            <p:nvPr/>
          </p:nvSpPr>
          <p:spPr bwMode="auto">
            <a:xfrm rot="5400000">
              <a:off x="4416" y="2640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7227" name="Rectangle 75"/>
            <p:cNvSpPr>
              <a:spLocks noChangeArrowheads="1"/>
            </p:cNvSpPr>
            <p:nvPr/>
          </p:nvSpPr>
          <p:spPr bwMode="auto">
            <a:xfrm rot="5400000">
              <a:off x="4416" y="2112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7228" name="Rectangle 76"/>
            <p:cNvSpPr>
              <a:spLocks noChangeArrowheads="1"/>
            </p:cNvSpPr>
            <p:nvPr/>
          </p:nvSpPr>
          <p:spPr bwMode="auto">
            <a:xfrm rot="5400000">
              <a:off x="4416" y="1584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4" name="Group 77"/>
          <p:cNvGrpSpPr>
            <a:grpSpLocks/>
          </p:cNvGrpSpPr>
          <p:nvPr/>
        </p:nvGrpSpPr>
        <p:grpSpPr bwMode="auto">
          <a:xfrm>
            <a:off x="7772400" y="3506788"/>
            <a:ext cx="838200" cy="2665412"/>
            <a:chOff x="4800" y="2209"/>
            <a:chExt cx="528" cy="1679"/>
          </a:xfrm>
        </p:grpSpPr>
        <p:sp>
          <p:nvSpPr>
            <p:cNvPr id="177230" name="Rectangle 78"/>
            <p:cNvSpPr>
              <a:spLocks noChangeArrowheads="1"/>
            </p:cNvSpPr>
            <p:nvPr/>
          </p:nvSpPr>
          <p:spPr bwMode="auto">
            <a:xfrm>
              <a:off x="4800" y="3648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7231" name="Rectangle 79"/>
            <p:cNvSpPr>
              <a:spLocks noChangeArrowheads="1"/>
            </p:cNvSpPr>
            <p:nvPr/>
          </p:nvSpPr>
          <p:spPr bwMode="auto">
            <a:xfrm>
              <a:off x="4800" y="3408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7232" name="Rectangle 80"/>
            <p:cNvSpPr>
              <a:spLocks noChangeArrowheads="1"/>
            </p:cNvSpPr>
            <p:nvPr/>
          </p:nvSpPr>
          <p:spPr bwMode="auto">
            <a:xfrm>
              <a:off x="4800" y="3168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7233" name="Rectangle 81"/>
            <p:cNvSpPr>
              <a:spLocks noChangeArrowheads="1"/>
            </p:cNvSpPr>
            <p:nvPr/>
          </p:nvSpPr>
          <p:spPr bwMode="auto">
            <a:xfrm>
              <a:off x="4800" y="2928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7234" name="Rectangle 82"/>
            <p:cNvSpPr>
              <a:spLocks noChangeArrowheads="1"/>
            </p:cNvSpPr>
            <p:nvPr/>
          </p:nvSpPr>
          <p:spPr bwMode="auto">
            <a:xfrm>
              <a:off x="4800" y="2689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7235" name="Rectangle 83"/>
            <p:cNvSpPr>
              <a:spLocks noChangeArrowheads="1"/>
            </p:cNvSpPr>
            <p:nvPr/>
          </p:nvSpPr>
          <p:spPr bwMode="auto">
            <a:xfrm>
              <a:off x="4800" y="2449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7236" name="Rectangle 84"/>
            <p:cNvSpPr>
              <a:spLocks noChangeArrowheads="1"/>
            </p:cNvSpPr>
            <p:nvPr/>
          </p:nvSpPr>
          <p:spPr bwMode="auto">
            <a:xfrm>
              <a:off x="4800" y="2209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5" name="Group 85"/>
          <p:cNvGrpSpPr>
            <a:grpSpLocks/>
          </p:cNvGrpSpPr>
          <p:nvPr/>
        </p:nvGrpSpPr>
        <p:grpSpPr bwMode="auto">
          <a:xfrm>
            <a:off x="8610600" y="2819400"/>
            <a:ext cx="381000" cy="3352800"/>
            <a:chOff x="4560" y="1440"/>
            <a:chExt cx="240" cy="2112"/>
          </a:xfrm>
        </p:grpSpPr>
        <p:sp>
          <p:nvSpPr>
            <p:cNvPr id="177238" name="Rectangle 86"/>
            <p:cNvSpPr>
              <a:spLocks noChangeArrowheads="1"/>
            </p:cNvSpPr>
            <p:nvPr/>
          </p:nvSpPr>
          <p:spPr bwMode="auto">
            <a:xfrm rot="5400000">
              <a:off x="4416" y="3168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7239" name="Rectangle 87"/>
            <p:cNvSpPr>
              <a:spLocks noChangeArrowheads="1"/>
            </p:cNvSpPr>
            <p:nvPr/>
          </p:nvSpPr>
          <p:spPr bwMode="auto">
            <a:xfrm rot="5400000">
              <a:off x="4416" y="2640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7240" name="Rectangle 88"/>
            <p:cNvSpPr>
              <a:spLocks noChangeArrowheads="1"/>
            </p:cNvSpPr>
            <p:nvPr/>
          </p:nvSpPr>
          <p:spPr bwMode="auto">
            <a:xfrm rot="5400000">
              <a:off x="4416" y="2112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7241" name="Rectangle 89"/>
            <p:cNvSpPr>
              <a:spLocks noChangeArrowheads="1"/>
            </p:cNvSpPr>
            <p:nvPr/>
          </p:nvSpPr>
          <p:spPr bwMode="auto">
            <a:xfrm rot="5400000">
              <a:off x="4416" y="1584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77242" name="Rectangle 90"/>
          <p:cNvSpPr>
            <a:spLocks noChangeArrowheads="1"/>
          </p:cNvSpPr>
          <p:nvPr/>
        </p:nvSpPr>
        <p:spPr bwMode="auto">
          <a:xfrm rot="5400000">
            <a:off x="-152400" y="5562600"/>
            <a:ext cx="838200" cy="381000"/>
          </a:xfrm>
          <a:prstGeom prst="rect">
            <a:avLst/>
          </a:prstGeom>
          <a:solidFill>
            <a:srgbClr val="8DA1FF"/>
          </a:solidFill>
          <a:ln w="9525">
            <a:solidFill>
              <a:srgbClr val="8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375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169" grpId="0" animBg="1"/>
      <p:bldP spid="177170" grpId="0" animBg="1"/>
      <p:bldP spid="17724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halkboard" charset="0"/>
                <a:ea typeface="ＭＳ Ｐゴシック" charset="0"/>
                <a:cs typeface="ＭＳ Ｐゴシック" charset="0"/>
              </a:rPr>
              <a:t>What</a:t>
            </a:r>
            <a:r>
              <a:rPr lang="ja-JP" altLang="en-US">
                <a:latin typeface="Chalkboard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>
                <a:latin typeface="Chalkboard" charset="0"/>
                <a:ea typeface="ＭＳ Ｐゴシック" charset="0"/>
                <a:cs typeface="ＭＳ Ｐゴシック" charset="0"/>
              </a:rPr>
              <a:t>s The Difference?</a:t>
            </a:r>
            <a:endParaRPr lang="en-US">
              <a:latin typeface="Chalkboard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04800" y="2743200"/>
            <a:ext cx="8686800" cy="3962400"/>
            <a:chOff x="192" y="1728"/>
            <a:chExt cx="5472" cy="2496"/>
          </a:xfrm>
        </p:grpSpPr>
        <p:sp>
          <p:nvSpPr>
            <p:cNvPr id="54284" name="AutoShape 4"/>
            <p:cNvSpPr>
              <a:spLocks noChangeArrowheads="1"/>
            </p:cNvSpPr>
            <p:nvPr/>
          </p:nvSpPr>
          <p:spPr bwMode="auto">
            <a:xfrm>
              <a:off x="192" y="1728"/>
              <a:ext cx="3792" cy="1824"/>
            </a:xfrm>
            <a:prstGeom prst="doubleWave">
              <a:avLst>
                <a:gd name="adj1" fmla="val 6500"/>
                <a:gd name="adj2" fmla="val 0"/>
              </a:avLst>
            </a:prstGeom>
            <a:solidFill>
              <a:srgbClr val="B1CEFA"/>
            </a:solidFill>
            <a:ln w="38100">
              <a:solidFill>
                <a:schemeClr val="accent3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GB" b="0">
                <a:solidFill>
                  <a:srgbClr val="732600"/>
                </a:solidFill>
              </a:endParaRPr>
            </a:p>
          </p:txBody>
        </p:sp>
        <p:sp>
          <p:nvSpPr>
            <p:cNvPr id="54285" name="AutoShape 5"/>
            <p:cNvSpPr>
              <a:spLocks noChangeArrowheads="1"/>
            </p:cNvSpPr>
            <p:nvPr/>
          </p:nvSpPr>
          <p:spPr bwMode="auto">
            <a:xfrm>
              <a:off x="4080" y="3600"/>
              <a:ext cx="1584" cy="624"/>
            </a:xfrm>
            <a:prstGeom prst="wedgeRoundRectCallout">
              <a:avLst>
                <a:gd name="adj1" fmla="val -91287"/>
                <a:gd name="adj2" fmla="val -85255"/>
                <a:gd name="adj3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b="0">
                  <a:solidFill>
                    <a:srgbClr val="800000"/>
                  </a:solidFill>
                </a:rPr>
                <a:t>What could </a:t>
              </a:r>
              <a:br>
                <a:rPr lang="en-US" b="0">
                  <a:solidFill>
                    <a:srgbClr val="800000"/>
                  </a:solidFill>
                </a:rPr>
              </a:br>
              <a:r>
                <a:rPr lang="en-US" b="0">
                  <a:solidFill>
                    <a:srgbClr val="800000"/>
                  </a:solidFill>
                </a:rPr>
                <a:t>be varied?</a:t>
              </a: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2743200" y="1905000"/>
            <a:ext cx="2667000" cy="641350"/>
            <a:chOff x="1728" y="1584"/>
            <a:chExt cx="1680" cy="404"/>
          </a:xfrm>
        </p:grpSpPr>
        <p:sp>
          <p:nvSpPr>
            <p:cNvPr id="54280" name="AutoShape 7"/>
            <p:cNvSpPr>
              <a:spLocks noChangeArrowheads="1"/>
            </p:cNvSpPr>
            <p:nvPr/>
          </p:nvSpPr>
          <p:spPr bwMode="auto">
            <a:xfrm>
              <a:off x="1728" y="1680"/>
              <a:ext cx="528" cy="220"/>
            </a:xfrm>
            <a:prstGeom prst="wedgeEllipseCallout">
              <a:avLst>
                <a:gd name="adj1" fmla="val -57199"/>
                <a:gd name="adj2" fmla="val 104093"/>
              </a:avLst>
            </a:prstGeom>
            <a:solidFill>
              <a:schemeClr val="accent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GB">
                <a:latin typeface="Lucida Grande" charset="0"/>
              </a:endParaRPr>
            </a:p>
          </p:txBody>
        </p:sp>
        <p:sp>
          <p:nvSpPr>
            <p:cNvPr id="54281" name="AutoShape 8"/>
            <p:cNvSpPr>
              <a:spLocks noChangeArrowheads="1"/>
            </p:cNvSpPr>
            <p:nvPr/>
          </p:nvSpPr>
          <p:spPr bwMode="auto">
            <a:xfrm>
              <a:off x="2640" y="1680"/>
              <a:ext cx="432" cy="268"/>
            </a:xfrm>
            <a:prstGeom prst="cloudCallout">
              <a:avLst>
                <a:gd name="adj1" fmla="val -75694"/>
                <a:gd name="adj2" fmla="val 79477"/>
              </a:avLst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GB">
                <a:latin typeface="Lucida Grande" charset="0"/>
              </a:endParaRPr>
            </a:p>
          </p:txBody>
        </p:sp>
        <p:sp>
          <p:nvSpPr>
            <p:cNvPr id="54282" name="Text Box 9"/>
            <p:cNvSpPr txBox="1">
              <a:spLocks noChangeArrowheads="1"/>
            </p:cNvSpPr>
            <p:nvPr/>
          </p:nvSpPr>
          <p:spPr bwMode="auto">
            <a:xfrm>
              <a:off x="2352" y="1584"/>
              <a:ext cx="336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sz="3600" b="0">
                  <a:solidFill>
                    <a:srgbClr val="732600"/>
                  </a:solidFill>
                  <a:latin typeface="Lucida Grande" charset="0"/>
                </a:rPr>
                <a:t>–</a:t>
              </a:r>
            </a:p>
          </p:txBody>
        </p:sp>
        <p:sp>
          <p:nvSpPr>
            <p:cNvPr id="54283" name="Text Box 10"/>
            <p:cNvSpPr txBox="1">
              <a:spLocks noChangeArrowheads="1"/>
            </p:cNvSpPr>
            <p:nvPr/>
          </p:nvSpPr>
          <p:spPr bwMode="auto">
            <a:xfrm>
              <a:off x="3063" y="1584"/>
              <a:ext cx="345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9pPr>
            </a:lstStyle>
            <a:p>
              <a:r>
                <a:rPr lang="en-GB" sz="3600" b="0">
                  <a:solidFill>
                    <a:srgbClr val="732600"/>
                  </a:solidFill>
                  <a:latin typeface="Lucida Grande" charset="0"/>
                </a:rPr>
                <a:t>=</a:t>
              </a:r>
            </a:p>
          </p:txBody>
        </p:sp>
      </p:grpSp>
      <p:sp>
        <p:nvSpPr>
          <p:cNvPr id="112651" name="Text Box 11"/>
          <p:cNvSpPr txBox="1">
            <a:spLocks noChangeArrowheads="1"/>
          </p:cNvSpPr>
          <p:nvPr/>
        </p:nvSpPr>
        <p:spPr bwMode="auto">
          <a:xfrm>
            <a:off x="533400" y="3048000"/>
            <a:ext cx="4191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en-GB" b="0">
                <a:solidFill>
                  <a:srgbClr val="732600"/>
                </a:solidFill>
              </a:rPr>
              <a:t>First, add one to each</a:t>
            </a:r>
          </a:p>
        </p:txBody>
      </p:sp>
      <p:sp>
        <p:nvSpPr>
          <p:cNvPr id="112652" name="Text Box 12"/>
          <p:cNvSpPr txBox="1">
            <a:spLocks noChangeArrowheads="1"/>
          </p:cNvSpPr>
          <p:nvPr/>
        </p:nvSpPr>
        <p:spPr bwMode="auto">
          <a:xfrm>
            <a:off x="533400" y="3886200"/>
            <a:ext cx="57150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en-GB" b="0">
                <a:solidFill>
                  <a:srgbClr val="732600"/>
                </a:solidFill>
              </a:rPr>
              <a:t>First, </a:t>
            </a:r>
            <a:br>
              <a:rPr lang="en-GB" b="0">
                <a:solidFill>
                  <a:srgbClr val="732600"/>
                </a:solidFill>
              </a:rPr>
            </a:br>
            <a:r>
              <a:rPr lang="en-GB" b="0">
                <a:solidFill>
                  <a:srgbClr val="732600"/>
                </a:solidFill>
              </a:rPr>
              <a:t>add one to the larger and subtract one from the smaller</a:t>
            </a:r>
          </a:p>
        </p:txBody>
      </p:sp>
      <p:sp>
        <p:nvSpPr>
          <p:cNvPr id="112653" name="AutoShape 13"/>
          <p:cNvSpPr>
            <a:spLocks noChangeArrowheads="1"/>
          </p:cNvSpPr>
          <p:nvPr/>
        </p:nvSpPr>
        <p:spPr bwMode="auto">
          <a:xfrm>
            <a:off x="6227763" y="3068638"/>
            <a:ext cx="2763837" cy="1350962"/>
          </a:xfrm>
          <a:prstGeom prst="wedgeRoundRectCallout">
            <a:avLst>
              <a:gd name="adj1" fmla="val -90259"/>
              <a:gd name="adj2" fmla="val -25111"/>
              <a:gd name="adj3" fmla="val 1666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GB" sz="2400" b="0">
                <a:solidFill>
                  <a:srgbClr val="800000"/>
                </a:solidFill>
              </a:rPr>
              <a:t>What then </a:t>
            </a:r>
            <a:br>
              <a:rPr lang="en-GB" sz="2400" b="0">
                <a:solidFill>
                  <a:srgbClr val="800000"/>
                </a:solidFill>
              </a:rPr>
            </a:br>
            <a:r>
              <a:rPr lang="en-GB" sz="2400" b="0">
                <a:solidFill>
                  <a:srgbClr val="800000"/>
                </a:solidFill>
              </a:rPr>
              <a:t>would be </a:t>
            </a:r>
            <a:br>
              <a:rPr lang="en-GB" sz="2400" b="0">
                <a:solidFill>
                  <a:srgbClr val="800000"/>
                </a:solidFill>
              </a:rPr>
            </a:br>
            <a:r>
              <a:rPr lang="en-GB" sz="2400" b="0">
                <a:solidFill>
                  <a:srgbClr val="800000"/>
                </a:solidFill>
              </a:rPr>
              <a:t>the difference?</a:t>
            </a:r>
          </a:p>
        </p:txBody>
      </p:sp>
      <p:sp>
        <p:nvSpPr>
          <p:cNvPr id="112654" name="AutoShape 14"/>
          <p:cNvSpPr>
            <a:spLocks noChangeArrowheads="1"/>
          </p:cNvSpPr>
          <p:nvPr/>
        </p:nvSpPr>
        <p:spPr bwMode="auto">
          <a:xfrm>
            <a:off x="6227763" y="3068638"/>
            <a:ext cx="2763837" cy="1350962"/>
          </a:xfrm>
          <a:prstGeom prst="wedgeRoundRectCallout">
            <a:avLst>
              <a:gd name="adj1" fmla="val -71301"/>
              <a:gd name="adj2" fmla="val 49671"/>
              <a:gd name="adj3" fmla="val 1666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GB" sz="2400" b="0">
                <a:solidFill>
                  <a:srgbClr val="800000"/>
                </a:solidFill>
              </a:rPr>
              <a:t>What then </a:t>
            </a:r>
            <a:br>
              <a:rPr lang="en-GB" sz="2400" b="0">
                <a:solidFill>
                  <a:srgbClr val="800000"/>
                </a:solidFill>
              </a:rPr>
            </a:br>
            <a:r>
              <a:rPr lang="en-GB" sz="2400" b="0">
                <a:solidFill>
                  <a:srgbClr val="800000"/>
                </a:solidFill>
              </a:rPr>
              <a:t>would be </a:t>
            </a:r>
            <a:br>
              <a:rPr lang="en-GB" sz="2400" b="0">
                <a:solidFill>
                  <a:srgbClr val="800000"/>
                </a:solidFill>
              </a:rPr>
            </a:br>
            <a:r>
              <a:rPr lang="en-GB" sz="2400" b="0">
                <a:solidFill>
                  <a:srgbClr val="800000"/>
                </a:solidFill>
              </a:rPr>
              <a:t>the difference?</a:t>
            </a:r>
          </a:p>
        </p:txBody>
      </p:sp>
    </p:spTree>
    <p:extLst>
      <p:ext uri="{BB962C8B-B14F-4D97-AF65-F5344CB8AC3E}">
        <p14:creationId xmlns:p14="http://schemas.microsoft.com/office/powerpoint/2010/main" val="35808020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12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2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1126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112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12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1126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51" grpId="0"/>
      <p:bldP spid="112651" grpId="1"/>
      <p:bldP spid="112651" grpId="2"/>
      <p:bldP spid="112652" grpId="0"/>
      <p:bldP spid="112653" grpId="0" animBg="1"/>
      <p:bldP spid="112653" grpId="1" animBg="1"/>
      <p:bldP spid="112654" grpId="0" animBg="1"/>
      <p:bldP spid="11265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Chalkboard" charset="0"/>
                <a:ea typeface="ＭＳ Ｐゴシック" charset="0"/>
                <a:cs typeface="ＭＳ Ｐゴシック" charset="0"/>
              </a:rPr>
              <a:t>Don’t be So Negative!</a:t>
            </a:r>
          </a:p>
        </p:txBody>
      </p:sp>
      <p:sp>
        <p:nvSpPr>
          <p:cNvPr id="34818" name="Content Placeholder 2"/>
          <p:cNvSpPr>
            <a:spLocks noGrp="1"/>
          </p:cNvSpPr>
          <p:nvPr>
            <p:ph idx="1"/>
          </p:nvPr>
        </p:nvSpPr>
        <p:spPr>
          <a:xfrm>
            <a:off x="539750" y="1052513"/>
            <a:ext cx="8064500" cy="1728787"/>
          </a:xfrm>
        </p:spPr>
        <p:txBody>
          <a:bodyPr/>
          <a:lstStyle/>
          <a:p>
            <a:r>
              <a:rPr lang="en-GB">
                <a:latin typeface="Chalkboard" charset="0"/>
                <a:ea typeface="ＭＳ Ｐゴシック" charset="0"/>
                <a:cs typeface="ＭＳ Ｐゴシック" charset="0"/>
              </a:rPr>
              <a:t>The driver did not deny that he refrained from avoiding the prevention of the failure to miss flattening the badger”</a:t>
            </a:r>
          </a:p>
          <a:p>
            <a:r>
              <a:rPr lang="en-GB">
                <a:latin typeface="Chalkboard" charset="0"/>
                <a:ea typeface="ＭＳ Ｐゴシック" charset="0"/>
                <a:cs typeface="ＭＳ Ｐゴシック" charset="0"/>
              </a:rPr>
              <a:t>Was the badger flattened or not?</a:t>
            </a:r>
          </a:p>
        </p:txBody>
      </p:sp>
      <p:sp>
        <p:nvSpPr>
          <p:cNvPr id="34819" name="TextBox 3"/>
          <p:cNvSpPr txBox="1">
            <a:spLocks noChangeArrowheads="1"/>
          </p:cNvSpPr>
          <p:nvPr/>
        </p:nvSpPr>
        <p:spPr bwMode="auto">
          <a:xfrm>
            <a:off x="1268413" y="6424613"/>
            <a:ext cx="78501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000" b="0">
                <a:solidFill>
                  <a:srgbClr val="00002A"/>
                </a:solidFill>
              </a:rPr>
              <a:t>Ilam Samson DeMathtifying Demystifying Maths p98 (Tarquin)</a:t>
            </a:r>
          </a:p>
        </p:txBody>
      </p:sp>
      <p:sp>
        <p:nvSpPr>
          <p:cNvPr id="34820" name="Content Placeholder 2"/>
          <p:cNvSpPr txBox="1">
            <a:spLocks/>
          </p:cNvSpPr>
          <p:nvPr/>
        </p:nvSpPr>
        <p:spPr bwMode="auto">
          <a:xfrm>
            <a:off x="0" y="3357563"/>
            <a:ext cx="5292725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>
            <a:lvl1pPr marL="342900" indent="-3429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Clr>
                <a:schemeClr val="bg1"/>
              </a:buClr>
              <a:buSzPct val="75000"/>
              <a:buFont typeface="Wingdings" charset="0"/>
              <a:buChar char="v"/>
            </a:pPr>
            <a:r>
              <a:rPr lang="en-GB" sz="2400" b="0">
                <a:solidFill>
                  <a:srgbClr val="800000"/>
                </a:solidFill>
              </a:rPr>
              <a:t>The driver did not deny </a:t>
            </a:r>
          </a:p>
          <a:p>
            <a:pPr>
              <a:spcBef>
                <a:spcPct val="20000"/>
              </a:spcBef>
              <a:buSzPct val="75000"/>
              <a:buFont typeface="Lucida Grande" charset="0"/>
              <a:buChar char="…"/>
            </a:pPr>
            <a:r>
              <a:rPr lang="en-GB" sz="2400" b="0">
                <a:solidFill>
                  <a:srgbClr val="800000"/>
                </a:solidFill>
              </a:rPr>
              <a:t>that he refrained from avoiding </a:t>
            </a:r>
          </a:p>
          <a:p>
            <a:pPr>
              <a:spcBef>
                <a:spcPct val="20000"/>
              </a:spcBef>
              <a:buSzPct val="75000"/>
              <a:buFont typeface="Lucida Grande" charset="0"/>
              <a:buChar char="…"/>
            </a:pPr>
            <a:r>
              <a:rPr lang="en-GB" sz="2400" b="0">
                <a:solidFill>
                  <a:srgbClr val="800000"/>
                </a:solidFill>
              </a:rPr>
              <a:t>the prevention of the failure </a:t>
            </a:r>
          </a:p>
          <a:p>
            <a:pPr>
              <a:spcBef>
                <a:spcPct val="20000"/>
              </a:spcBef>
              <a:buSzPct val="75000"/>
              <a:buFont typeface="Lucida Grande" charset="0"/>
              <a:buChar char="…"/>
            </a:pPr>
            <a:r>
              <a:rPr lang="en-GB" sz="2400" b="0">
                <a:solidFill>
                  <a:srgbClr val="800000"/>
                </a:solidFill>
              </a:rPr>
              <a:t>to miss flattening the badger</a:t>
            </a:r>
          </a:p>
        </p:txBody>
      </p:sp>
      <p:sp>
        <p:nvSpPr>
          <p:cNvPr id="34821" name="Content Placeholder 2"/>
          <p:cNvSpPr txBox="1">
            <a:spLocks/>
          </p:cNvSpPr>
          <p:nvPr/>
        </p:nvSpPr>
        <p:spPr bwMode="auto">
          <a:xfrm>
            <a:off x="5580112" y="3357563"/>
            <a:ext cx="3563888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>
            <a:lvl1pPr marL="342900" indent="-3429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SzPct val="75000"/>
              <a:buFont typeface="Lucida Grande" charset="0"/>
              <a:buChar char="…"/>
            </a:pPr>
            <a:r>
              <a:rPr lang="en-GB" sz="2400" b="0">
                <a:solidFill>
                  <a:srgbClr val="800000"/>
                </a:solidFill>
              </a:rPr>
              <a:t>it happened:</a:t>
            </a:r>
          </a:p>
          <a:p>
            <a:pPr>
              <a:spcBef>
                <a:spcPct val="20000"/>
              </a:spcBef>
              <a:buSzPct val="75000"/>
              <a:buFont typeface="Lucida Grande" charset="0"/>
              <a:buChar char="…"/>
            </a:pPr>
            <a:r>
              <a:rPr lang="en-GB" sz="2400" b="0">
                <a:solidFill>
                  <a:srgbClr val="800000"/>
                </a:solidFill>
              </a:rPr>
              <a:t>it happened;</a:t>
            </a:r>
          </a:p>
          <a:p>
            <a:pPr>
              <a:spcBef>
                <a:spcPct val="20000"/>
              </a:spcBef>
              <a:buSzPct val="75000"/>
              <a:buFont typeface="Lucida Grande" charset="0"/>
              <a:buChar char="…"/>
            </a:pPr>
            <a:r>
              <a:rPr lang="en-GB" sz="2400" b="0">
                <a:solidFill>
                  <a:srgbClr val="800000"/>
                </a:solidFill>
              </a:rPr>
              <a:t>it happened;</a:t>
            </a:r>
          </a:p>
          <a:p>
            <a:pPr>
              <a:spcBef>
                <a:spcPct val="20000"/>
              </a:spcBef>
              <a:buSzPct val="75000"/>
              <a:buFont typeface="Lucida Grande" charset="0"/>
              <a:buChar char="…"/>
            </a:pPr>
            <a:r>
              <a:rPr lang="en-GB" sz="2400" b="0">
                <a:solidFill>
                  <a:srgbClr val="800000"/>
                </a:solidFill>
              </a:rPr>
              <a:t>the badger was safe!</a:t>
            </a:r>
          </a:p>
        </p:txBody>
      </p:sp>
      <p:sp>
        <p:nvSpPr>
          <p:cNvPr id="34822" name="TextBox 6"/>
          <p:cNvSpPr txBox="1">
            <a:spLocks noChangeArrowheads="1"/>
          </p:cNvSpPr>
          <p:nvPr/>
        </p:nvSpPr>
        <p:spPr bwMode="auto">
          <a:xfrm>
            <a:off x="2987675" y="5661025"/>
            <a:ext cx="3600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eaLnBrk="1" hangingPunct="1"/>
            <a:r>
              <a:rPr lang="en-GB" b="0">
                <a:solidFill>
                  <a:srgbClr val="00002A"/>
                </a:solidFill>
              </a:rPr>
              <a:t>Make up your own!</a:t>
            </a:r>
          </a:p>
        </p:txBody>
      </p:sp>
    </p:spTree>
    <p:extLst>
      <p:ext uri="{BB962C8B-B14F-4D97-AF65-F5344CB8AC3E}">
        <p14:creationId xmlns:p14="http://schemas.microsoft.com/office/powerpoint/2010/main" val="3702882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/>
      <p:bldP spid="34820" grpId="0"/>
      <p:bldP spid="34821" grpId="0"/>
      <p:bldP spid="348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latin typeface="Chalkboard" charset="0"/>
                <a:ea typeface="ＭＳ Ｐゴシック" charset="0"/>
                <a:cs typeface="ＭＳ Ｐゴシック" charset="0"/>
              </a:rPr>
              <a:t>Raise your hand up when you can see 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750" y="1916113"/>
            <a:ext cx="8064500" cy="2736850"/>
          </a:xfrm>
        </p:spPr>
        <p:txBody>
          <a:bodyPr/>
          <a:lstStyle/>
          <a:p>
            <a:pPr>
              <a:defRPr/>
            </a:pPr>
            <a:r>
              <a:rPr lang="en-GB">
                <a:latin typeface="Chalkboard" charset="0"/>
                <a:ea typeface="ＭＳ Ｐゴシック" charset="0"/>
                <a:cs typeface="ＭＳ Ｐゴシック" charset="0"/>
              </a:rPr>
              <a:t>Something that is 3/5 of something else</a:t>
            </a:r>
          </a:p>
          <a:p>
            <a:pPr>
              <a:defRPr/>
            </a:pPr>
            <a:r>
              <a:rPr lang="en-GB">
                <a:latin typeface="Chalkboard" charset="0"/>
                <a:ea typeface="ＭＳ Ｐゴシック" charset="0"/>
                <a:cs typeface="ＭＳ Ｐゴシック" charset="0"/>
              </a:rPr>
              <a:t>Something that is 2/5 of something else</a:t>
            </a:r>
          </a:p>
          <a:p>
            <a:pPr>
              <a:defRPr/>
            </a:pPr>
            <a:r>
              <a:rPr lang="en-GB">
                <a:latin typeface="Chalkboard" charset="0"/>
                <a:ea typeface="ＭＳ Ｐゴシック" charset="0"/>
                <a:cs typeface="ＭＳ Ｐゴシック" charset="0"/>
              </a:rPr>
              <a:t>Something that is 2/3 of something else</a:t>
            </a:r>
          </a:p>
          <a:p>
            <a:pPr>
              <a:defRPr/>
            </a:pPr>
            <a:r>
              <a:rPr lang="en-GB">
                <a:latin typeface="Chalkboard" charset="0"/>
                <a:ea typeface="ＭＳ Ｐゴシック" charset="0"/>
                <a:cs typeface="ＭＳ Ｐゴシック" charset="0"/>
              </a:rPr>
              <a:t>Something that is 5/3 of something else</a:t>
            </a:r>
          </a:p>
          <a:p>
            <a:pPr>
              <a:defRPr/>
            </a:pPr>
            <a:r>
              <a:rPr lang="en-GB">
                <a:latin typeface="Chalkboard" charset="0"/>
                <a:ea typeface="ＭＳ Ｐゴシック" charset="0"/>
                <a:cs typeface="ＭＳ Ｐゴシック" charset="0"/>
              </a:rPr>
              <a:t>What other fractional actions can you see?</a:t>
            </a:r>
          </a:p>
        </p:txBody>
      </p:sp>
      <p:grpSp>
        <p:nvGrpSpPr>
          <p:cNvPr id="47107" name="Group 41"/>
          <p:cNvGrpSpPr>
            <a:grpSpLocks/>
          </p:cNvGrpSpPr>
          <p:nvPr/>
        </p:nvGrpSpPr>
        <p:grpSpPr bwMode="auto">
          <a:xfrm>
            <a:off x="2700338" y="1052513"/>
            <a:ext cx="2667000" cy="533400"/>
            <a:chOff x="1536" y="3312"/>
            <a:chExt cx="1680" cy="336"/>
          </a:xfrm>
        </p:grpSpPr>
        <p:sp>
          <p:nvSpPr>
            <p:cNvPr id="5" name="Rectangle 36"/>
            <p:cNvSpPr>
              <a:spLocks noChangeArrowheads="1"/>
            </p:cNvSpPr>
            <p:nvPr/>
          </p:nvSpPr>
          <p:spPr bwMode="auto">
            <a:xfrm>
              <a:off x="1536" y="3312"/>
              <a:ext cx="336" cy="336"/>
            </a:xfrm>
            <a:prstGeom prst="rect">
              <a:avLst/>
            </a:prstGeom>
            <a:solidFill>
              <a:srgbClr val="CCFF66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6" name="Rectangle 37"/>
            <p:cNvSpPr>
              <a:spLocks noChangeArrowheads="1"/>
            </p:cNvSpPr>
            <p:nvPr/>
          </p:nvSpPr>
          <p:spPr bwMode="auto">
            <a:xfrm>
              <a:off x="1872" y="3312"/>
              <a:ext cx="336" cy="336"/>
            </a:xfrm>
            <a:prstGeom prst="rect">
              <a:avLst/>
            </a:prstGeom>
            <a:solidFill>
              <a:srgbClr val="CCFF66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7" name="Rectangle 38"/>
            <p:cNvSpPr>
              <a:spLocks noChangeArrowheads="1"/>
            </p:cNvSpPr>
            <p:nvPr/>
          </p:nvSpPr>
          <p:spPr bwMode="auto">
            <a:xfrm>
              <a:off x="2208" y="3312"/>
              <a:ext cx="336" cy="336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8" name="Rectangle 39"/>
            <p:cNvSpPr>
              <a:spLocks noChangeArrowheads="1"/>
            </p:cNvSpPr>
            <p:nvPr/>
          </p:nvSpPr>
          <p:spPr bwMode="auto">
            <a:xfrm>
              <a:off x="2544" y="3312"/>
              <a:ext cx="336" cy="336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9" name="Rectangle 40"/>
            <p:cNvSpPr>
              <a:spLocks noChangeArrowheads="1"/>
            </p:cNvSpPr>
            <p:nvPr/>
          </p:nvSpPr>
          <p:spPr bwMode="auto">
            <a:xfrm>
              <a:off x="2880" y="3312"/>
              <a:ext cx="336" cy="336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GB"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111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Stepping Stones</a:t>
            </a:r>
          </a:p>
        </p:txBody>
      </p:sp>
      <p:grpSp>
        <p:nvGrpSpPr>
          <p:cNvPr id="4" name="Group 66"/>
          <p:cNvGrpSpPr>
            <a:grpSpLocks/>
          </p:cNvGrpSpPr>
          <p:nvPr/>
        </p:nvGrpSpPr>
        <p:grpSpPr bwMode="auto">
          <a:xfrm>
            <a:off x="5364088" y="692696"/>
            <a:ext cx="2520280" cy="2016224"/>
            <a:chOff x="1968" y="1488"/>
            <a:chExt cx="1920" cy="1536"/>
          </a:xfrm>
        </p:grpSpPr>
        <p:sp>
          <p:nvSpPr>
            <p:cNvPr id="5" name="Rectangle 46"/>
            <p:cNvSpPr>
              <a:spLocks noChangeArrowheads="1"/>
            </p:cNvSpPr>
            <p:nvPr/>
          </p:nvSpPr>
          <p:spPr bwMode="auto">
            <a:xfrm>
              <a:off x="1968" y="1488"/>
              <a:ext cx="384" cy="384"/>
            </a:xfrm>
            <a:prstGeom prst="rect">
              <a:avLst/>
            </a:prstGeom>
            <a:solidFill>
              <a:srgbClr val="00800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6" name="Rectangle 47"/>
            <p:cNvSpPr>
              <a:spLocks noChangeArrowheads="1"/>
            </p:cNvSpPr>
            <p:nvPr/>
          </p:nvSpPr>
          <p:spPr bwMode="auto">
            <a:xfrm>
              <a:off x="2352" y="1488"/>
              <a:ext cx="384" cy="384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7" name="Rectangle 48"/>
            <p:cNvSpPr>
              <a:spLocks noChangeArrowheads="1"/>
            </p:cNvSpPr>
            <p:nvPr/>
          </p:nvSpPr>
          <p:spPr bwMode="auto">
            <a:xfrm>
              <a:off x="2736" y="1488"/>
              <a:ext cx="384" cy="384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8" name="Rectangle 49"/>
            <p:cNvSpPr>
              <a:spLocks noChangeArrowheads="1"/>
            </p:cNvSpPr>
            <p:nvPr/>
          </p:nvSpPr>
          <p:spPr bwMode="auto">
            <a:xfrm>
              <a:off x="3120" y="1488"/>
              <a:ext cx="384" cy="384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9" name="Rectangle 50"/>
            <p:cNvSpPr>
              <a:spLocks noChangeArrowheads="1"/>
            </p:cNvSpPr>
            <p:nvPr/>
          </p:nvSpPr>
          <p:spPr bwMode="auto">
            <a:xfrm>
              <a:off x="1968" y="1872"/>
              <a:ext cx="384" cy="384"/>
            </a:xfrm>
            <a:prstGeom prst="rect">
              <a:avLst/>
            </a:prstGeom>
            <a:solidFill>
              <a:srgbClr val="00800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0" name="Rectangle 51"/>
            <p:cNvSpPr>
              <a:spLocks noChangeArrowheads="1"/>
            </p:cNvSpPr>
            <p:nvPr/>
          </p:nvSpPr>
          <p:spPr bwMode="auto">
            <a:xfrm>
              <a:off x="2352" y="1872"/>
              <a:ext cx="384" cy="384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1" name="Rectangle 52"/>
            <p:cNvSpPr>
              <a:spLocks noChangeArrowheads="1"/>
            </p:cNvSpPr>
            <p:nvPr/>
          </p:nvSpPr>
          <p:spPr bwMode="auto">
            <a:xfrm>
              <a:off x="2736" y="1872"/>
              <a:ext cx="384" cy="384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2" name="Rectangle 53"/>
            <p:cNvSpPr>
              <a:spLocks noChangeArrowheads="1"/>
            </p:cNvSpPr>
            <p:nvPr/>
          </p:nvSpPr>
          <p:spPr bwMode="auto">
            <a:xfrm>
              <a:off x="3120" y="1872"/>
              <a:ext cx="384" cy="384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3" name="Rectangle 54"/>
            <p:cNvSpPr>
              <a:spLocks noChangeArrowheads="1"/>
            </p:cNvSpPr>
            <p:nvPr/>
          </p:nvSpPr>
          <p:spPr bwMode="auto">
            <a:xfrm>
              <a:off x="1968" y="2256"/>
              <a:ext cx="384" cy="384"/>
            </a:xfrm>
            <a:prstGeom prst="rect">
              <a:avLst/>
            </a:prstGeom>
            <a:solidFill>
              <a:srgbClr val="00800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4" name="Rectangle 55"/>
            <p:cNvSpPr>
              <a:spLocks noChangeArrowheads="1"/>
            </p:cNvSpPr>
            <p:nvPr/>
          </p:nvSpPr>
          <p:spPr bwMode="auto">
            <a:xfrm>
              <a:off x="2352" y="2256"/>
              <a:ext cx="384" cy="384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5" name="Rectangle 56"/>
            <p:cNvSpPr>
              <a:spLocks noChangeArrowheads="1"/>
            </p:cNvSpPr>
            <p:nvPr/>
          </p:nvSpPr>
          <p:spPr bwMode="auto">
            <a:xfrm>
              <a:off x="2736" y="2256"/>
              <a:ext cx="384" cy="384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6" name="Rectangle 57"/>
            <p:cNvSpPr>
              <a:spLocks noChangeArrowheads="1"/>
            </p:cNvSpPr>
            <p:nvPr/>
          </p:nvSpPr>
          <p:spPr bwMode="auto">
            <a:xfrm>
              <a:off x="3120" y="2256"/>
              <a:ext cx="384" cy="384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7" name="Rectangle 58"/>
            <p:cNvSpPr>
              <a:spLocks noChangeArrowheads="1"/>
            </p:cNvSpPr>
            <p:nvPr/>
          </p:nvSpPr>
          <p:spPr bwMode="auto">
            <a:xfrm>
              <a:off x="1968" y="2640"/>
              <a:ext cx="384" cy="384"/>
            </a:xfrm>
            <a:prstGeom prst="rect">
              <a:avLst/>
            </a:prstGeom>
            <a:solidFill>
              <a:srgbClr val="80000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8" name="Rectangle 59"/>
            <p:cNvSpPr>
              <a:spLocks noChangeArrowheads="1"/>
            </p:cNvSpPr>
            <p:nvPr/>
          </p:nvSpPr>
          <p:spPr bwMode="auto">
            <a:xfrm>
              <a:off x="2352" y="2640"/>
              <a:ext cx="384" cy="384"/>
            </a:xfrm>
            <a:prstGeom prst="rect">
              <a:avLst/>
            </a:prstGeom>
            <a:solidFill>
              <a:srgbClr val="CCFF66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9" name="Rectangle 60"/>
            <p:cNvSpPr>
              <a:spLocks noChangeArrowheads="1"/>
            </p:cNvSpPr>
            <p:nvPr/>
          </p:nvSpPr>
          <p:spPr bwMode="auto">
            <a:xfrm>
              <a:off x="2736" y="2640"/>
              <a:ext cx="384" cy="384"/>
            </a:xfrm>
            <a:prstGeom prst="rect">
              <a:avLst/>
            </a:prstGeom>
            <a:solidFill>
              <a:srgbClr val="CCFF66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20" name="Rectangle 61"/>
            <p:cNvSpPr>
              <a:spLocks noChangeArrowheads="1"/>
            </p:cNvSpPr>
            <p:nvPr/>
          </p:nvSpPr>
          <p:spPr bwMode="auto">
            <a:xfrm>
              <a:off x="3120" y="2640"/>
              <a:ext cx="384" cy="384"/>
            </a:xfrm>
            <a:prstGeom prst="rect">
              <a:avLst/>
            </a:prstGeom>
            <a:solidFill>
              <a:srgbClr val="CCFF66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21" name="Rectangle 62"/>
            <p:cNvSpPr>
              <a:spLocks noChangeArrowheads="1"/>
            </p:cNvSpPr>
            <p:nvPr/>
          </p:nvSpPr>
          <p:spPr bwMode="auto">
            <a:xfrm>
              <a:off x="3504" y="1488"/>
              <a:ext cx="384" cy="384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22" name="Rectangle 63"/>
            <p:cNvSpPr>
              <a:spLocks noChangeArrowheads="1"/>
            </p:cNvSpPr>
            <p:nvPr/>
          </p:nvSpPr>
          <p:spPr bwMode="auto">
            <a:xfrm>
              <a:off x="3504" y="1872"/>
              <a:ext cx="384" cy="384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23" name="Rectangle 64"/>
            <p:cNvSpPr>
              <a:spLocks noChangeArrowheads="1"/>
            </p:cNvSpPr>
            <p:nvPr/>
          </p:nvSpPr>
          <p:spPr bwMode="auto">
            <a:xfrm>
              <a:off x="3504" y="2256"/>
              <a:ext cx="384" cy="384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24" name="Rectangle 65"/>
            <p:cNvSpPr>
              <a:spLocks noChangeArrowheads="1"/>
            </p:cNvSpPr>
            <p:nvPr/>
          </p:nvSpPr>
          <p:spPr bwMode="auto">
            <a:xfrm>
              <a:off x="3504" y="2640"/>
              <a:ext cx="384" cy="384"/>
            </a:xfrm>
            <a:prstGeom prst="rect">
              <a:avLst/>
            </a:prstGeom>
            <a:solidFill>
              <a:srgbClr val="CCFF66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GB">
                <a:cs typeface="+mn-cs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51520" y="1124744"/>
            <a:ext cx="5019323" cy="12003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algn="ctr" eaLnBrk="0" hangingPunct="0">
              <a:defRPr/>
            </a:pPr>
            <a:r>
              <a:rPr lang="en-GB" sz="2400" b="0">
                <a:solidFill>
                  <a:srgbClr val="008000"/>
                </a:solidFill>
              </a:rPr>
              <a:t>Raise your hand when you can see</a:t>
            </a:r>
          </a:p>
          <a:p>
            <a:pPr algn="ctr" eaLnBrk="0" hangingPunct="0">
              <a:defRPr/>
            </a:pPr>
            <a:r>
              <a:rPr lang="en-GB" sz="2400" b="0">
                <a:solidFill>
                  <a:srgbClr val="008000"/>
                </a:solidFill>
              </a:rPr>
              <a:t>something that is 1/4 – 1/5</a:t>
            </a:r>
            <a:br>
              <a:rPr lang="en-GB" sz="2400" b="0">
                <a:solidFill>
                  <a:srgbClr val="008000"/>
                </a:solidFill>
              </a:rPr>
            </a:br>
            <a:r>
              <a:rPr lang="en-GB" sz="2400" b="0">
                <a:solidFill>
                  <a:srgbClr val="008000"/>
                </a:solidFill>
              </a:rPr>
              <a:t>of something else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611560" y="3068960"/>
            <a:ext cx="3537202" cy="3321080"/>
            <a:chOff x="611560" y="3068960"/>
            <a:chExt cx="3537202" cy="3321080"/>
          </a:xfrm>
        </p:grpSpPr>
        <p:sp>
          <p:nvSpPr>
            <p:cNvPr id="27" name="Rectangle 46"/>
            <p:cNvSpPr>
              <a:spLocks noChangeArrowheads="1"/>
            </p:cNvSpPr>
            <p:nvPr/>
          </p:nvSpPr>
          <p:spPr bwMode="auto">
            <a:xfrm>
              <a:off x="1700490" y="3140968"/>
              <a:ext cx="378042" cy="378042"/>
            </a:xfrm>
            <a:prstGeom prst="rect">
              <a:avLst/>
            </a:prstGeom>
            <a:solidFill>
              <a:srgbClr val="00800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28" name="Rectangle 47"/>
            <p:cNvSpPr>
              <a:spLocks noChangeArrowheads="1"/>
            </p:cNvSpPr>
            <p:nvPr/>
          </p:nvSpPr>
          <p:spPr bwMode="auto">
            <a:xfrm>
              <a:off x="2078532" y="3140968"/>
              <a:ext cx="378042" cy="378042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29" name="Rectangle 48"/>
            <p:cNvSpPr>
              <a:spLocks noChangeArrowheads="1"/>
            </p:cNvSpPr>
            <p:nvPr/>
          </p:nvSpPr>
          <p:spPr bwMode="auto">
            <a:xfrm>
              <a:off x="3014636" y="3140968"/>
              <a:ext cx="378042" cy="378042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30" name="Rectangle 49"/>
            <p:cNvSpPr>
              <a:spLocks noChangeArrowheads="1"/>
            </p:cNvSpPr>
            <p:nvPr/>
          </p:nvSpPr>
          <p:spPr bwMode="auto">
            <a:xfrm>
              <a:off x="3392678" y="3140968"/>
              <a:ext cx="378042" cy="378042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31" name="Rectangle 50"/>
            <p:cNvSpPr>
              <a:spLocks noChangeArrowheads="1"/>
            </p:cNvSpPr>
            <p:nvPr/>
          </p:nvSpPr>
          <p:spPr bwMode="auto">
            <a:xfrm>
              <a:off x="1700490" y="3519010"/>
              <a:ext cx="378042" cy="378042"/>
            </a:xfrm>
            <a:prstGeom prst="rect">
              <a:avLst/>
            </a:prstGeom>
            <a:solidFill>
              <a:srgbClr val="00800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32" name="Rectangle 51"/>
            <p:cNvSpPr>
              <a:spLocks noChangeArrowheads="1"/>
            </p:cNvSpPr>
            <p:nvPr/>
          </p:nvSpPr>
          <p:spPr bwMode="auto">
            <a:xfrm>
              <a:off x="2078532" y="3519010"/>
              <a:ext cx="378042" cy="378042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33" name="Rectangle 52"/>
            <p:cNvSpPr>
              <a:spLocks noChangeArrowheads="1"/>
            </p:cNvSpPr>
            <p:nvPr/>
          </p:nvSpPr>
          <p:spPr bwMode="auto">
            <a:xfrm>
              <a:off x="3014636" y="3519010"/>
              <a:ext cx="378042" cy="378042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34" name="Rectangle 53"/>
            <p:cNvSpPr>
              <a:spLocks noChangeArrowheads="1"/>
            </p:cNvSpPr>
            <p:nvPr/>
          </p:nvSpPr>
          <p:spPr bwMode="auto">
            <a:xfrm>
              <a:off x="3392678" y="3519010"/>
              <a:ext cx="378042" cy="378042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35" name="Rectangle 54"/>
            <p:cNvSpPr>
              <a:spLocks noChangeArrowheads="1"/>
            </p:cNvSpPr>
            <p:nvPr/>
          </p:nvSpPr>
          <p:spPr bwMode="auto">
            <a:xfrm>
              <a:off x="1700490" y="4473116"/>
              <a:ext cx="378042" cy="378042"/>
            </a:xfrm>
            <a:prstGeom prst="rect">
              <a:avLst/>
            </a:prstGeom>
            <a:solidFill>
              <a:srgbClr val="00800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36" name="Rectangle 55"/>
            <p:cNvSpPr>
              <a:spLocks noChangeArrowheads="1"/>
            </p:cNvSpPr>
            <p:nvPr/>
          </p:nvSpPr>
          <p:spPr bwMode="auto">
            <a:xfrm>
              <a:off x="2078532" y="4473116"/>
              <a:ext cx="378042" cy="378042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37" name="Rectangle 56"/>
            <p:cNvSpPr>
              <a:spLocks noChangeArrowheads="1"/>
            </p:cNvSpPr>
            <p:nvPr/>
          </p:nvSpPr>
          <p:spPr bwMode="auto">
            <a:xfrm>
              <a:off x="3014636" y="4473116"/>
              <a:ext cx="378042" cy="378042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38" name="Rectangle 57"/>
            <p:cNvSpPr>
              <a:spLocks noChangeArrowheads="1"/>
            </p:cNvSpPr>
            <p:nvPr/>
          </p:nvSpPr>
          <p:spPr bwMode="auto">
            <a:xfrm>
              <a:off x="3392678" y="4473116"/>
              <a:ext cx="378042" cy="378042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39" name="Rectangle 58"/>
            <p:cNvSpPr>
              <a:spLocks noChangeArrowheads="1"/>
            </p:cNvSpPr>
            <p:nvPr/>
          </p:nvSpPr>
          <p:spPr bwMode="auto">
            <a:xfrm>
              <a:off x="1700490" y="4851158"/>
              <a:ext cx="378042" cy="378042"/>
            </a:xfrm>
            <a:prstGeom prst="rect">
              <a:avLst/>
            </a:prstGeom>
            <a:solidFill>
              <a:srgbClr val="80000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40" name="Rectangle 59"/>
            <p:cNvSpPr>
              <a:spLocks noChangeArrowheads="1"/>
            </p:cNvSpPr>
            <p:nvPr/>
          </p:nvSpPr>
          <p:spPr bwMode="auto">
            <a:xfrm>
              <a:off x="2078532" y="4851158"/>
              <a:ext cx="378042" cy="378042"/>
            </a:xfrm>
            <a:prstGeom prst="rect">
              <a:avLst/>
            </a:prstGeom>
            <a:solidFill>
              <a:srgbClr val="CCFF66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41" name="Rectangle 60"/>
            <p:cNvSpPr>
              <a:spLocks noChangeArrowheads="1"/>
            </p:cNvSpPr>
            <p:nvPr/>
          </p:nvSpPr>
          <p:spPr bwMode="auto">
            <a:xfrm>
              <a:off x="3014636" y="4851158"/>
              <a:ext cx="378042" cy="378042"/>
            </a:xfrm>
            <a:prstGeom prst="rect">
              <a:avLst/>
            </a:prstGeom>
            <a:solidFill>
              <a:srgbClr val="CCFF66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42" name="Rectangle 61"/>
            <p:cNvSpPr>
              <a:spLocks noChangeArrowheads="1"/>
            </p:cNvSpPr>
            <p:nvPr/>
          </p:nvSpPr>
          <p:spPr bwMode="auto">
            <a:xfrm>
              <a:off x="3392678" y="4851158"/>
              <a:ext cx="378042" cy="378042"/>
            </a:xfrm>
            <a:prstGeom prst="rect">
              <a:avLst/>
            </a:prstGeom>
            <a:solidFill>
              <a:srgbClr val="CCFF66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43" name="Rectangle 62"/>
            <p:cNvSpPr>
              <a:spLocks noChangeArrowheads="1"/>
            </p:cNvSpPr>
            <p:nvPr/>
          </p:nvSpPr>
          <p:spPr bwMode="auto">
            <a:xfrm>
              <a:off x="3770720" y="3140968"/>
              <a:ext cx="378042" cy="378042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44" name="Rectangle 63"/>
            <p:cNvSpPr>
              <a:spLocks noChangeArrowheads="1"/>
            </p:cNvSpPr>
            <p:nvPr/>
          </p:nvSpPr>
          <p:spPr bwMode="auto">
            <a:xfrm>
              <a:off x="3770720" y="3519010"/>
              <a:ext cx="378042" cy="378042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45" name="Rectangle 64"/>
            <p:cNvSpPr>
              <a:spLocks noChangeArrowheads="1"/>
            </p:cNvSpPr>
            <p:nvPr/>
          </p:nvSpPr>
          <p:spPr bwMode="auto">
            <a:xfrm>
              <a:off x="3770720" y="4473116"/>
              <a:ext cx="378042" cy="378042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46" name="Rectangle 65"/>
            <p:cNvSpPr>
              <a:spLocks noChangeArrowheads="1"/>
            </p:cNvSpPr>
            <p:nvPr/>
          </p:nvSpPr>
          <p:spPr bwMode="auto">
            <a:xfrm>
              <a:off x="3770720" y="4851158"/>
              <a:ext cx="378042" cy="378042"/>
            </a:xfrm>
            <a:prstGeom prst="rect">
              <a:avLst/>
            </a:prstGeom>
            <a:solidFill>
              <a:srgbClr val="CCFF66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492578" y="4581128"/>
              <a:ext cx="493914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b="0" dirty="0">
                  <a:solidFill>
                    <a:srgbClr val="000000"/>
                  </a:solidFill>
                </a:rPr>
                <a:t>…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628482" y="3717032"/>
              <a:ext cx="493914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b="0" dirty="0">
                  <a:solidFill>
                    <a:srgbClr val="000000"/>
                  </a:solidFill>
                </a:rPr>
                <a:t>…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11560" y="3780328"/>
              <a:ext cx="440858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b="0" dirty="0">
                  <a:solidFill>
                    <a:srgbClr val="000000"/>
                  </a:solidFill>
                </a:rPr>
                <a:t>R</a:t>
              </a:r>
            </a:p>
          </p:txBody>
        </p:sp>
        <p:sp>
          <p:nvSpPr>
            <p:cNvPr id="50" name="Left Brace 49"/>
            <p:cNvSpPr/>
            <p:nvPr/>
          </p:nvSpPr>
          <p:spPr bwMode="auto">
            <a:xfrm>
              <a:off x="1124426" y="3068960"/>
              <a:ext cx="432048" cy="2232248"/>
            </a:xfrm>
            <a:prstGeom prst="leftBrace">
              <a:avLst>
                <a:gd name="adj1" fmla="val 40824"/>
                <a:gd name="adj2" fmla="val 50000"/>
              </a:avLst>
            </a:prstGeom>
            <a:noFill/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charset="0"/>
              </a:endParaRPr>
            </a:p>
          </p:txBody>
        </p:sp>
        <p:sp>
          <p:nvSpPr>
            <p:cNvPr id="51" name="Left Brace 50"/>
            <p:cNvSpPr/>
            <p:nvPr/>
          </p:nvSpPr>
          <p:spPr bwMode="auto">
            <a:xfrm rot="16200000">
              <a:off x="2672598" y="4329100"/>
              <a:ext cx="432048" cy="2520280"/>
            </a:xfrm>
            <a:prstGeom prst="leftBrace">
              <a:avLst>
                <a:gd name="adj1" fmla="val 32487"/>
                <a:gd name="adj2" fmla="val 50000"/>
              </a:avLst>
            </a:prstGeom>
            <a:noFill/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492578" y="5805264"/>
              <a:ext cx="814489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b="0" dirty="0">
                  <a:solidFill>
                    <a:srgbClr val="000000"/>
                  </a:solidFill>
                </a:rPr>
                <a:t>R+1</a:t>
              </a:r>
            </a:p>
          </p:txBody>
        </p:sp>
      </p:grpSp>
      <p:graphicFrame>
        <p:nvGraphicFramePr>
          <p:cNvPr id="53" name="Object 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0949765"/>
              </p:ext>
            </p:extLst>
          </p:nvPr>
        </p:nvGraphicFramePr>
        <p:xfrm>
          <a:off x="4848870" y="3140398"/>
          <a:ext cx="1593850" cy="1008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5" name="Equation" r:id="rId3" imgW="622300" imgH="393700" progId="Equation.DSMT4">
                  <p:embed/>
                </p:oleObj>
              </mc:Choice>
              <mc:Fallback>
                <p:oleObj name="Equation" r:id="rId3" imgW="622300" imgH="393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48870" y="3140398"/>
                        <a:ext cx="1593850" cy="1008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ct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8661959"/>
              </p:ext>
            </p:extLst>
          </p:nvPr>
        </p:nvGraphicFramePr>
        <p:xfrm>
          <a:off x="6563370" y="3068960"/>
          <a:ext cx="1897062" cy="1150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6" name="Equation" r:id="rId5" imgW="711200" imgH="431800" progId="Equation.DSMT4">
                  <p:embed/>
                </p:oleObj>
              </mc:Choice>
              <mc:Fallback>
                <p:oleObj name="Equation" r:id="rId5" imgW="711200" imgH="431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563370" y="3068960"/>
                        <a:ext cx="1897062" cy="1150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Object 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0656646"/>
              </p:ext>
            </p:extLst>
          </p:nvPr>
        </p:nvGraphicFramePr>
        <p:xfrm>
          <a:off x="4708525" y="5589860"/>
          <a:ext cx="1625600" cy="1008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7" name="Equation" r:id="rId7" imgW="635000" imgH="393700" progId="Equation.DSMT4">
                  <p:embed/>
                </p:oleObj>
              </mc:Choice>
              <mc:Fallback>
                <p:oleObj name="Equation" r:id="rId7" imgW="635000" imgH="393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708525" y="5589860"/>
                        <a:ext cx="1625600" cy="1008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ct 5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0769932"/>
              </p:ext>
            </p:extLst>
          </p:nvPr>
        </p:nvGraphicFramePr>
        <p:xfrm>
          <a:off x="6421438" y="5518422"/>
          <a:ext cx="1931987" cy="1150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8" name="Equation" r:id="rId9" imgW="723900" imgH="431800" progId="Equation.DSMT4">
                  <p:embed/>
                </p:oleObj>
              </mc:Choice>
              <mc:Fallback>
                <p:oleObj name="Equation" r:id="rId9" imgW="723900" imgH="431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421438" y="5518422"/>
                        <a:ext cx="1931987" cy="1150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" name="Rounded Rectangular Callout 57"/>
          <p:cNvSpPr/>
          <p:nvPr/>
        </p:nvSpPr>
        <p:spPr bwMode="auto">
          <a:xfrm>
            <a:off x="4644008" y="4365104"/>
            <a:ext cx="4248472" cy="1008112"/>
          </a:xfrm>
          <a:prstGeom prst="wedgeRoundRectCallout">
            <a:avLst>
              <a:gd name="adj1" fmla="val -29447"/>
              <a:gd name="adj2" fmla="val 77445"/>
              <a:gd name="adj3" fmla="val 16667"/>
            </a:avLst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rPr>
              <a:t>What needs to change so as to ‘see’ that</a:t>
            </a:r>
          </a:p>
        </p:txBody>
      </p:sp>
    </p:spTree>
    <p:extLst>
      <p:ext uri="{BB962C8B-B14F-4D97-AF65-F5344CB8AC3E}">
        <p14:creationId xmlns:p14="http://schemas.microsoft.com/office/powerpoint/2010/main" val="1241691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5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SWYS</a:t>
            </a:r>
          </a:p>
        </p:txBody>
      </p:sp>
      <p:grpSp>
        <p:nvGrpSpPr>
          <p:cNvPr id="422" name="Group 421"/>
          <p:cNvGrpSpPr/>
          <p:nvPr/>
        </p:nvGrpSpPr>
        <p:grpSpPr>
          <a:xfrm>
            <a:off x="1039189" y="1272012"/>
            <a:ext cx="1872208" cy="1377254"/>
            <a:chOff x="467544" y="1241926"/>
            <a:chExt cx="3389423" cy="2493365"/>
          </a:xfrm>
        </p:grpSpPr>
        <p:grpSp>
          <p:nvGrpSpPr>
            <p:cNvPr id="88" name="Group 87"/>
            <p:cNvGrpSpPr/>
            <p:nvPr/>
          </p:nvGrpSpPr>
          <p:grpSpPr>
            <a:xfrm>
              <a:off x="471964" y="3372050"/>
              <a:ext cx="2520280" cy="360040"/>
              <a:chOff x="4792444" y="3758924"/>
              <a:chExt cx="2520280" cy="360040"/>
            </a:xfrm>
            <a:solidFill>
              <a:srgbClr val="008000"/>
            </a:solidFill>
          </p:grpSpPr>
          <p:sp>
            <p:nvSpPr>
              <p:cNvPr id="5" name="Rectangle 4"/>
              <p:cNvSpPr/>
              <p:nvPr/>
            </p:nvSpPr>
            <p:spPr bwMode="auto">
              <a:xfrm>
                <a:off x="4792444" y="375892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 bwMode="auto">
              <a:xfrm>
                <a:off x="5152484" y="375892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 bwMode="auto">
              <a:xfrm>
                <a:off x="5512524" y="375892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 bwMode="auto">
              <a:xfrm>
                <a:off x="5872564" y="375892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 bwMode="auto">
              <a:xfrm>
                <a:off x="6232604" y="375892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 bwMode="auto">
              <a:xfrm>
                <a:off x="6592644" y="375892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 bwMode="auto">
              <a:xfrm>
                <a:off x="6952684" y="375892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87" name="Group 86"/>
            <p:cNvGrpSpPr/>
            <p:nvPr/>
          </p:nvGrpSpPr>
          <p:grpSpPr>
            <a:xfrm>
              <a:off x="471964" y="3012010"/>
              <a:ext cx="2520280" cy="360040"/>
              <a:chOff x="4792444" y="3398884"/>
              <a:chExt cx="2520280" cy="360040"/>
            </a:xfrm>
            <a:solidFill>
              <a:srgbClr val="008000"/>
            </a:solidFill>
          </p:grpSpPr>
          <p:sp>
            <p:nvSpPr>
              <p:cNvPr id="12" name="Rectangle 11"/>
              <p:cNvSpPr/>
              <p:nvPr/>
            </p:nvSpPr>
            <p:spPr bwMode="auto">
              <a:xfrm>
                <a:off x="4792444" y="339888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 bwMode="auto">
              <a:xfrm>
                <a:off x="5152484" y="339888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 bwMode="auto">
              <a:xfrm>
                <a:off x="5512524" y="339888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 bwMode="auto">
              <a:xfrm>
                <a:off x="5872564" y="339888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 bwMode="auto">
              <a:xfrm>
                <a:off x="6232604" y="339888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 bwMode="auto">
              <a:xfrm>
                <a:off x="6592644" y="339888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 bwMode="auto">
              <a:xfrm>
                <a:off x="6952684" y="339888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86" name="Group 85"/>
            <p:cNvGrpSpPr/>
            <p:nvPr/>
          </p:nvGrpSpPr>
          <p:grpSpPr>
            <a:xfrm>
              <a:off x="471964" y="2651970"/>
              <a:ext cx="2520280" cy="360040"/>
              <a:chOff x="4792444" y="3038844"/>
              <a:chExt cx="2520280" cy="360040"/>
            </a:xfrm>
            <a:solidFill>
              <a:srgbClr val="008000"/>
            </a:solidFill>
          </p:grpSpPr>
          <p:sp>
            <p:nvSpPr>
              <p:cNvPr id="19" name="Rectangle 18"/>
              <p:cNvSpPr/>
              <p:nvPr/>
            </p:nvSpPr>
            <p:spPr bwMode="auto">
              <a:xfrm>
                <a:off x="4792444" y="303884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 bwMode="auto">
              <a:xfrm>
                <a:off x="5152484" y="303884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 bwMode="auto">
              <a:xfrm>
                <a:off x="5512524" y="303884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 bwMode="auto">
              <a:xfrm>
                <a:off x="5872564" y="303884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 bwMode="auto">
              <a:xfrm>
                <a:off x="6232604" y="303884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 bwMode="auto">
              <a:xfrm>
                <a:off x="6592644" y="303884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 bwMode="auto">
              <a:xfrm>
                <a:off x="6952684" y="303884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85" name="Group 84"/>
            <p:cNvGrpSpPr/>
            <p:nvPr/>
          </p:nvGrpSpPr>
          <p:grpSpPr>
            <a:xfrm>
              <a:off x="471964" y="2291930"/>
              <a:ext cx="2520280" cy="360040"/>
              <a:chOff x="4792444" y="2678804"/>
              <a:chExt cx="2520280" cy="360040"/>
            </a:xfrm>
            <a:solidFill>
              <a:srgbClr val="008000"/>
            </a:solidFill>
          </p:grpSpPr>
          <p:sp>
            <p:nvSpPr>
              <p:cNvPr id="26" name="Rectangle 25"/>
              <p:cNvSpPr/>
              <p:nvPr/>
            </p:nvSpPr>
            <p:spPr bwMode="auto">
              <a:xfrm>
                <a:off x="4792444" y="267880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 bwMode="auto">
              <a:xfrm>
                <a:off x="5152484" y="267880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 bwMode="auto">
              <a:xfrm>
                <a:off x="5512524" y="267880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 bwMode="auto">
              <a:xfrm>
                <a:off x="5872564" y="267880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 bwMode="auto">
              <a:xfrm>
                <a:off x="6232604" y="267880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 bwMode="auto">
              <a:xfrm>
                <a:off x="6592644" y="267880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 bwMode="auto">
              <a:xfrm>
                <a:off x="6952684" y="267880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84" name="Group 83"/>
            <p:cNvGrpSpPr/>
            <p:nvPr/>
          </p:nvGrpSpPr>
          <p:grpSpPr>
            <a:xfrm>
              <a:off x="471964" y="1931890"/>
              <a:ext cx="2520280" cy="360040"/>
              <a:chOff x="4792444" y="2318764"/>
              <a:chExt cx="2520280" cy="360040"/>
            </a:xfrm>
            <a:solidFill>
              <a:srgbClr val="008000"/>
            </a:solidFill>
          </p:grpSpPr>
          <p:sp>
            <p:nvSpPr>
              <p:cNvPr id="33" name="Rectangle 32"/>
              <p:cNvSpPr/>
              <p:nvPr/>
            </p:nvSpPr>
            <p:spPr bwMode="auto">
              <a:xfrm>
                <a:off x="4792444" y="231876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 bwMode="auto">
              <a:xfrm>
                <a:off x="5152484" y="231876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 bwMode="auto">
              <a:xfrm>
                <a:off x="5512524" y="231876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 bwMode="auto">
              <a:xfrm>
                <a:off x="5872564" y="231876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 bwMode="auto">
              <a:xfrm>
                <a:off x="6232604" y="231876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 bwMode="auto">
              <a:xfrm>
                <a:off x="6592644" y="231876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 bwMode="auto">
              <a:xfrm>
                <a:off x="6952684" y="231876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467544" y="1700808"/>
              <a:ext cx="2815909" cy="235254"/>
              <a:chOff x="5071636" y="2765870"/>
              <a:chExt cx="2815909" cy="235254"/>
            </a:xfrm>
            <a:solidFill>
              <a:srgbClr val="008000"/>
            </a:solidFill>
          </p:grpSpPr>
          <p:sp>
            <p:nvSpPr>
              <p:cNvPr id="41" name="Parallelogram 40"/>
              <p:cNvSpPr/>
              <p:nvPr/>
            </p:nvSpPr>
            <p:spPr bwMode="auto">
              <a:xfrm>
                <a:off x="7232624" y="2765870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2" name="Parallelogram 41"/>
              <p:cNvSpPr/>
              <p:nvPr/>
            </p:nvSpPr>
            <p:spPr bwMode="auto">
              <a:xfrm>
                <a:off x="6864866" y="2769159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3" name="Parallelogram 42"/>
              <p:cNvSpPr/>
              <p:nvPr/>
            </p:nvSpPr>
            <p:spPr bwMode="auto">
              <a:xfrm>
                <a:off x="6502803" y="2766753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4" name="Parallelogram 43"/>
              <p:cNvSpPr/>
              <p:nvPr/>
            </p:nvSpPr>
            <p:spPr bwMode="auto">
              <a:xfrm>
                <a:off x="6135045" y="2770042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5" name="Parallelogram 44"/>
              <p:cNvSpPr/>
              <p:nvPr/>
            </p:nvSpPr>
            <p:spPr bwMode="auto">
              <a:xfrm>
                <a:off x="5784372" y="2773331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6" name="Parallelogram 45"/>
              <p:cNvSpPr/>
              <p:nvPr/>
            </p:nvSpPr>
            <p:spPr bwMode="auto">
              <a:xfrm>
                <a:off x="5428004" y="2770925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7" name="Parallelogram 46"/>
              <p:cNvSpPr/>
              <p:nvPr/>
            </p:nvSpPr>
            <p:spPr bwMode="auto">
              <a:xfrm>
                <a:off x="5071636" y="2768519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>
              <a:off x="754301" y="1471367"/>
              <a:ext cx="2815909" cy="235254"/>
              <a:chOff x="5071636" y="2765870"/>
              <a:chExt cx="2815909" cy="235254"/>
            </a:xfrm>
          </p:grpSpPr>
          <p:sp>
            <p:nvSpPr>
              <p:cNvPr id="49" name="Parallelogram 48"/>
              <p:cNvSpPr/>
              <p:nvPr/>
            </p:nvSpPr>
            <p:spPr bwMode="auto">
              <a:xfrm>
                <a:off x="7232624" y="2765870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0" name="Parallelogram 49"/>
              <p:cNvSpPr/>
              <p:nvPr/>
            </p:nvSpPr>
            <p:spPr bwMode="auto">
              <a:xfrm>
                <a:off x="6864866" y="2769159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1" name="Parallelogram 50"/>
              <p:cNvSpPr/>
              <p:nvPr/>
            </p:nvSpPr>
            <p:spPr bwMode="auto">
              <a:xfrm>
                <a:off x="6502803" y="2766753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2" name="Parallelogram 51"/>
              <p:cNvSpPr/>
              <p:nvPr/>
            </p:nvSpPr>
            <p:spPr bwMode="auto">
              <a:xfrm>
                <a:off x="6135045" y="2770042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3" name="Parallelogram 52"/>
              <p:cNvSpPr/>
              <p:nvPr/>
            </p:nvSpPr>
            <p:spPr bwMode="auto">
              <a:xfrm>
                <a:off x="5784372" y="2773331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4" name="Parallelogram 53"/>
              <p:cNvSpPr/>
              <p:nvPr/>
            </p:nvSpPr>
            <p:spPr bwMode="auto">
              <a:xfrm>
                <a:off x="5428004" y="2770925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5" name="Parallelogram 54"/>
              <p:cNvSpPr/>
              <p:nvPr/>
            </p:nvSpPr>
            <p:spPr bwMode="auto">
              <a:xfrm>
                <a:off x="5071636" y="2768519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1041058" y="1241926"/>
              <a:ext cx="2815909" cy="235254"/>
              <a:chOff x="5071636" y="2765870"/>
              <a:chExt cx="2815909" cy="235254"/>
            </a:xfrm>
          </p:grpSpPr>
          <p:sp>
            <p:nvSpPr>
              <p:cNvPr id="57" name="Parallelogram 56"/>
              <p:cNvSpPr/>
              <p:nvPr/>
            </p:nvSpPr>
            <p:spPr bwMode="auto">
              <a:xfrm>
                <a:off x="7232624" y="2765870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8" name="Parallelogram 57"/>
              <p:cNvSpPr/>
              <p:nvPr/>
            </p:nvSpPr>
            <p:spPr bwMode="auto">
              <a:xfrm>
                <a:off x="6864866" y="2769159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9" name="Parallelogram 58"/>
              <p:cNvSpPr/>
              <p:nvPr/>
            </p:nvSpPr>
            <p:spPr bwMode="auto">
              <a:xfrm>
                <a:off x="6502803" y="2766753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0" name="Parallelogram 59"/>
              <p:cNvSpPr/>
              <p:nvPr/>
            </p:nvSpPr>
            <p:spPr bwMode="auto">
              <a:xfrm>
                <a:off x="6135045" y="2770042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1" name="Parallelogram 60"/>
              <p:cNvSpPr/>
              <p:nvPr/>
            </p:nvSpPr>
            <p:spPr bwMode="auto">
              <a:xfrm>
                <a:off x="5784372" y="2773331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2" name="Parallelogram 61"/>
              <p:cNvSpPr/>
              <p:nvPr/>
            </p:nvSpPr>
            <p:spPr bwMode="auto">
              <a:xfrm>
                <a:off x="5428004" y="2770925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3" name="Parallelogram 62"/>
              <p:cNvSpPr/>
              <p:nvPr/>
            </p:nvSpPr>
            <p:spPr bwMode="auto">
              <a:xfrm>
                <a:off x="5071636" y="2768519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64" name="Group 63"/>
            <p:cNvGrpSpPr/>
            <p:nvPr/>
          </p:nvGrpSpPr>
          <p:grpSpPr>
            <a:xfrm>
              <a:off x="2992241" y="1244372"/>
              <a:ext cx="863708" cy="1048331"/>
              <a:chOff x="7596333" y="2309434"/>
              <a:chExt cx="863708" cy="1048331"/>
            </a:xfrm>
          </p:grpSpPr>
          <p:sp>
            <p:nvSpPr>
              <p:cNvPr id="65" name="Parallelogram 64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6" name="Parallelogram 65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7" name="Parallelogram 66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68" name="Group 67"/>
            <p:cNvGrpSpPr/>
            <p:nvPr/>
          </p:nvGrpSpPr>
          <p:grpSpPr>
            <a:xfrm>
              <a:off x="2992244" y="1604060"/>
              <a:ext cx="863708" cy="1048331"/>
              <a:chOff x="7596333" y="2309434"/>
              <a:chExt cx="863708" cy="1048331"/>
            </a:xfrm>
          </p:grpSpPr>
          <p:sp>
            <p:nvSpPr>
              <p:cNvPr id="69" name="Parallelogram 68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70" name="Parallelogram 69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71" name="Parallelogram 70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72" name="Group 71"/>
            <p:cNvGrpSpPr/>
            <p:nvPr/>
          </p:nvGrpSpPr>
          <p:grpSpPr>
            <a:xfrm>
              <a:off x="2992247" y="1963748"/>
              <a:ext cx="863708" cy="1048331"/>
              <a:chOff x="7596333" y="2309434"/>
              <a:chExt cx="863708" cy="1048331"/>
            </a:xfrm>
          </p:grpSpPr>
          <p:sp>
            <p:nvSpPr>
              <p:cNvPr id="73" name="Parallelogram 72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74" name="Parallelogram 73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75" name="Parallelogram 74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76" name="Group 75"/>
            <p:cNvGrpSpPr/>
            <p:nvPr/>
          </p:nvGrpSpPr>
          <p:grpSpPr>
            <a:xfrm>
              <a:off x="2992244" y="2325354"/>
              <a:ext cx="863708" cy="1048331"/>
              <a:chOff x="7596333" y="2309434"/>
              <a:chExt cx="863708" cy="1048331"/>
            </a:xfrm>
          </p:grpSpPr>
          <p:sp>
            <p:nvSpPr>
              <p:cNvPr id="77" name="Parallelogram 76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78" name="Parallelogram 77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79" name="Parallelogram 78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80" name="Group 79"/>
            <p:cNvGrpSpPr/>
            <p:nvPr/>
          </p:nvGrpSpPr>
          <p:grpSpPr>
            <a:xfrm>
              <a:off x="2992241" y="2686960"/>
              <a:ext cx="863708" cy="1048331"/>
              <a:chOff x="7596333" y="2309434"/>
              <a:chExt cx="863708" cy="1048331"/>
            </a:xfrm>
          </p:grpSpPr>
          <p:sp>
            <p:nvSpPr>
              <p:cNvPr id="81" name="Parallelogram 80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82" name="Parallelogram 81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83" name="Parallelogram 82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</p:grpSp>
      <p:grpSp>
        <p:nvGrpSpPr>
          <p:cNvPr id="423" name="Group 422"/>
          <p:cNvGrpSpPr/>
          <p:nvPr/>
        </p:nvGrpSpPr>
        <p:grpSpPr>
          <a:xfrm>
            <a:off x="3415451" y="1317819"/>
            <a:ext cx="1948637" cy="1331446"/>
            <a:chOff x="5143644" y="1226868"/>
            <a:chExt cx="3389423" cy="2493365"/>
          </a:xfrm>
        </p:grpSpPr>
        <p:grpSp>
          <p:nvGrpSpPr>
            <p:cNvPr id="169" name="Group 168"/>
            <p:cNvGrpSpPr/>
            <p:nvPr/>
          </p:nvGrpSpPr>
          <p:grpSpPr>
            <a:xfrm>
              <a:off x="5148064" y="3356992"/>
              <a:ext cx="2520280" cy="360040"/>
              <a:chOff x="4792444" y="3758924"/>
              <a:chExt cx="2520280" cy="360040"/>
            </a:xfrm>
            <a:solidFill>
              <a:srgbClr val="CCFFCC"/>
            </a:solidFill>
          </p:grpSpPr>
          <p:sp>
            <p:nvSpPr>
              <p:cNvPr id="170" name="Rectangle 169"/>
              <p:cNvSpPr/>
              <p:nvPr/>
            </p:nvSpPr>
            <p:spPr bwMode="auto">
              <a:xfrm>
                <a:off x="4792444" y="375892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71" name="Rectangle 170"/>
              <p:cNvSpPr/>
              <p:nvPr/>
            </p:nvSpPr>
            <p:spPr bwMode="auto">
              <a:xfrm>
                <a:off x="5152484" y="375892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72" name="Rectangle 171"/>
              <p:cNvSpPr/>
              <p:nvPr/>
            </p:nvSpPr>
            <p:spPr bwMode="auto">
              <a:xfrm>
                <a:off x="5512524" y="375892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73" name="Rectangle 172"/>
              <p:cNvSpPr/>
              <p:nvPr/>
            </p:nvSpPr>
            <p:spPr bwMode="auto">
              <a:xfrm>
                <a:off x="5872564" y="375892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74" name="Rectangle 173"/>
              <p:cNvSpPr/>
              <p:nvPr/>
            </p:nvSpPr>
            <p:spPr bwMode="auto">
              <a:xfrm>
                <a:off x="6232604" y="375892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75" name="Rectangle 174"/>
              <p:cNvSpPr/>
              <p:nvPr/>
            </p:nvSpPr>
            <p:spPr bwMode="auto">
              <a:xfrm>
                <a:off x="6592644" y="375892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76" name="Rectangle 175"/>
              <p:cNvSpPr/>
              <p:nvPr/>
            </p:nvSpPr>
            <p:spPr bwMode="auto">
              <a:xfrm>
                <a:off x="6952684" y="375892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177" name="Group 176"/>
            <p:cNvGrpSpPr/>
            <p:nvPr/>
          </p:nvGrpSpPr>
          <p:grpSpPr>
            <a:xfrm>
              <a:off x="5148064" y="2996952"/>
              <a:ext cx="2520280" cy="360040"/>
              <a:chOff x="4792444" y="3398884"/>
              <a:chExt cx="2520280" cy="360040"/>
            </a:xfrm>
            <a:solidFill>
              <a:srgbClr val="CCFFCC"/>
            </a:solidFill>
          </p:grpSpPr>
          <p:sp>
            <p:nvSpPr>
              <p:cNvPr id="178" name="Rectangle 177"/>
              <p:cNvSpPr/>
              <p:nvPr/>
            </p:nvSpPr>
            <p:spPr bwMode="auto">
              <a:xfrm>
                <a:off x="4792444" y="339888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79" name="Rectangle 178"/>
              <p:cNvSpPr/>
              <p:nvPr/>
            </p:nvSpPr>
            <p:spPr bwMode="auto">
              <a:xfrm>
                <a:off x="5152484" y="339888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80" name="Rectangle 179"/>
              <p:cNvSpPr/>
              <p:nvPr/>
            </p:nvSpPr>
            <p:spPr bwMode="auto">
              <a:xfrm>
                <a:off x="5512524" y="339888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81" name="Rectangle 180"/>
              <p:cNvSpPr/>
              <p:nvPr/>
            </p:nvSpPr>
            <p:spPr bwMode="auto">
              <a:xfrm>
                <a:off x="5872564" y="339888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82" name="Rectangle 181"/>
              <p:cNvSpPr/>
              <p:nvPr/>
            </p:nvSpPr>
            <p:spPr bwMode="auto">
              <a:xfrm>
                <a:off x="6232604" y="339888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83" name="Rectangle 182"/>
              <p:cNvSpPr/>
              <p:nvPr/>
            </p:nvSpPr>
            <p:spPr bwMode="auto">
              <a:xfrm>
                <a:off x="6592644" y="339888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84" name="Rectangle 183"/>
              <p:cNvSpPr/>
              <p:nvPr/>
            </p:nvSpPr>
            <p:spPr bwMode="auto">
              <a:xfrm>
                <a:off x="6952684" y="339888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185" name="Group 184"/>
            <p:cNvGrpSpPr/>
            <p:nvPr/>
          </p:nvGrpSpPr>
          <p:grpSpPr>
            <a:xfrm>
              <a:off x="5148064" y="2636912"/>
              <a:ext cx="2520280" cy="360040"/>
              <a:chOff x="4792444" y="3038844"/>
              <a:chExt cx="2520280" cy="360040"/>
            </a:xfrm>
            <a:solidFill>
              <a:srgbClr val="CCFFCC"/>
            </a:solidFill>
          </p:grpSpPr>
          <p:sp>
            <p:nvSpPr>
              <p:cNvPr id="186" name="Rectangle 185"/>
              <p:cNvSpPr/>
              <p:nvPr/>
            </p:nvSpPr>
            <p:spPr bwMode="auto">
              <a:xfrm>
                <a:off x="4792444" y="303884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87" name="Rectangle 186"/>
              <p:cNvSpPr/>
              <p:nvPr/>
            </p:nvSpPr>
            <p:spPr bwMode="auto">
              <a:xfrm>
                <a:off x="5152484" y="303884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88" name="Rectangle 187"/>
              <p:cNvSpPr/>
              <p:nvPr/>
            </p:nvSpPr>
            <p:spPr bwMode="auto">
              <a:xfrm>
                <a:off x="5512524" y="303884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89" name="Rectangle 188"/>
              <p:cNvSpPr/>
              <p:nvPr/>
            </p:nvSpPr>
            <p:spPr bwMode="auto">
              <a:xfrm>
                <a:off x="5872564" y="303884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90" name="Rectangle 189"/>
              <p:cNvSpPr/>
              <p:nvPr/>
            </p:nvSpPr>
            <p:spPr bwMode="auto">
              <a:xfrm>
                <a:off x="6232604" y="303884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91" name="Rectangle 190"/>
              <p:cNvSpPr/>
              <p:nvPr/>
            </p:nvSpPr>
            <p:spPr bwMode="auto">
              <a:xfrm>
                <a:off x="6592644" y="303884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92" name="Rectangle 191"/>
              <p:cNvSpPr/>
              <p:nvPr/>
            </p:nvSpPr>
            <p:spPr bwMode="auto">
              <a:xfrm>
                <a:off x="6952684" y="303884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193" name="Group 192"/>
            <p:cNvGrpSpPr/>
            <p:nvPr/>
          </p:nvGrpSpPr>
          <p:grpSpPr>
            <a:xfrm>
              <a:off x="5148064" y="2276872"/>
              <a:ext cx="2520280" cy="360040"/>
              <a:chOff x="4792444" y="2678804"/>
              <a:chExt cx="2520280" cy="360040"/>
            </a:xfrm>
            <a:solidFill>
              <a:srgbClr val="CCFFCC"/>
            </a:solidFill>
          </p:grpSpPr>
          <p:sp>
            <p:nvSpPr>
              <p:cNvPr id="194" name="Rectangle 193"/>
              <p:cNvSpPr/>
              <p:nvPr/>
            </p:nvSpPr>
            <p:spPr bwMode="auto">
              <a:xfrm>
                <a:off x="4792444" y="267880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95" name="Rectangle 194"/>
              <p:cNvSpPr/>
              <p:nvPr/>
            </p:nvSpPr>
            <p:spPr bwMode="auto">
              <a:xfrm>
                <a:off x="5152484" y="267880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96" name="Rectangle 195"/>
              <p:cNvSpPr/>
              <p:nvPr/>
            </p:nvSpPr>
            <p:spPr bwMode="auto">
              <a:xfrm>
                <a:off x="5512524" y="267880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97" name="Rectangle 196"/>
              <p:cNvSpPr/>
              <p:nvPr/>
            </p:nvSpPr>
            <p:spPr bwMode="auto">
              <a:xfrm>
                <a:off x="5872564" y="267880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98" name="Rectangle 197"/>
              <p:cNvSpPr/>
              <p:nvPr/>
            </p:nvSpPr>
            <p:spPr bwMode="auto">
              <a:xfrm>
                <a:off x="6232604" y="267880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99" name="Rectangle 198"/>
              <p:cNvSpPr/>
              <p:nvPr/>
            </p:nvSpPr>
            <p:spPr bwMode="auto">
              <a:xfrm>
                <a:off x="6592644" y="267880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00" name="Rectangle 199"/>
              <p:cNvSpPr/>
              <p:nvPr/>
            </p:nvSpPr>
            <p:spPr bwMode="auto">
              <a:xfrm>
                <a:off x="6952684" y="267880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201" name="Group 200"/>
            <p:cNvGrpSpPr/>
            <p:nvPr/>
          </p:nvGrpSpPr>
          <p:grpSpPr>
            <a:xfrm>
              <a:off x="5148064" y="1916832"/>
              <a:ext cx="2520280" cy="360040"/>
              <a:chOff x="4792444" y="2318764"/>
              <a:chExt cx="2520280" cy="360040"/>
            </a:xfrm>
            <a:solidFill>
              <a:srgbClr val="008000"/>
            </a:solidFill>
          </p:grpSpPr>
          <p:sp>
            <p:nvSpPr>
              <p:cNvPr id="202" name="Rectangle 201"/>
              <p:cNvSpPr/>
              <p:nvPr/>
            </p:nvSpPr>
            <p:spPr bwMode="auto">
              <a:xfrm>
                <a:off x="4792444" y="231876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03" name="Rectangle 202"/>
              <p:cNvSpPr/>
              <p:nvPr/>
            </p:nvSpPr>
            <p:spPr bwMode="auto">
              <a:xfrm>
                <a:off x="5152484" y="231876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04" name="Rectangle 203"/>
              <p:cNvSpPr/>
              <p:nvPr/>
            </p:nvSpPr>
            <p:spPr bwMode="auto">
              <a:xfrm>
                <a:off x="5512524" y="231876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05" name="Rectangle 204"/>
              <p:cNvSpPr/>
              <p:nvPr/>
            </p:nvSpPr>
            <p:spPr bwMode="auto">
              <a:xfrm>
                <a:off x="5872564" y="231876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06" name="Rectangle 205"/>
              <p:cNvSpPr/>
              <p:nvPr/>
            </p:nvSpPr>
            <p:spPr bwMode="auto">
              <a:xfrm>
                <a:off x="6232604" y="231876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07" name="Rectangle 206"/>
              <p:cNvSpPr/>
              <p:nvPr/>
            </p:nvSpPr>
            <p:spPr bwMode="auto">
              <a:xfrm>
                <a:off x="6592644" y="231876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08" name="Rectangle 207"/>
              <p:cNvSpPr/>
              <p:nvPr/>
            </p:nvSpPr>
            <p:spPr bwMode="auto">
              <a:xfrm>
                <a:off x="6952684" y="231876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209" name="Group 208"/>
            <p:cNvGrpSpPr/>
            <p:nvPr/>
          </p:nvGrpSpPr>
          <p:grpSpPr>
            <a:xfrm>
              <a:off x="5143644" y="1685750"/>
              <a:ext cx="2815909" cy="235254"/>
              <a:chOff x="5071636" y="2765870"/>
              <a:chExt cx="2815909" cy="235254"/>
            </a:xfrm>
            <a:solidFill>
              <a:srgbClr val="008000"/>
            </a:solidFill>
          </p:grpSpPr>
          <p:sp>
            <p:nvSpPr>
              <p:cNvPr id="210" name="Parallelogram 209"/>
              <p:cNvSpPr/>
              <p:nvPr/>
            </p:nvSpPr>
            <p:spPr bwMode="auto">
              <a:xfrm>
                <a:off x="7232624" y="2765870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11" name="Parallelogram 210"/>
              <p:cNvSpPr/>
              <p:nvPr/>
            </p:nvSpPr>
            <p:spPr bwMode="auto">
              <a:xfrm>
                <a:off x="6864866" y="2769159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12" name="Parallelogram 211"/>
              <p:cNvSpPr/>
              <p:nvPr/>
            </p:nvSpPr>
            <p:spPr bwMode="auto">
              <a:xfrm>
                <a:off x="6502803" y="2766753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13" name="Parallelogram 212"/>
              <p:cNvSpPr/>
              <p:nvPr/>
            </p:nvSpPr>
            <p:spPr bwMode="auto">
              <a:xfrm>
                <a:off x="6135045" y="2770042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14" name="Parallelogram 213"/>
              <p:cNvSpPr/>
              <p:nvPr/>
            </p:nvSpPr>
            <p:spPr bwMode="auto">
              <a:xfrm>
                <a:off x="5784372" y="2773331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15" name="Parallelogram 214"/>
              <p:cNvSpPr/>
              <p:nvPr/>
            </p:nvSpPr>
            <p:spPr bwMode="auto">
              <a:xfrm>
                <a:off x="5428004" y="2770925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16" name="Parallelogram 215"/>
              <p:cNvSpPr/>
              <p:nvPr/>
            </p:nvSpPr>
            <p:spPr bwMode="auto">
              <a:xfrm>
                <a:off x="5071636" y="2768519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217" name="Group 216"/>
            <p:cNvGrpSpPr/>
            <p:nvPr/>
          </p:nvGrpSpPr>
          <p:grpSpPr>
            <a:xfrm>
              <a:off x="5430401" y="1456309"/>
              <a:ext cx="2815909" cy="235254"/>
              <a:chOff x="5071636" y="2765870"/>
              <a:chExt cx="2815909" cy="235254"/>
            </a:xfrm>
            <a:solidFill>
              <a:srgbClr val="008000"/>
            </a:solidFill>
          </p:grpSpPr>
          <p:sp>
            <p:nvSpPr>
              <p:cNvPr id="218" name="Parallelogram 217"/>
              <p:cNvSpPr/>
              <p:nvPr/>
            </p:nvSpPr>
            <p:spPr bwMode="auto">
              <a:xfrm>
                <a:off x="7232624" y="2765870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19" name="Parallelogram 218"/>
              <p:cNvSpPr/>
              <p:nvPr/>
            </p:nvSpPr>
            <p:spPr bwMode="auto">
              <a:xfrm>
                <a:off x="6864866" y="2769159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20" name="Parallelogram 219"/>
              <p:cNvSpPr/>
              <p:nvPr/>
            </p:nvSpPr>
            <p:spPr bwMode="auto">
              <a:xfrm>
                <a:off x="6502803" y="2766753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21" name="Parallelogram 220"/>
              <p:cNvSpPr/>
              <p:nvPr/>
            </p:nvSpPr>
            <p:spPr bwMode="auto">
              <a:xfrm>
                <a:off x="6135045" y="2770042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22" name="Parallelogram 221"/>
              <p:cNvSpPr/>
              <p:nvPr/>
            </p:nvSpPr>
            <p:spPr bwMode="auto">
              <a:xfrm>
                <a:off x="5784372" y="2773331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23" name="Parallelogram 222"/>
              <p:cNvSpPr/>
              <p:nvPr/>
            </p:nvSpPr>
            <p:spPr bwMode="auto">
              <a:xfrm>
                <a:off x="5428004" y="2770925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24" name="Parallelogram 223"/>
              <p:cNvSpPr/>
              <p:nvPr/>
            </p:nvSpPr>
            <p:spPr bwMode="auto">
              <a:xfrm>
                <a:off x="5071636" y="2768519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225" name="Group 224"/>
            <p:cNvGrpSpPr/>
            <p:nvPr/>
          </p:nvGrpSpPr>
          <p:grpSpPr>
            <a:xfrm>
              <a:off x="5717158" y="1226868"/>
              <a:ext cx="2815909" cy="235254"/>
              <a:chOff x="5071636" y="2765870"/>
              <a:chExt cx="2815909" cy="235254"/>
            </a:xfrm>
            <a:solidFill>
              <a:srgbClr val="008000"/>
            </a:solidFill>
          </p:grpSpPr>
          <p:sp>
            <p:nvSpPr>
              <p:cNvPr id="226" name="Parallelogram 225"/>
              <p:cNvSpPr/>
              <p:nvPr/>
            </p:nvSpPr>
            <p:spPr bwMode="auto">
              <a:xfrm>
                <a:off x="7232624" y="2765870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27" name="Parallelogram 226"/>
              <p:cNvSpPr/>
              <p:nvPr/>
            </p:nvSpPr>
            <p:spPr bwMode="auto">
              <a:xfrm>
                <a:off x="6864866" y="2769159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28" name="Parallelogram 227"/>
              <p:cNvSpPr/>
              <p:nvPr/>
            </p:nvSpPr>
            <p:spPr bwMode="auto">
              <a:xfrm>
                <a:off x="6502803" y="2766753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29" name="Parallelogram 228"/>
              <p:cNvSpPr/>
              <p:nvPr/>
            </p:nvSpPr>
            <p:spPr bwMode="auto">
              <a:xfrm>
                <a:off x="6135045" y="2770042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30" name="Parallelogram 229"/>
              <p:cNvSpPr/>
              <p:nvPr/>
            </p:nvSpPr>
            <p:spPr bwMode="auto">
              <a:xfrm>
                <a:off x="5784372" y="2773331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31" name="Parallelogram 230"/>
              <p:cNvSpPr/>
              <p:nvPr/>
            </p:nvSpPr>
            <p:spPr bwMode="auto">
              <a:xfrm>
                <a:off x="5428004" y="2770925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32" name="Parallelogram 231"/>
              <p:cNvSpPr/>
              <p:nvPr/>
            </p:nvSpPr>
            <p:spPr bwMode="auto">
              <a:xfrm>
                <a:off x="5071636" y="2768519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233" name="Group 232"/>
            <p:cNvGrpSpPr/>
            <p:nvPr/>
          </p:nvGrpSpPr>
          <p:grpSpPr>
            <a:xfrm>
              <a:off x="7668341" y="1229314"/>
              <a:ext cx="863708" cy="1048331"/>
              <a:chOff x="7596333" y="2309434"/>
              <a:chExt cx="863708" cy="1048331"/>
            </a:xfrm>
          </p:grpSpPr>
          <p:sp>
            <p:nvSpPr>
              <p:cNvPr id="234" name="Parallelogram 233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35" name="Parallelogram 234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36" name="Parallelogram 235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237" name="Group 236"/>
            <p:cNvGrpSpPr/>
            <p:nvPr/>
          </p:nvGrpSpPr>
          <p:grpSpPr>
            <a:xfrm>
              <a:off x="7668344" y="1589002"/>
              <a:ext cx="863708" cy="1048331"/>
              <a:chOff x="7596333" y="2309434"/>
              <a:chExt cx="863708" cy="1048331"/>
            </a:xfrm>
          </p:grpSpPr>
          <p:sp>
            <p:nvSpPr>
              <p:cNvPr id="238" name="Parallelogram 237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39" name="Parallelogram 238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40" name="Parallelogram 239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241" name="Group 240"/>
            <p:cNvGrpSpPr/>
            <p:nvPr/>
          </p:nvGrpSpPr>
          <p:grpSpPr>
            <a:xfrm>
              <a:off x="7668347" y="1948690"/>
              <a:ext cx="863708" cy="1048331"/>
              <a:chOff x="7596333" y="2309434"/>
              <a:chExt cx="863708" cy="1048331"/>
            </a:xfrm>
          </p:grpSpPr>
          <p:sp>
            <p:nvSpPr>
              <p:cNvPr id="242" name="Parallelogram 241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43" name="Parallelogram 242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44" name="Parallelogram 243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245" name="Group 244"/>
            <p:cNvGrpSpPr/>
            <p:nvPr/>
          </p:nvGrpSpPr>
          <p:grpSpPr>
            <a:xfrm>
              <a:off x="7668344" y="2310296"/>
              <a:ext cx="863708" cy="1048331"/>
              <a:chOff x="7596333" y="2309434"/>
              <a:chExt cx="863708" cy="1048331"/>
            </a:xfrm>
          </p:grpSpPr>
          <p:sp>
            <p:nvSpPr>
              <p:cNvPr id="246" name="Parallelogram 245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47" name="Parallelogram 246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48" name="Parallelogram 247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249" name="Group 248"/>
            <p:cNvGrpSpPr/>
            <p:nvPr/>
          </p:nvGrpSpPr>
          <p:grpSpPr>
            <a:xfrm>
              <a:off x="7668341" y="2671902"/>
              <a:ext cx="863708" cy="1048331"/>
              <a:chOff x="7596333" y="2309434"/>
              <a:chExt cx="863708" cy="1048331"/>
            </a:xfrm>
          </p:grpSpPr>
          <p:sp>
            <p:nvSpPr>
              <p:cNvPr id="250" name="Parallelogram 249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51" name="Parallelogram 250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52" name="Parallelogram 251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</p:grpSp>
      <p:grpSp>
        <p:nvGrpSpPr>
          <p:cNvPr id="424" name="Group 423"/>
          <p:cNvGrpSpPr/>
          <p:nvPr/>
        </p:nvGrpSpPr>
        <p:grpSpPr>
          <a:xfrm>
            <a:off x="5863724" y="1268760"/>
            <a:ext cx="1876628" cy="1380506"/>
            <a:chOff x="463124" y="3963172"/>
            <a:chExt cx="3389423" cy="2493365"/>
          </a:xfrm>
        </p:grpSpPr>
        <p:grpSp>
          <p:nvGrpSpPr>
            <p:cNvPr id="253" name="Group 252"/>
            <p:cNvGrpSpPr/>
            <p:nvPr/>
          </p:nvGrpSpPr>
          <p:grpSpPr>
            <a:xfrm>
              <a:off x="467544" y="6093296"/>
              <a:ext cx="2520280" cy="360040"/>
              <a:chOff x="4792444" y="3758924"/>
              <a:chExt cx="2520280" cy="360040"/>
            </a:xfrm>
            <a:solidFill>
              <a:srgbClr val="CCFFCC"/>
            </a:solidFill>
          </p:grpSpPr>
          <p:sp>
            <p:nvSpPr>
              <p:cNvPr id="254" name="Rectangle 253"/>
              <p:cNvSpPr/>
              <p:nvPr/>
            </p:nvSpPr>
            <p:spPr bwMode="auto">
              <a:xfrm>
                <a:off x="4792444" y="375892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55" name="Rectangle 254"/>
              <p:cNvSpPr/>
              <p:nvPr/>
            </p:nvSpPr>
            <p:spPr bwMode="auto">
              <a:xfrm>
                <a:off x="5152484" y="375892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56" name="Rectangle 255"/>
              <p:cNvSpPr/>
              <p:nvPr/>
            </p:nvSpPr>
            <p:spPr bwMode="auto">
              <a:xfrm>
                <a:off x="5512524" y="375892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57" name="Rectangle 256"/>
              <p:cNvSpPr/>
              <p:nvPr/>
            </p:nvSpPr>
            <p:spPr bwMode="auto">
              <a:xfrm>
                <a:off x="5872564" y="375892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58" name="Rectangle 257"/>
              <p:cNvSpPr/>
              <p:nvPr/>
            </p:nvSpPr>
            <p:spPr bwMode="auto">
              <a:xfrm>
                <a:off x="6232604" y="375892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59" name="Rectangle 258"/>
              <p:cNvSpPr/>
              <p:nvPr/>
            </p:nvSpPr>
            <p:spPr bwMode="auto">
              <a:xfrm>
                <a:off x="6592644" y="375892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60" name="Rectangle 259"/>
              <p:cNvSpPr/>
              <p:nvPr/>
            </p:nvSpPr>
            <p:spPr bwMode="auto">
              <a:xfrm>
                <a:off x="6952684" y="3758924"/>
                <a:ext cx="360040" cy="360040"/>
              </a:xfrm>
              <a:prstGeom prst="rect">
                <a:avLst/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261" name="Group 260"/>
            <p:cNvGrpSpPr/>
            <p:nvPr/>
          </p:nvGrpSpPr>
          <p:grpSpPr>
            <a:xfrm>
              <a:off x="467544" y="5733256"/>
              <a:ext cx="2520280" cy="360040"/>
              <a:chOff x="4792444" y="3398884"/>
              <a:chExt cx="2520280" cy="360040"/>
            </a:xfrm>
            <a:solidFill>
              <a:srgbClr val="CCFFCC"/>
            </a:solidFill>
          </p:grpSpPr>
          <p:sp>
            <p:nvSpPr>
              <p:cNvPr id="262" name="Rectangle 261"/>
              <p:cNvSpPr/>
              <p:nvPr/>
            </p:nvSpPr>
            <p:spPr bwMode="auto">
              <a:xfrm>
                <a:off x="4792444" y="339888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63" name="Rectangle 262"/>
              <p:cNvSpPr/>
              <p:nvPr/>
            </p:nvSpPr>
            <p:spPr bwMode="auto">
              <a:xfrm>
                <a:off x="5152484" y="339888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64" name="Rectangle 263"/>
              <p:cNvSpPr/>
              <p:nvPr/>
            </p:nvSpPr>
            <p:spPr bwMode="auto">
              <a:xfrm>
                <a:off x="5512524" y="339888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65" name="Rectangle 264"/>
              <p:cNvSpPr/>
              <p:nvPr/>
            </p:nvSpPr>
            <p:spPr bwMode="auto">
              <a:xfrm>
                <a:off x="5872564" y="339888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66" name="Rectangle 265"/>
              <p:cNvSpPr/>
              <p:nvPr/>
            </p:nvSpPr>
            <p:spPr bwMode="auto">
              <a:xfrm>
                <a:off x="6232604" y="339888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67" name="Rectangle 266"/>
              <p:cNvSpPr/>
              <p:nvPr/>
            </p:nvSpPr>
            <p:spPr bwMode="auto">
              <a:xfrm>
                <a:off x="6592644" y="339888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68" name="Rectangle 267"/>
              <p:cNvSpPr/>
              <p:nvPr/>
            </p:nvSpPr>
            <p:spPr bwMode="auto">
              <a:xfrm>
                <a:off x="6952684" y="3398884"/>
                <a:ext cx="360040" cy="360040"/>
              </a:xfrm>
              <a:prstGeom prst="rect">
                <a:avLst/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269" name="Group 268"/>
            <p:cNvGrpSpPr/>
            <p:nvPr/>
          </p:nvGrpSpPr>
          <p:grpSpPr>
            <a:xfrm>
              <a:off x="467544" y="5373216"/>
              <a:ext cx="2520280" cy="360040"/>
              <a:chOff x="4792444" y="3038844"/>
              <a:chExt cx="2520280" cy="360040"/>
            </a:xfrm>
            <a:solidFill>
              <a:srgbClr val="CCFFCC"/>
            </a:solidFill>
          </p:grpSpPr>
          <p:sp>
            <p:nvSpPr>
              <p:cNvPr id="270" name="Rectangle 269"/>
              <p:cNvSpPr/>
              <p:nvPr/>
            </p:nvSpPr>
            <p:spPr bwMode="auto">
              <a:xfrm>
                <a:off x="4792444" y="303884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71" name="Rectangle 270"/>
              <p:cNvSpPr/>
              <p:nvPr/>
            </p:nvSpPr>
            <p:spPr bwMode="auto">
              <a:xfrm>
                <a:off x="5152484" y="303884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72" name="Rectangle 271"/>
              <p:cNvSpPr/>
              <p:nvPr/>
            </p:nvSpPr>
            <p:spPr bwMode="auto">
              <a:xfrm>
                <a:off x="5512524" y="303884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73" name="Rectangle 272"/>
              <p:cNvSpPr/>
              <p:nvPr/>
            </p:nvSpPr>
            <p:spPr bwMode="auto">
              <a:xfrm>
                <a:off x="5872564" y="303884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74" name="Rectangle 273"/>
              <p:cNvSpPr/>
              <p:nvPr/>
            </p:nvSpPr>
            <p:spPr bwMode="auto">
              <a:xfrm>
                <a:off x="6232604" y="303884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75" name="Rectangle 274"/>
              <p:cNvSpPr/>
              <p:nvPr/>
            </p:nvSpPr>
            <p:spPr bwMode="auto">
              <a:xfrm>
                <a:off x="6592644" y="303884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76" name="Rectangle 275"/>
              <p:cNvSpPr/>
              <p:nvPr/>
            </p:nvSpPr>
            <p:spPr bwMode="auto">
              <a:xfrm>
                <a:off x="6952684" y="3038844"/>
                <a:ext cx="360040" cy="360040"/>
              </a:xfrm>
              <a:prstGeom prst="rect">
                <a:avLst/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277" name="Group 276"/>
            <p:cNvGrpSpPr/>
            <p:nvPr/>
          </p:nvGrpSpPr>
          <p:grpSpPr>
            <a:xfrm>
              <a:off x="467544" y="5013176"/>
              <a:ext cx="2520280" cy="360040"/>
              <a:chOff x="4792444" y="2678804"/>
              <a:chExt cx="2520280" cy="360040"/>
            </a:xfrm>
            <a:solidFill>
              <a:srgbClr val="CCFFCC"/>
            </a:solidFill>
          </p:grpSpPr>
          <p:sp>
            <p:nvSpPr>
              <p:cNvPr id="278" name="Rectangle 277"/>
              <p:cNvSpPr/>
              <p:nvPr/>
            </p:nvSpPr>
            <p:spPr bwMode="auto">
              <a:xfrm>
                <a:off x="4792444" y="267880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79" name="Rectangle 278"/>
              <p:cNvSpPr/>
              <p:nvPr/>
            </p:nvSpPr>
            <p:spPr bwMode="auto">
              <a:xfrm>
                <a:off x="5152484" y="267880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80" name="Rectangle 279"/>
              <p:cNvSpPr/>
              <p:nvPr/>
            </p:nvSpPr>
            <p:spPr bwMode="auto">
              <a:xfrm>
                <a:off x="5512524" y="267880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81" name="Rectangle 280"/>
              <p:cNvSpPr/>
              <p:nvPr/>
            </p:nvSpPr>
            <p:spPr bwMode="auto">
              <a:xfrm>
                <a:off x="5872564" y="267880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82" name="Rectangle 281"/>
              <p:cNvSpPr/>
              <p:nvPr/>
            </p:nvSpPr>
            <p:spPr bwMode="auto">
              <a:xfrm>
                <a:off x="6232604" y="267880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83" name="Rectangle 282"/>
              <p:cNvSpPr/>
              <p:nvPr/>
            </p:nvSpPr>
            <p:spPr bwMode="auto">
              <a:xfrm>
                <a:off x="6592644" y="267880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84" name="Rectangle 283"/>
              <p:cNvSpPr/>
              <p:nvPr/>
            </p:nvSpPr>
            <p:spPr bwMode="auto">
              <a:xfrm>
                <a:off x="6952684" y="2678804"/>
                <a:ext cx="360040" cy="360040"/>
              </a:xfrm>
              <a:prstGeom prst="rect">
                <a:avLst/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285" name="Group 284"/>
            <p:cNvGrpSpPr/>
            <p:nvPr/>
          </p:nvGrpSpPr>
          <p:grpSpPr>
            <a:xfrm>
              <a:off x="467544" y="4653136"/>
              <a:ext cx="2520280" cy="360040"/>
              <a:chOff x="4792444" y="2318764"/>
              <a:chExt cx="2520280" cy="360040"/>
            </a:xfrm>
            <a:solidFill>
              <a:srgbClr val="CCFFCC"/>
            </a:solidFill>
          </p:grpSpPr>
          <p:sp>
            <p:nvSpPr>
              <p:cNvPr id="286" name="Rectangle 285"/>
              <p:cNvSpPr/>
              <p:nvPr/>
            </p:nvSpPr>
            <p:spPr bwMode="auto">
              <a:xfrm>
                <a:off x="4792444" y="231876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87" name="Rectangle 286"/>
              <p:cNvSpPr/>
              <p:nvPr/>
            </p:nvSpPr>
            <p:spPr bwMode="auto">
              <a:xfrm>
                <a:off x="5152484" y="231876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88" name="Rectangle 287"/>
              <p:cNvSpPr/>
              <p:nvPr/>
            </p:nvSpPr>
            <p:spPr bwMode="auto">
              <a:xfrm>
                <a:off x="5512524" y="231876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89" name="Rectangle 288"/>
              <p:cNvSpPr/>
              <p:nvPr/>
            </p:nvSpPr>
            <p:spPr bwMode="auto">
              <a:xfrm>
                <a:off x="5872564" y="231876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90" name="Rectangle 289"/>
              <p:cNvSpPr/>
              <p:nvPr/>
            </p:nvSpPr>
            <p:spPr bwMode="auto">
              <a:xfrm>
                <a:off x="6232604" y="231876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91" name="Rectangle 290"/>
              <p:cNvSpPr/>
              <p:nvPr/>
            </p:nvSpPr>
            <p:spPr bwMode="auto">
              <a:xfrm>
                <a:off x="6592644" y="231876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92" name="Rectangle 291"/>
              <p:cNvSpPr/>
              <p:nvPr/>
            </p:nvSpPr>
            <p:spPr bwMode="auto">
              <a:xfrm>
                <a:off x="6952684" y="2318764"/>
                <a:ext cx="360040" cy="360040"/>
              </a:xfrm>
              <a:prstGeom prst="rect">
                <a:avLst/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293" name="Group 292"/>
            <p:cNvGrpSpPr/>
            <p:nvPr/>
          </p:nvGrpSpPr>
          <p:grpSpPr>
            <a:xfrm>
              <a:off x="463124" y="4422054"/>
              <a:ext cx="2815909" cy="235254"/>
              <a:chOff x="5071636" y="2765870"/>
              <a:chExt cx="2815909" cy="235254"/>
            </a:xfrm>
            <a:solidFill>
              <a:srgbClr val="CCFFCC"/>
            </a:solidFill>
          </p:grpSpPr>
          <p:sp>
            <p:nvSpPr>
              <p:cNvPr id="294" name="Parallelogram 293"/>
              <p:cNvSpPr/>
              <p:nvPr/>
            </p:nvSpPr>
            <p:spPr bwMode="auto">
              <a:xfrm>
                <a:off x="7232624" y="2765870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95" name="Parallelogram 294"/>
              <p:cNvSpPr/>
              <p:nvPr/>
            </p:nvSpPr>
            <p:spPr bwMode="auto">
              <a:xfrm>
                <a:off x="6864866" y="2769159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96" name="Parallelogram 295"/>
              <p:cNvSpPr/>
              <p:nvPr/>
            </p:nvSpPr>
            <p:spPr bwMode="auto">
              <a:xfrm>
                <a:off x="6502803" y="2766753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97" name="Parallelogram 296"/>
              <p:cNvSpPr/>
              <p:nvPr/>
            </p:nvSpPr>
            <p:spPr bwMode="auto">
              <a:xfrm>
                <a:off x="6135045" y="2770042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98" name="Parallelogram 297"/>
              <p:cNvSpPr/>
              <p:nvPr/>
            </p:nvSpPr>
            <p:spPr bwMode="auto">
              <a:xfrm>
                <a:off x="5784372" y="2773331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99" name="Parallelogram 298"/>
              <p:cNvSpPr/>
              <p:nvPr/>
            </p:nvSpPr>
            <p:spPr bwMode="auto">
              <a:xfrm>
                <a:off x="5428004" y="2770925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00" name="Parallelogram 299"/>
              <p:cNvSpPr/>
              <p:nvPr/>
            </p:nvSpPr>
            <p:spPr bwMode="auto">
              <a:xfrm>
                <a:off x="5071636" y="2768519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301" name="Group 300"/>
            <p:cNvGrpSpPr/>
            <p:nvPr/>
          </p:nvGrpSpPr>
          <p:grpSpPr>
            <a:xfrm>
              <a:off x="749881" y="4192613"/>
              <a:ext cx="2815909" cy="235254"/>
              <a:chOff x="5071636" y="2765870"/>
              <a:chExt cx="2815909" cy="235254"/>
            </a:xfrm>
            <a:solidFill>
              <a:srgbClr val="CCFFCC"/>
            </a:solidFill>
          </p:grpSpPr>
          <p:sp>
            <p:nvSpPr>
              <p:cNvPr id="302" name="Parallelogram 301"/>
              <p:cNvSpPr/>
              <p:nvPr/>
            </p:nvSpPr>
            <p:spPr bwMode="auto">
              <a:xfrm>
                <a:off x="7232624" y="2765870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03" name="Parallelogram 302"/>
              <p:cNvSpPr/>
              <p:nvPr/>
            </p:nvSpPr>
            <p:spPr bwMode="auto">
              <a:xfrm>
                <a:off x="6864866" y="2769159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04" name="Parallelogram 303"/>
              <p:cNvSpPr/>
              <p:nvPr/>
            </p:nvSpPr>
            <p:spPr bwMode="auto">
              <a:xfrm>
                <a:off x="6502803" y="2766753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05" name="Parallelogram 304"/>
              <p:cNvSpPr/>
              <p:nvPr/>
            </p:nvSpPr>
            <p:spPr bwMode="auto">
              <a:xfrm>
                <a:off x="6135045" y="2770042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06" name="Parallelogram 305"/>
              <p:cNvSpPr/>
              <p:nvPr/>
            </p:nvSpPr>
            <p:spPr bwMode="auto">
              <a:xfrm>
                <a:off x="5784372" y="2773331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07" name="Parallelogram 306"/>
              <p:cNvSpPr/>
              <p:nvPr/>
            </p:nvSpPr>
            <p:spPr bwMode="auto">
              <a:xfrm>
                <a:off x="5428004" y="2770925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08" name="Parallelogram 307"/>
              <p:cNvSpPr/>
              <p:nvPr/>
            </p:nvSpPr>
            <p:spPr bwMode="auto">
              <a:xfrm>
                <a:off x="5071636" y="2768519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309" name="Group 308"/>
            <p:cNvGrpSpPr/>
            <p:nvPr/>
          </p:nvGrpSpPr>
          <p:grpSpPr>
            <a:xfrm>
              <a:off x="1036638" y="3963172"/>
              <a:ext cx="2815909" cy="235254"/>
              <a:chOff x="5071636" y="2765870"/>
              <a:chExt cx="2815909" cy="235254"/>
            </a:xfrm>
          </p:grpSpPr>
          <p:sp>
            <p:nvSpPr>
              <p:cNvPr id="310" name="Parallelogram 309"/>
              <p:cNvSpPr/>
              <p:nvPr/>
            </p:nvSpPr>
            <p:spPr bwMode="auto">
              <a:xfrm>
                <a:off x="7232624" y="2765870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11" name="Parallelogram 310"/>
              <p:cNvSpPr/>
              <p:nvPr/>
            </p:nvSpPr>
            <p:spPr bwMode="auto">
              <a:xfrm>
                <a:off x="6864866" y="2769159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12" name="Parallelogram 311"/>
              <p:cNvSpPr/>
              <p:nvPr/>
            </p:nvSpPr>
            <p:spPr bwMode="auto">
              <a:xfrm>
                <a:off x="6502803" y="2766753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13" name="Parallelogram 312"/>
              <p:cNvSpPr/>
              <p:nvPr/>
            </p:nvSpPr>
            <p:spPr bwMode="auto">
              <a:xfrm>
                <a:off x="6135045" y="2770042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14" name="Parallelogram 313"/>
              <p:cNvSpPr/>
              <p:nvPr/>
            </p:nvSpPr>
            <p:spPr bwMode="auto">
              <a:xfrm>
                <a:off x="5784372" y="2773331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15" name="Parallelogram 314"/>
              <p:cNvSpPr/>
              <p:nvPr/>
            </p:nvSpPr>
            <p:spPr bwMode="auto">
              <a:xfrm>
                <a:off x="5428004" y="2770925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16" name="Parallelogram 315"/>
              <p:cNvSpPr/>
              <p:nvPr/>
            </p:nvSpPr>
            <p:spPr bwMode="auto">
              <a:xfrm>
                <a:off x="5071636" y="2768519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317" name="Group 316"/>
            <p:cNvGrpSpPr/>
            <p:nvPr/>
          </p:nvGrpSpPr>
          <p:grpSpPr>
            <a:xfrm>
              <a:off x="2987821" y="3965618"/>
              <a:ext cx="863708" cy="1048331"/>
              <a:chOff x="7596333" y="2309434"/>
              <a:chExt cx="863708" cy="1048331"/>
            </a:xfrm>
            <a:solidFill>
              <a:srgbClr val="008000"/>
            </a:solidFill>
          </p:grpSpPr>
          <p:sp>
            <p:nvSpPr>
              <p:cNvPr id="318" name="Parallelogram 317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19" name="Parallelogram 318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20" name="Parallelogram 319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321" name="Group 320"/>
            <p:cNvGrpSpPr/>
            <p:nvPr/>
          </p:nvGrpSpPr>
          <p:grpSpPr>
            <a:xfrm>
              <a:off x="2987824" y="4325306"/>
              <a:ext cx="863708" cy="1048331"/>
              <a:chOff x="7596333" y="2309434"/>
              <a:chExt cx="863708" cy="1048331"/>
            </a:xfrm>
            <a:solidFill>
              <a:srgbClr val="008000"/>
            </a:solidFill>
          </p:grpSpPr>
          <p:sp>
            <p:nvSpPr>
              <p:cNvPr id="322" name="Parallelogram 321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23" name="Parallelogram 322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24" name="Parallelogram 323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325" name="Group 324"/>
            <p:cNvGrpSpPr/>
            <p:nvPr/>
          </p:nvGrpSpPr>
          <p:grpSpPr>
            <a:xfrm>
              <a:off x="2987827" y="4684994"/>
              <a:ext cx="863708" cy="1048331"/>
              <a:chOff x="7596333" y="2309434"/>
              <a:chExt cx="863708" cy="1048331"/>
            </a:xfrm>
            <a:solidFill>
              <a:srgbClr val="008000"/>
            </a:solidFill>
          </p:grpSpPr>
          <p:sp>
            <p:nvSpPr>
              <p:cNvPr id="326" name="Parallelogram 325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27" name="Parallelogram 326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28" name="Parallelogram 327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329" name="Group 328"/>
            <p:cNvGrpSpPr/>
            <p:nvPr/>
          </p:nvGrpSpPr>
          <p:grpSpPr>
            <a:xfrm>
              <a:off x="2987824" y="5046600"/>
              <a:ext cx="863708" cy="1048331"/>
              <a:chOff x="7596333" y="2309434"/>
              <a:chExt cx="863708" cy="1048331"/>
            </a:xfrm>
            <a:solidFill>
              <a:srgbClr val="008000"/>
            </a:solidFill>
          </p:grpSpPr>
          <p:sp>
            <p:nvSpPr>
              <p:cNvPr id="330" name="Parallelogram 329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31" name="Parallelogram 330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32" name="Parallelogram 331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333" name="Group 332"/>
            <p:cNvGrpSpPr/>
            <p:nvPr/>
          </p:nvGrpSpPr>
          <p:grpSpPr>
            <a:xfrm>
              <a:off x="2987821" y="5408206"/>
              <a:ext cx="863708" cy="1048331"/>
              <a:chOff x="7596333" y="2309434"/>
              <a:chExt cx="863708" cy="1048331"/>
            </a:xfrm>
            <a:solidFill>
              <a:srgbClr val="008000"/>
            </a:solidFill>
          </p:grpSpPr>
          <p:sp>
            <p:nvSpPr>
              <p:cNvPr id="334" name="Parallelogram 333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35" name="Parallelogram 334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36" name="Parallelogram 335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</p:grpSp>
      <p:grpSp>
        <p:nvGrpSpPr>
          <p:cNvPr id="665" name="Group 664"/>
          <p:cNvGrpSpPr/>
          <p:nvPr/>
        </p:nvGrpSpPr>
        <p:grpSpPr>
          <a:xfrm>
            <a:off x="895173" y="3171085"/>
            <a:ext cx="1944216" cy="1430226"/>
            <a:chOff x="323528" y="3171084"/>
            <a:chExt cx="3389423" cy="2493365"/>
          </a:xfrm>
        </p:grpSpPr>
        <p:grpSp>
          <p:nvGrpSpPr>
            <p:cNvPr id="425" name="Group 424"/>
            <p:cNvGrpSpPr/>
            <p:nvPr/>
          </p:nvGrpSpPr>
          <p:grpSpPr>
            <a:xfrm>
              <a:off x="327948" y="3861048"/>
              <a:ext cx="2520280" cy="1800200"/>
              <a:chOff x="5076056" y="2996952"/>
              <a:chExt cx="2520280" cy="1800200"/>
            </a:xfrm>
          </p:grpSpPr>
          <p:sp>
            <p:nvSpPr>
              <p:cNvPr id="426" name="Rectangle 425"/>
              <p:cNvSpPr/>
              <p:nvPr/>
            </p:nvSpPr>
            <p:spPr bwMode="auto">
              <a:xfrm>
                <a:off x="5076056" y="443711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27" name="Rectangle 426"/>
              <p:cNvSpPr/>
              <p:nvPr/>
            </p:nvSpPr>
            <p:spPr bwMode="auto">
              <a:xfrm>
                <a:off x="5436096" y="443711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28" name="Rectangle 427"/>
              <p:cNvSpPr/>
              <p:nvPr/>
            </p:nvSpPr>
            <p:spPr bwMode="auto">
              <a:xfrm>
                <a:off x="5796136" y="443711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29" name="Rectangle 428"/>
              <p:cNvSpPr/>
              <p:nvPr/>
            </p:nvSpPr>
            <p:spPr bwMode="auto">
              <a:xfrm>
                <a:off x="6156176" y="443711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30" name="Rectangle 429"/>
              <p:cNvSpPr/>
              <p:nvPr/>
            </p:nvSpPr>
            <p:spPr bwMode="auto">
              <a:xfrm>
                <a:off x="6516216" y="443711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31" name="Rectangle 430"/>
              <p:cNvSpPr/>
              <p:nvPr/>
            </p:nvSpPr>
            <p:spPr bwMode="auto">
              <a:xfrm>
                <a:off x="6876256" y="443711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32" name="Rectangle 431"/>
              <p:cNvSpPr/>
              <p:nvPr/>
            </p:nvSpPr>
            <p:spPr bwMode="auto">
              <a:xfrm>
                <a:off x="7236296" y="4437112"/>
                <a:ext cx="360040" cy="360040"/>
              </a:xfrm>
              <a:prstGeom prst="rect">
                <a:avLst/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33" name="Rectangle 432"/>
              <p:cNvSpPr/>
              <p:nvPr/>
            </p:nvSpPr>
            <p:spPr bwMode="auto">
              <a:xfrm>
                <a:off x="5076056" y="407707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34" name="Rectangle 433"/>
              <p:cNvSpPr/>
              <p:nvPr/>
            </p:nvSpPr>
            <p:spPr bwMode="auto">
              <a:xfrm>
                <a:off x="5436096" y="407707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35" name="Rectangle 434"/>
              <p:cNvSpPr/>
              <p:nvPr/>
            </p:nvSpPr>
            <p:spPr bwMode="auto">
              <a:xfrm>
                <a:off x="5796136" y="407707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36" name="Rectangle 435"/>
              <p:cNvSpPr/>
              <p:nvPr/>
            </p:nvSpPr>
            <p:spPr bwMode="auto">
              <a:xfrm>
                <a:off x="6156176" y="407707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37" name="Rectangle 436"/>
              <p:cNvSpPr/>
              <p:nvPr/>
            </p:nvSpPr>
            <p:spPr bwMode="auto">
              <a:xfrm>
                <a:off x="6516216" y="407707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38" name="Rectangle 437"/>
              <p:cNvSpPr/>
              <p:nvPr/>
            </p:nvSpPr>
            <p:spPr bwMode="auto">
              <a:xfrm>
                <a:off x="6876256" y="407707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39" name="Rectangle 438"/>
              <p:cNvSpPr/>
              <p:nvPr/>
            </p:nvSpPr>
            <p:spPr bwMode="auto">
              <a:xfrm>
                <a:off x="7236296" y="4077072"/>
                <a:ext cx="360040" cy="360040"/>
              </a:xfrm>
              <a:prstGeom prst="rect">
                <a:avLst/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40" name="Rectangle 439"/>
              <p:cNvSpPr/>
              <p:nvPr/>
            </p:nvSpPr>
            <p:spPr bwMode="auto">
              <a:xfrm>
                <a:off x="5076056" y="371703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41" name="Rectangle 440"/>
              <p:cNvSpPr/>
              <p:nvPr/>
            </p:nvSpPr>
            <p:spPr bwMode="auto">
              <a:xfrm>
                <a:off x="5436096" y="371703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42" name="Rectangle 441"/>
              <p:cNvSpPr/>
              <p:nvPr/>
            </p:nvSpPr>
            <p:spPr bwMode="auto">
              <a:xfrm>
                <a:off x="5796136" y="371703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43" name="Rectangle 442"/>
              <p:cNvSpPr/>
              <p:nvPr/>
            </p:nvSpPr>
            <p:spPr bwMode="auto">
              <a:xfrm>
                <a:off x="6156176" y="371703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44" name="Rectangle 443"/>
              <p:cNvSpPr/>
              <p:nvPr/>
            </p:nvSpPr>
            <p:spPr bwMode="auto">
              <a:xfrm>
                <a:off x="6516216" y="371703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45" name="Rectangle 444"/>
              <p:cNvSpPr/>
              <p:nvPr/>
            </p:nvSpPr>
            <p:spPr bwMode="auto">
              <a:xfrm>
                <a:off x="6876256" y="371703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46" name="Rectangle 445"/>
              <p:cNvSpPr/>
              <p:nvPr/>
            </p:nvSpPr>
            <p:spPr bwMode="auto">
              <a:xfrm>
                <a:off x="7236296" y="3717032"/>
                <a:ext cx="360040" cy="360040"/>
              </a:xfrm>
              <a:prstGeom prst="rect">
                <a:avLst/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47" name="Rectangle 446"/>
              <p:cNvSpPr/>
              <p:nvPr/>
            </p:nvSpPr>
            <p:spPr bwMode="auto">
              <a:xfrm>
                <a:off x="5076056" y="335699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48" name="Rectangle 447"/>
              <p:cNvSpPr/>
              <p:nvPr/>
            </p:nvSpPr>
            <p:spPr bwMode="auto">
              <a:xfrm>
                <a:off x="5436096" y="335699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49" name="Rectangle 448"/>
              <p:cNvSpPr/>
              <p:nvPr/>
            </p:nvSpPr>
            <p:spPr bwMode="auto">
              <a:xfrm>
                <a:off x="5796136" y="335699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50" name="Rectangle 449"/>
              <p:cNvSpPr/>
              <p:nvPr/>
            </p:nvSpPr>
            <p:spPr bwMode="auto">
              <a:xfrm>
                <a:off x="6156176" y="335699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51" name="Rectangle 450"/>
              <p:cNvSpPr/>
              <p:nvPr/>
            </p:nvSpPr>
            <p:spPr bwMode="auto">
              <a:xfrm>
                <a:off x="6516216" y="335699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52" name="Rectangle 451"/>
              <p:cNvSpPr/>
              <p:nvPr/>
            </p:nvSpPr>
            <p:spPr bwMode="auto">
              <a:xfrm>
                <a:off x="6876256" y="335699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53" name="Rectangle 452"/>
              <p:cNvSpPr/>
              <p:nvPr/>
            </p:nvSpPr>
            <p:spPr bwMode="auto">
              <a:xfrm>
                <a:off x="7236296" y="3356992"/>
                <a:ext cx="360040" cy="360040"/>
              </a:xfrm>
              <a:prstGeom prst="rect">
                <a:avLst/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54" name="Rectangle 453"/>
              <p:cNvSpPr/>
              <p:nvPr/>
            </p:nvSpPr>
            <p:spPr bwMode="auto">
              <a:xfrm>
                <a:off x="5076056" y="299695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55" name="Rectangle 454"/>
              <p:cNvSpPr/>
              <p:nvPr/>
            </p:nvSpPr>
            <p:spPr bwMode="auto">
              <a:xfrm>
                <a:off x="5436096" y="299695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56" name="Rectangle 455"/>
              <p:cNvSpPr/>
              <p:nvPr/>
            </p:nvSpPr>
            <p:spPr bwMode="auto">
              <a:xfrm>
                <a:off x="5796136" y="299695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57" name="Rectangle 456"/>
              <p:cNvSpPr/>
              <p:nvPr/>
            </p:nvSpPr>
            <p:spPr bwMode="auto">
              <a:xfrm>
                <a:off x="6156176" y="299695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58" name="Rectangle 457"/>
              <p:cNvSpPr/>
              <p:nvPr/>
            </p:nvSpPr>
            <p:spPr bwMode="auto">
              <a:xfrm>
                <a:off x="6516216" y="299695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59" name="Rectangle 458"/>
              <p:cNvSpPr/>
              <p:nvPr/>
            </p:nvSpPr>
            <p:spPr bwMode="auto">
              <a:xfrm>
                <a:off x="6876256" y="299695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60" name="Rectangle 459"/>
              <p:cNvSpPr/>
              <p:nvPr/>
            </p:nvSpPr>
            <p:spPr bwMode="auto">
              <a:xfrm>
                <a:off x="7236296" y="2996952"/>
                <a:ext cx="360040" cy="360040"/>
              </a:xfrm>
              <a:prstGeom prst="rect">
                <a:avLst/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461" name="Group 460"/>
            <p:cNvGrpSpPr/>
            <p:nvPr/>
          </p:nvGrpSpPr>
          <p:grpSpPr>
            <a:xfrm>
              <a:off x="323528" y="3629966"/>
              <a:ext cx="2815909" cy="235254"/>
              <a:chOff x="5071636" y="2765870"/>
              <a:chExt cx="2815909" cy="235254"/>
            </a:xfrm>
          </p:grpSpPr>
          <p:sp>
            <p:nvSpPr>
              <p:cNvPr id="462" name="Parallelogram 461"/>
              <p:cNvSpPr/>
              <p:nvPr/>
            </p:nvSpPr>
            <p:spPr bwMode="auto">
              <a:xfrm>
                <a:off x="7232624" y="2765870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63" name="Parallelogram 462"/>
              <p:cNvSpPr/>
              <p:nvPr/>
            </p:nvSpPr>
            <p:spPr bwMode="auto">
              <a:xfrm>
                <a:off x="6864866" y="2769159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64" name="Parallelogram 463"/>
              <p:cNvSpPr/>
              <p:nvPr/>
            </p:nvSpPr>
            <p:spPr bwMode="auto">
              <a:xfrm>
                <a:off x="6502803" y="2766753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65" name="Parallelogram 464"/>
              <p:cNvSpPr/>
              <p:nvPr/>
            </p:nvSpPr>
            <p:spPr bwMode="auto">
              <a:xfrm>
                <a:off x="6135045" y="2770042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66" name="Parallelogram 465"/>
              <p:cNvSpPr/>
              <p:nvPr/>
            </p:nvSpPr>
            <p:spPr bwMode="auto">
              <a:xfrm>
                <a:off x="5784372" y="2773331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67" name="Parallelogram 466"/>
              <p:cNvSpPr/>
              <p:nvPr/>
            </p:nvSpPr>
            <p:spPr bwMode="auto">
              <a:xfrm>
                <a:off x="5428004" y="2770925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68" name="Parallelogram 467"/>
              <p:cNvSpPr/>
              <p:nvPr/>
            </p:nvSpPr>
            <p:spPr bwMode="auto">
              <a:xfrm>
                <a:off x="5071636" y="2768519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469" name="Group 468"/>
            <p:cNvGrpSpPr/>
            <p:nvPr/>
          </p:nvGrpSpPr>
          <p:grpSpPr>
            <a:xfrm>
              <a:off x="610285" y="3400525"/>
              <a:ext cx="2815909" cy="235254"/>
              <a:chOff x="5071636" y="2765870"/>
              <a:chExt cx="2815909" cy="235254"/>
            </a:xfrm>
          </p:grpSpPr>
          <p:sp>
            <p:nvSpPr>
              <p:cNvPr id="470" name="Parallelogram 469"/>
              <p:cNvSpPr/>
              <p:nvPr/>
            </p:nvSpPr>
            <p:spPr bwMode="auto">
              <a:xfrm>
                <a:off x="7232624" y="2765870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71" name="Parallelogram 470"/>
              <p:cNvSpPr/>
              <p:nvPr/>
            </p:nvSpPr>
            <p:spPr bwMode="auto">
              <a:xfrm>
                <a:off x="6864866" y="2769159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72" name="Parallelogram 471"/>
              <p:cNvSpPr/>
              <p:nvPr/>
            </p:nvSpPr>
            <p:spPr bwMode="auto">
              <a:xfrm>
                <a:off x="6502803" y="2766753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73" name="Parallelogram 472"/>
              <p:cNvSpPr/>
              <p:nvPr/>
            </p:nvSpPr>
            <p:spPr bwMode="auto">
              <a:xfrm>
                <a:off x="6135045" y="2770042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74" name="Parallelogram 473"/>
              <p:cNvSpPr/>
              <p:nvPr/>
            </p:nvSpPr>
            <p:spPr bwMode="auto">
              <a:xfrm>
                <a:off x="5784372" y="2773331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75" name="Parallelogram 474"/>
              <p:cNvSpPr/>
              <p:nvPr/>
            </p:nvSpPr>
            <p:spPr bwMode="auto">
              <a:xfrm>
                <a:off x="5428004" y="2770925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76" name="Parallelogram 475"/>
              <p:cNvSpPr/>
              <p:nvPr/>
            </p:nvSpPr>
            <p:spPr bwMode="auto">
              <a:xfrm>
                <a:off x="5071636" y="2768519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477" name="Group 476"/>
            <p:cNvGrpSpPr/>
            <p:nvPr/>
          </p:nvGrpSpPr>
          <p:grpSpPr>
            <a:xfrm>
              <a:off x="897042" y="3171084"/>
              <a:ext cx="2815909" cy="235254"/>
              <a:chOff x="5071636" y="2765870"/>
              <a:chExt cx="2815909" cy="235254"/>
            </a:xfrm>
          </p:grpSpPr>
          <p:sp>
            <p:nvSpPr>
              <p:cNvPr id="478" name="Parallelogram 477"/>
              <p:cNvSpPr/>
              <p:nvPr/>
            </p:nvSpPr>
            <p:spPr bwMode="auto">
              <a:xfrm>
                <a:off x="7232624" y="2765870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79" name="Parallelogram 478"/>
              <p:cNvSpPr/>
              <p:nvPr/>
            </p:nvSpPr>
            <p:spPr bwMode="auto">
              <a:xfrm>
                <a:off x="6864866" y="2769159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80" name="Parallelogram 479"/>
              <p:cNvSpPr/>
              <p:nvPr/>
            </p:nvSpPr>
            <p:spPr bwMode="auto">
              <a:xfrm>
                <a:off x="6502803" y="2766753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81" name="Parallelogram 480"/>
              <p:cNvSpPr/>
              <p:nvPr/>
            </p:nvSpPr>
            <p:spPr bwMode="auto">
              <a:xfrm>
                <a:off x="6135045" y="2770042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82" name="Parallelogram 481"/>
              <p:cNvSpPr/>
              <p:nvPr/>
            </p:nvSpPr>
            <p:spPr bwMode="auto">
              <a:xfrm>
                <a:off x="5784372" y="2773331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83" name="Parallelogram 482"/>
              <p:cNvSpPr/>
              <p:nvPr/>
            </p:nvSpPr>
            <p:spPr bwMode="auto">
              <a:xfrm>
                <a:off x="5428004" y="2770925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84" name="Parallelogram 483"/>
              <p:cNvSpPr/>
              <p:nvPr/>
            </p:nvSpPr>
            <p:spPr bwMode="auto">
              <a:xfrm>
                <a:off x="5071636" y="2768519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485" name="Group 484"/>
            <p:cNvGrpSpPr/>
            <p:nvPr/>
          </p:nvGrpSpPr>
          <p:grpSpPr>
            <a:xfrm>
              <a:off x="2848225" y="3173530"/>
              <a:ext cx="863708" cy="1048331"/>
              <a:chOff x="7596333" y="2309434"/>
              <a:chExt cx="863708" cy="1048331"/>
            </a:xfrm>
          </p:grpSpPr>
          <p:sp>
            <p:nvSpPr>
              <p:cNvPr id="486" name="Parallelogram 485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87" name="Parallelogram 486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88" name="Parallelogram 487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489" name="Group 488"/>
            <p:cNvGrpSpPr/>
            <p:nvPr/>
          </p:nvGrpSpPr>
          <p:grpSpPr>
            <a:xfrm>
              <a:off x="2848228" y="3533218"/>
              <a:ext cx="863708" cy="1048331"/>
              <a:chOff x="7596333" y="2309434"/>
              <a:chExt cx="863708" cy="1048331"/>
            </a:xfrm>
          </p:grpSpPr>
          <p:sp>
            <p:nvSpPr>
              <p:cNvPr id="490" name="Parallelogram 489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91" name="Parallelogram 490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92" name="Parallelogram 491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493" name="Group 492"/>
            <p:cNvGrpSpPr/>
            <p:nvPr/>
          </p:nvGrpSpPr>
          <p:grpSpPr>
            <a:xfrm>
              <a:off x="2848231" y="3892906"/>
              <a:ext cx="863708" cy="1048331"/>
              <a:chOff x="7596333" y="2309434"/>
              <a:chExt cx="863708" cy="1048331"/>
            </a:xfrm>
          </p:grpSpPr>
          <p:sp>
            <p:nvSpPr>
              <p:cNvPr id="494" name="Parallelogram 493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95" name="Parallelogram 494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96" name="Parallelogram 495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497" name="Group 496"/>
            <p:cNvGrpSpPr/>
            <p:nvPr/>
          </p:nvGrpSpPr>
          <p:grpSpPr>
            <a:xfrm>
              <a:off x="2848228" y="4254512"/>
              <a:ext cx="863708" cy="1048331"/>
              <a:chOff x="7596333" y="2309434"/>
              <a:chExt cx="863708" cy="1048331"/>
            </a:xfrm>
          </p:grpSpPr>
          <p:sp>
            <p:nvSpPr>
              <p:cNvPr id="498" name="Parallelogram 497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99" name="Parallelogram 498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00" name="Parallelogram 499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501" name="Group 500"/>
            <p:cNvGrpSpPr/>
            <p:nvPr/>
          </p:nvGrpSpPr>
          <p:grpSpPr>
            <a:xfrm>
              <a:off x="2848225" y="4616118"/>
              <a:ext cx="863708" cy="1048331"/>
              <a:chOff x="7596333" y="2309434"/>
              <a:chExt cx="863708" cy="1048331"/>
            </a:xfrm>
          </p:grpSpPr>
          <p:sp>
            <p:nvSpPr>
              <p:cNvPr id="502" name="Parallelogram 501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03" name="Parallelogram 502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04" name="Parallelogram 503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</p:grpSp>
      <p:grpSp>
        <p:nvGrpSpPr>
          <p:cNvPr id="666" name="Group 665"/>
          <p:cNvGrpSpPr/>
          <p:nvPr/>
        </p:nvGrpSpPr>
        <p:grpSpPr>
          <a:xfrm>
            <a:off x="3345002" y="3212975"/>
            <a:ext cx="1887270" cy="1388335"/>
            <a:chOff x="4423564" y="3099076"/>
            <a:chExt cx="3389423" cy="2493365"/>
          </a:xfrm>
        </p:grpSpPr>
        <p:sp>
          <p:nvSpPr>
            <p:cNvPr id="586" name="Rectangle 585"/>
            <p:cNvSpPr/>
            <p:nvPr/>
          </p:nvSpPr>
          <p:spPr bwMode="auto">
            <a:xfrm>
              <a:off x="4427984" y="522920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587" name="Rectangle 586"/>
            <p:cNvSpPr/>
            <p:nvPr/>
          </p:nvSpPr>
          <p:spPr bwMode="auto">
            <a:xfrm>
              <a:off x="4788024" y="522920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588" name="Rectangle 587"/>
            <p:cNvSpPr/>
            <p:nvPr/>
          </p:nvSpPr>
          <p:spPr bwMode="auto">
            <a:xfrm>
              <a:off x="5148064" y="522920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589" name="Rectangle 588"/>
            <p:cNvSpPr/>
            <p:nvPr/>
          </p:nvSpPr>
          <p:spPr bwMode="auto">
            <a:xfrm>
              <a:off x="5508104" y="522920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590" name="Rectangle 589"/>
            <p:cNvSpPr/>
            <p:nvPr/>
          </p:nvSpPr>
          <p:spPr bwMode="auto">
            <a:xfrm>
              <a:off x="5868144" y="522920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591" name="Rectangle 590"/>
            <p:cNvSpPr/>
            <p:nvPr/>
          </p:nvSpPr>
          <p:spPr bwMode="auto">
            <a:xfrm>
              <a:off x="6228184" y="522920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592" name="Rectangle 591"/>
            <p:cNvSpPr/>
            <p:nvPr/>
          </p:nvSpPr>
          <p:spPr bwMode="auto">
            <a:xfrm>
              <a:off x="6588224" y="522920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593" name="Rectangle 592"/>
            <p:cNvSpPr/>
            <p:nvPr/>
          </p:nvSpPr>
          <p:spPr bwMode="auto">
            <a:xfrm>
              <a:off x="4427984" y="486916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594" name="Rectangle 593"/>
            <p:cNvSpPr/>
            <p:nvPr/>
          </p:nvSpPr>
          <p:spPr bwMode="auto">
            <a:xfrm>
              <a:off x="4788024" y="486916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595" name="Rectangle 594"/>
            <p:cNvSpPr/>
            <p:nvPr/>
          </p:nvSpPr>
          <p:spPr bwMode="auto">
            <a:xfrm>
              <a:off x="5148064" y="486916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596" name="Rectangle 595"/>
            <p:cNvSpPr/>
            <p:nvPr/>
          </p:nvSpPr>
          <p:spPr bwMode="auto">
            <a:xfrm>
              <a:off x="5508104" y="486916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597" name="Rectangle 596"/>
            <p:cNvSpPr/>
            <p:nvPr/>
          </p:nvSpPr>
          <p:spPr bwMode="auto">
            <a:xfrm>
              <a:off x="5868144" y="486916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598" name="Rectangle 597"/>
            <p:cNvSpPr/>
            <p:nvPr/>
          </p:nvSpPr>
          <p:spPr bwMode="auto">
            <a:xfrm>
              <a:off x="6228184" y="486916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599" name="Rectangle 598"/>
            <p:cNvSpPr/>
            <p:nvPr/>
          </p:nvSpPr>
          <p:spPr bwMode="auto">
            <a:xfrm>
              <a:off x="6588224" y="486916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600" name="Rectangle 599"/>
            <p:cNvSpPr/>
            <p:nvPr/>
          </p:nvSpPr>
          <p:spPr bwMode="auto">
            <a:xfrm>
              <a:off x="4427984" y="450912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601" name="Rectangle 600"/>
            <p:cNvSpPr/>
            <p:nvPr/>
          </p:nvSpPr>
          <p:spPr bwMode="auto">
            <a:xfrm>
              <a:off x="4788024" y="450912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602" name="Rectangle 601"/>
            <p:cNvSpPr/>
            <p:nvPr/>
          </p:nvSpPr>
          <p:spPr bwMode="auto">
            <a:xfrm>
              <a:off x="5148064" y="450912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603" name="Rectangle 602"/>
            <p:cNvSpPr/>
            <p:nvPr/>
          </p:nvSpPr>
          <p:spPr bwMode="auto">
            <a:xfrm>
              <a:off x="5508104" y="450912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604" name="Rectangle 603"/>
            <p:cNvSpPr/>
            <p:nvPr/>
          </p:nvSpPr>
          <p:spPr bwMode="auto">
            <a:xfrm>
              <a:off x="5868144" y="450912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605" name="Rectangle 604"/>
            <p:cNvSpPr/>
            <p:nvPr/>
          </p:nvSpPr>
          <p:spPr bwMode="auto">
            <a:xfrm>
              <a:off x="6228184" y="450912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606" name="Rectangle 605"/>
            <p:cNvSpPr/>
            <p:nvPr/>
          </p:nvSpPr>
          <p:spPr bwMode="auto">
            <a:xfrm>
              <a:off x="6588224" y="450912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607" name="Rectangle 606"/>
            <p:cNvSpPr/>
            <p:nvPr/>
          </p:nvSpPr>
          <p:spPr bwMode="auto">
            <a:xfrm>
              <a:off x="4427984" y="414908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608" name="Rectangle 607"/>
            <p:cNvSpPr/>
            <p:nvPr/>
          </p:nvSpPr>
          <p:spPr bwMode="auto">
            <a:xfrm>
              <a:off x="4788024" y="414908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609" name="Rectangle 608"/>
            <p:cNvSpPr/>
            <p:nvPr/>
          </p:nvSpPr>
          <p:spPr bwMode="auto">
            <a:xfrm>
              <a:off x="5148064" y="414908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610" name="Rectangle 609"/>
            <p:cNvSpPr/>
            <p:nvPr/>
          </p:nvSpPr>
          <p:spPr bwMode="auto">
            <a:xfrm>
              <a:off x="5508104" y="414908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611" name="Rectangle 610"/>
            <p:cNvSpPr/>
            <p:nvPr/>
          </p:nvSpPr>
          <p:spPr bwMode="auto">
            <a:xfrm>
              <a:off x="5868144" y="414908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612" name="Rectangle 611"/>
            <p:cNvSpPr/>
            <p:nvPr/>
          </p:nvSpPr>
          <p:spPr bwMode="auto">
            <a:xfrm>
              <a:off x="6228184" y="414908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613" name="Rectangle 612"/>
            <p:cNvSpPr/>
            <p:nvPr/>
          </p:nvSpPr>
          <p:spPr bwMode="auto">
            <a:xfrm>
              <a:off x="6588224" y="414908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614" name="Rectangle 613"/>
            <p:cNvSpPr/>
            <p:nvPr/>
          </p:nvSpPr>
          <p:spPr bwMode="auto">
            <a:xfrm>
              <a:off x="4427984" y="3789040"/>
              <a:ext cx="360040" cy="360040"/>
            </a:xfrm>
            <a:prstGeom prst="rect">
              <a:avLst/>
            </a:prstGeom>
            <a:solidFill>
              <a:srgbClr val="008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615" name="Rectangle 614"/>
            <p:cNvSpPr/>
            <p:nvPr/>
          </p:nvSpPr>
          <p:spPr bwMode="auto">
            <a:xfrm>
              <a:off x="4788024" y="3789040"/>
              <a:ext cx="360040" cy="360040"/>
            </a:xfrm>
            <a:prstGeom prst="rect">
              <a:avLst/>
            </a:prstGeom>
            <a:solidFill>
              <a:srgbClr val="008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616" name="Rectangle 615"/>
            <p:cNvSpPr/>
            <p:nvPr/>
          </p:nvSpPr>
          <p:spPr bwMode="auto">
            <a:xfrm>
              <a:off x="5148064" y="3789040"/>
              <a:ext cx="360040" cy="360040"/>
            </a:xfrm>
            <a:prstGeom prst="rect">
              <a:avLst/>
            </a:prstGeom>
            <a:solidFill>
              <a:srgbClr val="008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617" name="Rectangle 616"/>
            <p:cNvSpPr/>
            <p:nvPr/>
          </p:nvSpPr>
          <p:spPr bwMode="auto">
            <a:xfrm>
              <a:off x="5508104" y="3789040"/>
              <a:ext cx="360040" cy="360040"/>
            </a:xfrm>
            <a:prstGeom prst="rect">
              <a:avLst/>
            </a:prstGeom>
            <a:solidFill>
              <a:srgbClr val="008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618" name="Rectangle 617"/>
            <p:cNvSpPr/>
            <p:nvPr/>
          </p:nvSpPr>
          <p:spPr bwMode="auto">
            <a:xfrm>
              <a:off x="5868144" y="3789040"/>
              <a:ext cx="360040" cy="360040"/>
            </a:xfrm>
            <a:prstGeom prst="rect">
              <a:avLst/>
            </a:prstGeom>
            <a:solidFill>
              <a:srgbClr val="008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619" name="Rectangle 618"/>
            <p:cNvSpPr/>
            <p:nvPr/>
          </p:nvSpPr>
          <p:spPr bwMode="auto">
            <a:xfrm>
              <a:off x="6228184" y="3789040"/>
              <a:ext cx="360040" cy="360040"/>
            </a:xfrm>
            <a:prstGeom prst="rect">
              <a:avLst/>
            </a:prstGeom>
            <a:solidFill>
              <a:srgbClr val="008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620" name="Rectangle 619"/>
            <p:cNvSpPr/>
            <p:nvPr/>
          </p:nvSpPr>
          <p:spPr bwMode="auto">
            <a:xfrm>
              <a:off x="6588224" y="3789040"/>
              <a:ext cx="360040" cy="360040"/>
            </a:xfrm>
            <a:prstGeom prst="rect">
              <a:avLst/>
            </a:prstGeom>
            <a:solidFill>
              <a:srgbClr val="008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grpSp>
          <p:nvGrpSpPr>
            <p:cNvPr id="621" name="Group 620"/>
            <p:cNvGrpSpPr/>
            <p:nvPr/>
          </p:nvGrpSpPr>
          <p:grpSpPr>
            <a:xfrm>
              <a:off x="4423564" y="3557958"/>
              <a:ext cx="2815909" cy="235254"/>
              <a:chOff x="5071636" y="2765870"/>
              <a:chExt cx="2815909" cy="235254"/>
            </a:xfrm>
            <a:solidFill>
              <a:srgbClr val="008000"/>
            </a:solidFill>
          </p:grpSpPr>
          <p:sp>
            <p:nvSpPr>
              <p:cNvPr id="622" name="Parallelogram 621"/>
              <p:cNvSpPr/>
              <p:nvPr/>
            </p:nvSpPr>
            <p:spPr bwMode="auto">
              <a:xfrm>
                <a:off x="7232624" y="2765870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23" name="Parallelogram 622"/>
              <p:cNvSpPr/>
              <p:nvPr/>
            </p:nvSpPr>
            <p:spPr bwMode="auto">
              <a:xfrm>
                <a:off x="6864866" y="2769159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24" name="Parallelogram 623"/>
              <p:cNvSpPr/>
              <p:nvPr/>
            </p:nvSpPr>
            <p:spPr bwMode="auto">
              <a:xfrm>
                <a:off x="6502803" y="2766753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25" name="Parallelogram 624"/>
              <p:cNvSpPr/>
              <p:nvPr/>
            </p:nvSpPr>
            <p:spPr bwMode="auto">
              <a:xfrm>
                <a:off x="6135045" y="2770042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26" name="Parallelogram 625"/>
              <p:cNvSpPr/>
              <p:nvPr/>
            </p:nvSpPr>
            <p:spPr bwMode="auto">
              <a:xfrm>
                <a:off x="5784372" y="2773331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27" name="Parallelogram 626"/>
              <p:cNvSpPr/>
              <p:nvPr/>
            </p:nvSpPr>
            <p:spPr bwMode="auto">
              <a:xfrm>
                <a:off x="5428004" y="2770925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28" name="Parallelogram 627"/>
              <p:cNvSpPr/>
              <p:nvPr/>
            </p:nvSpPr>
            <p:spPr bwMode="auto">
              <a:xfrm>
                <a:off x="5071636" y="2768519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629" name="Group 628"/>
            <p:cNvGrpSpPr/>
            <p:nvPr/>
          </p:nvGrpSpPr>
          <p:grpSpPr>
            <a:xfrm>
              <a:off x="4710321" y="3328517"/>
              <a:ext cx="2815909" cy="235254"/>
              <a:chOff x="5071636" y="2765870"/>
              <a:chExt cx="2815909" cy="235254"/>
            </a:xfrm>
          </p:grpSpPr>
          <p:sp>
            <p:nvSpPr>
              <p:cNvPr id="630" name="Parallelogram 629"/>
              <p:cNvSpPr/>
              <p:nvPr/>
            </p:nvSpPr>
            <p:spPr bwMode="auto">
              <a:xfrm>
                <a:off x="7232624" y="2765870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31" name="Parallelogram 630"/>
              <p:cNvSpPr/>
              <p:nvPr/>
            </p:nvSpPr>
            <p:spPr bwMode="auto">
              <a:xfrm>
                <a:off x="6864866" y="2769159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32" name="Parallelogram 631"/>
              <p:cNvSpPr/>
              <p:nvPr/>
            </p:nvSpPr>
            <p:spPr bwMode="auto">
              <a:xfrm>
                <a:off x="6502803" y="2766753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33" name="Parallelogram 632"/>
              <p:cNvSpPr/>
              <p:nvPr/>
            </p:nvSpPr>
            <p:spPr bwMode="auto">
              <a:xfrm>
                <a:off x="6135045" y="2770042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34" name="Parallelogram 633"/>
              <p:cNvSpPr/>
              <p:nvPr/>
            </p:nvSpPr>
            <p:spPr bwMode="auto">
              <a:xfrm>
                <a:off x="5784372" y="2773331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35" name="Parallelogram 634"/>
              <p:cNvSpPr/>
              <p:nvPr/>
            </p:nvSpPr>
            <p:spPr bwMode="auto">
              <a:xfrm>
                <a:off x="5428004" y="2770925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36" name="Parallelogram 635"/>
              <p:cNvSpPr/>
              <p:nvPr/>
            </p:nvSpPr>
            <p:spPr bwMode="auto">
              <a:xfrm>
                <a:off x="5071636" y="2768519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637" name="Group 636"/>
            <p:cNvGrpSpPr/>
            <p:nvPr/>
          </p:nvGrpSpPr>
          <p:grpSpPr>
            <a:xfrm>
              <a:off x="4997078" y="3099076"/>
              <a:ext cx="2815909" cy="235254"/>
              <a:chOff x="5071636" y="2765870"/>
              <a:chExt cx="2815909" cy="235254"/>
            </a:xfrm>
          </p:grpSpPr>
          <p:sp>
            <p:nvSpPr>
              <p:cNvPr id="638" name="Parallelogram 637"/>
              <p:cNvSpPr/>
              <p:nvPr/>
            </p:nvSpPr>
            <p:spPr bwMode="auto">
              <a:xfrm>
                <a:off x="7232624" y="2765870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39" name="Parallelogram 638"/>
              <p:cNvSpPr/>
              <p:nvPr/>
            </p:nvSpPr>
            <p:spPr bwMode="auto">
              <a:xfrm>
                <a:off x="6864866" y="2769159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40" name="Parallelogram 639"/>
              <p:cNvSpPr/>
              <p:nvPr/>
            </p:nvSpPr>
            <p:spPr bwMode="auto">
              <a:xfrm>
                <a:off x="6502803" y="2766753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41" name="Parallelogram 640"/>
              <p:cNvSpPr/>
              <p:nvPr/>
            </p:nvSpPr>
            <p:spPr bwMode="auto">
              <a:xfrm>
                <a:off x="6135045" y="2770042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42" name="Parallelogram 641"/>
              <p:cNvSpPr/>
              <p:nvPr/>
            </p:nvSpPr>
            <p:spPr bwMode="auto">
              <a:xfrm>
                <a:off x="5784372" y="2773331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43" name="Parallelogram 642"/>
              <p:cNvSpPr/>
              <p:nvPr/>
            </p:nvSpPr>
            <p:spPr bwMode="auto">
              <a:xfrm>
                <a:off x="5428004" y="2770925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44" name="Parallelogram 643"/>
              <p:cNvSpPr/>
              <p:nvPr/>
            </p:nvSpPr>
            <p:spPr bwMode="auto">
              <a:xfrm>
                <a:off x="5071636" y="2768519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645" name="Group 644"/>
            <p:cNvGrpSpPr/>
            <p:nvPr/>
          </p:nvGrpSpPr>
          <p:grpSpPr>
            <a:xfrm>
              <a:off x="6948261" y="3101522"/>
              <a:ext cx="863708" cy="1048331"/>
              <a:chOff x="7596333" y="2309434"/>
              <a:chExt cx="863708" cy="1048331"/>
            </a:xfrm>
          </p:grpSpPr>
          <p:sp>
            <p:nvSpPr>
              <p:cNvPr id="646" name="Parallelogram 645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47" name="Parallelogram 646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48" name="Parallelogram 647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649" name="Group 648"/>
            <p:cNvGrpSpPr/>
            <p:nvPr/>
          </p:nvGrpSpPr>
          <p:grpSpPr>
            <a:xfrm>
              <a:off x="6948264" y="3461210"/>
              <a:ext cx="863708" cy="1048331"/>
              <a:chOff x="7596333" y="2309434"/>
              <a:chExt cx="863708" cy="1048331"/>
            </a:xfrm>
          </p:grpSpPr>
          <p:sp>
            <p:nvSpPr>
              <p:cNvPr id="650" name="Parallelogram 649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51" name="Parallelogram 650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52" name="Parallelogram 651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653" name="Group 652"/>
            <p:cNvGrpSpPr/>
            <p:nvPr/>
          </p:nvGrpSpPr>
          <p:grpSpPr>
            <a:xfrm>
              <a:off x="6948267" y="3820898"/>
              <a:ext cx="863708" cy="1048331"/>
              <a:chOff x="7596333" y="2309434"/>
              <a:chExt cx="863708" cy="1048331"/>
            </a:xfrm>
          </p:grpSpPr>
          <p:sp>
            <p:nvSpPr>
              <p:cNvPr id="654" name="Parallelogram 653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55" name="Parallelogram 654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56" name="Parallelogram 655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657" name="Group 656"/>
            <p:cNvGrpSpPr/>
            <p:nvPr/>
          </p:nvGrpSpPr>
          <p:grpSpPr>
            <a:xfrm>
              <a:off x="6948264" y="4182504"/>
              <a:ext cx="863708" cy="1048331"/>
              <a:chOff x="7596333" y="2309434"/>
              <a:chExt cx="863708" cy="1048331"/>
            </a:xfrm>
          </p:grpSpPr>
          <p:sp>
            <p:nvSpPr>
              <p:cNvPr id="658" name="Parallelogram 657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59" name="Parallelogram 658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60" name="Parallelogram 659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661" name="Group 660"/>
            <p:cNvGrpSpPr/>
            <p:nvPr/>
          </p:nvGrpSpPr>
          <p:grpSpPr>
            <a:xfrm>
              <a:off x="6948261" y="4544110"/>
              <a:ext cx="863708" cy="1048331"/>
              <a:chOff x="7596333" y="2309434"/>
              <a:chExt cx="863708" cy="1048331"/>
            </a:xfrm>
          </p:grpSpPr>
          <p:sp>
            <p:nvSpPr>
              <p:cNvPr id="662" name="Parallelogram 661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63" name="Parallelogram 662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64" name="Parallelogram 663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</p:grpSp>
      <p:grpSp>
        <p:nvGrpSpPr>
          <p:cNvPr id="747" name="Group 746"/>
          <p:cNvGrpSpPr/>
          <p:nvPr/>
        </p:nvGrpSpPr>
        <p:grpSpPr>
          <a:xfrm>
            <a:off x="5935732" y="3220805"/>
            <a:ext cx="1876628" cy="1380506"/>
            <a:chOff x="4855612" y="3819156"/>
            <a:chExt cx="3389423" cy="2493365"/>
          </a:xfrm>
        </p:grpSpPr>
        <p:grpSp>
          <p:nvGrpSpPr>
            <p:cNvPr id="667" name="Group 666"/>
            <p:cNvGrpSpPr/>
            <p:nvPr/>
          </p:nvGrpSpPr>
          <p:grpSpPr>
            <a:xfrm>
              <a:off x="4860032" y="4509120"/>
              <a:ext cx="2520280" cy="1800200"/>
              <a:chOff x="5076056" y="2996952"/>
              <a:chExt cx="2520280" cy="1800200"/>
            </a:xfrm>
          </p:grpSpPr>
          <p:sp>
            <p:nvSpPr>
              <p:cNvPr id="668" name="Rectangle 667"/>
              <p:cNvSpPr/>
              <p:nvPr/>
            </p:nvSpPr>
            <p:spPr bwMode="auto">
              <a:xfrm>
                <a:off x="5076056" y="443711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69" name="Rectangle 668"/>
              <p:cNvSpPr/>
              <p:nvPr/>
            </p:nvSpPr>
            <p:spPr bwMode="auto">
              <a:xfrm>
                <a:off x="5436096" y="443711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70" name="Rectangle 669"/>
              <p:cNvSpPr/>
              <p:nvPr/>
            </p:nvSpPr>
            <p:spPr bwMode="auto">
              <a:xfrm>
                <a:off x="5796136" y="443711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71" name="Rectangle 670"/>
              <p:cNvSpPr/>
              <p:nvPr/>
            </p:nvSpPr>
            <p:spPr bwMode="auto">
              <a:xfrm>
                <a:off x="6156176" y="443711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72" name="Rectangle 671"/>
              <p:cNvSpPr/>
              <p:nvPr/>
            </p:nvSpPr>
            <p:spPr bwMode="auto">
              <a:xfrm>
                <a:off x="6516216" y="443711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73" name="Rectangle 672"/>
              <p:cNvSpPr/>
              <p:nvPr/>
            </p:nvSpPr>
            <p:spPr bwMode="auto">
              <a:xfrm>
                <a:off x="6876256" y="443711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74" name="Rectangle 673"/>
              <p:cNvSpPr/>
              <p:nvPr/>
            </p:nvSpPr>
            <p:spPr bwMode="auto">
              <a:xfrm>
                <a:off x="7236296" y="443711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75" name="Rectangle 674"/>
              <p:cNvSpPr/>
              <p:nvPr/>
            </p:nvSpPr>
            <p:spPr bwMode="auto">
              <a:xfrm>
                <a:off x="5076056" y="407707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76" name="Rectangle 675"/>
              <p:cNvSpPr/>
              <p:nvPr/>
            </p:nvSpPr>
            <p:spPr bwMode="auto">
              <a:xfrm>
                <a:off x="5436096" y="407707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77" name="Rectangle 676"/>
              <p:cNvSpPr/>
              <p:nvPr/>
            </p:nvSpPr>
            <p:spPr bwMode="auto">
              <a:xfrm>
                <a:off x="5796136" y="407707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78" name="Rectangle 677"/>
              <p:cNvSpPr/>
              <p:nvPr/>
            </p:nvSpPr>
            <p:spPr bwMode="auto">
              <a:xfrm>
                <a:off x="6156176" y="407707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79" name="Rectangle 678"/>
              <p:cNvSpPr/>
              <p:nvPr/>
            </p:nvSpPr>
            <p:spPr bwMode="auto">
              <a:xfrm>
                <a:off x="6516216" y="407707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80" name="Rectangle 679"/>
              <p:cNvSpPr/>
              <p:nvPr/>
            </p:nvSpPr>
            <p:spPr bwMode="auto">
              <a:xfrm>
                <a:off x="6876256" y="407707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81" name="Rectangle 680"/>
              <p:cNvSpPr/>
              <p:nvPr/>
            </p:nvSpPr>
            <p:spPr bwMode="auto">
              <a:xfrm>
                <a:off x="7236296" y="407707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82" name="Rectangle 681"/>
              <p:cNvSpPr/>
              <p:nvPr/>
            </p:nvSpPr>
            <p:spPr bwMode="auto">
              <a:xfrm>
                <a:off x="5076056" y="371703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83" name="Rectangle 682"/>
              <p:cNvSpPr/>
              <p:nvPr/>
            </p:nvSpPr>
            <p:spPr bwMode="auto">
              <a:xfrm>
                <a:off x="5436096" y="371703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84" name="Rectangle 683"/>
              <p:cNvSpPr/>
              <p:nvPr/>
            </p:nvSpPr>
            <p:spPr bwMode="auto">
              <a:xfrm>
                <a:off x="5796136" y="371703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85" name="Rectangle 684"/>
              <p:cNvSpPr/>
              <p:nvPr/>
            </p:nvSpPr>
            <p:spPr bwMode="auto">
              <a:xfrm>
                <a:off x="6156176" y="371703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86" name="Rectangle 685"/>
              <p:cNvSpPr/>
              <p:nvPr/>
            </p:nvSpPr>
            <p:spPr bwMode="auto">
              <a:xfrm>
                <a:off x="6516216" y="371703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87" name="Rectangle 686"/>
              <p:cNvSpPr/>
              <p:nvPr/>
            </p:nvSpPr>
            <p:spPr bwMode="auto">
              <a:xfrm>
                <a:off x="6876256" y="371703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88" name="Rectangle 687"/>
              <p:cNvSpPr/>
              <p:nvPr/>
            </p:nvSpPr>
            <p:spPr bwMode="auto">
              <a:xfrm>
                <a:off x="7236296" y="371703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89" name="Rectangle 688"/>
              <p:cNvSpPr/>
              <p:nvPr/>
            </p:nvSpPr>
            <p:spPr bwMode="auto">
              <a:xfrm>
                <a:off x="5076056" y="335699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90" name="Rectangle 689"/>
              <p:cNvSpPr/>
              <p:nvPr/>
            </p:nvSpPr>
            <p:spPr bwMode="auto">
              <a:xfrm>
                <a:off x="5436096" y="335699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91" name="Rectangle 690"/>
              <p:cNvSpPr/>
              <p:nvPr/>
            </p:nvSpPr>
            <p:spPr bwMode="auto">
              <a:xfrm>
                <a:off x="5796136" y="335699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92" name="Rectangle 691"/>
              <p:cNvSpPr/>
              <p:nvPr/>
            </p:nvSpPr>
            <p:spPr bwMode="auto">
              <a:xfrm>
                <a:off x="6156176" y="335699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93" name="Rectangle 692"/>
              <p:cNvSpPr/>
              <p:nvPr/>
            </p:nvSpPr>
            <p:spPr bwMode="auto">
              <a:xfrm>
                <a:off x="6516216" y="335699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94" name="Rectangle 693"/>
              <p:cNvSpPr/>
              <p:nvPr/>
            </p:nvSpPr>
            <p:spPr bwMode="auto">
              <a:xfrm>
                <a:off x="6876256" y="335699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95" name="Rectangle 694"/>
              <p:cNvSpPr/>
              <p:nvPr/>
            </p:nvSpPr>
            <p:spPr bwMode="auto">
              <a:xfrm>
                <a:off x="7236296" y="335699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96" name="Rectangle 695"/>
              <p:cNvSpPr/>
              <p:nvPr/>
            </p:nvSpPr>
            <p:spPr bwMode="auto">
              <a:xfrm>
                <a:off x="5076056" y="299695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97" name="Rectangle 696"/>
              <p:cNvSpPr/>
              <p:nvPr/>
            </p:nvSpPr>
            <p:spPr bwMode="auto">
              <a:xfrm>
                <a:off x="5436096" y="299695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98" name="Rectangle 697"/>
              <p:cNvSpPr/>
              <p:nvPr/>
            </p:nvSpPr>
            <p:spPr bwMode="auto">
              <a:xfrm>
                <a:off x="5796136" y="299695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99" name="Rectangle 698"/>
              <p:cNvSpPr/>
              <p:nvPr/>
            </p:nvSpPr>
            <p:spPr bwMode="auto">
              <a:xfrm>
                <a:off x="6156176" y="299695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700" name="Rectangle 699"/>
              <p:cNvSpPr/>
              <p:nvPr/>
            </p:nvSpPr>
            <p:spPr bwMode="auto">
              <a:xfrm>
                <a:off x="6516216" y="299695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701" name="Rectangle 700"/>
              <p:cNvSpPr/>
              <p:nvPr/>
            </p:nvSpPr>
            <p:spPr bwMode="auto">
              <a:xfrm>
                <a:off x="6876256" y="299695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702" name="Rectangle 701"/>
              <p:cNvSpPr/>
              <p:nvPr/>
            </p:nvSpPr>
            <p:spPr bwMode="auto">
              <a:xfrm>
                <a:off x="7236296" y="2996952"/>
                <a:ext cx="360040" cy="360040"/>
              </a:xfrm>
              <a:prstGeom prst="rect">
                <a:avLst/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703" name="Group 702"/>
            <p:cNvGrpSpPr/>
            <p:nvPr/>
          </p:nvGrpSpPr>
          <p:grpSpPr>
            <a:xfrm>
              <a:off x="4855612" y="4278038"/>
              <a:ext cx="2815909" cy="235254"/>
              <a:chOff x="5071636" y="2765870"/>
              <a:chExt cx="2815909" cy="235254"/>
            </a:xfrm>
          </p:grpSpPr>
          <p:sp>
            <p:nvSpPr>
              <p:cNvPr id="704" name="Parallelogram 703"/>
              <p:cNvSpPr/>
              <p:nvPr/>
            </p:nvSpPr>
            <p:spPr bwMode="auto">
              <a:xfrm>
                <a:off x="7232624" y="2765870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705" name="Parallelogram 704"/>
              <p:cNvSpPr/>
              <p:nvPr/>
            </p:nvSpPr>
            <p:spPr bwMode="auto">
              <a:xfrm>
                <a:off x="6864866" y="2769159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706" name="Parallelogram 705"/>
              <p:cNvSpPr/>
              <p:nvPr/>
            </p:nvSpPr>
            <p:spPr bwMode="auto">
              <a:xfrm>
                <a:off x="6502803" y="2766753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707" name="Parallelogram 706"/>
              <p:cNvSpPr/>
              <p:nvPr/>
            </p:nvSpPr>
            <p:spPr bwMode="auto">
              <a:xfrm>
                <a:off x="6135045" y="2770042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708" name="Parallelogram 707"/>
              <p:cNvSpPr/>
              <p:nvPr/>
            </p:nvSpPr>
            <p:spPr bwMode="auto">
              <a:xfrm>
                <a:off x="5784372" y="2773331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709" name="Parallelogram 708"/>
              <p:cNvSpPr/>
              <p:nvPr/>
            </p:nvSpPr>
            <p:spPr bwMode="auto">
              <a:xfrm>
                <a:off x="5428004" y="2770925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710" name="Parallelogram 709"/>
              <p:cNvSpPr/>
              <p:nvPr/>
            </p:nvSpPr>
            <p:spPr bwMode="auto">
              <a:xfrm>
                <a:off x="5071636" y="2768519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711" name="Group 710"/>
            <p:cNvGrpSpPr/>
            <p:nvPr/>
          </p:nvGrpSpPr>
          <p:grpSpPr>
            <a:xfrm>
              <a:off x="5142369" y="4048597"/>
              <a:ext cx="2815909" cy="235254"/>
              <a:chOff x="5071636" y="2765870"/>
              <a:chExt cx="2815909" cy="235254"/>
            </a:xfrm>
          </p:grpSpPr>
          <p:sp>
            <p:nvSpPr>
              <p:cNvPr id="712" name="Parallelogram 711"/>
              <p:cNvSpPr/>
              <p:nvPr/>
            </p:nvSpPr>
            <p:spPr bwMode="auto">
              <a:xfrm>
                <a:off x="7232624" y="2765870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713" name="Parallelogram 712"/>
              <p:cNvSpPr/>
              <p:nvPr/>
            </p:nvSpPr>
            <p:spPr bwMode="auto">
              <a:xfrm>
                <a:off x="6864866" y="2769159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714" name="Parallelogram 713"/>
              <p:cNvSpPr/>
              <p:nvPr/>
            </p:nvSpPr>
            <p:spPr bwMode="auto">
              <a:xfrm>
                <a:off x="6502803" y="2766753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715" name="Parallelogram 714"/>
              <p:cNvSpPr/>
              <p:nvPr/>
            </p:nvSpPr>
            <p:spPr bwMode="auto">
              <a:xfrm>
                <a:off x="6135045" y="2770042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716" name="Parallelogram 715"/>
              <p:cNvSpPr/>
              <p:nvPr/>
            </p:nvSpPr>
            <p:spPr bwMode="auto">
              <a:xfrm>
                <a:off x="5784372" y="2773331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717" name="Parallelogram 716"/>
              <p:cNvSpPr/>
              <p:nvPr/>
            </p:nvSpPr>
            <p:spPr bwMode="auto">
              <a:xfrm>
                <a:off x="5428004" y="2770925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718" name="Parallelogram 717"/>
              <p:cNvSpPr/>
              <p:nvPr/>
            </p:nvSpPr>
            <p:spPr bwMode="auto">
              <a:xfrm>
                <a:off x="5071636" y="2768519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719" name="Group 718"/>
            <p:cNvGrpSpPr/>
            <p:nvPr/>
          </p:nvGrpSpPr>
          <p:grpSpPr>
            <a:xfrm>
              <a:off x="5429126" y="3819156"/>
              <a:ext cx="2815909" cy="235254"/>
              <a:chOff x="5071636" y="2765870"/>
              <a:chExt cx="2815909" cy="235254"/>
            </a:xfrm>
          </p:grpSpPr>
          <p:sp>
            <p:nvSpPr>
              <p:cNvPr id="720" name="Parallelogram 719"/>
              <p:cNvSpPr/>
              <p:nvPr/>
            </p:nvSpPr>
            <p:spPr bwMode="auto">
              <a:xfrm>
                <a:off x="7232624" y="2765870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721" name="Parallelogram 720"/>
              <p:cNvSpPr/>
              <p:nvPr/>
            </p:nvSpPr>
            <p:spPr bwMode="auto">
              <a:xfrm>
                <a:off x="6864866" y="2769159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722" name="Parallelogram 721"/>
              <p:cNvSpPr/>
              <p:nvPr/>
            </p:nvSpPr>
            <p:spPr bwMode="auto">
              <a:xfrm>
                <a:off x="6502803" y="2766753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723" name="Parallelogram 722"/>
              <p:cNvSpPr/>
              <p:nvPr/>
            </p:nvSpPr>
            <p:spPr bwMode="auto">
              <a:xfrm>
                <a:off x="6135045" y="2770042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724" name="Parallelogram 723"/>
              <p:cNvSpPr/>
              <p:nvPr/>
            </p:nvSpPr>
            <p:spPr bwMode="auto">
              <a:xfrm>
                <a:off x="5784372" y="2773331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725" name="Parallelogram 724"/>
              <p:cNvSpPr/>
              <p:nvPr/>
            </p:nvSpPr>
            <p:spPr bwMode="auto">
              <a:xfrm>
                <a:off x="5428004" y="2770925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726" name="Parallelogram 725"/>
              <p:cNvSpPr/>
              <p:nvPr/>
            </p:nvSpPr>
            <p:spPr bwMode="auto">
              <a:xfrm>
                <a:off x="5071636" y="2768519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727" name="Group 726"/>
            <p:cNvGrpSpPr/>
            <p:nvPr/>
          </p:nvGrpSpPr>
          <p:grpSpPr>
            <a:xfrm>
              <a:off x="7380309" y="3821602"/>
              <a:ext cx="863708" cy="1048331"/>
              <a:chOff x="7596333" y="2309434"/>
              <a:chExt cx="863708" cy="1048331"/>
            </a:xfrm>
            <a:solidFill>
              <a:srgbClr val="008000"/>
            </a:solidFill>
          </p:grpSpPr>
          <p:sp>
            <p:nvSpPr>
              <p:cNvPr id="728" name="Parallelogram 727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729" name="Parallelogram 728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730" name="Parallelogram 729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731" name="Group 730"/>
            <p:cNvGrpSpPr/>
            <p:nvPr/>
          </p:nvGrpSpPr>
          <p:grpSpPr>
            <a:xfrm>
              <a:off x="7380312" y="4181290"/>
              <a:ext cx="863708" cy="1048331"/>
              <a:chOff x="7596333" y="2309434"/>
              <a:chExt cx="863708" cy="1048331"/>
            </a:xfrm>
          </p:grpSpPr>
          <p:sp>
            <p:nvSpPr>
              <p:cNvPr id="732" name="Parallelogram 731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733" name="Parallelogram 732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734" name="Parallelogram 733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735" name="Group 734"/>
            <p:cNvGrpSpPr/>
            <p:nvPr/>
          </p:nvGrpSpPr>
          <p:grpSpPr>
            <a:xfrm>
              <a:off x="7380315" y="4540978"/>
              <a:ext cx="863708" cy="1048331"/>
              <a:chOff x="7596333" y="2309434"/>
              <a:chExt cx="863708" cy="1048331"/>
            </a:xfrm>
          </p:grpSpPr>
          <p:sp>
            <p:nvSpPr>
              <p:cNvPr id="736" name="Parallelogram 735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737" name="Parallelogram 736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738" name="Parallelogram 737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739" name="Group 738"/>
            <p:cNvGrpSpPr/>
            <p:nvPr/>
          </p:nvGrpSpPr>
          <p:grpSpPr>
            <a:xfrm>
              <a:off x="7380312" y="4902584"/>
              <a:ext cx="863708" cy="1048331"/>
              <a:chOff x="7596333" y="2309434"/>
              <a:chExt cx="863708" cy="1048331"/>
            </a:xfrm>
          </p:grpSpPr>
          <p:sp>
            <p:nvSpPr>
              <p:cNvPr id="740" name="Parallelogram 739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741" name="Parallelogram 740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742" name="Parallelogram 741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743" name="Group 742"/>
            <p:cNvGrpSpPr/>
            <p:nvPr/>
          </p:nvGrpSpPr>
          <p:grpSpPr>
            <a:xfrm>
              <a:off x="7380309" y="5264190"/>
              <a:ext cx="863708" cy="1048331"/>
              <a:chOff x="7596333" y="2309434"/>
              <a:chExt cx="863708" cy="1048331"/>
            </a:xfrm>
          </p:grpSpPr>
          <p:sp>
            <p:nvSpPr>
              <p:cNvPr id="744" name="Parallelogram 743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745" name="Parallelogram 744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746" name="Parallelogram 745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</p:grpSp>
      <p:graphicFrame>
        <p:nvGraphicFramePr>
          <p:cNvPr id="748" name="Object 7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8065249"/>
              </p:ext>
            </p:extLst>
          </p:nvPr>
        </p:nvGraphicFramePr>
        <p:xfrm>
          <a:off x="3275856" y="5229223"/>
          <a:ext cx="432048" cy="12175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40" name="Equation" r:id="rId3" imgW="139700" imgH="393700" progId="Equation.DSMT4">
                  <p:embed/>
                </p:oleObj>
              </mc:Choice>
              <mc:Fallback>
                <p:oleObj name="Equation" r:id="rId3" imgW="139700" imgH="393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75856" y="5229223"/>
                        <a:ext cx="432048" cy="12175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9" name="Object 7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9853278"/>
              </p:ext>
            </p:extLst>
          </p:nvPr>
        </p:nvGraphicFramePr>
        <p:xfrm>
          <a:off x="2411760" y="5229201"/>
          <a:ext cx="471487" cy="1217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41" name="Equation" r:id="rId5" imgW="152400" imgH="393700" progId="Equation.DSMT4">
                  <p:embed/>
                </p:oleObj>
              </mc:Choice>
              <mc:Fallback>
                <p:oleObj name="Equation" r:id="rId5" imgW="152400" imgH="393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411760" y="5229201"/>
                        <a:ext cx="471487" cy="12176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0" name="Object 7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549055"/>
              </p:ext>
            </p:extLst>
          </p:nvPr>
        </p:nvGraphicFramePr>
        <p:xfrm>
          <a:off x="1547664" y="5229201"/>
          <a:ext cx="471487" cy="1217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42" name="Equation" r:id="rId7" imgW="152400" imgH="393700" progId="Equation.DSMT4">
                  <p:embed/>
                </p:oleObj>
              </mc:Choice>
              <mc:Fallback>
                <p:oleObj name="Equation" r:id="rId7" imgW="152400" imgH="393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47664" y="5229201"/>
                        <a:ext cx="471487" cy="12176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1" name="Object 7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300762"/>
              </p:ext>
            </p:extLst>
          </p:nvPr>
        </p:nvGraphicFramePr>
        <p:xfrm>
          <a:off x="6279926" y="5229200"/>
          <a:ext cx="668338" cy="1217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43" name="Equation" r:id="rId9" imgW="215900" imgH="393700" progId="Equation.DSMT4">
                  <p:embed/>
                </p:oleObj>
              </mc:Choice>
              <mc:Fallback>
                <p:oleObj name="Equation" r:id="rId9" imgW="215900" imgH="393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279926" y="5229200"/>
                        <a:ext cx="668338" cy="1217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2" name="Object 7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2289181"/>
              </p:ext>
            </p:extLst>
          </p:nvPr>
        </p:nvGraphicFramePr>
        <p:xfrm>
          <a:off x="4104058" y="5229200"/>
          <a:ext cx="668338" cy="1217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44" name="Equation" r:id="rId11" imgW="215900" imgH="393700" progId="Equation.DSMT4">
                  <p:embed/>
                </p:oleObj>
              </mc:Choice>
              <mc:Fallback>
                <p:oleObj name="Equation" r:id="rId11" imgW="215900" imgH="393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104058" y="5229200"/>
                        <a:ext cx="668338" cy="1217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3" name="Object 7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7703938"/>
              </p:ext>
            </p:extLst>
          </p:nvPr>
        </p:nvGraphicFramePr>
        <p:xfrm>
          <a:off x="5161707" y="5229201"/>
          <a:ext cx="706437" cy="1217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45" name="Equation" r:id="rId13" imgW="228600" imgH="393700" progId="Equation.DSMT4">
                  <p:embed/>
                </p:oleObj>
              </mc:Choice>
              <mc:Fallback>
                <p:oleObj name="Equation" r:id="rId13" imgW="228600" imgH="393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161707" y="5229201"/>
                        <a:ext cx="706437" cy="12176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17985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7772400" cy="1044352"/>
          </a:xfrm>
        </p:spPr>
        <p:txBody>
          <a:bodyPr/>
          <a:lstStyle/>
          <a:p>
            <a:r>
              <a:rPr lang="en-GB"/>
              <a:t>Describe to Someone How to See</a:t>
            </a:r>
            <a:br>
              <a:rPr lang="en-GB"/>
            </a:br>
            <a:r>
              <a:rPr lang="en-GB"/>
              <a:t>something that is 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330424"/>
            <a:ext cx="4320480" cy="4114800"/>
          </a:xfrm>
        </p:spPr>
        <p:txBody>
          <a:bodyPr/>
          <a:lstStyle/>
          <a:p>
            <a:r>
              <a:rPr lang="en-GB"/>
              <a:t>1/3 of something else</a:t>
            </a:r>
          </a:p>
          <a:p>
            <a:r>
              <a:rPr lang="en-GB"/>
              <a:t>1/5 of something else</a:t>
            </a:r>
          </a:p>
          <a:p>
            <a:r>
              <a:rPr lang="en-GB"/>
              <a:t>1/7 of something else</a:t>
            </a:r>
          </a:p>
          <a:p>
            <a:r>
              <a:rPr lang="en-GB"/>
              <a:t>1/15 of something else</a:t>
            </a:r>
          </a:p>
          <a:p>
            <a:r>
              <a:rPr lang="en-GB"/>
              <a:t>1/21 of something else</a:t>
            </a:r>
          </a:p>
          <a:p>
            <a:r>
              <a:rPr lang="en-GB"/>
              <a:t>1/35 of something else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792444" y="2318764"/>
            <a:ext cx="2520280" cy="1800200"/>
            <a:chOff x="5076056" y="2996952"/>
            <a:chExt cx="2520280" cy="1800200"/>
          </a:xfrm>
        </p:grpSpPr>
        <p:sp>
          <p:nvSpPr>
            <p:cNvPr id="5" name="Rectangle 4"/>
            <p:cNvSpPr/>
            <p:nvPr/>
          </p:nvSpPr>
          <p:spPr bwMode="auto">
            <a:xfrm>
              <a:off x="5076056" y="4437112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5436096" y="4437112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5796136" y="4437112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6156176" y="4437112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6516216" y="4437112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6876256" y="4437112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7236296" y="4437112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5076056" y="4077072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5436096" y="4077072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5796136" y="4077072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6156176" y="4077072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6516216" y="4077072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6876256" y="4077072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7236296" y="4077072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5076056" y="3717032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5436096" y="3717032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5796136" y="3717032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6156176" y="3717032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6516216" y="3717032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6876256" y="3717032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7236296" y="3717032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5076056" y="3356992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5436096" y="3356992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5796136" y="3356992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6156176" y="3356992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6516216" y="3356992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6876256" y="3356992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7236296" y="3356992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33" name="Rectangle 32"/>
            <p:cNvSpPr/>
            <p:nvPr/>
          </p:nvSpPr>
          <p:spPr bwMode="auto">
            <a:xfrm>
              <a:off x="5076056" y="2996952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5436096" y="2996952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5796136" y="2996952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6156176" y="2996952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6516216" y="2996952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6876256" y="2996952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39" name="Rectangle 38"/>
            <p:cNvSpPr/>
            <p:nvPr/>
          </p:nvSpPr>
          <p:spPr bwMode="auto">
            <a:xfrm>
              <a:off x="7236296" y="2996952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4788024" y="2087682"/>
            <a:ext cx="2815909" cy="235254"/>
            <a:chOff x="5071636" y="2765870"/>
            <a:chExt cx="2815909" cy="235254"/>
          </a:xfrm>
        </p:grpSpPr>
        <p:sp>
          <p:nvSpPr>
            <p:cNvPr id="41" name="Parallelogram 40"/>
            <p:cNvSpPr/>
            <p:nvPr/>
          </p:nvSpPr>
          <p:spPr bwMode="auto">
            <a:xfrm>
              <a:off x="7232624" y="2765870"/>
              <a:ext cx="654921" cy="227793"/>
            </a:xfrm>
            <a:prstGeom prst="parallelogram">
              <a:avLst>
                <a:gd name="adj" fmla="val 125340"/>
              </a:avLst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42" name="Parallelogram 41"/>
            <p:cNvSpPr/>
            <p:nvPr/>
          </p:nvSpPr>
          <p:spPr bwMode="auto">
            <a:xfrm>
              <a:off x="6864866" y="2769159"/>
              <a:ext cx="654921" cy="227793"/>
            </a:xfrm>
            <a:prstGeom prst="parallelogram">
              <a:avLst>
                <a:gd name="adj" fmla="val 125340"/>
              </a:avLst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43" name="Parallelogram 42"/>
            <p:cNvSpPr/>
            <p:nvPr/>
          </p:nvSpPr>
          <p:spPr bwMode="auto">
            <a:xfrm>
              <a:off x="6502803" y="2766753"/>
              <a:ext cx="654921" cy="227793"/>
            </a:xfrm>
            <a:prstGeom prst="parallelogram">
              <a:avLst>
                <a:gd name="adj" fmla="val 125340"/>
              </a:avLst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44" name="Parallelogram 43"/>
            <p:cNvSpPr/>
            <p:nvPr/>
          </p:nvSpPr>
          <p:spPr bwMode="auto">
            <a:xfrm>
              <a:off x="6135045" y="2770042"/>
              <a:ext cx="654921" cy="227793"/>
            </a:xfrm>
            <a:prstGeom prst="parallelogram">
              <a:avLst>
                <a:gd name="adj" fmla="val 125340"/>
              </a:avLst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45" name="Parallelogram 44"/>
            <p:cNvSpPr/>
            <p:nvPr/>
          </p:nvSpPr>
          <p:spPr bwMode="auto">
            <a:xfrm>
              <a:off x="5784372" y="2773331"/>
              <a:ext cx="654921" cy="227793"/>
            </a:xfrm>
            <a:prstGeom prst="parallelogram">
              <a:avLst>
                <a:gd name="adj" fmla="val 125340"/>
              </a:avLst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46" name="Parallelogram 45"/>
            <p:cNvSpPr/>
            <p:nvPr/>
          </p:nvSpPr>
          <p:spPr bwMode="auto">
            <a:xfrm>
              <a:off x="5428004" y="2770925"/>
              <a:ext cx="654921" cy="227793"/>
            </a:xfrm>
            <a:prstGeom prst="parallelogram">
              <a:avLst>
                <a:gd name="adj" fmla="val 125340"/>
              </a:avLst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47" name="Parallelogram 46"/>
            <p:cNvSpPr/>
            <p:nvPr/>
          </p:nvSpPr>
          <p:spPr bwMode="auto">
            <a:xfrm>
              <a:off x="5071636" y="2768519"/>
              <a:ext cx="654921" cy="227793"/>
            </a:xfrm>
            <a:prstGeom prst="parallelogram">
              <a:avLst>
                <a:gd name="adj" fmla="val 125340"/>
              </a:avLst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5074781" y="1858241"/>
            <a:ext cx="2815909" cy="235254"/>
            <a:chOff x="5071636" y="2765870"/>
            <a:chExt cx="2815909" cy="235254"/>
          </a:xfrm>
        </p:grpSpPr>
        <p:sp>
          <p:nvSpPr>
            <p:cNvPr id="49" name="Parallelogram 48"/>
            <p:cNvSpPr/>
            <p:nvPr/>
          </p:nvSpPr>
          <p:spPr bwMode="auto">
            <a:xfrm>
              <a:off x="7232624" y="2765870"/>
              <a:ext cx="654921" cy="227793"/>
            </a:xfrm>
            <a:prstGeom prst="parallelogram">
              <a:avLst>
                <a:gd name="adj" fmla="val 125340"/>
              </a:avLst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50" name="Parallelogram 49"/>
            <p:cNvSpPr/>
            <p:nvPr/>
          </p:nvSpPr>
          <p:spPr bwMode="auto">
            <a:xfrm>
              <a:off x="6864866" y="2769159"/>
              <a:ext cx="654921" cy="227793"/>
            </a:xfrm>
            <a:prstGeom prst="parallelogram">
              <a:avLst>
                <a:gd name="adj" fmla="val 125340"/>
              </a:avLst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51" name="Parallelogram 50"/>
            <p:cNvSpPr/>
            <p:nvPr/>
          </p:nvSpPr>
          <p:spPr bwMode="auto">
            <a:xfrm>
              <a:off x="6502803" y="2766753"/>
              <a:ext cx="654921" cy="227793"/>
            </a:xfrm>
            <a:prstGeom prst="parallelogram">
              <a:avLst>
                <a:gd name="adj" fmla="val 125340"/>
              </a:avLst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52" name="Parallelogram 51"/>
            <p:cNvSpPr/>
            <p:nvPr/>
          </p:nvSpPr>
          <p:spPr bwMode="auto">
            <a:xfrm>
              <a:off x="6135045" y="2770042"/>
              <a:ext cx="654921" cy="227793"/>
            </a:xfrm>
            <a:prstGeom prst="parallelogram">
              <a:avLst>
                <a:gd name="adj" fmla="val 125340"/>
              </a:avLst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53" name="Parallelogram 52"/>
            <p:cNvSpPr/>
            <p:nvPr/>
          </p:nvSpPr>
          <p:spPr bwMode="auto">
            <a:xfrm>
              <a:off x="5784372" y="2773331"/>
              <a:ext cx="654921" cy="227793"/>
            </a:xfrm>
            <a:prstGeom prst="parallelogram">
              <a:avLst>
                <a:gd name="adj" fmla="val 125340"/>
              </a:avLst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54" name="Parallelogram 53"/>
            <p:cNvSpPr/>
            <p:nvPr/>
          </p:nvSpPr>
          <p:spPr bwMode="auto">
            <a:xfrm>
              <a:off x="5428004" y="2770925"/>
              <a:ext cx="654921" cy="227793"/>
            </a:xfrm>
            <a:prstGeom prst="parallelogram">
              <a:avLst>
                <a:gd name="adj" fmla="val 125340"/>
              </a:avLst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55" name="Parallelogram 54"/>
            <p:cNvSpPr/>
            <p:nvPr/>
          </p:nvSpPr>
          <p:spPr bwMode="auto">
            <a:xfrm>
              <a:off x="5071636" y="2768519"/>
              <a:ext cx="654921" cy="227793"/>
            </a:xfrm>
            <a:prstGeom prst="parallelogram">
              <a:avLst>
                <a:gd name="adj" fmla="val 125340"/>
              </a:avLst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5361538" y="1628800"/>
            <a:ext cx="2815909" cy="235254"/>
            <a:chOff x="5071636" y="2765870"/>
            <a:chExt cx="2815909" cy="235254"/>
          </a:xfrm>
        </p:grpSpPr>
        <p:sp>
          <p:nvSpPr>
            <p:cNvPr id="57" name="Parallelogram 56"/>
            <p:cNvSpPr/>
            <p:nvPr/>
          </p:nvSpPr>
          <p:spPr bwMode="auto">
            <a:xfrm>
              <a:off x="7232624" y="2765870"/>
              <a:ext cx="654921" cy="227793"/>
            </a:xfrm>
            <a:prstGeom prst="parallelogram">
              <a:avLst>
                <a:gd name="adj" fmla="val 125340"/>
              </a:avLst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58" name="Parallelogram 57"/>
            <p:cNvSpPr/>
            <p:nvPr/>
          </p:nvSpPr>
          <p:spPr bwMode="auto">
            <a:xfrm>
              <a:off x="6864866" y="2769159"/>
              <a:ext cx="654921" cy="227793"/>
            </a:xfrm>
            <a:prstGeom prst="parallelogram">
              <a:avLst>
                <a:gd name="adj" fmla="val 125340"/>
              </a:avLst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59" name="Parallelogram 58"/>
            <p:cNvSpPr/>
            <p:nvPr/>
          </p:nvSpPr>
          <p:spPr bwMode="auto">
            <a:xfrm>
              <a:off x="6502803" y="2766753"/>
              <a:ext cx="654921" cy="227793"/>
            </a:xfrm>
            <a:prstGeom prst="parallelogram">
              <a:avLst>
                <a:gd name="adj" fmla="val 125340"/>
              </a:avLst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60" name="Parallelogram 59"/>
            <p:cNvSpPr/>
            <p:nvPr/>
          </p:nvSpPr>
          <p:spPr bwMode="auto">
            <a:xfrm>
              <a:off x="6135045" y="2770042"/>
              <a:ext cx="654921" cy="227793"/>
            </a:xfrm>
            <a:prstGeom prst="parallelogram">
              <a:avLst>
                <a:gd name="adj" fmla="val 125340"/>
              </a:avLst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61" name="Parallelogram 60"/>
            <p:cNvSpPr/>
            <p:nvPr/>
          </p:nvSpPr>
          <p:spPr bwMode="auto">
            <a:xfrm>
              <a:off x="5784372" y="2773331"/>
              <a:ext cx="654921" cy="227793"/>
            </a:xfrm>
            <a:prstGeom prst="parallelogram">
              <a:avLst>
                <a:gd name="adj" fmla="val 125340"/>
              </a:avLst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62" name="Parallelogram 61"/>
            <p:cNvSpPr/>
            <p:nvPr/>
          </p:nvSpPr>
          <p:spPr bwMode="auto">
            <a:xfrm>
              <a:off x="5428004" y="2770925"/>
              <a:ext cx="654921" cy="227793"/>
            </a:xfrm>
            <a:prstGeom prst="parallelogram">
              <a:avLst>
                <a:gd name="adj" fmla="val 125340"/>
              </a:avLst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63" name="Parallelogram 62"/>
            <p:cNvSpPr/>
            <p:nvPr/>
          </p:nvSpPr>
          <p:spPr bwMode="auto">
            <a:xfrm>
              <a:off x="5071636" y="2768519"/>
              <a:ext cx="654921" cy="227793"/>
            </a:xfrm>
            <a:prstGeom prst="parallelogram">
              <a:avLst>
                <a:gd name="adj" fmla="val 125340"/>
              </a:avLst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7312721" y="1631246"/>
            <a:ext cx="863708" cy="1048331"/>
            <a:chOff x="7596333" y="2309434"/>
            <a:chExt cx="863708" cy="1048331"/>
          </a:xfrm>
        </p:grpSpPr>
        <p:sp>
          <p:nvSpPr>
            <p:cNvPr id="65" name="Parallelogram 64"/>
            <p:cNvSpPr/>
            <p:nvPr/>
          </p:nvSpPr>
          <p:spPr bwMode="auto">
            <a:xfrm rot="16200000" flipV="1">
              <a:off x="7445885" y="2919675"/>
              <a:ext cx="588538" cy="287641"/>
            </a:xfrm>
            <a:prstGeom prst="parallelogram">
              <a:avLst>
                <a:gd name="adj" fmla="val 80241"/>
              </a:avLst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66" name="Parallelogram 65"/>
            <p:cNvSpPr/>
            <p:nvPr/>
          </p:nvSpPr>
          <p:spPr bwMode="auto">
            <a:xfrm rot="16200000" flipV="1">
              <a:off x="7733918" y="2690026"/>
              <a:ext cx="588538" cy="287641"/>
            </a:xfrm>
            <a:prstGeom prst="parallelogram">
              <a:avLst>
                <a:gd name="adj" fmla="val 80241"/>
              </a:avLst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67" name="Parallelogram 66"/>
            <p:cNvSpPr/>
            <p:nvPr/>
          </p:nvSpPr>
          <p:spPr bwMode="auto">
            <a:xfrm rot="16200000" flipV="1">
              <a:off x="8021952" y="2459882"/>
              <a:ext cx="588538" cy="287641"/>
            </a:xfrm>
            <a:prstGeom prst="parallelogram">
              <a:avLst>
                <a:gd name="adj" fmla="val 80241"/>
              </a:avLst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7312724" y="1990934"/>
            <a:ext cx="863708" cy="1048331"/>
            <a:chOff x="7596333" y="2309434"/>
            <a:chExt cx="863708" cy="1048331"/>
          </a:xfrm>
        </p:grpSpPr>
        <p:sp>
          <p:nvSpPr>
            <p:cNvPr id="69" name="Parallelogram 68"/>
            <p:cNvSpPr/>
            <p:nvPr/>
          </p:nvSpPr>
          <p:spPr bwMode="auto">
            <a:xfrm rot="16200000" flipV="1">
              <a:off x="7445885" y="2919675"/>
              <a:ext cx="588538" cy="287641"/>
            </a:xfrm>
            <a:prstGeom prst="parallelogram">
              <a:avLst>
                <a:gd name="adj" fmla="val 80241"/>
              </a:avLst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70" name="Parallelogram 69"/>
            <p:cNvSpPr/>
            <p:nvPr/>
          </p:nvSpPr>
          <p:spPr bwMode="auto">
            <a:xfrm rot="16200000" flipV="1">
              <a:off x="7733918" y="2690026"/>
              <a:ext cx="588538" cy="287641"/>
            </a:xfrm>
            <a:prstGeom prst="parallelogram">
              <a:avLst>
                <a:gd name="adj" fmla="val 80241"/>
              </a:avLst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71" name="Parallelogram 70"/>
            <p:cNvSpPr/>
            <p:nvPr/>
          </p:nvSpPr>
          <p:spPr bwMode="auto">
            <a:xfrm rot="16200000" flipV="1">
              <a:off x="8021952" y="2459882"/>
              <a:ext cx="588538" cy="287641"/>
            </a:xfrm>
            <a:prstGeom prst="parallelogram">
              <a:avLst>
                <a:gd name="adj" fmla="val 80241"/>
              </a:avLst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7312727" y="2350622"/>
            <a:ext cx="863708" cy="1048331"/>
            <a:chOff x="7596333" y="2309434"/>
            <a:chExt cx="863708" cy="1048331"/>
          </a:xfrm>
        </p:grpSpPr>
        <p:sp>
          <p:nvSpPr>
            <p:cNvPr id="73" name="Parallelogram 72"/>
            <p:cNvSpPr/>
            <p:nvPr/>
          </p:nvSpPr>
          <p:spPr bwMode="auto">
            <a:xfrm rot="16200000" flipV="1">
              <a:off x="7445885" y="2919675"/>
              <a:ext cx="588538" cy="287641"/>
            </a:xfrm>
            <a:prstGeom prst="parallelogram">
              <a:avLst>
                <a:gd name="adj" fmla="val 80241"/>
              </a:avLst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74" name="Parallelogram 73"/>
            <p:cNvSpPr/>
            <p:nvPr/>
          </p:nvSpPr>
          <p:spPr bwMode="auto">
            <a:xfrm rot="16200000" flipV="1">
              <a:off x="7733918" y="2690026"/>
              <a:ext cx="588538" cy="287641"/>
            </a:xfrm>
            <a:prstGeom prst="parallelogram">
              <a:avLst>
                <a:gd name="adj" fmla="val 80241"/>
              </a:avLst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75" name="Parallelogram 74"/>
            <p:cNvSpPr/>
            <p:nvPr/>
          </p:nvSpPr>
          <p:spPr bwMode="auto">
            <a:xfrm rot="16200000" flipV="1">
              <a:off x="8021952" y="2459882"/>
              <a:ext cx="588538" cy="287641"/>
            </a:xfrm>
            <a:prstGeom prst="parallelogram">
              <a:avLst>
                <a:gd name="adj" fmla="val 80241"/>
              </a:avLst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7312724" y="2712228"/>
            <a:ext cx="863708" cy="1048331"/>
            <a:chOff x="7596333" y="2309434"/>
            <a:chExt cx="863708" cy="1048331"/>
          </a:xfrm>
        </p:grpSpPr>
        <p:sp>
          <p:nvSpPr>
            <p:cNvPr id="77" name="Parallelogram 76"/>
            <p:cNvSpPr/>
            <p:nvPr/>
          </p:nvSpPr>
          <p:spPr bwMode="auto">
            <a:xfrm rot="16200000" flipV="1">
              <a:off x="7445885" y="2919675"/>
              <a:ext cx="588538" cy="287641"/>
            </a:xfrm>
            <a:prstGeom prst="parallelogram">
              <a:avLst>
                <a:gd name="adj" fmla="val 80241"/>
              </a:avLst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78" name="Parallelogram 77"/>
            <p:cNvSpPr/>
            <p:nvPr/>
          </p:nvSpPr>
          <p:spPr bwMode="auto">
            <a:xfrm rot="16200000" flipV="1">
              <a:off x="7733918" y="2690026"/>
              <a:ext cx="588538" cy="287641"/>
            </a:xfrm>
            <a:prstGeom prst="parallelogram">
              <a:avLst>
                <a:gd name="adj" fmla="val 80241"/>
              </a:avLst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79" name="Parallelogram 78"/>
            <p:cNvSpPr/>
            <p:nvPr/>
          </p:nvSpPr>
          <p:spPr bwMode="auto">
            <a:xfrm rot="16200000" flipV="1">
              <a:off x="8021952" y="2459882"/>
              <a:ext cx="588538" cy="287641"/>
            </a:xfrm>
            <a:prstGeom prst="parallelogram">
              <a:avLst>
                <a:gd name="adj" fmla="val 80241"/>
              </a:avLst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7312721" y="3073834"/>
            <a:ext cx="863708" cy="1048331"/>
            <a:chOff x="7596333" y="2309434"/>
            <a:chExt cx="863708" cy="1048331"/>
          </a:xfrm>
        </p:grpSpPr>
        <p:sp>
          <p:nvSpPr>
            <p:cNvPr id="81" name="Parallelogram 80"/>
            <p:cNvSpPr/>
            <p:nvPr/>
          </p:nvSpPr>
          <p:spPr bwMode="auto">
            <a:xfrm rot="16200000" flipV="1">
              <a:off x="7445885" y="2919675"/>
              <a:ext cx="588538" cy="287641"/>
            </a:xfrm>
            <a:prstGeom prst="parallelogram">
              <a:avLst>
                <a:gd name="adj" fmla="val 80241"/>
              </a:avLst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82" name="Parallelogram 81"/>
            <p:cNvSpPr/>
            <p:nvPr/>
          </p:nvSpPr>
          <p:spPr bwMode="auto">
            <a:xfrm rot="16200000" flipV="1">
              <a:off x="7733918" y="2690026"/>
              <a:ext cx="588538" cy="287641"/>
            </a:xfrm>
            <a:prstGeom prst="parallelogram">
              <a:avLst>
                <a:gd name="adj" fmla="val 80241"/>
              </a:avLst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83" name="Parallelogram 82"/>
            <p:cNvSpPr/>
            <p:nvPr/>
          </p:nvSpPr>
          <p:spPr bwMode="auto">
            <a:xfrm rot="16200000" flipV="1">
              <a:off x="8021952" y="2459882"/>
              <a:ext cx="588538" cy="287641"/>
            </a:xfrm>
            <a:prstGeom prst="parallelogram">
              <a:avLst>
                <a:gd name="adj" fmla="val 80241"/>
              </a:avLst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0302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Sorts of Sorts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1725372"/>
              </p:ext>
            </p:extLst>
          </p:nvPr>
        </p:nvGraphicFramePr>
        <p:xfrm>
          <a:off x="3637020" y="2636912"/>
          <a:ext cx="5255459" cy="38884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9" name="Document" r:id="rId4" imgW="6591300" imgH="4876800" progId="Word.Document.12">
                  <p:link updateAutomatic="1"/>
                </p:oleObj>
              </mc:Choice>
              <mc:Fallback>
                <p:oleObj name="Document" r:id="rId4" imgW="6591300" imgH="4876800" progId="Word.Documen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637020" y="2636912"/>
                        <a:ext cx="5255459" cy="38884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79512" y="1484784"/>
            <a:ext cx="773801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0" dirty="0">
                <a:solidFill>
                  <a:srgbClr val="800000"/>
                </a:solidFill>
              </a:rPr>
              <a:t>Sort them into two classes</a:t>
            </a:r>
          </a:p>
          <a:p>
            <a:r>
              <a:rPr lang="en-GB" b="0" dirty="0">
                <a:solidFill>
                  <a:srgbClr val="800000"/>
                </a:solidFill>
              </a:rPr>
              <a:t>Make up another one for each of your classes</a:t>
            </a:r>
          </a:p>
        </p:txBody>
      </p:sp>
    </p:spTree>
    <p:extLst>
      <p:ext uri="{BB962C8B-B14F-4D97-AF65-F5344CB8AC3E}">
        <p14:creationId xmlns:p14="http://schemas.microsoft.com/office/powerpoint/2010/main" val="1214602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7" grpId="1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Sorts of Sorts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9512" y="908720"/>
            <a:ext cx="73148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0" dirty="0">
                <a:solidFill>
                  <a:srgbClr val="800000"/>
                </a:solidFill>
              </a:rPr>
              <a:t>Put your fraction cards in numberline order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5292080" y="404664"/>
            <a:ext cx="3672408" cy="1440160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halkboard" charset="0"/>
              </a:rPr>
              <a:t>Make up a set of 6 fractions which you think other people will not put</a:t>
            </a:r>
            <a:r>
              <a:rPr kumimoji="0" lang="en-GB" sz="2000" b="0" i="0" u="none" strike="noStrike" cap="none" normalizeH="0" dirty="0">
                <a:ln>
                  <a:noFill/>
                </a:ln>
                <a:solidFill>
                  <a:srgbClr val="0000FF"/>
                </a:solidFill>
                <a:effectLst/>
                <a:latin typeface="Chalkboard" charset="0"/>
              </a:rPr>
              <a:t> correctly in number-line order</a:t>
            </a:r>
            <a:endParaRPr kumimoji="0" lang="en-GB" sz="20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Chalkboard" charset="0"/>
            </a:endParaRPr>
          </a:p>
        </p:txBody>
      </p:sp>
      <p:grpSp>
        <p:nvGrpSpPr>
          <p:cNvPr id="95" name="Group 94"/>
          <p:cNvGrpSpPr/>
          <p:nvPr/>
        </p:nvGrpSpPr>
        <p:grpSpPr>
          <a:xfrm>
            <a:off x="1183205" y="2619981"/>
            <a:ext cx="1872208" cy="1377254"/>
            <a:chOff x="467544" y="1241926"/>
            <a:chExt cx="3389423" cy="2493365"/>
          </a:xfrm>
        </p:grpSpPr>
        <p:grpSp>
          <p:nvGrpSpPr>
            <p:cNvPr id="96" name="Group 95"/>
            <p:cNvGrpSpPr/>
            <p:nvPr/>
          </p:nvGrpSpPr>
          <p:grpSpPr>
            <a:xfrm>
              <a:off x="471964" y="3372050"/>
              <a:ext cx="2520280" cy="360040"/>
              <a:chOff x="4792444" y="3758924"/>
              <a:chExt cx="2520280" cy="360040"/>
            </a:xfrm>
            <a:solidFill>
              <a:srgbClr val="008000"/>
            </a:solidFill>
          </p:grpSpPr>
          <p:sp>
            <p:nvSpPr>
              <p:cNvPr id="173" name="Rectangle 172"/>
              <p:cNvSpPr/>
              <p:nvPr/>
            </p:nvSpPr>
            <p:spPr bwMode="auto">
              <a:xfrm>
                <a:off x="4792444" y="375892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74" name="Rectangle 173"/>
              <p:cNvSpPr/>
              <p:nvPr/>
            </p:nvSpPr>
            <p:spPr bwMode="auto">
              <a:xfrm>
                <a:off x="5152484" y="375892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75" name="Rectangle 174"/>
              <p:cNvSpPr/>
              <p:nvPr/>
            </p:nvSpPr>
            <p:spPr bwMode="auto">
              <a:xfrm>
                <a:off x="5512524" y="375892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76" name="Rectangle 175"/>
              <p:cNvSpPr/>
              <p:nvPr/>
            </p:nvSpPr>
            <p:spPr bwMode="auto">
              <a:xfrm>
                <a:off x="5872564" y="375892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77" name="Rectangle 176"/>
              <p:cNvSpPr/>
              <p:nvPr/>
            </p:nvSpPr>
            <p:spPr bwMode="auto">
              <a:xfrm>
                <a:off x="6232604" y="375892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78" name="Rectangle 177"/>
              <p:cNvSpPr/>
              <p:nvPr/>
            </p:nvSpPr>
            <p:spPr bwMode="auto">
              <a:xfrm>
                <a:off x="6592644" y="375892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79" name="Rectangle 178"/>
              <p:cNvSpPr/>
              <p:nvPr/>
            </p:nvSpPr>
            <p:spPr bwMode="auto">
              <a:xfrm>
                <a:off x="6952684" y="375892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97" name="Group 96"/>
            <p:cNvGrpSpPr/>
            <p:nvPr/>
          </p:nvGrpSpPr>
          <p:grpSpPr>
            <a:xfrm>
              <a:off x="471964" y="3012010"/>
              <a:ext cx="2520280" cy="360040"/>
              <a:chOff x="4792444" y="3398884"/>
              <a:chExt cx="2520280" cy="360040"/>
            </a:xfrm>
            <a:solidFill>
              <a:srgbClr val="008000"/>
            </a:solidFill>
          </p:grpSpPr>
          <p:sp>
            <p:nvSpPr>
              <p:cNvPr id="166" name="Rectangle 165"/>
              <p:cNvSpPr/>
              <p:nvPr/>
            </p:nvSpPr>
            <p:spPr bwMode="auto">
              <a:xfrm>
                <a:off x="4792444" y="339888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67" name="Rectangle 166"/>
              <p:cNvSpPr/>
              <p:nvPr/>
            </p:nvSpPr>
            <p:spPr bwMode="auto">
              <a:xfrm>
                <a:off x="5152484" y="339888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68" name="Rectangle 167"/>
              <p:cNvSpPr/>
              <p:nvPr/>
            </p:nvSpPr>
            <p:spPr bwMode="auto">
              <a:xfrm>
                <a:off x="5512524" y="339888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69" name="Rectangle 168"/>
              <p:cNvSpPr/>
              <p:nvPr/>
            </p:nvSpPr>
            <p:spPr bwMode="auto">
              <a:xfrm>
                <a:off x="5872564" y="339888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70" name="Rectangle 169"/>
              <p:cNvSpPr/>
              <p:nvPr/>
            </p:nvSpPr>
            <p:spPr bwMode="auto">
              <a:xfrm>
                <a:off x="6232604" y="339888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71" name="Rectangle 170"/>
              <p:cNvSpPr/>
              <p:nvPr/>
            </p:nvSpPr>
            <p:spPr bwMode="auto">
              <a:xfrm>
                <a:off x="6592644" y="339888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72" name="Rectangle 171"/>
              <p:cNvSpPr/>
              <p:nvPr/>
            </p:nvSpPr>
            <p:spPr bwMode="auto">
              <a:xfrm>
                <a:off x="6952684" y="339888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98" name="Group 97"/>
            <p:cNvGrpSpPr/>
            <p:nvPr/>
          </p:nvGrpSpPr>
          <p:grpSpPr>
            <a:xfrm>
              <a:off x="471964" y="2651970"/>
              <a:ext cx="2520280" cy="360040"/>
              <a:chOff x="4792444" y="3038844"/>
              <a:chExt cx="2520280" cy="360040"/>
            </a:xfrm>
            <a:solidFill>
              <a:srgbClr val="008000"/>
            </a:solidFill>
          </p:grpSpPr>
          <p:sp>
            <p:nvSpPr>
              <p:cNvPr id="159" name="Rectangle 158"/>
              <p:cNvSpPr/>
              <p:nvPr/>
            </p:nvSpPr>
            <p:spPr bwMode="auto">
              <a:xfrm>
                <a:off x="4792444" y="303884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60" name="Rectangle 159"/>
              <p:cNvSpPr/>
              <p:nvPr/>
            </p:nvSpPr>
            <p:spPr bwMode="auto">
              <a:xfrm>
                <a:off x="5152484" y="303884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61" name="Rectangle 160"/>
              <p:cNvSpPr/>
              <p:nvPr/>
            </p:nvSpPr>
            <p:spPr bwMode="auto">
              <a:xfrm>
                <a:off x="5512524" y="303884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62" name="Rectangle 161"/>
              <p:cNvSpPr/>
              <p:nvPr/>
            </p:nvSpPr>
            <p:spPr bwMode="auto">
              <a:xfrm>
                <a:off x="5872564" y="303884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63" name="Rectangle 162"/>
              <p:cNvSpPr/>
              <p:nvPr/>
            </p:nvSpPr>
            <p:spPr bwMode="auto">
              <a:xfrm>
                <a:off x="6232604" y="303884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64" name="Rectangle 163"/>
              <p:cNvSpPr/>
              <p:nvPr/>
            </p:nvSpPr>
            <p:spPr bwMode="auto">
              <a:xfrm>
                <a:off x="6592644" y="303884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65" name="Rectangle 164"/>
              <p:cNvSpPr/>
              <p:nvPr/>
            </p:nvSpPr>
            <p:spPr bwMode="auto">
              <a:xfrm>
                <a:off x="6952684" y="303884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99" name="Group 98"/>
            <p:cNvGrpSpPr/>
            <p:nvPr/>
          </p:nvGrpSpPr>
          <p:grpSpPr>
            <a:xfrm>
              <a:off x="471964" y="2291930"/>
              <a:ext cx="2520280" cy="360040"/>
              <a:chOff x="4792444" y="2678804"/>
              <a:chExt cx="2520280" cy="360040"/>
            </a:xfrm>
            <a:solidFill>
              <a:srgbClr val="008000"/>
            </a:solidFill>
          </p:grpSpPr>
          <p:sp>
            <p:nvSpPr>
              <p:cNvPr id="152" name="Rectangle 151"/>
              <p:cNvSpPr/>
              <p:nvPr/>
            </p:nvSpPr>
            <p:spPr bwMode="auto">
              <a:xfrm>
                <a:off x="4792444" y="267880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53" name="Rectangle 152"/>
              <p:cNvSpPr/>
              <p:nvPr/>
            </p:nvSpPr>
            <p:spPr bwMode="auto">
              <a:xfrm>
                <a:off x="5152484" y="267880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54" name="Rectangle 153"/>
              <p:cNvSpPr/>
              <p:nvPr/>
            </p:nvSpPr>
            <p:spPr bwMode="auto">
              <a:xfrm>
                <a:off x="5512524" y="267880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55" name="Rectangle 154"/>
              <p:cNvSpPr/>
              <p:nvPr/>
            </p:nvSpPr>
            <p:spPr bwMode="auto">
              <a:xfrm>
                <a:off x="5872564" y="267880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56" name="Rectangle 155"/>
              <p:cNvSpPr/>
              <p:nvPr/>
            </p:nvSpPr>
            <p:spPr bwMode="auto">
              <a:xfrm>
                <a:off x="6232604" y="267880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57" name="Rectangle 156"/>
              <p:cNvSpPr/>
              <p:nvPr/>
            </p:nvSpPr>
            <p:spPr bwMode="auto">
              <a:xfrm>
                <a:off x="6592644" y="267880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58" name="Rectangle 157"/>
              <p:cNvSpPr/>
              <p:nvPr/>
            </p:nvSpPr>
            <p:spPr bwMode="auto">
              <a:xfrm>
                <a:off x="6952684" y="267880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100" name="Group 99"/>
            <p:cNvGrpSpPr/>
            <p:nvPr/>
          </p:nvGrpSpPr>
          <p:grpSpPr>
            <a:xfrm>
              <a:off x="471964" y="1931890"/>
              <a:ext cx="2520280" cy="360040"/>
              <a:chOff x="4792444" y="2318764"/>
              <a:chExt cx="2520280" cy="360040"/>
            </a:xfrm>
            <a:solidFill>
              <a:srgbClr val="008000"/>
            </a:solidFill>
          </p:grpSpPr>
          <p:sp>
            <p:nvSpPr>
              <p:cNvPr id="145" name="Rectangle 144"/>
              <p:cNvSpPr/>
              <p:nvPr/>
            </p:nvSpPr>
            <p:spPr bwMode="auto">
              <a:xfrm>
                <a:off x="4792444" y="231876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46" name="Rectangle 145"/>
              <p:cNvSpPr/>
              <p:nvPr/>
            </p:nvSpPr>
            <p:spPr bwMode="auto">
              <a:xfrm>
                <a:off x="5152484" y="231876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47" name="Rectangle 146"/>
              <p:cNvSpPr/>
              <p:nvPr/>
            </p:nvSpPr>
            <p:spPr bwMode="auto">
              <a:xfrm>
                <a:off x="5512524" y="231876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48" name="Rectangle 147"/>
              <p:cNvSpPr/>
              <p:nvPr/>
            </p:nvSpPr>
            <p:spPr bwMode="auto">
              <a:xfrm>
                <a:off x="5872564" y="231876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49" name="Rectangle 148"/>
              <p:cNvSpPr/>
              <p:nvPr/>
            </p:nvSpPr>
            <p:spPr bwMode="auto">
              <a:xfrm>
                <a:off x="6232604" y="231876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50" name="Rectangle 149"/>
              <p:cNvSpPr/>
              <p:nvPr/>
            </p:nvSpPr>
            <p:spPr bwMode="auto">
              <a:xfrm>
                <a:off x="6592644" y="231876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51" name="Rectangle 150"/>
              <p:cNvSpPr/>
              <p:nvPr/>
            </p:nvSpPr>
            <p:spPr bwMode="auto">
              <a:xfrm>
                <a:off x="6952684" y="231876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101" name="Group 100"/>
            <p:cNvGrpSpPr/>
            <p:nvPr/>
          </p:nvGrpSpPr>
          <p:grpSpPr>
            <a:xfrm>
              <a:off x="467544" y="1700808"/>
              <a:ext cx="2815909" cy="235254"/>
              <a:chOff x="5071636" y="2765870"/>
              <a:chExt cx="2815909" cy="235254"/>
            </a:xfrm>
            <a:solidFill>
              <a:srgbClr val="008000"/>
            </a:solidFill>
          </p:grpSpPr>
          <p:sp>
            <p:nvSpPr>
              <p:cNvPr id="138" name="Parallelogram 137"/>
              <p:cNvSpPr/>
              <p:nvPr/>
            </p:nvSpPr>
            <p:spPr bwMode="auto">
              <a:xfrm>
                <a:off x="7232624" y="2765870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39" name="Parallelogram 138"/>
              <p:cNvSpPr/>
              <p:nvPr/>
            </p:nvSpPr>
            <p:spPr bwMode="auto">
              <a:xfrm>
                <a:off x="6864866" y="2769159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40" name="Parallelogram 139"/>
              <p:cNvSpPr/>
              <p:nvPr/>
            </p:nvSpPr>
            <p:spPr bwMode="auto">
              <a:xfrm>
                <a:off x="6502803" y="2766753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41" name="Parallelogram 140"/>
              <p:cNvSpPr/>
              <p:nvPr/>
            </p:nvSpPr>
            <p:spPr bwMode="auto">
              <a:xfrm>
                <a:off x="6135045" y="2770042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42" name="Parallelogram 141"/>
              <p:cNvSpPr/>
              <p:nvPr/>
            </p:nvSpPr>
            <p:spPr bwMode="auto">
              <a:xfrm>
                <a:off x="5784372" y="2773331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43" name="Parallelogram 142"/>
              <p:cNvSpPr/>
              <p:nvPr/>
            </p:nvSpPr>
            <p:spPr bwMode="auto">
              <a:xfrm>
                <a:off x="5428004" y="2770925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44" name="Parallelogram 143"/>
              <p:cNvSpPr/>
              <p:nvPr/>
            </p:nvSpPr>
            <p:spPr bwMode="auto">
              <a:xfrm>
                <a:off x="5071636" y="2768519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102" name="Group 101"/>
            <p:cNvGrpSpPr/>
            <p:nvPr/>
          </p:nvGrpSpPr>
          <p:grpSpPr>
            <a:xfrm>
              <a:off x="754301" y="1471367"/>
              <a:ext cx="2815909" cy="235254"/>
              <a:chOff x="5071636" y="2765870"/>
              <a:chExt cx="2815909" cy="235254"/>
            </a:xfrm>
          </p:grpSpPr>
          <p:sp>
            <p:nvSpPr>
              <p:cNvPr id="131" name="Parallelogram 130"/>
              <p:cNvSpPr/>
              <p:nvPr/>
            </p:nvSpPr>
            <p:spPr bwMode="auto">
              <a:xfrm>
                <a:off x="7232624" y="2765870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32" name="Parallelogram 131"/>
              <p:cNvSpPr/>
              <p:nvPr/>
            </p:nvSpPr>
            <p:spPr bwMode="auto">
              <a:xfrm>
                <a:off x="6864866" y="2769159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33" name="Parallelogram 132"/>
              <p:cNvSpPr/>
              <p:nvPr/>
            </p:nvSpPr>
            <p:spPr bwMode="auto">
              <a:xfrm>
                <a:off x="6502803" y="2766753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34" name="Parallelogram 133"/>
              <p:cNvSpPr/>
              <p:nvPr/>
            </p:nvSpPr>
            <p:spPr bwMode="auto">
              <a:xfrm>
                <a:off x="6135045" y="2770042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35" name="Parallelogram 134"/>
              <p:cNvSpPr/>
              <p:nvPr/>
            </p:nvSpPr>
            <p:spPr bwMode="auto">
              <a:xfrm>
                <a:off x="5784372" y="2773331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36" name="Parallelogram 135"/>
              <p:cNvSpPr/>
              <p:nvPr/>
            </p:nvSpPr>
            <p:spPr bwMode="auto">
              <a:xfrm>
                <a:off x="5428004" y="2770925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37" name="Parallelogram 136"/>
              <p:cNvSpPr/>
              <p:nvPr/>
            </p:nvSpPr>
            <p:spPr bwMode="auto">
              <a:xfrm>
                <a:off x="5071636" y="2768519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103" name="Group 102"/>
            <p:cNvGrpSpPr/>
            <p:nvPr/>
          </p:nvGrpSpPr>
          <p:grpSpPr>
            <a:xfrm>
              <a:off x="1041058" y="1241926"/>
              <a:ext cx="2815909" cy="235254"/>
              <a:chOff x="5071636" y="2765870"/>
              <a:chExt cx="2815909" cy="235254"/>
            </a:xfrm>
          </p:grpSpPr>
          <p:sp>
            <p:nvSpPr>
              <p:cNvPr id="124" name="Parallelogram 123"/>
              <p:cNvSpPr/>
              <p:nvPr/>
            </p:nvSpPr>
            <p:spPr bwMode="auto">
              <a:xfrm>
                <a:off x="7232624" y="2765870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25" name="Parallelogram 124"/>
              <p:cNvSpPr/>
              <p:nvPr/>
            </p:nvSpPr>
            <p:spPr bwMode="auto">
              <a:xfrm>
                <a:off x="6864866" y="2769159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26" name="Parallelogram 125"/>
              <p:cNvSpPr/>
              <p:nvPr/>
            </p:nvSpPr>
            <p:spPr bwMode="auto">
              <a:xfrm>
                <a:off x="6502803" y="2766753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27" name="Parallelogram 126"/>
              <p:cNvSpPr/>
              <p:nvPr/>
            </p:nvSpPr>
            <p:spPr bwMode="auto">
              <a:xfrm>
                <a:off x="6135045" y="2770042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28" name="Parallelogram 127"/>
              <p:cNvSpPr/>
              <p:nvPr/>
            </p:nvSpPr>
            <p:spPr bwMode="auto">
              <a:xfrm>
                <a:off x="5784372" y="2773331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29" name="Parallelogram 128"/>
              <p:cNvSpPr/>
              <p:nvPr/>
            </p:nvSpPr>
            <p:spPr bwMode="auto">
              <a:xfrm>
                <a:off x="5428004" y="2770925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30" name="Parallelogram 129"/>
              <p:cNvSpPr/>
              <p:nvPr/>
            </p:nvSpPr>
            <p:spPr bwMode="auto">
              <a:xfrm>
                <a:off x="5071636" y="2768519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104" name="Group 103"/>
            <p:cNvGrpSpPr/>
            <p:nvPr/>
          </p:nvGrpSpPr>
          <p:grpSpPr>
            <a:xfrm>
              <a:off x="2992241" y="1244372"/>
              <a:ext cx="863708" cy="1048331"/>
              <a:chOff x="7596333" y="2309434"/>
              <a:chExt cx="863708" cy="1048331"/>
            </a:xfrm>
          </p:grpSpPr>
          <p:sp>
            <p:nvSpPr>
              <p:cNvPr id="121" name="Parallelogram 120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22" name="Parallelogram 121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23" name="Parallelogram 122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105" name="Group 104"/>
            <p:cNvGrpSpPr/>
            <p:nvPr/>
          </p:nvGrpSpPr>
          <p:grpSpPr>
            <a:xfrm>
              <a:off x="2992244" y="1604060"/>
              <a:ext cx="863708" cy="1048331"/>
              <a:chOff x="7596333" y="2309434"/>
              <a:chExt cx="863708" cy="1048331"/>
            </a:xfrm>
          </p:grpSpPr>
          <p:sp>
            <p:nvSpPr>
              <p:cNvPr id="118" name="Parallelogram 117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19" name="Parallelogram 118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20" name="Parallelogram 119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106" name="Group 105"/>
            <p:cNvGrpSpPr/>
            <p:nvPr/>
          </p:nvGrpSpPr>
          <p:grpSpPr>
            <a:xfrm>
              <a:off x="2992247" y="1963748"/>
              <a:ext cx="863708" cy="1048331"/>
              <a:chOff x="7596333" y="2309434"/>
              <a:chExt cx="863708" cy="1048331"/>
            </a:xfrm>
          </p:grpSpPr>
          <p:sp>
            <p:nvSpPr>
              <p:cNvPr id="115" name="Parallelogram 114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16" name="Parallelogram 115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17" name="Parallelogram 116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107" name="Group 106"/>
            <p:cNvGrpSpPr/>
            <p:nvPr/>
          </p:nvGrpSpPr>
          <p:grpSpPr>
            <a:xfrm>
              <a:off x="2992244" y="2325354"/>
              <a:ext cx="863708" cy="1048331"/>
              <a:chOff x="7596333" y="2309434"/>
              <a:chExt cx="863708" cy="1048331"/>
            </a:xfrm>
          </p:grpSpPr>
          <p:sp>
            <p:nvSpPr>
              <p:cNvPr id="112" name="Parallelogram 111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13" name="Parallelogram 112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14" name="Parallelogram 113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108" name="Group 107"/>
            <p:cNvGrpSpPr/>
            <p:nvPr/>
          </p:nvGrpSpPr>
          <p:grpSpPr>
            <a:xfrm>
              <a:off x="2992241" y="2686960"/>
              <a:ext cx="863708" cy="1048331"/>
              <a:chOff x="7596333" y="2309434"/>
              <a:chExt cx="863708" cy="1048331"/>
            </a:xfrm>
          </p:grpSpPr>
          <p:sp>
            <p:nvSpPr>
              <p:cNvPr id="109" name="Parallelogram 108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10" name="Parallelogram 109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11" name="Parallelogram 110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</p:grpSp>
      <p:grpSp>
        <p:nvGrpSpPr>
          <p:cNvPr id="180" name="Group 179"/>
          <p:cNvGrpSpPr/>
          <p:nvPr/>
        </p:nvGrpSpPr>
        <p:grpSpPr>
          <a:xfrm>
            <a:off x="3559467" y="2665788"/>
            <a:ext cx="1948637" cy="1331446"/>
            <a:chOff x="5143644" y="1226868"/>
            <a:chExt cx="3389423" cy="2493365"/>
          </a:xfrm>
        </p:grpSpPr>
        <p:grpSp>
          <p:nvGrpSpPr>
            <p:cNvPr id="181" name="Group 180"/>
            <p:cNvGrpSpPr/>
            <p:nvPr/>
          </p:nvGrpSpPr>
          <p:grpSpPr>
            <a:xfrm>
              <a:off x="5148064" y="3356992"/>
              <a:ext cx="2520280" cy="360040"/>
              <a:chOff x="4792444" y="3758924"/>
              <a:chExt cx="2520280" cy="360040"/>
            </a:xfrm>
            <a:solidFill>
              <a:srgbClr val="CCFFCC"/>
            </a:solidFill>
          </p:grpSpPr>
          <p:sp>
            <p:nvSpPr>
              <p:cNvPr id="258" name="Rectangle 257"/>
              <p:cNvSpPr/>
              <p:nvPr/>
            </p:nvSpPr>
            <p:spPr bwMode="auto">
              <a:xfrm>
                <a:off x="4792444" y="375892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59" name="Rectangle 258"/>
              <p:cNvSpPr/>
              <p:nvPr/>
            </p:nvSpPr>
            <p:spPr bwMode="auto">
              <a:xfrm>
                <a:off x="5152484" y="375892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60" name="Rectangle 259"/>
              <p:cNvSpPr/>
              <p:nvPr/>
            </p:nvSpPr>
            <p:spPr bwMode="auto">
              <a:xfrm>
                <a:off x="5512524" y="375892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61" name="Rectangle 260"/>
              <p:cNvSpPr/>
              <p:nvPr/>
            </p:nvSpPr>
            <p:spPr bwMode="auto">
              <a:xfrm>
                <a:off x="5872564" y="375892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62" name="Rectangle 261"/>
              <p:cNvSpPr/>
              <p:nvPr/>
            </p:nvSpPr>
            <p:spPr bwMode="auto">
              <a:xfrm>
                <a:off x="6232604" y="375892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63" name="Rectangle 262"/>
              <p:cNvSpPr/>
              <p:nvPr/>
            </p:nvSpPr>
            <p:spPr bwMode="auto">
              <a:xfrm>
                <a:off x="6592644" y="375892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64" name="Rectangle 263"/>
              <p:cNvSpPr/>
              <p:nvPr/>
            </p:nvSpPr>
            <p:spPr bwMode="auto">
              <a:xfrm>
                <a:off x="6952684" y="375892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182" name="Group 181"/>
            <p:cNvGrpSpPr/>
            <p:nvPr/>
          </p:nvGrpSpPr>
          <p:grpSpPr>
            <a:xfrm>
              <a:off x="5148064" y="2996952"/>
              <a:ext cx="2520280" cy="360040"/>
              <a:chOff x="4792444" y="3398884"/>
              <a:chExt cx="2520280" cy="360040"/>
            </a:xfrm>
            <a:solidFill>
              <a:srgbClr val="CCFFCC"/>
            </a:solidFill>
          </p:grpSpPr>
          <p:sp>
            <p:nvSpPr>
              <p:cNvPr id="251" name="Rectangle 250"/>
              <p:cNvSpPr/>
              <p:nvPr/>
            </p:nvSpPr>
            <p:spPr bwMode="auto">
              <a:xfrm>
                <a:off x="4792444" y="339888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52" name="Rectangle 251"/>
              <p:cNvSpPr/>
              <p:nvPr/>
            </p:nvSpPr>
            <p:spPr bwMode="auto">
              <a:xfrm>
                <a:off x="5152484" y="339888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53" name="Rectangle 252"/>
              <p:cNvSpPr/>
              <p:nvPr/>
            </p:nvSpPr>
            <p:spPr bwMode="auto">
              <a:xfrm>
                <a:off x="5512524" y="339888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54" name="Rectangle 253"/>
              <p:cNvSpPr/>
              <p:nvPr/>
            </p:nvSpPr>
            <p:spPr bwMode="auto">
              <a:xfrm>
                <a:off x="5872564" y="339888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55" name="Rectangle 254"/>
              <p:cNvSpPr/>
              <p:nvPr/>
            </p:nvSpPr>
            <p:spPr bwMode="auto">
              <a:xfrm>
                <a:off x="6232604" y="339888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56" name="Rectangle 255"/>
              <p:cNvSpPr/>
              <p:nvPr/>
            </p:nvSpPr>
            <p:spPr bwMode="auto">
              <a:xfrm>
                <a:off x="6592644" y="339888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57" name="Rectangle 256"/>
              <p:cNvSpPr/>
              <p:nvPr/>
            </p:nvSpPr>
            <p:spPr bwMode="auto">
              <a:xfrm>
                <a:off x="6952684" y="339888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183" name="Group 182"/>
            <p:cNvGrpSpPr/>
            <p:nvPr/>
          </p:nvGrpSpPr>
          <p:grpSpPr>
            <a:xfrm>
              <a:off x="5148064" y="2636912"/>
              <a:ext cx="2520280" cy="360040"/>
              <a:chOff x="4792444" y="3038844"/>
              <a:chExt cx="2520280" cy="360040"/>
            </a:xfrm>
            <a:solidFill>
              <a:srgbClr val="CCFFCC"/>
            </a:solidFill>
          </p:grpSpPr>
          <p:sp>
            <p:nvSpPr>
              <p:cNvPr id="244" name="Rectangle 243"/>
              <p:cNvSpPr/>
              <p:nvPr/>
            </p:nvSpPr>
            <p:spPr bwMode="auto">
              <a:xfrm>
                <a:off x="4792444" y="303884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45" name="Rectangle 244"/>
              <p:cNvSpPr/>
              <p:nvPr/>
            </p:nvSpPr>
            <p:spPr bwMode="auto">
              <a:xfrm>
                <a:off x="5152484" y="303884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46" name="Rectangle 245"/>
              <p:cNvSpPr/>
              <p:nvPr/>
            </p:nvSpPr>
            <p:spPr bwMode="auto">
              <a:xfrm>
                <a:off x="5512524" y="303884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47" name="Rectangle 246"/>
              <p:cNvSpPr/>
              <p:nvPr/>
            </p:nvSpPr>
            <p:spPr bwMode="auto">
              <a:xfrm>
                <a:off x="5872564" y="303884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48" name="Rectangle 247"/>
              <p:cNvSpPr/>
              <p:nvPr/>
            </p:nvSpPr>
            <p:spPr bwMode="auto">
              <a:xfrm>
                <a:off x="6232604" y="303884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49" name="Rectangle 248"/>
              <p:cNvSpPr/>
              <p:nvPr/>
            </p:nvSpPr>
            <p:spPr bwMode="auto">
              <a:xfrm>
                <a:off x="6592644" y="303884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50" name="Rectangle 249"/>
              <p:cNvSpPr/>
              <p:nvPr/>
            </p:nvSpPr>
            <p:spPr bwMode="auto">
              <a:xfrm>
                <a:off x="6952684" y="303884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184" name="Group 183"/>
            <p:cNvGrpSpPr/>
            <p:nvPr/>
          </p:nvGrpSpPr>
          <p:grpSpPr>
            <a:xfrm>
              <a:off x="5148064" y="2276872"/>
              <a:ext cx="2520280" cy="360040"/>
              <a:chOff x="4792444" y="2678804"/>
              <a:chExt cx="2520280" cy="360040"/>
            </a:xfrm>
            <a:solidFill>
              <a:srgbClr val="CCFFCC"/>
            </a:solidFill>
          </p:grpSpPr>
          <p:sp>
            <p:nvSpPr>
              <p:cNvPr id="237" name="Rectangle 236"/>
              <p:cNvSpPr/>
              <p:nvPr/>
            </p:nvSpPr>
            <p:spPr bwMode="auto">
              <a:xfrm>
                <a:off x="4792444" y="267880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38" name="Rectangle 237"/>
              <p:cNvSpPr/>
              <p:nvPr/>
            </p:nvSpPr>
            <p:spPr bwMode="auto">
              <a:xfrm>
                <a:off x="5152484" y="267880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39" name="Rectangle 238"/>
              <p:cNvSpPr/>
              <p:nvPr/>
            </p:nvSpPr>
            <p:spPr bwMode="auto">
              <a:xfrm>
                <a:off x="5512524" y="267880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40" name="Rectangle 239"/>
              <p:cNvSpPr/>
              <p:nvPr/>
            </p:nvSpPr>
            <p:spPr bwMode="auto">
              <a:xfrm>
                <a:off x="5872564" y="267880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41" name="Rectangle 240"/>
              <p:cNvSpPr/>
              <p:nvPr/>
            </p:nvSpPr>
            <p:spPr bwMode="auto">
              <a:xfrm>
                <a:off x="6232604" y="267880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42" name="Rectangle 241"/>
              <p:cNvSpPr/>
              <p:nvPr/>
            </p:nvSpPr>
            <p:spPr bwMode="auto">
              <a:xfrm>
                <a:off x="6592644" y="267880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43" name="Rectangle 242"/>
              <p:cNvSpPr/>
              <p:nvPr/>
            </p:nvSpPr>
            <p:spPr bwMode="auto">
              <a:xfrm>
                <a:off x="6952684" y="267880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185" name="Group 184"/>
            <p:cNvGrpSpPr/>
            <p:nvPr/>
          </p:nvGrpSpPr>
          <p:grpSpPr>
            <a:xfrm>
              <a:off x="5148064" y="1916832"/>
              <a:ext cx="2520280" cy="360040"/>
              <a:chOff x="4792444" y="2318764"/>
              <a:chExt cx="2520280" cy="360040"/>
            </a:xfrm>
            <a:solidFill>
              <a:srgbClr val="008000"/>
            </a:solidFill>
          </p:grpSpPr>
          <p:sp>
            <p:nvSpPr>
              <p:cNvPr id="230" name="Rectangle 229"/>
              <p:cNvSpPr/>
              <p:nvPr/>
            </p:nvSpPr>
            <p:spPr bwMode="auto">
              <a:xfrm>
                <a:off x="4792444" y="231876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31" name="Rectangle 230"/>
              <p:cNvSpPr/>
              <p:nvPr/>
            </p:nvSpPr>
            <p:spPr bwMode="auto">
              <a:xfrm>
                <a:off x="5152484" y="231876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32" name="Rectangle 231"/>
              <p:cNvSpPr/>
              <p:nvPr/>
            </p:nvSpPr>
            <p:spPr bwMode="auto">
              <a:xfrm>
                <a:off x="5512524" y="231876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33" name="Rectangle 232"/>
              <p:cNvSpPr/>
              <p:nvPr/>
            </p:nvSpPr>
            <p:spPr bwMode="auto">
              <a:xfrm>
                <a:off x="5872564" y="231876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34" name="Rectangle 233"/>
              <p:cNvSpPr/>
              <p:nvPr/>
            </p:nvSpPr>
            <p:spPr bwMode="auto">
              <a:xfrm>
                <a:off x="6232604" y="231876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35" name="Rectangle 234"/>
              <p:cNvSpPr/>
              <p:nvPr/>
            </p:nvSpPr>
            <p:spPr bwMode="auto">
              <a:xfrm>
                <a:off x="6592644" y="231876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36" name="Rectangle 235"/>
              <p:cNvSpPr/>
              <p:nvPr/>
            </p:nvSpPr>
            <p:spPr bwMode="auto">
              <a:xfrm>
                <a:off x="6952684" y="231876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186" name="Group 185"/>
            <p:cNvGrpSpPr/>
            <p:nvPr/>
          </p:nvGrpSpPr>
          <p:grpSpPr>
            <a:xfrm>
              <a:off x="5143644" y="1685750"/>
              <a:ext cx="2815909" cy="235254"/>
              <a:chOff x="5071636" y="2765870"/>
              <a:chExt cx="2815909" cy="235254"/>
            </a:xfrm>
            <a:solidFill>
              <a:srgbClr val="008000"/>
            </a:solidFill>
          </p:grpSpPr>
          <p:sp>
            <p:nvSpPr>
              <p:cNvPr id="223" name="Parallelogram 222"/>
              <p:cNvSpPr/>
              <p:nvPr/>
            </p:nvSpPr>
            <p:spPr bwMode="auto">
              <a:xfrm>
                <a:off x="7232624" y="2765870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24" name="Parallelogram 223"/>
              <p:cNvSpPr/>
              <p:nvPr/>
            </p:nvSpPr>
            <p:spPr bwMode="auto">
              <a:xfrm>
                <a:off x="6864866" y="2769159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25" name="Parallelogram 224"/>
              <p:cNvSpPr/>
              <p:nvPr/>
            </p:nvSpPr>
            <p:spPr bwMode="auto">
              <a:xfrm>
                <a:off x="6502803" y="2766753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26" name="Parallelogram 225"/>
              <p:cNvSpPr/>
              <p:nvPr/>
            </p:nvSpPr>
            <p:spPr bwMode="auto">
              <a:xfrm>
                <a:off x="6135045" y="2770042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27" name="Parallelogram 226"/>
              <p:cNvSpPr/>
              <p:nvPr/>
            </p:nvSpPr>
            <p:spPr bwMode="auto">
              <a:xfrm>
                <a:off x="5784372" y="2773331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28" name="Parallelogram 227"/>
              <p:cNvSpPr/>
              <p:nvPr/>
            </p:nvSpPr>
            <p:spPr bwMode="auto">
              <a:xfrm>
                <a:off x="5428004" y="2770925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29" name="Parallelogram 228"/>
              <p:cNvSpPr/>
              <p:nvPr/>
            </p:nvSpPr>
            <p:spPr bwMode="auto">
              <a:xfrm>
                <a:off x="5071636" y="2768519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187" name="Group 186"/>
            <p:cNvGrpSpPr/>
            <p:nvPr/>
          </p:nvGrpSpPr>
          <p:grpSpPr>
            <a:xfrm>
              <a:off x="5430401" y="1456309"/>
              <a:ext cx="2815909" cy="235254"/>
              <a:chOff x="5071636" y="2765870"/>
              <a:chExt cx="2815909" cy="235254"/>
            </a:xfrm>
            <a:solidFill>
              <a:srgbClr val="008000"/>
            </a:solidFill>
          </p:grpSpPr>
          <p:sp>
            <p:nvSpPr>
              <p:cNvPr id="216" name="Parallelogram 215"/>
              <p:cNvSpPr/>
              <p:nvPr/>
            </p:nvSpPr>
            <p:spPr bwMode="auto">
              <a:xfrm>
                <a:off x="7232624" y="2765870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17" name="Parallelogram 216"/>
              <p:cNvSpPr/>
              <p:nvPr/>
            </p:nvSpPr>
            <p:spPr bwMode="auto">
              <a:xfrm>
                <a:off x="6864866" y="2769159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18" name="Parallelogram 217"/>
              <p:cNvSpPr/>
              <p:nvPr/>
            </p:nvSpPr>
            <p:spPr bwMode="auto">
              <a:xfrm>
                <a:off x="6502803" y="2766753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19" name="Parallelogram 218"/>
              <p:cNvSpPr/>
              <p:nvPr/>
            </p:nvSpPr>
            <p:spPr bwMode="auto">
              <a:xfrm>
                <a:off x="6135045" y="2770042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20" name="Parallelogram 219"/>
              <p:cNvSpPr/>
              <p:nvPr/>
            </p:nvSpPr>
            <p:spPr bwMode="auto">
              <a:xfrm>
                <a:off x="5784372" y="2773331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21" name="Parallelogram 220"/>
              <p:cNvSpPr/>
              <p:nvPr/>
            </p:nvSpPr>
            <p:spPr bwMode="auto">
              <a:xfrm>
                <a:off x="5428004" y="2770925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22" name="Parallelogram 221"/>
              <p:cNvSpPr/>
              <p:nvPr/>
            </p:nvSpPr>
            <p:spPr bwMode="auto">
              <a:xfrm>
                <a:off x="5071636" y="2768519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188" name="Group 187"/>
            <p:cNvGrpSpPr/>
            <p:nvPr/>
          </p:nvGrpSpPr>
          <p:grpSpPr>
            <a:xfrm>
              <a:off x="5717158" y="1226868"/>
              <a:ext cx="2815909" cy="235254"/>
              <a:chOff x="5071636" y="2765870"/>
              <a:chExt cx="2815909" cy="235254"/>
            </a:xfrm>
            <a:solidFill>
              <a:srgbClr val="008000"/>
            </a:solidFill>
          </p:grpSpPr>
          <p:sp>
            <p:nvSpPr>
              <p:cNvPr id="209" name="Parallelogram 208"/>
              <p:cNvSpPr/>
              <p:nvPr/>
            </p:nvSpPr>
            <p:spPr bwMode="auto">
              <a:xfrm>
                <a:off x="7232624" y="2765870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10" name="Parallelogram 209"/>
              <p:cNvSpPr/>
              <p:nvPr/>
            </p:nvSpPr>
            <p:spPr bwMode="auto">
              <a:xfrm>
                <a:off x="6864866" y="2769159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11" name="Parallelogram 210"/>
              <p:cNvSpPr/>
              <p:nvPr/>
            </p:nvSpPr>
            <p:spPr bwMode="auto">
              <a:xfrm>
                <a:off x="6502803" y="2766753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12" name="Parallelogram 211"/>
              <p:cNvSpPr/>
              <p:nvPr/>
            </p:nvSpPr>
            <p:spPr bwMode="auto">
              <a:xfrm>
                <a:off x="6135045" y="2770042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13" name="Parallelogram 212"/>
              <p:cNvSpPr/>
              <p:nvPr/>
            </p:nvSpPr>
            <p:spPr bwMode="auto">
              <a:xfrm>
                <a:off x="5784372" y="2773331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14" name="Parallelogram 213"/>
              <p:cNvSpPr/>
              <p:nvPr/>
            </p:nvSpPr>
            <p:spPr bwMode="auto">
              <a:xfrm>
                <a:off x="5428004" y="2770925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15" name="Parallelogram 214"/>
              <p:cNvSpPr/>
              <p:nvPr/>
            </p:nvSpPr>
            <p:spPr bwMode="auto">
              <a:xfrm>
                <a:off x="5071636" y="2768519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189" name="Group 188"/>
            <p:cNvGrpSpPr/>
            <p:nvPr/>
          </p:nvGrpSpPr>
          <p:grpSpPr>
            <a:xfrm>
              <a:off x="7668341" y="1229314"/>
              <a:ext cx="863708" cy="1048331"/>
              <a:chOff x="7596333" y="2309434"/>
              <a:chExt cx="863708" cy="1048331"/>
            </a:xfrm>
          </p:grpSpPr>
          <p:sp>
            <p:nvSpPr>
              <p:cNvPr id="206" name="Parallelogram 205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07" name="Parallelogram 206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08" name="Parallelogram 207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190" name="Group 189"/>
            <p:cNvGrpSpPr/>
            <p:nvPr/>
          </p:nvGrpSpPr>
          <p:grpSpPr>
            <a:xfrm>
              <a:off x="7668344" y="1589002"/>
              <a:ext cx="863708" cy="1048331"/>
              <a:chOff x="7596333" y="2309434"/>
              <a:chExt cx="863708" cy="1048331"/>
            </a:xfrm>
          </p:grpSpPr>
          <p:sp>
            <p:nvSpPr>
              <p:cNvPr id="203" name="Parallelogram 202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04" name="Parallelogram 203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05" name="Parallelogram 204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191" name="Group 190"/>
            <p:cNvGrpSpPr/>
            <p:nvPr/>
          </p:nvGrpSpPr>
          <p:grpSpPr>
            <a:xfrm>
              <a:off x="7668347" y="1948690"/>
              <a:ext cx="863708" cy="1048331"/>
              <a:chOff x="7596333" y="2309434"/>
              <a:chExt cx="863708" cy="1048331"/>
            </a:xfrm>
          </p:grpSpPr>
          <p:sp>
            <p:nvSpPr>
              <p:cNvPr id="200" name="Parallelogram 199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01" name="Parallelogram 200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02" name="Parallelogram 201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192" name="Group 191"/>
            <p:cNvGrpSpPr/>
            <p:nvPr/>
          </p:nvGrpSpPr>
          <p:grpSpPr>
            <a:xfrm>
              <a:off x="7668344" y="2310296"/>
              <a:ext cx="863708" cy="1048331"/>
              <a:chOff x="7596333" y="2309434"/>
              <a:chExt cx="863708" cy="1048331"/>
            </a:xfrm>
          </p:grpSpPr>
          <p:sp>
            <p:nvSpPr>
              <p:cNvPr id="197" name="Parallelogram 196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98" name="Parallelogram 197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99" name="Parallelogram 198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193" name="Group 192"/>
            <p:cNvGrpSpPr/>
            <p:nvPr/>
          </p:nvGrpSpPr>
          <p:grpSpPr>
            <a:xfrm>
              <a:off x="7668341" y="2671902"/>
              <a:ext cx="863708" cy="1048331"/>
              <a:chOff x="7596333" y="2309434"/>
              <a:chExt cx="863708" cy="1048331"/>
            </a:xfrm>
          </p:grpSpPr>
          <p:sp>
            <p:nvSpPr>
              <p:cNvPr id="194" name="Parallelogram 193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95" name="Parallelogram 194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96" name="Parallelogram 195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</p:grpSp>
      <p:grpSp>
        <p:nvGrpSpPr>
          <p:cNvPr id="265" name="Group 264"/>
          <p:cNvGrpSpPr/>
          <p:nvPr/>
        </p:nvGrpSpPr>
        <p:grpSpPr>
          <a:xfrm>
            <a:off x="6007740" y="2616729"/>
            <a:ext cx="1876628" cy="1380506"/>
            <a:chOff x="463124" y="3963172"/>
            <a:chExt cx="3389423" cy="2493365"/>
          </a:xfrm>
        </p:grpSpPr>
        <p:grpSp>
          <p:nvGrpSpPr>
            <p:cNvPr id="266" name="Group 265"/>
            <p:cNvGrpSpPr/>
            <p:nvPr/>
          </p:nvGrpSpPr>
          <p:grpSpPr>
            <a:xfrm>
              <a:off x="467544" y="6093296"/>
              <a:ext cx="2520280" cy="360040"/>
              <a:chOff x="4792444" y="3758924"/>
              <a:chExt cx="2520280" cy="360040"/>
            </a:xfrm>
            <a:solidFill>
              <a:srgbClr val="CCFFCC"/>
            </a:solidFill>
          </p:grpSpPr>
          <p:sp>
            <p:nvSpPr>
              <p:cNvPr id="343" name="Rectangle 342"/>
              <p:cNvSpPr/>
              <p:nvPr/>
            </p:nvSpPr>
            <p:spPr bwMode="auto">
              <a:xfrm>
                <a:off x="4792444" y="375892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44" name="Rectangle 343"/>
              <p:cNvSpPr/>
              <p:nvPr/>
            </p:nvSpPr>
            <p:spPr bwMode="auto">
              <a:xfrm>
                <a:off x="5152484" y="375892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45" name="Rectangle 344"/>
              <p:cNvSpPr/>
              <p:nvPr/>
            </p:nvSpPr>
            <p:spPr bwMode="auto">
              <a:xfrm>
                <a:off x="5512524" y="375892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46" name="Rectangle 345"/>
              <p:cNvSpPr/>
              <p:nvPr/>
            </p:nvSpPr>
            <p:spPr bwMode="auto">
              <a:xfrm>
                <a:off x="5872564" y="375892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47" name="Rectangle 346"/>
              <p:cNvSpPr/>
              <p:nvPr/>
            </p:nvSpPr>
            <p:spPr bwMode="auto">
              <a:xfrm>
                <a:off x="6232604" y="375892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48" name="Rectangle 347"/>
              <p:cNvSpPr/>
              <p:nvPr/>
            </p:nvSpPr>
            <p:spPr bwMode="auto">
              <a:xfrm>
                <a:off x="6592644" y="375892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49" name="Rectangle 348"/>
              <p:cNvSpPr/>
              <p:nvPr/>
            </p:nvSpPr>
            <p:spPr bwMode="auto">
              <a:xfrm>
                <a:off x="6952684" y="3758924"/>
                <a:ext cx="360040" cy="360040"/>
              </a:xfrm>
              <a:prstGeom prst="rect">
                <a:avLst/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267" name="Group 266"/>
            <p:cNvGrpSpPr/>
            <p:nvPr/>
          </p:nvGrpSpPr>
          <p:grpSpPr>
            <a:xfrm>
              <a:off x="467544" y="5733256"/>
              <a:ext cx="2520280" cy="360040"/>
              <a:chOff x="4792444" y="3398884"/>
              <a:chExt cx="2520280" cy="360040"/>
            </a:xfrm>
            <a:solidFill>
              <a:srgbClr val="CCFFCC"/>
            </a:solidFill>
          </p:grpSpPr>
          <p:sp>
            <p:nvSpPr>
              <p:cNvPr id="336" name="Rectangle 335"/>
              <p:cNvSpPr/>
              <p:nvPr/>
            </p:nvSpPr>
            <p:spPr bwMode="auto">
              <a:xfrm>
                <a:off x="4792444" y="339888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37" name="Rectangle 336"/>
              <p:cNvSpPr/>
              <p:nvPr/>
            </p:nvSpPr>
            <p:spPr bwMode="auto">
              <a:xfrm>
                <a:off x="5152484" y="339888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38" name="Rectangle 337"/>
              <p:cNvSpPr/>
              <p:nvPr/>
            </p:nvSpPr>
            <p:spPr bwMode="auto">
              <a:xfrm>
                <a:off x="5512524" y="339888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39" name="Rectangle 338"/>
              <p:cNvSpPr/>
              <p:nvPr/>
            </p:nvSpPr>
            <p:spPr bwMode="auto">
              <a:xfrm>
                <a:off x="5872564" y="339888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40" name="Rectangle 339"/>
              <p:cNvSpPr/>
              <p:nvPr/>
            </p:nvSpPr>
            <p:spPr bwMode="auto">
              <a:xfrm>
                <a:off x="6232604" y="339888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41" name="Rectangle 340"/>
              <p:cNvSpPr/>
              <p:nvPr/>
            </p:nvSpPr>
            <p:spPr bwMode="auto">
              <a:xfrm>
                <a:off x="6592644" y="339888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42" name="Rectangle 341"/>
              <p:cNvSpPr/>
              <p:nvPr/>
            </p:nvSpPr>
            <p:spPr bwMode="auto">
              <a:xfrm>
                <a:off x="6952684" y="3398884"/>
                <a:ext cx="360040" cy="360040"/>
              </a:xfrm>
              <a:prstGeom prst="rect">
                <a:avLst/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268" name="Group 267"/>
            <p:cNvGrpSpPr/>
            <p:nvPr/>
          </p:nvGrpSpPr>
          <p:grpSpPr>
            <a:xfrm>
              <a:off x="467544" y="5373216"/>
              <a:ext cx="2520280" cy="360040"/>
              <a:chOff x="4792444" y="3038844"/>
              <a:chExt cx="2520280" cy="360040"/>
            </a:xfrm>
            <a:solidFill>
              <a:srgbClr val="CCFFCC"/>
            </a:solidFill>
          </p:grpSpPr>
          <p:sp>
            <p:nvSpPr>
              <p:cNvPr id="329" name="Rectangle 328"/>
              <p:cNvSpPr/>
              <p:nvPr/>
            </p:nvSpPr>
            <p:spPr bwMode="auto">
              <a:xfrm>
                <a:off x="4792444" y="303884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30" name="Rectangle 329"/>
              <p:cNvSpPr/>
              <p:nvPr/>
            </p:nvSpPr>
            <p:spPr bwMode="auto">
              <a:xfrm>
                <a:off x="5152484" y="303884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31" name="Rectangle 330"/>
              <p:cNvSpPr/>
              <p:nvPr/>
            </p:nvSpPr>
            <p:spPr bwMode="auto">
              <a:xfrm>
                <a:off x="5512524" y="303884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32" name="Rectangle 331"/>
              <p:cNvSpPr/>
              <p:nvPr/>
            </p:nvSpPr>
            <p:spPr bwMode="auto">
              <a:xfrm>
                <a:off x="5872564" y="303884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33" name="Rectangle 332"/>
              <p:cNvSpPr/>
              <p:nvPr/>
            </p:nvSpPr>
            <p:spPr bwMode="auto">
              <a:xfrm>
                <a:off x="6232604" y="303884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34" name="Rectangle 333"/>
              <p:cNvSpPr/>
              <p:nvPr/>
            </p:nvSpPr>
            <p:spPr bwMode="auto">
              <a:xfrm>
                <a:off x="6592644" y="303884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35" name="Rectangle 334"/>
              <p:cNvSpPr/>
              <p:nvPr/>
            </p:nvSpPr>
            <p:spPr bwMode="auto">
              <a:xfrm>
                <a:off x="6952684" y="3038844"/>
                <a:ext cx="360040" cy="360040"/>
              </a:xfrm>
              <a:prstGeom prst="rect">
                <a:avLst/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269" name="Group 268"/>
            <p:cNvGrpSpPr/>
            <p:nvPr/>
          </p:nvGrpSpPr>
          <p:grpSpPr>
            <a:xfrm>
              <a:off x="467544" y="5013176"/>
              <a:ext cx="2520280" cy="360040"/>
              <a:chOff x="4792444" y="2678804"/>
              <a:chExt cx="2520280" cy="360040"/>
            </a:xfrm>
            <a:solidFill>
              <a:srgbClr val="CCFFCC"/>
            </a:solidFill>
          </p:grpSpPr>
          <p:sp>
            <p:nvSpPr>
              <p:cNvPr id="322" name="Rectangle 321"/>
              <p:cNvSpPr/>
              <p:nvPr/>
            </p:nvSpPr>
            <p:spPr bwMode="auto">
              <a:xfrm>
                <a:off x="4792444" y="267880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23" name="Rectangle 322"/>
              <p:cNvSpPr/>
              <p:nvPr/>
            </p:nvSpPr>
            <p:spPr bwMode="auto">
              <a:xfrm>
                <a:off x="5152484" y="267880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24" name="Rectangle 323"/>
              <p:cNvSpPr/>
              <p:nvPr/>
            </p:nvSpPr>
            <p:spPr bwMode="auto">
              <a:xfrm>
                <a:off x="5512524" y="267880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25" name="Rectangle 324"/>
              <p:cNvSpPr/>
              <p:nvPr/>
            </p:nvSpPr>
            <p:spPr bwMode="auto">
              <a:xfrm>
                <a:off x="5872564" y="267880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26" name="Rectangle 325"/>
              <p:cNvSpPr/>
              <p:nvPr/>
            </p:nvSpPr>
            <p:spPr bwMode="auto">
              <a:xfrm>
                <a:off x="6232604" y="267880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27" name="Rectangle 326"/>
              <p:cNvSpPr/>
              <p:nvPr/>
            </p:nvSpPr>
            <p:spPr bwMode="auto">
              <a:xfrm>
                <a:off x="6592644" y="267880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28" name="Rectangle 327"/>
              <p:cNvSpPr/>
              <p:nvPr/>
            </p:nvSpPr>
            <p:spPr bwMode="auto">
              <a:xfrm>
                <a:off x="6952684" y="2678804"/>
                <a:ext cx="360040" cy="360040"/>
              </a:xfrm>
              <a:prstGeom prst="rect">
                <a:avLst/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270" name="Group 269"/>
            <p:cNvGrpSpPr/>
            <p:nvPr/>
          </p:nvGrpSpPr>
          <p:grpSpPr>
            <a:xfrm>
              <a:off x="467544" y="4653136"/>
              <a:ext cx="2520280" cy="360040"/>
              <a:chOff x="4792444" y="2318764"/>
              <a:chExt cx="2520280" cy="360040"/>
            </a:xfrm>
            <a:solidFill>
              <a:srgbClr val="CCFFCC"/>
            </a:solidFill>
          </p:grpSpPr>
          <p:sp>
            <p:nvSpPr>
              <p:cNvPr id="315" name="Rectangle 314"/>
              <p:cNvSpPr/>
              <p:nvPr/>
            </p:nvSpPr>
            <p:spPr bwMode="auto">
              <a:xfrm>
                <a:off x="4792444" y="231876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16" name="Rectangle 315"/>
              <p:cNvSpPr/>
              <p:nvPr/>
            </p:nvSpPr>
            <p:spPr bwMode="auto">
              <a:xfrm>
                <a:off x="5152484" y="231876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17" name="Rectangle 316"/>
              <p:cNvSpPr/>
              <p:nvPr/>
            </p:nvSpPr>
            <p:spPr bwMode="auto">
              <a:xfrm>
                <a:off x="5512524" y="231876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18" name="Rectangle 317"/>
              <p:cNvSpPr/>
              <p:nvPr/>
            </p:nvSpPr>
            <p:spPr bwMode="auto">
              <a:xfrm>
                <a:off x="5872564" y="231876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19" name="Rectangle 318"/>
              <p:cNvSpPr/>
              <p:nvPr/>
            </p:nvSpPr>
            <p:spPr bwMode="auto">
              <a:xfrm>
                <a:off x="6232604" y="231876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20" name="Rectangle 319"/>
              <p:cNvSpPr/>
              <p:nvPr/>
            </p:nvSpPr>
            <p:spPr bwMode="auto">
              <a:xfrm>
                <a:off x="6592644" y="231876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21" name="Rectangle 320"/>
              <p:cNvSpPr/>
              <p:nvPr/>
            </p:nvSpPr>
            <p:spPr bwMode="auto">
              <a:xfrm>
                <a:off x="6952684" y="2318764"/>
                <a:ext cx="360040" cy="360040"/>
              </a:xfrm>
              <a:prstGeom prst="rect">
                <a:avLst/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271" name="Group 270"/>
            <p:cNvGrpSpPr/>
            <p:nvPr/>
          </p:nvGrpSpPr>
          <p:grpSpPr>
            <a:xfrm>
              <a:off x="463124" y="4422054"/>
              <a:ext cx="2815909" cy="235254"/>
              <a:chOff x="5071636" y="2765870"/>
              <a:chExt cx="2815909" cy="235254"/>
            </a:xfrm>
            <a:solidFill>
              <a:srgbClr val="CCFFCC"/>
            </a:solidFill>
          </p:grpSpPr>
          <p:sp>
            <p:nvSpPr>
              <p:cNvPr id="308" name="Parallelogram 307"/>
              <p:cNvSpPr/>
              <p:nvPr/>
            </p:nvSpPr>
            <p:spPr bwMode="auto">
              <a:xfrm>
                <a:off x="7232624" y="2765870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09" name="Parallelogram 308"/>
              <p:cNvSpPr/>
              <p:nvPr/>
            </p:nvSpPr>
            <p:spPr bwMode="auto">
              <a:xfrm>
                <a:off x="6864866" y="2769159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10" name="Parallelogram 309"/>
              <p:cNvSpPr/>
              <p:nvPr/>
            </p:nvSpPr>
            <p:spPr bwMode="auto">
              <a:xfrm>
                <a:off x="6502803" y="2766753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11" name="Parallelogram 310"/>
              <p:cNvSpPr/>
              <p:nvPr/>
            </p:nvSpPr>
            <p:spPr bwMode="auto">
              <a:xfrm>
                <a:off x="6135045" y="2770042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12" name="Parallelogram 311"/>
              <p:cNvSpPr/>
              <p:nvPr/>
            </p:nvSpPr>
            <p:spPr bwMode="auto">
              <a:xfrm>
                <a:off x="5784372" y="2773331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13" name="Parallelogram 312"/>
              <p:cNvSpPr/>
              <p:nvPr/>
            </p:nvSpPr>
            <p:spPr bwMode="auto">
              <a:xfrm>
                <a:off x="5428004" y="2770925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14" name="Parallelogram 313"/>
              <p:cNvSpPr/>
              <p:nvPr/>
            </p:nvSpPr>
            <p:spPr bwMode="auto">
              <a:xfrm>
                <a:off x="5071636" y="2768519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272" name="Group 271"/>
            <p:cNvGrpSpPr/>
            <p:nvPr/>
          </p:nvGrpSpPr>
          <p:grpSpPr>
            <a:xfrm>
              <a:off x="749881" y="4192613"/>
              <a:ext cx="2815909" cy="235254"/>
              <a:chOff x="5071636" y="2765870"/>
              <a:chExt cx="2815909" cy="235254"/>
            </a:xfrm>
            <a:solidFill>
              <a:srgbClr val="CCFFCC"/>
            </a:solidFill>
          </p:grpSpPr>
          <p:sp>
            <p:nvSpPr>
              <p:cNvPr id="301" name="Parallelogram 300"/>
              <p:cNvSpPr/>
              <p:nvPr/>
            </p:nvSpPr>
            <p:spPr bwMode="auto">
              <a:xfrm>
                <a:off x="7232624" y="2765870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02" name="Parallelogram 301"/>
              <p:cNvSpPr/>
              <p:nvPr/>
            </p:nvSpPr>
            <p:spPr bwMode="auto">
              <a:xfrm>
                <a:off x="6864866" y="2769159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03" name="Parallelogram 302"/>
              <p:cNvSpPr/>
              <p:nvPr/>
            </p:nvSpPr>
            <p:spPr bwMode="auto">
              <a:xfrm>
                <a:off x="6502803" y="2766753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04" name="Parallelogram 303"/>
              <p:cNvSpPr/>
              <p:nvPr/>
            </p:nvSpPr>
            <p:spPr bwMode="auto">
              <a:xfrm>
                <a:off x="6135045" y="2770042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05" name="Parallelogram 304"/>
              <p:cNvSpPr/>
              <p:nvPr/>
            </p:nvSpPr>
            <p:spPr bwMode="auto">
              <a:xfrm>
                <a:off x="5784372" y="2773331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06" name="Parallelogram 305"/>
              <p:cNvSpPr/>
              <p:nvPr/>
            </p:nvSpPr>
            <p:spPr bwMode="auto">
              <a:xfrm>
                <a:off x="5428004" y="2770925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07" name="Parallelogram 306"/>
              <p:cNvSpPr/>
              <p:nvPr/>
            </p:nvSpPr>
            <p:spPr bwMode="auto">
              <a:xfrm>
                <a:off x="5071636" y="2768519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273" name="Group 272"/>
            <p:cNvGrpSpPr/>
            <p:nvPr/>
          </p:nvGrpSpPr>
          <p:grpSpPr>
            <a:xfrm>
              <a:off x="1036638" y="3963172"/>
              <a:ext cx="2815909" cy="235254"/>
              <a:chOff x="5071636" y="2765870"/>
              <a:chExt cx="2815909" cy="235254"/>
            </a:xfrm>
          </p:grpSpPr>
          <p:sp>
            <p:nvSpPr>
              <p:cNvPr id="294" name="Parallelogram 293"/>
              <p:cNvSpPr/>
              <p:nvPr/>
            </p:nvSpPr>
            <p:spPr bwMode="auto">
              <a:xfrm>
                <a:off x="7232624" y="2765870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95" name="Parallelogram 294"/>
              <p:cNvSpPr/>
              <p:nvPr/>
            </p:nvSpPr>
            <p:spPr bwMode="auto">
              <a:xfrm>
                <a:off x="6864866" y="2769159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96" name="Parallelogram 295"/>
              <p:cNvSpPr/>
              <p:nvPr/>
            </p:nvSpPr>
            <p:spPr bwMode="auto">
              <a:xfrm>
                <a:off x="6502803" y="2766753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97" name="Parallelogram 296"/>
              <p:cNvSpPr/>
              <p:nvPr/>
            </p:nvSpPr>
            <p:spPr bwMode="auto">
              <a:xfrm>
                <a:off x="6135045" y="2770042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98" name="Parallelogram 297"/>
              <p:cNvSpPr/>
              <p:nvPr/>
            </p:nvSpPr>
            <p:spPr bwMode="auto">
              <a:xfrm>
                <a:off x="5784372" y="2773331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99" name="Parallelogram 298"/>
              <p:cNvSpPr/>
              <p:nvPr/>
            </p:nvSpPr>
            <p:spPr bwMode="auto">
              <a:xfrm>
                <a:off x="5428004" y="2770925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00" name="Parallelogram 299"/>
              <p:cNvSpPr/>
              <p:nvPr/>
            </p:nvSpPr>
            <p:spPr bwMode="auto">
              <a:xfrm>
                <a:off x="5071636" y="2768519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274" name="Group 273"/>
            <p:cNvGrpSpPr/>
            <p:nvPr/>
          </p:nvGrpSpPr>
          <p:grpSpPr>
            <a:xfrm>
              <a:off x="2987821" y="3965618"/>
              <a:ext cx="863708" cy="1048331"/>
              <a:chOff x="7596333" y="2309434"/>
              <a:chExt cx="863708" cy="1048331"/>
            </a:xfrm>
            <a:solidFill>
              <a:srgbClr val="008000"/>
            </a:solidFill>
          </p:grpSpPr>
          <p:sp>
            <p:nvSpPr>
              <p:cNvPr id="291" name="Parallelogram 290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92" name="Parallelogram 291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93" name="Parallelogram 292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275" name="Group 274"/>
            <p:cNvGrpSpPr/>
            <p:nvPr/>
          </p:nvGrpSpPr>
          <p:grpSpPr>
            <a:xfrm>
              <a:off x="2987824" y="4325306"/>
              <a:ext cx="863708" cy="1048331"/>
              <a:chOff x="7596333" y="2309434"/>
              <a:chExt cx="863708" cy="1048331"/>
            </a:xfrm>
            <a:solidFill>
              <a:srgbClr val="008000"/>
            </a:solidFill>
          </p:grpSpPr>
          <p:sp>
            <p:nvSpPr>
              <p:cNvPr id="288" name="Parallelogram 287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89" name="Parallelogram 288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90" name="Parallelogram 289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276" name="Group 275"/>
            <p:cNvGrpSpPr/>
            <p:nvPr/>
          </p:nvGrpSpPr>
          <p:grpSpPr>
            <a:xfrm>
              <a:off x="2987827" y="4684994"/>
              <a:ext cx="863708" cy="1048331"/>
              <a:chOff x="7596333" y="2309434"/>
              <a:chExt cx="863708" cy="1048331"/>
            </a:xfrm>
            <a:solidFill>
              <a:srgbClr val="008000"/>
            </a:solidFill>
          </p:grpSpPr>
          <p:sp>
            <p:nvSpPr>
              <p:cNvPr id="285" name="Parallelogram 284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86" name="Parallelogram 285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87" name="Parallelogram 286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277" name="Group 276"/>
            <p:cNvGrpSpPr/>
            <p:nvPr/>
          </p:nvGrpSpPr>
          <p:grpSpPr>
            <a:xfrm>
              <a:off x="2987824" y="5046600"/>
              <a:ext cx="863708" cy="1048331"/>
              <a:chOff x="7596333" y="2309434"/>
              <a:chExt cx="863708" cy="1048331"/>
            </a:xfrm>
            <a:solidFill>
              <a:srgbClr val="008000"/>
            </a:solidFill>
          </p:grpSpPr>
          <p:sp>
            <p:nvSpPr>
              <p:cNvPr id="282" name="Parallelogram 281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83" name="Parallelogram 282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84" name="Parallelogram 283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278" name="Group 277"/>
            <p:cNvGrpSpPr/>
            <p:nvPr/>
          </p:nvGrpSpPr>
          <p:grpSpPr>
            <a:xfrm>
              <a:off x="2987821" y="5408206"/>
              <a:ext cx="863708" cy="1048331"/>
              <a:chOff x="7596333" y="2309434"/>
              <a:chExt cx="863708" cy="1048331"/>
            </a:xfrm>
            <a:solidFill>
              <a:srgbClr val="008000"/>
            </a:solidFill>
          </p:grpSpPr>
          <p:sp>
            <p:nvSpPr>
              <p:cNvPr id="279" name="Parallelogram 278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80" name="Parallelogram 279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81" name="Parallelogram 280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</p:grpSp>
      <p:grpSp>
        <p:nvGrpSpPr>
          <p:cNvPr id="350" name="Group 349"/>
          <p:cNvGrpSpPr/>
          <p:nvPr/>
        </p:nvGrpSpPr>
        <p:grpSpPr>
          <a:xfrm>
            <a:off x="1039189" y="4519054"/>
            <a:ext cx="1944216" cy="1430226"/>
            <a:chOff x="323528" y="3171084"/>
            <a:chExt cx="3389423" cy="2493365"/>
          </a:xfrm>
        </p:grpSpPr>
        <p:grpSp>
          <p:nvGrpSpPr>
            <p:cNvPr id="351" name="Group 350"/>
            <p:cNvGrpSpPr/>
            <p:nvPr/>
          </p:nvGrpSpPr>
          <p:grpSpPr>
            <a:xfrm>
              <a:off x="327948" y="3861048"/>
              <a:ext cx="2520280" cy="1800200"/>
              <a:chOff x="5076056" y="2996952"/>
              <a:chExt cx="2520280" cy="1800200"/>
            </a:xfrm>
          </p:grpSpPr>
          <p:sp>
            <p:nvSpPr>
              <p:cNvPr id="396" name="Rectangle 395"/>
              <p:cNvSpPr/>
              <p:nvPr/>
            </p:nvSpPr>
            <p:spPr bwMode="auto">
              <a:xfrm>
                <a:off x="5076056" y="443711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97" name="Rectangle 396"/>
              <p:cNvSpPr/>
              <p:nvPr/>
            </p:nvSpPr>
            <p:spPr bwMode="auto">
              <a:xfrm>
                <a:off x="5436096" y="443711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98" name="Rectangle 397"/>
              <p:cNvSpPr/>
              <p:nvPr/>
            </p:nvSpPr>
            <p:spPr bwMode="auto">
              <a:xfrm>
                <a:off x="5796136" y="443711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99" name="Rectangle 398"/>
              <p:cNvSpPr/>
              <p:nvPr/>
            </p:nvSpPr>
            <p:spPr bwMode="auto">
              <a:xfrm>
                <a:off x="6156176" y="443711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00" name="Rectangle 399"/>
              <p:cNvSpPr/>
              <p:nvPr/>
            </p:nvSpPr>
            <p:spPr bwMode="auto">
              <a:xfrm>
                <a:off x="6516216" y="443711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01" name="Rectangle 400"/>
              <p:cNvSpPr/>
              <p:nvPr/>
            </p:nvSpPr>
            <p:spPr bwMode="auto">
              <a:xfrm>
                <a:off x="6876256" y="443711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02" name="Rectangle 401"/>
              <p:cNvSpPr/>
              <p:nvPr/>
            </p:nvSpPr>
            <p:spPr bwMode="auto">
              <a:xfrm>
                <a:off x="7236296" y="4437112"/>
                <a:ext cx="360040" cy="360040"/>
              </a:xfrm>
              <a:prstGeom prst="rect">
                <a:avLst/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03" name="Rectangle 402"/>
              <p:cNvSpPr/>
              <p:nvPr/>
            </p:nvSpPr>
            <p:spPr bwMode="auto">
              <a:xfrm>
                <a:off x="5076056" y="407707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04" name="Rectangle 403"/>
              <p:cNvSpPr/>
              <p:nvPr/>
            </p:nvSpPr>
            <p:spPr bwMode="auto">
              <a:xfrm>
                <a:off x="5436096" y="407707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05" name="Rectangle 404"/>
              <p:cNvSpPr/>
              <p:nvPr/>
            </p:nvSpPr>
            <p:spPr bwMode="auto">
              <a:xfrm>
                <a:off x="5796136" y="407707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06" name="Rectangle 405"/>
              <p:cNvSpPr/>
              <p:nvPr/>
            </p:nvSpPr>
            <p:spPr bwMode="auto">
              <a:xfrm>
                <a:off x="6156176" y="407707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07" name="Rectangle 406"/>
              <p:cNvSpPr/>
              <p:nvPr/>
            </p:nvSpPr>
            <p:spPr bwMode="auto">
              <a:xfrm>
                <a:off x="6516216" y="407707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08" name="Rectangle 407"/>
              <p:cNvSpPr/>
              <p:nvPr/>
            </p:nvSpPr>
            <p:spPr bwMode="auto">
              <a:xfrm>
                <a:off x="6876256" y="407707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09" name="Rectangle 408"/>
              <p:cNvSpPr/>
              <p:nvPr/>
            </p:nvSpPr>
            <p:spPr bwMode="auto">
              <a:xfrm>
                <a:off x="7236296" y="4077072"/>
                <a:ext cx="360040" cy="360040"/>
              </a:xfrm>
              <a:prstGeom prst="rect">
                <a:avLst/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10" name="Rectangle 409"/>
              <p:cNvSpPr/>
              <p:nvPr/>
            </p:nvSpPr>
            <p:spPr bwMode="auto">
              <a:xfrm>
                <a:off x="5076056" y="371703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11" name="Rectangle 410"/>
              <p:cNvSpPr/>
              <p:nvPr/>
            </p:nvSpPr>
            <p:spPr bwMode="auto">
              <a:xfrm>
                <a:off x="5436096" y="371703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12" name="Rectangle 411"/>
              <p:cNvSpPr/>
              <p:nvPr/>
            </p:nvSpPr>
            <p:spPr bwMode="auto">
              <a:xfrm>
                <a:off x="5796136" y="371703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13" name="Rectangle 412"/>
              <p:cNvSpPr/>
              <p:nvPr/>
            </p:nvSpPr>
            <p:spPr bwMode="auto">
              <a:xfrm>
                <a:off x="6156176" y="371703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14" name="Rectangle 413"/>
              <p:cNvSpPr/>
              <p:nvPr/>
            </p:nvSpPr>
            <p:spPr bwMode="auto">
              <a:xfrm>
                <a:off x="6516216" y="371703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15" name="Rectangle 414"/>
              <p:cNvSpPr/>
              <p:nvPr/>
            </p:nvSpPr>
            <p:spPr bwMode="auto">
              <a:xfrm>
                <a:off x="6876256" y="371703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16" name="Rectangle 415"/>
              <p:cNvSpPr/>
              <p:nvPr/>
            </p:nvSpPr>
            <p:spPr bwMode="auto">
              <a:xfrm>
                <a:off x="7236296" y="3717032"/>
                <a:ext cx="360040" cy="360040"/>
              </a:xfrm>
              <a:prstGeom prst="rect">
                <a:avLst/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17" name="Rectangle 416"/>
              <p:cNvSpPr/>
              <p:nvPr/>
            </p:nvSpPr>
            <p:spPr bwMode="auto">
              <a:xfrm>
                <a:off x="5076056" y="335699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18" name="Rectangle 417"/>
              <p:cNvSpPr/>
              <p:nvPr/>
            </p:nvSpPr>
            <p:spPr bwMode="auto">
              <a:xfrm>
                <a:off x="5436096" y="335699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19" name="Rectangle 418"/>
              <p:cNvSpPr/>
              <p:nvPr/>
            </p:nvSpPr>
            <p:spPr bwMode="auto">
              <a:xfrm>
                <a:off x="5796136" y="335699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20" name="Rectangle 419"/>
              <p:cNvSpPr/>
              <p:nvPr/>
            </p:nvSpPr>
            <p:spPr bwMode="auto">
              <a:xfrm>
                <a:off x="6156176" y="335699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21" name="Rectangle 420"/>
              <p:cNvSpPr/>
              <p:nvPr/>
            </p:nvSpPr>
            <p:spPr bwMode="auto">
              <a:xfrm>
                <a:off x="6516216" y="335699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22" name="Rectangle 421"/>
              <p:cNvSpPr/>
              <p:nvPr/>
            </p:nvSpPr>
            <p:spPr bwMode="auto">
              <a:xfrm>
                <a:off x="6876256" y="335699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23" name="Rectangle 422"/>
              <p:cNvSpPr/>
              <p:nvPr/>
            </p:nvSpPr>
            <p:spPr bwMode="auto">
              <a:xfrm>
                <a:off x="7236296" y="3356992"/>
                <a:ext cx="360040" cy="360040"/>
              </a:xfrm>
              <a:prstGeom prst="rect">
                <a:avLst/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24" name="Rectangle 423"/>
              <p:cNvSpPr/>
              <p:nvPr/>
            </p:nvSpPr>
            <p:spPr bwMode="auto">
              <a:xfrm>
                <a:off x="5076056" y="299695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25" name="Rectangle 424"/>
              <p:cNvSpPr/>
              <p:nvPr/>
            </p:nvSpPr>
            <p:spPr bwMode="auto">
              <a:xfrm>
                <a:off x="5436096" y="299695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26" name="Rectangle 425"/>
              <p:cNvSpPr/>
              <p:nvPr/>
            </p:nvSpPr>
            <p:spPr bwMode="auto">
              <a:xfrm>
                <a:off x="5796136" y="299695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27" name="Rectangle 426"/>
              <p:cNvSpPr/>
              <p:nvPr/>
            </p:nvSpPr>
            <p:spPr bwMode="auto">
              <a:xfrm>
                <a:off x="6156176" y="299695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28" name="Rectangle 427"/>
              <p:cNvSpPr/>
              <p:nvPr/>
            </p:nvSpPr>
            <p:spPr bwMode="auto">
              <a:xfrm>
                <a:off x="6516216" y="299695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29" name="Rectangle 428"/>
              <p:cNvSpPr/>
              <p:nvPr/>
            </p:nvSpPr>
            <p:spPr bwMode="auto">
              <a:xfrm>
                <a:off x="6876256" y="299695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30" name="Rectangle 429"/>
              <p:cNvSpPr/>
              <p:nvPr/>
            </p:nvSpPr>
            <p:spPr bwMode="auto">
              <a:xfrm>
                <a:off x="7236296" y="2996952"/>
                <a:ext cx="360040" cy="360040"/>
              </a:xfrm>
              <a:prstGeom prst="rect">
                <a:avLst/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352" name="Group 351"/>
            <p:cNvGrpSpPr/>
            <p:nvPr/>
          </p:nvGrpSpPr>
          <p:grpSpPr>
            <a:xfrm>
              <a:off x="323528" y="3629966"/>
              <a:ext cx="2815909" cy="235254"/>
              <a:chOff x="5071636" y="2765870"/>
              <a:chExt cx="2815909" cy="235254"/>
            </a:xfrm>
          </p:grpSpPr>
          <p:sp>
            <p:nvSpPr>
              <p:cNvPr id="389" name="Parallelogram 388"/>
              <p:cNvSpPr/>
              <p:nvPr/>
            </p:nvSpPr>
            <p:spPr bwMode="auto">
              <a:xfrm>
                <a:off x="7232624" y="2765870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90" name="Parallelogram 389"/>
              <p:cNvSpPr/>
              <p:nvPr/>
            </p:nvSpPr>
            <p:spPr bwMode="auto">
              <a:xfrm>
                <a:off x="6864866" y="2769159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91" name="Parallelogram 390"/>
              <p:cNvSpPr/>
              <p:nvPr/>
            </p:nvSpPr>
            <p:spPr bwMode="auto">
              <a:xfrm>
                <a:off x="6502803" y="2766753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92" name="Parallelogram 391"/>
              <p:cNvSpPr/>
              <p:nvPr/>
            </p:nvSpPr>
            <p:spPr bwMode="auto">
              <a:xfrm>
                <a:off x="6135045" y="2770042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93" name="Parallelogram 392"/>
              <p:cNvSpPr/>
              <p:nvPr/>
            </p:nvSpPr>
            <p:spPr bwMode="auto">
              <a:xfrm>
                <a:off x="5784372" y="2773331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94" name="Parallelogram 393"/>
              <p:cNvSpPr/>
              <p:nvPr/>
            </p:nvSpPr>
            <p:spPr bwMode="auto">
              <a:xfrm>
                <a:off x="5428004" y="2770925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95" name="Parallelogram 394"/>
              <p:cNvSpPr/>
              <p:nvPr/>
            </p:nvSpPr>
            <p:spPr bwMode="auto">
              <a:xfrm>
                <a:off x="5071636" y="2768519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353" name="Group 352"/>
            <p:cNvGrpSpPr/>
            <p:nvPr/>
          </p:nvGrpSpPr>
          <p:grpSpPr>
            <a:xfrm>
              <a:off x="610285" y="3400525"/>
              <a:ext cx="2815909" cy="235254"/>
              <a:chOff x="5071636" y="2765870"/>
              <a:chExt cx="2815909" cy="235254"/>
            </a:xfrm>
          </p:grpSpPr>
          <p:sp>
            <p:nvSpPr>
              <p:cNvPr id="382" name="Parallelogram 381"/>
              <p:cNvSpPr/>
              <p:nvPr/>
            </p:nvSpPr>
            <p:spPr bwMode="auto">
              <a:xfrm>
                <a:off x="7232624" y="2765870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83" name="Parallelogram 382"/>
              <p:cNvSpPr/>
              <p:nvPr/>
            </p:nvSpPr>
            <p:spPr bwMode="auto">
              <a:xfrm>
                <a:off x="6864866" y="2769159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84" name="Parallelogram 383"/>
              <p:cNvSpPr/>
              <p:nvPr/>
            </p:nvSpPr>
            <p:spPr bwMode="auto">
              <a:xfrm>
                <a:off x="6502803" y="2766753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85" name="Parallelogram 384"/>
              <p:cNvSpPr/>
              <p:nvPr/>
            </p:nvSpPr>
            <p:spPr bwMode="auto">
              <a:xfrm>
                <a:off x="6135045" y="2770042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86" name="Parallelogram 385"/>
              <p:cNvSpPr/>
              <p:nvPr/>
            </p:nvSpPr>
            <p:spPr bwMode="auto">
              <a:xfrm>
                <a:off x="5784372" y="2773331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87" name="Parallelogram 386"/>
              <p:cNvSpPr/>
              <p:nvPr/>
            </p:nvSpPr>
            <p:spPr bwMode="auto">
              <a:xfrm>
                <a:off x="5428004" y="2770925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88" name="Parallelogram 387"/>
              <p:cNvSpPr/>
              <p:nvPr/>
            </p:nvSpPr>
            <p:spPr bwMode="auto">
              <a:xfrm>
                <a:off x="5071636" y="2768519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354" name="Group 353"/>
            <p:cNvGrpSpPr/>
            <p:nvPr/>
          </p:nvGrpSpPr>
          <p:grpSpPr>
            <a:xfrm>
              <a:off x="897042" y="3171084"/>
              <a:ext cx="2815909" cy="235254"/>
              <a:chOff x="5071636" y="2765870"/>
              <a:chExt cx="2815909" cy="235254"/>
            </a:xfrm>
          </p:grpSpPr>
          <p:sp>
            <p:nvSpPr>
              <p:cNvPr id="375" name="Parallelogram 374"/>
              <p:cNvSpPr/>
              <p:nvPr/>
            </p:nvSpPr>
            <p:spPr bwMode="auto">
              <a:xfrm>
                <a:off x="7232624" y="2765870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76" name="Parallelogram 375"/>
              <p:cNvSpPr/>
              <p:nvPr/>
            </p:nvSpPr>
            <p:spPr bwMode="auto">
              <a:xfrm>
                <a:off x="6864866" y="2769159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77" name="Parallelogram 376"/>
              <p:cNvSpPr/>
              <p:nvPr/>
            </p:nvSpPr>
            <p:spPr bwMode="auto">
              <a:xfrm>
                <a:off x="6502803" y="2766753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78" name="Parallelogram 377"/>
              <p:cNvSpPr/>
              <p:nvPr/>
            </p:nvSpPr>
            <p:spPr bwMode="auto">
              <a:xfrm>
                <a:off x="6135045" y="2770042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79" name="Parallelogram 378"/>
              <p:cNvSpPr/>
              <p:nvPr/>
            </p:nvSpPr>
            <p:spPr bwMode="auto">
              <a:xfrm>
                <a:off x="5784372" y="2773331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80" name="Parallelogram 379"/>
              <p:cNvSpPr/>
              <p:nvPr/>
            </p:nvSpPr>
            <p:spPr bwMode="auto">
              <a:xfrm>
                <a:off x="5428004" y="2770925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81" name="Parallelogram 380"/>
              <p:cNvSpPr/>
              <p:nvPr/>
            </p:nvSpPr>
            <p:spPr bwMode="auto">
              <a:xfrm>
                <a:off x="5071636" y="2768519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355" name="Group 354"/>
            <p:cNvGrpSpPr/>
            <p:nvPr/>
          </p:nvGrpSpPr>
          <p:grpSpPr>
            <a:xfrm>
              <a:off x="2848225" y="3173530"/>
              <a:ext cx="863708" cy="1048331"/>
              <a:chOff x="7596333" y="2309434"/>
              <a:chExt cx="863708" cy="1048331"/>
            </a:xfrm>
          </p:grpSpPr>
          <p:sp>
            <p:nvSpPr>
              <p:cNvPr id="372" name="Parallelogram 371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73" name="Parallelogram 372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74" name="Parallelogram 373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356" name="Group 355"/>
            <p:cNvGrpSpPr/>
            <p:nvPr/>
          </p:nvGrpSpPr>
          <p:grpSpPr>
            <a:xfrm>
              <a:off x="2848228" y="3533218"/>
              <a:ext cx="863708" cy="1048331"/>
              <a:chOff x="7596333" y="2309434"/>
              <a:chExt cx="863708" cy="1048331"/>
            </a:xfrm>
          </p:grpSpPr>
          <p:sp>
            <p:nvSpPr>
              <p:cNvPr id="369" name="Parallelogram 368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70" name="Parallelogram 369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71" name="Parallelogram 370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357" name="Group 356"/>
            <p:cNvGrpSpPr/>
            <p:nvPr/>
          </p:nvGrpSpPr>
          <p:grpSpPr>
            <a:xfrm>
              <a:off x="2848231" y="3892906"/>
              <a:ext cx="863708" cy="1048331"/>
              <a:chOff x="7596333" y="2309434"/>
              <a:chExt cx="863708" cy="1048331"/>
            </a:xfrm>
          </p:grpSpPr>
          <p:sp>
            <p:nvSpPr>
              <p:cNvPr id="366" name="Parallelogram 365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67" name="Parallelogram 366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68" name="Parallelogram 367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358" name="Group 357"/>
            <p:cNvGrpSpPr/>
            <p:nvPr/>
          </p:nvGrpSpPr>
          <p:grpSpPr>
            <a:xfrm>
              <a:off x="2848228" y="4254512"/>
              <a:ext cx="863708" cy="1048331"/>
              <a:chOff x="7596333" y="2309434"/>
              <a:chExt cx="863708" cy="1048331"/>
            </a:xfrm>
          </p:grpSpPr>
          <p:sp>
            <p:nvSpPr>
              <p:cNvPr id="363" name="Parallelogram 362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64" name="Parallelogram 363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65" name="Parallelogram 364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359" name="Group 358"/>
            <p:cNvGrpSpPr/>
            <p:nvPr/>
          </p:nvGrpSpPr>
          <p:grpSpPr>
            <a:xfrm>
              <a:off x="2848225" y="4616118"/>
              <a:ext cx="863708" cy="1048331"/>
              <a:chOff x="7596333" y="2309434"/>
              <a:chExt cx="863708" cy="1048331"/>
            </a:xfrm>
          </p:grpSpPr>
          <p:sp>
            <p:nvSpPr>
              <p:cNvPr id="360" name="Parallelogram 359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61" name="Parallelogram 360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62" name="Parallelogram 361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</p:grpSp>
      <p:grpSp>
        <p:nvGrpSpPr>
          <p:cNvPr id="431" name="Group 430"/>
          <p:cNvGrpSpPr/>
          <p:nvPr/>
        </p:nvGrpSpPr>
        <p:grpSpPr>
          <a:xfrm>
            <a:off x="3489018" y="4560944"/>
            <a:ext cx="1887270" cy="1388335"/>
            <a:chOff x="4423564" y="3099076"/>
            <a:chExt cx="3389423" cy="2493365"/>
          </a:xfrm>
        </p:grpSpPr>
        <p:sp>
          <p:nvSpPr>
            <p:cNvPr id="432" name="Rectangle 431"/>
            <p:cNvSpPr/>
            <p:nvPr/>
          </p:nvSpPr>
          <p:spPr bwMode="auto">
            <a:xfrm>
              <a:off x="4427984" y="522920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433" name="Rectangle 432"/>
            <p:cNvSpPr/>
            <p:nvPr/>
          </p:nvSpPr>
          <p:spPr bwMode="auto">
            <a:xfrm>
              <a:off x="4788024" y="522920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434" name="Rectangle 433"/>
            <p:cNvSpPr/>
            <p:nvPr/>
          </p:nvSpPr>
          <p:spPr bwMode="auto">
            <a:xfrm>
              <a:off x="5148064" y="522920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435" name="Rectangle 434"/>
            <p:cNvSpPr/>
            <p:nvPr/>
          </p:nvSpPr>
          <p:spPr bwMode="auto">
            <a:xfrm>
              <a:off x="5508104" y="522920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436" name="Rectangle 435"/>
            <p:cNvSpPr/>
            <p:nvPr/>
          </p:nvSpPr>
          <p:spPr bwMode="auto">
            <a:xfrm>
              <a:off x="5868144" y="522920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437" name="Rectangle 436"/>
            <p:cNvSpPr/>
            <p:nvPr/>
          </p:nvSpPr>
          <p:spPr bwMode="auto">
            <a:xfrm>
              <a:off x="6228184" y="522920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438" name="Rectangle 437"/>
            <p:cNvSpPr/>
            <p:nvPr/>
          </p:nvSpPr>
          <p:spPr bwMode="auto">
            <a:xfrm>
              <a:off x="6588224" y="522920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439" name="Rectangle 438"/>
            <p:cNvSpPr/>
            <p:nvPr/>
          </p:nvSpPr>
          <p:spPr bwMode="auto">
            <a:xfrm>
              <a:off x="4427984" y="486916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440" name="Rectangle 439"/>
            <p:cNvSpPr/>
            <p:nvPr/>
          </p:nvSpPr>
          <p:spPr bwMode="auto">
            <a:xfrm>
              <a:off x="4788024" y="486916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441" name="Rectangle 440"/>
            <p:cNvSpPr/>
            <p:nvPr/>
          </p:nvSpPr>
          <p:spPr bwMode="auto">
            <a:xfrm>
              <a:off x="5148064" y="486916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442" name="Rectangle 441"/>
            <p:cNvSpPr/>
            <p:nvPr/>
          </p:nvSpPr>
          <p:spPr bwMode="auto">
            <a:xfrm>
              <a:off x="5508104" y="486916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443" name="Rectangle 442"/>
            <p:cNvSpPr/>
            <p:nvPr/>
          </p:nvSpPr>
          <p:spPr bwMode="auto">
            <a:xfrm>
              <a:off x="5868144" y="486916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444" name="Rectangle 443"/>
            <p:cNvSpPr/>
            <p:nvPr/>
          </p:nvSpPr>
          <p:spPr bwMode="auto">
            <a:xfrm>
              <a:off x="6228184" y="486916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445" name="Rectangle 444"/>
            <p:cNvSpPr/>
            <p:nvPr/>
          </p:nvSpPr>
          <p:spPr bwMode="auto">
            <a:xfrm>
              <a:off x="6588224" y="486916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446" name="Rectangle 445"/>
            <p:cNvSpPr/>
            <p:nvPr/>
          </p:nvSpPr>
          <p:spPr bwMode="auto">
            <a:xfrm>
              <a:off x="4427984" y="450912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447" name="Rectangle 446"/>
            <p:cNvSpPr/>
            <p:nvPr/>
          </p:nvSpPr>
          <p:spPr bwMode="auto">
            <a:xfrm>
              <a:off x="4788024" y="450912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448" name="Rectangle 447"/>
            <p:cNvSpPr/>
            <p:nvPr/>
          </p:nvSpPr>
          <p:spPr bwMode="auto">
            <a:xfrm>
              <a:off x="5148064" y="450912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449" name="Rectangle 448"/>
            <p:cNvSpPr/>
            <p:nvPr/>
          </p:nvSpPr>
          <p:spPr bwMode="auto">
            <a:xfrm>
              <a:off x="5508104" y="450912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450" name="Rectangle 449"/>
            <p:cNvSpPr/>
            <p:nvPr/>
          </p:nvSpPr>
          <p:spPr bwMode="auto">
            <a:xfrm>
              <a:off x="5868144" y="450912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451" name="Rectangle 450"/>
            <p:cNvSpPr/>
            <p:nvPr/>
          </p:nvSpPr>
          <p:spPr bwMode="auto">
            <a:xfrm>
              <a:off x="6228184" y="450912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452" name="Rectangle 451"/>
            <p:cNvSpPr/>
            <p:nvPr/>
          </p:nvSpPr>
          <p:spPr bwMode="auto">
            <a:xfrm>
              <a:off x="6588224" y="450912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453" name="Rectangle 452"/>
            <p:cNvSpPr/>
            <p:nvPr/>
          </p:nvSpPr>
          <p:spPr bwMode="auto">
            <a:xfrm>
              <a:off x="4427984" y="414908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454" name="Rectangle 453"/>
            <p:cNvSpPr/>
            <p:nvPr/>
          </p:nvSpPr>
          <p:spPr bwMode="auto">
            <a:xfrm>
              <a:off x="4788024" y="414908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455" name="Rectangle 454"/>
            <p:cNvSpPr/>
            <p:nvPr/>
          </p:nvSpPr>
          <p:spPr bwMode="auto">
            <a:xfrm>
              <a:off x="5148064" y="414908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456" name="Rectangle 455"/>
            <p:cNvSpPr/>
            <p:nvPr/>
          </p:nvSpPr>
          <p:spPr bwMode="auto">
            <a:xfrm>
              <a:off x="5508104" y="414908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457" name="Rectangle 456"/>
            <p:cNvSpPr/>
            <p:nvPr/>
          </p:nvSpPr>
          <p:spPr bwMode="auto">
            <a:xfrm>
              <a:off x="5868144" y="414908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458" name="Rectangle 457"/>
            <p:cNvSpPr/>
            <p:nvPr/>
          </p:nvSpPr>
          <p:spPr bwMode="auto">
            <a:xfrm>
              <a:off x="6228184" y="414908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459" name="Rectangle 458"/>
            <p:cNvSpPr/>
            <p:nvPr/>
          </p:nvSpPr>
          <p:spPr bwMode="auto">
            <a:xfrm>
              <a:off x="6588224" y="414908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460" name="Rectangle 459"/>
            <p:cNvSpPr/>
            <p:nvPr/>
          </p:nvSpPr>
          <p:spPr bwMode="auto">
            <a:xfrm>
              <a:off x="4427984" y="3789040"/>
              <a:ext cx="360040" cy="360040"/>
            </a:xfrm>
            <a:prstGeom prst="rect">
              <a:avLst/>
            </a:prstGeom>
            <a:solidFill>
              <a:srgbClr val="008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461" name="Rectangle 460"/>
            <p:cNvSpPr/>
            <p:nvPr/>
          </p:nvSpPr>
          <p:spPr bwMode="auto">
            <a:xfrm>
              <a:off x="4788024" y="3789040"/>
              <a:ext cx="360040" cy="360040"/>
            </a:xfrm>
            <a:prstGeom prst="rect">
              <a:avLst/>
            </a:prstGeom>
            <a:solidFill>
              <a:srgbClr val="008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462" name="Rectangle 461"/>
            <p:cNvSpPr/>
            <p:nvPr/>
          </p:nvSpPr>
          <p:spPr bwMode="auto">
            <a:xfrm>
              <a:off x="5148064" y="3789040"/>
              <a:ext cx="360040" cy="360040"/>
            </a:xfrm>
            <a:prstGeom prst="rect">
              <a:avLst/>
            </a:prstGeom>
            <a:solidFill>
              <a:srgbClr val="008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463" name="Rectangle 462"/>
            <p:cNvSpPr/>
            <p:nvPr/>
          </p:nvSpPr>
          <p:spPr bwMode="auto">
            <a:xfrm>
              <a:off x="5508104" y="3789040"/>
              <a:ext cx="360040" cy="360040"/>
            </a:xfrm>
            <a:prstGeom prst="rect">
              <a:avLst/>
            </a:prstGeom>
            <a:solidFill>
              <a:srgbClr val="008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464" name="Rectangle 463"/>
            <p:cNvSpPr/>
            <p:nvPr/>
          </p:nvSpPr>
          <p:spPr bwMode="auto">
            <a:xfrm>
              <a:off x="5868144" y="3789040"/>
              <a:ext cx="360040" cy="360040"/>
            </a:xfrm>
            <a:prstGeom prst="rect">
              <a:avLst/>
            </a:prstGeom>
            <a:solidFill>
              <a:srgbClr val="008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465" name="Rectangle 464"/>
            <p:cNvSpPr/>
            <p:nvPr/>
          </p:nvSpPr>
          <p:spPr bwMode="auto">
            <a:xfrm>
              <a:off x="6228184" y="3789040"/>
              <a:ext cx="360040" cy="360040"/>
            </a:xfrm>
            <a:prstGeom prst="rect">
              <a:avLst/>
            </a:prstGeom>
            <a:solidFill>
              <a:srgbClr val="008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466" name="Rectangle 465"/>
            <p:cNvSpPr/>
            <p:nvPr/>
          </p:nvSpPr>
          <p:spPr bwMode="auto">
            <a:xfrm>
              <a:off x="6588224" y="3789040"/>
              <a:ext cx="360040" cy="360040"/>
            </a:xfrm>
            <a:prstGeom prst="rect">
              <a:avLst/>
            </a:prstGeom>
            <a:solidFill>
              <a:srgbClr val="008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grpSp>
          <p:nvGrpSpPr>
            <p:cNvPr id="467" name="Group 466"/>
            <p:cNvGrpSpPr/>
            <p:nvPr/>
          </p:nvGrpSpPr>
          <p:grpSpPr>
            <a:xfrm>
              <a:off x="4423564" y="3557958"/>
              <a:ext cx="2815909" cy="235254"/>
              <a:chOff x="5071636" y="2765870"/>
              <a:chExt cx="2815909" cy="235254"/>
            </a:xfrm>
            <a:solidFill>
              <a:srgbClr val="008000"/>
            </a:solidFill>
          </p:grpSpPr>
          <p:sp>
            <p:nvSpPr>
              <p:cNvPr id="504" name="Parallelogram 503"/>
              <p:cNvSpPr/>
              <p:nvPr/>
            </p:nvSpPr>
            <p:spPr bwMode="auto">
              <a:xfrm>
                <a:off x="7232624" y="2765870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05" name="Parallelogram 504"/>
              <p:cNvSpPr/>
              <p:nvPr/>
            </p:nvSpPr>
            <p:spPr bwMode="auto">
              <a:xfrm>
                <a:off x="6864866" y="2769159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06" name="Parallelogram 505"/>
              <p:cNvSpPr/>
              <p:nvPr/>
            </p:nvSpPr>
            <p:spPr bwMode="auto">
              <a:xfrm>
                <a:off x="6502803" y="2766753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07" name="Parallelogram 506"/>
              <p:cNvSpPr/>
              <p:nvPr/>
            </p:nvSpPr>
            <p:spPr bwMode="auto">
              <a:xfrm>
                <a:off x="6135045" y="2770042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08" name="Parallelogram 507"/>
              <p:cNvSpPr/>
              <p:nvPr/>
            </p:nvSpPr>
            <p:spPr bwMode="auto">
              <a:xfrm>
                <a:off x="5784372" y="2773331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09" name="Parallelogram 508"/>
              <p:cNvSpPr/>
              <p:nvPr/>
            </p:nvSpPr>
            <p:spPr bwMode="auto">
              <a:xfrm>
                <a:off x="5428004" y="2770925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10" name="Parallelogram 509"/>
              <p:cNvSpPr/>
              <p:nvPr/>
            </p:nvSpPr>
            <p:spPr bwMode="auto">
              <a:xfrm>
                <a:off x="5071636" y="2768519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468" name="Group 467"/>
            <p:cNvGrpSpPr/>
            <p:nvPr/>
          </p:nvGrpSpPr>
          <p:grpSpPr>
            <a:xfrm>
              <a:off x="4710321" y="3328517"/>
              <a:ext cx="2815909" cy="235254"/>
              <a:chOff x="5071636" y="2765870"/>
              <a:chExt cx="2815909" cy="235254"/>
            </a:xfrm>
          </p:grpSpPr>
          <p:sp>
            <p:nvSpPr>
              <p:cNvPr id="497" name="Parallelogram 496"/>
              <p:cNvSpPr/>
              <p:nvPr/>
            </p:nvSpPr>
            <p:spPr bwMode="auto">
              <a:xfrm>
                <a:off x="7232624" y="2765870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98" name="Parallelogram 497"/>
              <p:cNvSpPr/>
              <p:nvPr/>
            </p:nvSpPr>
            <p:spPr bwMode="auto">
              <a:xfrm>
                <a:off x="6864866" y="2769159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99" name="Parallelogram 498"/>
              <p:cNvSpPr/>
              <p:nvPr/>
            </p:nvSpPr>
            <p:spPr bwMode="auto">
              <a:xfrm>
                <a:off x="6502803" y="2766753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00" name="Parallelogram 499"/>
              <p:cNvSpPr/>
              <p:nvPr/>
            </p:nvSpPr>
            <p:spPr bwMode="auto">
              <a:xfrm>
                <a:off x="6135045" y="2770042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01" name="Parallelogram 500"/>
              <p:cNvSpPr/>
              <p:nvPr/>
            </p:nvSpPr>
            <p:spPr bwMode="auto">
              <a:xfrm>
                <a:off x="5784372" y="2773331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02" name="Parallelogram 501"/>
              <p:cNvSpPr/>
              <p:nvPr/>
            </p:nvSpPr>
            <p:spPr bwMode="auto">
              <a:xfrm>
                <a:off x="5428004" y="2770925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03" name="Parallelogram 502"/>
              <p:cNvSpPr/>
              <p:nvPr/>
            </p:nvSpPr>
            <p:spPr bwMode="auto">
              <a:xfrm>
                <a:off x="5071636" y="2768519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469" name="Group 468"/>
            <p:cNvGrpSpPr/>
            <p:nvPr/>
          </p:nvGrpSpPr>
          <p:grpSpPr>
            <a:xfrm>
              <a:off x="4997078" y="3099076"/>
              <a:ext cx="2815909" cy="235254"/>
              <a:chOff x="5071636" y="2765870"/>
              <a:chExt cx="2815909" cy="235254"/>
            </a:xfrm>
          </p:grpSpPr>
          <p:sp>
            <p:nvSpPr>
              <p:cNvPr id="490" name="Parallelogram 489"/>
              <p:cNvSpPr/>
              <p:nvPr/>
            </p:nvSpPr>
            <p:spPr bwMode="auto">
              <a:xfrm>
                <a:off x="7232624" y="2765870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91" name="Parallelogram 490"/>
              <p:cNvSpPr/>
              <p:nvPr/>
            </p:nvSpPr>
            <p:spPr bwMode="auto">
              <a:xfrm>
                <a:off x="6864866" y="2769159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92" name="Parallelogram 491"/>
              <p:cNvSpPr/>
              <p:nvPr/>
            </p:nvSpPr>
            <p:spPr bwMode="auto">
              <a:xfrm>
                <a:off x="6502803" y="2766753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93" name="Parallelogram 492"/>
              <p:cNvSpPr/>
              <p:nvPr/>
            </p:nvSpPr>
            <p:spPr bwMode="auto">
              <a:xfrm>
                <a:off x="6135045" y="2770042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94" name="Parallelogram 493"/>
              <p:cNvSpPr/>
              <p:nvPr/>
            </p:nvSpPr>
            <p:spPr bwMode="auto">
              <a:xfrm>
                <a:off x="5784372" y="2773331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95" name="Parallelogram 494"/>
              <p:cNvSpPr/>
              <p:nvPr/>
            </p:nvSpPr>
            <p:spPr bwMode="auto">
              <a:xfrm>
                <a:off x="5428004" y="2770925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96" name="Parallelogram 495"/>
              <p:cNvSpPr/>
              <p:nvPr/>
            </p:nvSpPr>
            <p:spPr bwMode="auto">
              <a:xfrm>
                <a:off x="5071636" y="2768519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470" name="Group 469"/>
            <p:cNvGrpSpPr/>
            <p:nvPr/>
          </p:nvGrpSpPr>
          <p:grpSpPr>
            <a:xfrm>
              <a:off x="6948261" y="3101522"/>
              <a:ext cx="863708" cy="1048331"/>
              <a:chOff x="7596333" y="2309434"/>
              <a:chExt cx="863708" cy="1048331"/>
            </a:xfrm>
          </p:grpSpPr>
          <p:sp>
            <p:nvSpPr>
              <p:cNvPr id="487" name="Parallelogram 486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88" name="Parallelogram 487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89" name="Parallelogram 488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471" name="Group 470"/>
            <p:cNvGrpSpPr/>
            <p:nvPr/>
          </p:nvGrpSpPr>
          <p:grpSpPr>
            <a:xfrm>
              <a:off x="6948264" y="3461210"/>
              <a:ext cx="863708" cy="1048331"/>
              <a:chOff x="7596333" y="2309434"/>
              <a:chExt cx="863708" cy="1048331"/>
            </a:xfrm>
          </p:grpSpPr>
          <p:sp>
            <p:nvSpPr>
              <p:cNvPr id="484" name="Parallelogram 483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85" name="Parallelogram 484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86" name="Parallelogram 485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472" name="Group 471"/>
            <p:cNvGrpSpPr/>
            <p:nvPr/>
          </p:nvGrpSpPr>
          <p:grpSpPr>
            <a:xfrm>
              <a:off x="6948267" y="3820898"/>
              <a:ext cx="863708" cy="1048331"/>
              <a:chOff x="7596333" y="2309434"/>
              <a:chExt cx="863708" cy="1048331"/>
            </a:xfrm>
          </p:grpSpPr>
          <p:sp>
            <p:nvSpPr>
              <p:cNvPr id="481" name="Parallelogram 480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82" name="Parallelogram 481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83" name="Parallelogram 482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473" name="Group 472"/>
            <p:cNvGrpSpPr/>
            <p:nvPr/>
          </p:nvGrpSpPr>
          <p:grpSpPr>
            <a:xfrm>
              <a:off x="6948264" y="4182504"/>
              <a:ext cx="863708" cy="1048331"/>
              <a:chOff x="7596333" y="2309434"/>
              <a:chExt cx="863708" cy="1048331"/>
            </a:xfrm>
          </p:grpSpPr>
          <p:sp>
            <p:nvSpPr>
              <p:cNvPr id="478" name="Parallelogram 477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79" name="Parallelogram 478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80" name="Parallelogram 479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474" name="Group 473"/>
            <p:cNvGrpSpPr/>
            <p:nvPr/>
          </p:nvGrpSpPr>
          <p:grpSpPr>
            <a:xfrm>
              <a:off x="6948261" y="4544110"/>
              <a:ext cx="863708" cy="1048331"/>
              <a:chOff x="7596333" y="2309434"/>
              <a:chExt cx="863708" cy="1048331"/>
            </a:xfrm>
          </p:grpSpPr>
          <p:sp>
            <p:nvSpPr>
              <p:cNvPr id="475" name="Parallelogram 474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76" name="Parallelogram 475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77" name="Parallelogram 476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</p:grpSp>
      <p:grpSp>
        <p:nvGrpSpPr>
          <p:cNvPr id="511" name="Group 510"/>
          <p:cNvGrpSpPr/>
          <p:nvPr/>
        </p:nvGrpSpPr>
        <p:grpSpPr>
          <a:xfrm>
            <a:off x="6079748" y="4568774"/>
            <a:ext cx="1876628" cy="1380506"/>
            <a:chOff x="4855612" y="3819156"/>
            <a:chExt cx="3389423" cy="2493365"/>
          </a:xfrm>
        </p:grpSpPr>
        <p:grpSp>
          <p:nvGrpSpPr>
            <p:cNvPr id="512" name="Group 511"/>
            <p:cNvGrpSpPr/>
            <p:nvPr/>
          </p:nvGrpSpPr>
          <p:grpSpPr>
            <a:xfrm>
              <a:off x="4860032" y="4509120"/>
              <a:ext cx="2520280" cy="1800200"/>
              <a:chOff x="5076056" y="2996952"/>
              <a:chExt cx="2520280" cy="1800200"/>
            </a:xfrm>
          </p:grpSpPr>
          <p:sp>
            <p:nvSpPr>
              <p:cNvPr id="557" name="Rectangle 556"/>
              <p:cNvSpPr/>
              <p:nvPr/>
            </p:nvSpPr>
            <p:spPr bwMode="auto">
              <a:xfrm>
                <a:off x="5076056" y="443711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58" name="Rectangle 557"/>
              <p:cNvSpPr/>
              <p:nvPr/>
            </p:nvSpPr>
            <p:spPr bwMode="auto">
              <a:xfrm>
                <a:off x="5436096" y="443711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59" name="Rectangle 558"/>
              <p:cNvSpPr/>
              <p:nvPr/>
            </p:nvSpPr>
            <p:spPr bwMode="auto">
              <a:xfrm>
                <a:off x="5796136" y="443711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60" name="Rectangle 559"/>
              <p:cNvSpPr/>
              <p:nvPr/>
            </p:nvSpPr>
            <p:spPr bwMode="auto">
              <a:xfrm>
                <a:off x="6156176" y="443711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61" name="Rectangle 560"/>
              <p:cNvSpPr/>
              <p:nvPr/>
            </p:nvSpPr>
            <p:spPr bwMode="auto">
              <a:xfrm>
                <a:off x="6516216" y="443711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62" name="Rectangle 561"/>
              <p:cNvSpPr/>
              <p:nvPr/>
            </p:nvSpPr>
            <p:spPr bwMode="auto">
              <a:xfrm>
                <a:off x="6876256" y="443711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63" name="Rectangle 562"/>
              <p:cNvSpPr/>
              <p:nvPr/>
            </p:nvSpPr>
            <p:spPr bwMode="auto">
              <a:xfrm>
                <a:off x="7236296" y="443711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64" name="Rectangle 563"/>
              <p:cNvSpPr/>
              <p:nvPr/>
            </p:nvSpPr>
            <p:spPr bwMode="auto">
              <a:xfrm>
                <a:off x="5076056" y="407707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65" name="Rectangle 564"/>
              <p:cNvSpPr/>
              <p:nvPr/>
            </p:nvSpPr>
            <p:spPr bwMode="auto">
              <a:xfrm>
                <a:off x="5436096" y="407707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66" name="Rectangle 565"/>
              <p:cNvSpPr/>
              <p:nvPr/>
            </p:nvSpPr>
            <p:spPr bwMode="auto">
              <a:xfrm>
                <a:off x="5796136" y="407707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67" name="Rectangle 566"/>
              <p:cNvSpPr/>
              <p:nvPr/>
            </p:nvSpPr>
            <p:spPr bwMode="auto">
              <a:xfrm>
                <a:off x="6156176" y="407707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68" name="Rectangle 567"/>
              <p:cNvSpPr/>
              <p:nvPr/>
            </p:nvSpPr>
            <p:spPr bwMode="auto">
              <a:xfrm>
                <a:off x="6516216" y="407707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69" name="Rectangle 568"/>
              <p:cNvSpPr/>
              <p:nvPr/>
            </p:nvSpPr>
            <p:spPr bwMode="auto">
              <a:xfrm>
                <a:off x="6876256" y="407707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70" name="Rectangle 569"/>
              <p:cNvSpPr/>
              <p:nvPr/>
            </p:nvSpPr>
            <p:spPr bwMode="auto">
              <a:xfrm>
                <a:off x="7236296" y="407707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71" name="Rectangle 570"/>
              <p:cNvSpPr/>
              <p:nvPr/>
            </p:nvSpPr>
            <p:spPr bwMode="auto">
              <a:xfrm>
                <a:off x="5076056" y="371703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72" name="Rectangle 571"/>
              <p:cNvSpPr/>
              <p:nvPr/>
            </p:nvSpPr>
            <p:spPr bwMode="auto">
              <a:xfrm>
                <a:off x="5436096" y="371703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73" name="Rectangle 572"/>
              <p:cNvSpPr/>
              <p:nvPr/>
            </p:nvSpPr>
            <p:spPr bwMode="auto">
              <a:xfrm>
                <a:off x="5796136" y="371703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74" name="Rectangle 573"/>
              <p:cNvSpPr/>
              <p:nvPr/>
            </p:nvSpPr>
            <p:spPr bwMode="auto">
              <a:xfrm>
                <a:off x="6156176" y="371703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75" name="Rectangle 574"/>
              <p:cNvSpPr/>
              <p:nvPr/>
            </p:nvSpPr>
            <p:spPr bwMode="auto">
              <a:xfrm>
                <a:off x="6516216" y="371703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76" name="Rectangle 575"/>
              <p:cNvSpPr/>
              <p:nvPr/>
            </p:nvSpPr>
            <p:spPr bwMode="auto">
              <a:xfrm>
                <a:off x="6876256" y="371703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77" name="Rectangle 576"/>
              <p:cNvSpPr/>
              <p:nvPr/>
            </p:nvSpPr>
            <p:spPr bwMode="auto">
              <a:xfrm>
                <a:off x="7236296" y="371703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78" name="Rectangle 577"/>
              <p:cNvSpPr/>
              <p:nvPr/>
            </p:nvSpPr>
            <p:spPr bwMode="auto">
              <a:xfrm>
                <a:off x="5076056" y="335699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79" name="Rectangle 578"/>
              <p:cNvSpPr/>
              <p:nvPr/>
            </p:nvSpPr>
            <p:spPr bwMode="auto">
              <a:xfrm>
                <a:off x="5436096" y="335699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80" name="Rectangle 579"/>
              <p:cNvSpPr/>
              <p:nvPr/>
            </p:nvSpPr>
            <p:spPr bwMode="auto">
              <a:xfrm>
                <a:off x="5796136" y="335699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81" name="Rectangle 580"/>
              <p:cNvSpPr/>
              <p:nvPr/>
            </p:nvSpPr>
            <p:spPr bwMode="auto">
              <a:xfrm>
                <a:off x="6156176" y="335699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82" name="Rectangle 581"/>
              <p:cNvSpPr/>
              <p:nvPr/>
            </p:nvSpPr>
            <p:spPr bwMode="auto">
              <a:xfrm>
                <a:off x="6516216" y="335699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83" name="Rectangle 582"/>
              <p:cNvSpPr/>
              <p:nvPr/>
            </p:nvSpPr>
            <p:spPr bwMode="auto">
              <a:xfrm>
                <a:off x="6876256" y="335699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84" name="Rectangle 583"/>
              <p:cNvSpPr/>
              <p:nvPr/>
            </p:nvSpPr>
            <p:spPr bwMode="auto">
              <a:xfrm>
                <a:off x="7236296" y="335699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85" name="Rectangle 584"/>
              <p:cNvSpPr/>
              <p:nvPr/>
            </p:nvSpPr>
            <p:spPr bwMode="auto">
              <a:xfrm>
                <a:off x="5076056" y="299695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86" name="Rectangle 585"/>
              <p:cNvSpPr/>
              <p:nvPr/>
            </p:nvSpPr>
            <p:spPr bwMode="auto">
              <a:xfrm>
                <a:off x="5436096" y="299695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87" name="Rectangle 586"/>
              <p:cNvSpPr/>
              <p:nvPr/>
            </p:nvSpPr>
            <p:spPr bwMode="auto">
              <a:xfrm>
                <a:off x="5796136" y="299695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88" name="Rectangle 587"/>
              <p:cNvSpPr/>
              <p:nvPr/>
            </p:nvSpPr>
            <p:spPr bwMode="auto">
              <a:xfrm>
                <a:off x="6156176" y="299695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89" name="Rectangle 588"/>
              <p:cNvSpPr/>
              <p:nvPr/>
            </p:nvSpPr>
            <p:spPr bwMode="auto">
              <a:xfrm>
                <a:off x="6516216" y="299695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90" name="Rectangle 589"/>
              <p:cNvSpPr/>
              <p:nvPr/>
            </p:nvSpPr>
            <p:spPr bwMode="auto">
              <a:xfrm>
                <a:off x="6876256" y="299695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91" name="Rectangle 590"/>
              <p:cNvSpPr/>
              <p:nvPr/>
            </p:nvSpPr>
            <p:spPr bwMode="auto">
              <a:xfrm>
                <a:off x="7236296" y="2996952"/>
                <a:ext cx="360040" cy="360040"/>
              </a:xfrm>
              <a:prstGeom prst="rect">
                <a:avLst/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513" name="Group 512"/>
            <p:cNvGrpSpPr/>
            <p:nvPr/>
          </p:nvGrpSpPr>
          <p:grpSpPr>
            <a:xfrm>
              <a:off x="4855612" y="4278038"/>
              <a:ext cx="2815909" cy="235254"/>
              <a:chOff x="5071636" y="2765870"/>
              <a:chExt cx="2815909" cy="235254"/>
            </a:xfrm>
          </p:grpSpPr>
          <p:sp>
            <p:nvSpPr>
              <p:cNvPr id="550" name="Parallelogram 549"/>
              <p:cNvSpPr/>
              <p:nvPr/>
            </p:nvSpPr>
            <p:spPr bwMode="auto">
              <a:xfrm>
                <a:off x="7232624" y="2765870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51" name="Parallelogram 550"/>
              <p:cNvSpPr/>
              <p:nvPr/>
            </p:nvSpPr>
            <p:spPr bwMode="auto">
              <a:xfrm>
                <a:off x="6864866" y="2769159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52" name="Parallelogram 551"/>
              <p:cNvSpPr/>
              <p:nvPr/>
            </p:nvSpPr>
            <p:spPr bwMode="auto">
              <a:xfrm>
                <a:off x="6502803" y="2766753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53" name="Parallelogram 552"/>
              <p:cNvSpPr/>
              <p:nvPr/>
            </p:nvSpPr>
            <p:spPr bwMode="auto">
              <a:xfrm>
                <a:off x="6135045" y="2770042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54" name="Parallelogram 553"/>
              <p:cNvSpPr/>
              <p:nvPr/>
            </p:nvSpPr>
            <p:spPr bwMode="auto">
              <a:xfrm>
                <a:off x="5784372" y="2773331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55" name="Parallelogram 554"/>
              <p:cNvSpPr/>
              <p:nvPr/>
            </p:nvSpPr>
            <p:spPr bwMode="auto">
              <a:xfrm>
                <a:off x="5428004" y="2770925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56" name="Parallelogram 555"/>
              <p:cNvSpPr/>
              <p:nvPr/>
            </p:nvSpPr>
            <p:spPr bwMode="auto">
              <a:xfrm>
                <a:off x="5071636" y="2768519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514" name="Group 513"/>
            <p:cNvGrpSpPr/>
            <p:nvPr/>
          </p:nvGrpSpPr>
          <p:grpSpPr>
            <a:xfrm>
              <a:off x="5142369" y="4048597"/>
              <a:ext cx="2815909" cy="235254"/>
              <a:chOff x="5071636" y="2765870"/>
              <a:chExt cx="2815909" cy="235254"/>
            </a:xfrm>
          </p:grpSpPr>
          <p:sp>
            <p:nvSpPr>
              <p:cNvPr id="543" name="Parallelogram 542"/>
              <p:cNvSpPr/>
              <p:nvPr/>
            </p:nvSpPr>
            <p:spPr bwMode="auto">
              <a:xfrm>
                <a:off x="7232624" y="2765870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44" name="Parallelogram 543"/>
              <p:cNvSpPr/>
              <p:nvPr/>
            </p:nvSpPr>
            <p:spPr bwMode="auto">
              <a:xfrm>
                <a:off x="6864866" y="2769159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45" name="Parallelogram 544"/>
              <p:cNvSpPr/>
              <p:nvPr/>
            </p:nvSpPr>
            <p:spPr bwMode="auto">
              <a:xfrm>
                <a:off x="6502803" y="2766753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46" name="Parallelogram 545"/>
              <p:cNvSpPr/>
              <p:nvPr/>
            </p:nvSpPr>
            <p:spPr bwMode="auto">
              <a:xfrm>
                <a:off x="6135045" y="2770042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47" name="Parallelogram 546"/>
              <p:cNvSpPr/>
              <p:nvPr/>
            </p:nvSpPr>
            <p:spPr bwMode="auto">
              <a:xfrm>
                <a:off x="5784372" y="2773331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48" name="Parallelogram 547"/>
              <p:cNvSpPr/>
              <p:nvPr/>
            </p:nvSpPr>
            <p:spPr bwMode="auto">
              <a:xfrm>
                <a:off x="5428004" y="2770925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49" name="Parallelogram 548"/>
              <p:cNvSpPr/>
              <p:nvPr/>
            </p:nvSpPr>
            <p:spPr bwMode="auto">
              <a:xfrm>
                <a:off x="5071636" y="2768519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515" name="Group 514"/>
            <p:cNvGrpSpPr/>
            <p:nvPr/>
          </p:nvGrpSpPr>
          <p:grpSpPr>
            <a:xfrm>
              <a:off x="5429126" y="3819156"/>
              <a:ext cx="2815909" cy="235254"/>
              <a:chOff x="5071636" y="2765870"/>
              <a:chExt cx="2815909" cy="235254"/>
            </a:xfrm>
          </p:grpSpPr>
          <p:sp>
            <p:nvSpPr>
              <p:cNvPr id="536" name="Parallelogram 535"/>
              <p:cNvSpPr/>
              <p:nvPr/>
            </p:nvSpPr>
            <p:spPr bwMode="auto">
              <a:xfrm>
                <a:off x="7232624" y="2765870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37" name="Parallelogram 536"/>
              <p:cNvSpPr/>
              <p:nvPr/>
            </p:nvSpPr>
            <p:spPr bwMode="auto">
              <a:xfrm>
                <a:off x="6864866" y="2769159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38" name="Parallelogram 537"/>
              <p:cNvSpPr/>
              <p:nvPr/>
            </p:nvSpPr>
            <p:spPr bwMode="auto">
              <a:xfrm>
                <a:off x="6502803" y="2766753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39" name="Parallelogram 538"/>
              <p:cNvSpPr/>
              <p:nvPr/>
            </p:nvSpPr>
            <p:spPr bwMode="auto">
              <a:xfrm>
                <a:off x="6135045" y="2770042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40" name="Parallelogram 539"/>
              <p:cNvSpPr/>
              <p:nvPr/>
            </p:nvSpPr>
            <p:spPr bwMode="auto">
              <a:xfrm>
                <a:off x="5784372" y="2773331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41" name="Parallelogram 540"/>
              <p:cNvSpPr/>
              <p:nvPr/>
            </p:nvSpPr>
            <p:spPr bwMode="auto">
              <a:xfrm>
                <a:off x="5428004" y="2770925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42" name="Parallelogram 541"/>
              <p:cNvSpPr/>
              <p:nvPr/>
            </p:nvSpPr>
            <p:spPr bwMode="auto">
              <a:xfrm>
                <a:off x="5071636" y="2768519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516" name="Group 515"/>
            <p:cNvGrpSpPr/>
            <p:nvPr/>
          </p:nvGrpSpPr>
          <p:grpSpPr>
            <a:xfrm>
              <a:off x="7380309" y="3821602"/>
              <a:ext cx="863708" cy="1048331"/>
              <a:chOff x="7596333" y="2309434"/>
              <a:chExt cx="863708" cy="1048331"/>
            </a:xfrm>
            <a:solidFill>
              <a:srgbClr val="008000"/>
            </a:solidFill>
          </p:grpSpPr>
          <p:sp>
            <p:nvSpPr>
              <p:cNvPr id="533" name="Parallelogram 532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34" name="Parallelogram 533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35" name="Parallelogram 534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517" name="Group 516"/>
            <p:cNvGrpSpPr/>
            <p:nvPr/>
          </p:nvGrpSpPr>
          <p:grpSpPr>
            <a:xfrm>
              <a:off x="7380312" y="4181290"/>
              <a:ext cx="863708" cy="1048331"/>
              <a:chOff x="7596333" y="2309434"/>
              <a:chExt cx="863708" cy="1048331"/>
            </a:xfrm>
          </p:grpSpPr>
          <p:sp>
            <p:nvSpPr>
              <p:cNvPr id="530" name="Parallelogram 529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31" name="Parallelogram 530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32" name="Parallelogram 531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518" name="Group 517"/>
            <p:cNvGrpSpPr/>
            <p:nvPr/>
          </p:nvGrpSpPr>
          <p:grpSpPr>
            <a:xfrm>
              <a:off x="7380315" y="4540978"/>
              <a:ext cx="863708" cy="1048331"/>
              <a:chOff x="7596333" y="2309434"/>
              <a:chExt cx="863708" cy="1048331"/>
            </a:xfrm>
          </p:grpSpPr>
          <p:sp>
            <p:nvSpPr>
              <p:cNvPr id="527" name="Parallelogram 526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28" name="Parallelogram 527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29" name="Parallelogram 528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519" name="Group 518"/>
            <p:cNvGrpSpPr/>
            <p:nvPr/>
          </p:nvGrpSpPr>
          <p:grpSpPr>
            <a:xfrm>
              <a:off x="7380312" y="4902584"/>
              <a:ext cx="863708" cy="1048331"/>
              <a:chOff x="7596333" y="2309434"/>
              <a:chExt cx="863708" cy="1048331"/>
            </a:xfrm>
          </p:grpSpPr>
          <p:sp>
            <p:nvSpPr>
              <p:cNvPr id="524" name="Parallelogram 523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25" name="Parallelogram 524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26" name="Parallelogram 525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520" name="Group 519"/>
            <p:cNvGrpSpPr/>
            <p:nvPr/>
          </p:nvGrpSpPr>
          <p:grpSpPr>
            <a:xfrm>
              <a:off x="7380309" y="5264190"/>
              <a:ext cx="863708" cy="1048331"/>
              <a:chOff x="7596333" y="2309434"/>
              <a:chExt cx="863708" cy="1048331"/>
            </a:xfrm>
          </p:grpSpPr>
          <p:sp>
            <p:nvSpPr>
              <p:cNvPr id="521" name="Parallelogram 520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22" name="Parallelogram 521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23" name="Parallelogram 522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87308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Sorts of Relationships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3642321"/>
              </p:ext>
            </p:extLst>
          </p:nvPr>
        </p:nvGraphicFramePr>
        <p:xfrm>
          <a:off x="3637020" y="2636912"/>
          <a:ext cx="5255459" cy="38884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69" name="Document" r:id="rId4" imgW="6591300" imgH="4876800" progId="Word.Document.12">
                  <p:link updateAutomatic="1"/>
                </p:oleObj>
              </mc:Choice>
              <mc:Fallback>
                <p:oleObj name="Document" r:id="rId4" imgW="6591300" imgH="4876800" progId="Word.Documen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637020" y="2636912"/>
                        <a:ext cx="5255459" cy="38884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5712" y="2708920"/>
            <a:ext cx="36003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dirty="0">
                <a:solidFill>
                  <a:srgbClr val="800000"/>
                </a:solidFill>
              </a:rPr>
              <a:t>How many different additive relations can you find?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26369" y="4563487"/>
            <a:ext cx="35507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dirty="0">
                <a:solidFill>
                  <a:srgbClr val="800000"/>
                </a:solidFill>
              </a:rPr>
              <a:t>How many different subtractive relations can you find?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16" y="2708920"/>
            <a:ext cx="37890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dirty="0">
                <a:solidFill>
                  <a:srgbClr val="800000"/>
                </a:solidFill>
              </a:rPr>
              <a:t>How many different multiplicative relations can you find?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36512" y="4564285"/>
            <a:ext cx="35806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dirty="0">
                <a:solidFill>
                  <a:srgbClr val="800000"/>
                </a:solidFill>
              </a:rPr>
              <a:t>How many different divisive relations can you find?</a:t>
            </a:r>
          </a:p>
        </p:txBody>
      </p:sp>
      <p:sp>
        <p:nvSpPr>
          <p:cNvPr id="12" name="TextBox 11"/>
          <p:cNvSpPr txBox="1"/>
          <p:nvPr/>
        </p:nvSpPr>
        <p:spPr>
          <a:xfrm rot="1171686">
            <a:off x="4625089" y="3703068"/>
            <a:ext cx="3456384" cy="156966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0" dirty="0">
                <a:solidFill>
                  <a:schemeClr val="accent3">
                    <a:lumMod val="25000"/>
                  </a:schemeClr>
                </a:solidFill>
              </a:rPr>
              <a:t>What other mathematical content could you use in this type of task?</a:t>
            </a:r>
          </a:p>
        </p:txBody>
      </p:sp>
    </p:spTree>
    <p:extLst>
      <p:ext uri="{BB962C8B-B14F-4D97-AF65-F5344CB8AC3E}">
        <p14:creationId xmlns:p14="http://schemas.microsoft.com/office/powerpoint/2010/main" val="3008712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0" grpId="0"/>
      <p:bldP spid="11" grpId="0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Chalkboard" charset="0"/>
                <a:ea typeface="ＭＳ Ｐゴシック" charset="0"/>
                <a:cs typeface="ＭＳ Ｐゴシック" charset="0"/>
              </a:rPr>
              <a:t>Conjectures</a:t>
            </a:r>
          </a:p>
        </p:txBody>
      </p:sp>
      <p:sp>
        <p:nvSpPr>
          <p:cNvPr id="36866" name="Content Placeholder 2"/>
          <p:cNvSpPr>
            <a:spLocks noGrp="1"/>
          </p:cNvSpPr>
          <p:nvPr>
            <p:ph idx="1"/>
          </p:nvPr>
        </p:nvSpPr>
        <p:spPr>
          <a:xfrm>
            <a:off x="539750" y="1052513"/>
            <a:ext cx="8064500" cy="2663825"/>
          </a:xfrm>
        </p:spPr>
        <p:txBody>
          <a:bodyPr/>
          <a:lstStyle/>
          <a:p>
            <a:r>
              <a:rPr lang="en-GB">
                <a:latin typeface="Chalkboard" charset="0"/>
                <a:ea typeface="ＭＳ Ｐゴシック" charset="0"/>
                <a:cs typeface="ＭＳ Ｐゴシック" charset="0"/>
              </a:rPr>
              <a:t>Everything said here today is a conjecture … to be tested in your experience</a:t>
            </a:r>
          </a:p>
          <a:p>
            <a:r>
              <a:rPr lang="en-GB">
                <a:latin typeface="Chalkboard" charset="0"/>
                <a:ea typeface="ＭＳ Ｐゴシック" charset="0"/>
                <a:cs typeface="ＭＳ Ｐゴシック" charset="0"/>
              </a:rPr>
              <a:t>Arithmetic is the study of</a:t>
            </a:r>
          </a:p>
          <a:p>
            <a:pPr lvl="1">
              <a:buClrTx/>
              <a:buFont typeface="Lucida Grande"/>
              <a:buChar char="…"/>
            </a:pPr>
            <a:r>
              <a:rPr lang="en-GB">
                <a:latin typeface="Chalkboard" charset="0"/>
                <a:ea typeface="ＭＳ Ｐゴシック" charset="0"/>
              </a:rPr>
              <a:t> Actions on numbers</a:t>
            </a:r>
          </a:p>
          <a:p>
            <a:pPr lvl="1">
              <a:buClrTx/>
              <a:buFont typeface="Lucida Grande"/>
              <a:buChar char="…"/>
            </a:pPr>
            <a:r>
              <a:rPr lang="en-GB">
                <a:latin typeface="Chalkboard" charset="0"/>
                <a:ea typeface="ＭＳ Ｐゴシック" charset="0"/>
              </a:rPr>
              <a:t> Properties of those actions …</a:t>
            </a:r>
          </a:p>
          <a:p>
            <a:pPr marL="914400" lvl="2" indent="0">
              <a:buNone/>
            </a:pPr>
            <a:r>
              <a:rPr lang="en-GB">
                <a:solidFill>
                  <a:srgbClr val="0000D5"/>
                </a:solidFill>
                <a:latin typeface="Chalkboard" charset="0"/>
                <a:ea typeface="ＭＳ Ｐゴシック" charset="0"/>
              </a:rPr>
              <a:t>and hence properties of numbers</a:t>
            </a:r>
          </a:p>
        </p:txBody>
      </p:sp>
      <p:sp>
        <p:nvSpPr>
          <p:cNvPr id="4" name="Rounded Rectangle 3"/>
          <p:cNvSpPr>
            <a:spLocks noChangeArrowheads="1"/>
          </p:cNvSpPr>
          <p:nvPr/>
        </p:nvSpPr>
        <p:spPr bwMode="auto">
          <a:xfrm>
            <a:off x="5219700" y="2276475"/>
            <a:ext cx="3708400" cy="576263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r>
              <a:rPr lang="en-GB" sz="2000" b="0">
                <a:solidFill>
                  <a:srgbClr val="631908"/>
                </a:solidFill>
              </a:rPr>
              <a:t>Calculations are a by-product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68313" y="3789015"/>
            <a:ext cx="80645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>
            <a:lvl1pPr marL="342900" indent="-3429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800100" indent="-3429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Clr>
                <a:schemeClr val="bg1"/>
              </a:buClr>
              <a:buSzPct val="75000"/>
              <a:buFont typeface="Wingdings" charset="0"/>
              <a:buChar char="v"/>
            </a:pPr>
            <a:r>
              <a:rPr lang="en-GB" sz="2400" b="0">
                <a:solidFill>
                  <a:srgbClr val="800000"/>
                </a:solidFill>
              </a:rPr>
              <a:t>The best way to sensitise yourself to learners</a:t>
            </a:r>
          </a:p>
          <a:p>
            <a:pPr lvl="1">
              <a:spcBef>
                <a:spcPct val="20000"/>
              </a:spcBef>
              <a:buSzPct val="75000"/>
              <a:buFont typeface="Lucida Grande" charset="0"/>
              <a:buChar char="…"/>
            </a:pPr>
            <a:r>
              <a:rPr lang="en-GB" sz="2400" b="0">
                <a:solidFill>
                  <a:srgbClr val="800000"/>
                </a:solidFill>
              </a:rPr>
              <a:t>is to experience parallel phenomena yourself</a:t>
            </a:r>
          </a:p>
          <a:p>
            <a:pPr>
              <a:spcBef>
                <a:spcPct val="20000"/>
              </a:spcBef>
              <a:buClr>
                <a:schemeClr val="bg1"/>
              </a:buClr>
              <a:buSzPct val="75000"/>
              <a:buFont typeface="Wingdings" charset="0"/>
              <a:buChar char="v"/>
            </a:pPr>
            <a:r>
              <a:rPr lang="en-GB" sz="2400" b="0">
                <a:solidFill>
                  <a:srgbClr val="800000"/>
                </a:solidFill>
              </a:rPr>
              <a:t>So, what you get from this session is what you notice happening inside you!</a:t>
            </a:r>
          </a:p>
        </p:txBody>
      </p:sp>
    </p:spTree>
    <p:extLst>
      <p:ext uri="{BB962C8B-B14F-4D97-AF65-F5344CB8AC3E}">
        <p14:creationId xmlns:p14="http://schemas.microsoft.com/office/powerpoint/2010/main" val="3411138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latin typeface="Chalkboard" charset="0"/>
                <a:ea typeface="ＭＳ Ｐゴシック" charset="0"/>
                <a:cs typeface="ＭＳ Ｐゴシック" charset="0"/>
              </a:rPr>
              <a:t>Exchange</a:t>
            </a:r>
          </a:p>
        </p:txBody>
      </p:sp>
      <p:pic>
        <p:nvPicPr>
          <p:cNvPr id="3" name="Picture 2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63" y="1916113"/>
            <a:ext cx="25781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981075"/>
            <a:ext cx="28956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765175"/>
            <a:ext cx="24257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268538" y="4292600"/>
            <a:ext cx="3311525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2400" b="0" dirty="0">
                <a:solidFill>
                  <a:srgbClr val="000000"/>
                </a:solidFill>
              </a:rPr>
              <a:t>1 Large –&gt; 5 Small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68538" y="5084763"/>
            <a:ext cx="33115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2400" b="0" dirty="0">
                <a:solidFill>
                  <a:srgbClr val="000000"/>
                </a:solidFill>
              </a:rPr>
              <a:t>3 Large –&gt; 1 Small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916113"/>
            <a:ext cx="36195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0296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More Exchange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2636838"/>
            <a:ext cx="2451100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1844675"/>
            <a:ext cx="37338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341438"/>
            <a:ext cx="21336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7584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latin typeface="Chalkboard" charset="0"/>
                <a:ea typeface="ＭＳ Ｐゴシック" charset="0"/>
                <a:cs typeface="ＭＳ Ｐゴシック" charset="0"/>
              </a:rPr>
              <a:t>Maslanka’s Monkey</a:t>
            </a:r>
          </a:p>
        </p:txBody>
      </p:sp>
      <p:pic>
        <p:nvPicPr>
          <p:cNvPr id="4608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341438"/>
            <a:ext cx="3632200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700213"/>
            <a:ext cx="25781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1188" y="4292600"/>
            <a:ext cx="6769100" cy="95408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GB" b="0">
                <a:solidFill>
                  <a:srgbClr val="000000"/>
                </a:solidFill>
              </a:rPr>
              <a:t>Challenge: can you reach a state of equal numbers of bananas and peanuts?</a:t>
            </a:r>
          </a:p>
        </p:txBody>
      </p:sp>
    </p:spTree>
    <p:extLst>
      <p:ext uri="{BB962C8B-B14F-4D97-AF65-F5344CB8AC3E}">
        <p14:creationId xmlns:p14="http://schemas.microsoft.com/office/powerpoint/2010/main" val="2783602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Number Necklaces</a:t>
            </a:r>
          </a:p>
        </p:txBody>
      </p:sp>
      <p:pic>
        <p:nvPicPr>
          <p:cNvPr id="4" name="Number Necklaces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64704"/>
            <a:ext cx="9144000" cy="5448300"/>
          </a:xfrm>
          <a:prstGeom prst="rect">
            <a:avLst/>
          </a:prstGeom>
        </p:spPr>
      </p:pic>
      <p:sp>
        <p:nvSpPr>
          <p:cNvPr id="5" name="Rounded Rectangle 4">
            <a:hlinkClick r:id="rId5" action="ppaction://hlinkpres?slideindex=1&amp;slidetitle=PowerPoint Presentation"/>
          </p:cNvPr>
          <p:cNvSpPr/>
          <p:nvPr/>
        </p:nvSpPr>
        <p:spPr bwMode="auto">
          <a:xfrm>
            <a:off x="7596336" y="216024"/>
            <a:ext cx="576064" cy="332656"/>
          </a:xfrm>
          <a:prstGeom prst="roundRect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>
              <a:ln>
                <a:noFill/>
              </a:ln>
              <a:solidFill>
                <a:srgbClr val="631908"/>
              </a:solidFill>
              <a:effectLst/>
              <a:latin typeface="Chalkboard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6413266"/>
            <a:ext cx="88204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0">
                <a:solidFill>
                  <a:srgbClr val="FF0000"/>
                </a:solidFill>
              </a:rPr>
              <a:t>www.datapointed.net/visualizations/math/factorization/animated-diagrams/</a:t>
            </a:r>
          </a:p>
        </p:txBody>
      </p:sp>
    </p:spTree>
    <p:extLst>
      <p:ext uri="{BB962C8B-B14F-4D97-AF65-F5344CB8AC3E}">
        <p14:creationId xmlns:p14="http://schemas.microsoft.com/office/powerpoint/2010/main" val="2446081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Wall Tiles</a:t>
            </a:r>
          </a:p>
        </p:txBody>
      </p:sp>
      <p:sp>
        <p:nvSpPr>
          <p:cNvPr id="4" name="Rounded Rectangle 3">
            <a:hlinkClick r:id="rId2" action="ppaction://hlinkfile"/>
          </p:cNvPr>
          <p:cNvSpPr/>
          <p:nvPr/>
        </p:nvSpPr>
        <p:spPr bwMode="auto">
          <a:xfrm>
            <a:off x="7452320" y="188640"/>
            <a:ext cx="648072" cy="360040"/>
          </a:xfrm>
          <a:prstGeom prst="roundRect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>
              <a:ln>
                <a:noFill/>
              </a:ln>
              <a:solidFill>
                <a:srgbClr val="631908"/>
              </a:solidFill>
              <a:effectLst/>
              <a:latin typeface="Chalkboard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600" y="1498600"/>
            <a:ext cx="7658100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545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Pebble Arithmetic</a:t>
            </a:r>
          </a:p>
        </p:txBody>
      </p:sp>
      <p:pic>
        <p:nvPicPr>
          <p:cNvPr id="4" name="Pebble Arith Film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23728" y="764704"/>
            <a:ext cx="5588000" cy="5435600"/>
          </a:xfrm>
          <a:prstGeom prst="rect">
            <a:avLst/>
          </a:prstGeom>
        </p:spPr>
      </p:pic>
      <p:sp>
        <p:nvSpPr>
          <p:cNvPr id="5" name="Rounded Rectangle 4">
            <a:hlinkClick r:id="rId5" action="ppaction://hlinkfile"/>
          </p:cNvPr>
          <p:cNvSpPr/>
          <p:nvPr/>
        </p:nvSpPr>
        <p:spPr bwMode="auto">
          <a:xfrm>
            <a:off x="395536" y="2492896"/>
            <a:ext cx="720080" cy="576064"/>
          </a:xfrm>
          <a:prstGeom prst="roundRect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>
              <a:ln>
                <a:noFill/>
              </a:ln>
              <a:solidFill>
                <a:srgbClr val="631908"/>
              </a:solidFill>
              <a:effectLst/>
              <a:latin typeface="Chalkbo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289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Chalkboard" charset="0"/>
                <a:ea typeface="ＭＳ Ｐゴシック" charset="0"/>
                <a:cs typeface="ＭＳ Ｐゴシック" charset="0"/>
              </a:rPr>
              <a:t>Understanding Division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-400050">
              <a:buFont typeface="Wingdings" charset="2"/>
              <a:buChar char="v"/>
              <a:defRPr/>
            </a:pPr>
            <a:r>
              <a:rPr lang="en-GB">
                <a:latin typeface="Chalkboard" charset="0"/>
                <a:ea typeface="ＭＳ Ｐゴシック" charset="0"/>
              </a:rPr>
              <a:t>234234 is divisible by 13 and 7 and 11; </a:t>
            </a:r>
          </a:p>
          <a:p>
            <a:pPr marL="342900" lvl="1" indent="-342900">
              <a:buClr>
                <a:srgbClr val="800000"/>
              </a:buClr>
              <a:buSzPct val="75000"/>
              <a:buFont typeface="Wingdings" charset="2"/>
              <a:buChar char="²"/>
              <a:defRPr/>
            </a:pPr>
            <a:r>
              <a:rPr lang="en-GB">
                <a:latin typeface="Chalkboard" charset="0"/>
                <a:ea typeface="ＭＳ Ｐゴシック" charset="0"/>
              </a:rPr>
              <a:t>What is the remainder on dividing 23423426 by 13? </a:t>
            </a:r>
          </a:p>
          <a:p>
            <a:pPr marL="342900" lvl="1" indent="-342900">
              <a:buClr>
                <a:srgbClr val="800000"/>
              </a:buClr>
              <a:buSzPct val="75000"/>
              <a:buFont typeface="Wingdings" charset="2"/>
              <a:buChar char="²"/>
              <a:defRPr/>
            </a:pPr>
            <a:r>
              <a:rPr lang="en-GB">
                <a:latin typeface="Chalkboard" charset="0"/>
                <a:ea typeface="ＭＳ Ｐゴシック" charset="0"/>
              </a:rPr>
              <a:t>By 7? By 11?</a:t>
            </a:r>
          </a:p>
          <a:p>
            <a:pPr marL="0" indent="-400050">
              <a:buFont typeface="Wingdings" charset="2"/>
              <a:buChar char="v"/>
              <a:defRPr/>
            </a:pPr>
            <a:r>
              <a:rPr lang="en-GB">
                <a:latin typeface="Chalkboard" charset="0"/>
                <a:ea typeface="ＭＳ Ｐゴシック" charset="0"/>
              </a:rPr>
              <a:t>Make up your own!</a:t>
            </a:r>
          </a:p>
          <a:p>
            <a:pPr>
              <a:buFont typeface="Wingdings" charset="2"/>
              <a:buChar char="v"/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057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halkboard" charset="0"/>
                <a:ea typeface="ＭＳ Ｐゴシック" charset="0"/>
                <a:cs typeface="ＭＳ Ｐゴシック" charset="0"/>
              </a:rPr>
              <a:t>Doing &amp; Undoing</a:t>
            </a:r>
          </a:p>
        </p:txBody>
      </p:sp>
      <p:sp>
        <p:nvSpPr>
          <p:cNvPr id="117763" name="Rectangle 3"/>
          <p:cNvSpPr>
            <a:spLocks noChangeArrowheads="1"/>
          </p:cNvSpPr>
          <p:nvPr/>
        </p:nvSpPr>
        <p:spPr bwMode="auto">
          <a:xfrm>
            <a:off x="533400" y="1066800"/>
            <a:ext cx="8382000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0" hangingPunct="0">
              <a:lnSpc>
                <a:spcPct val="90000"/>
              </a:lnSpc>
              <a:spcBef>
                <a:spcPct val="20000"/>
              </a:spcBef>
              <a:buClr>
                <a:srgbClr val="800000"/>
              </a:buClr>
              <a:buSzPct val="75000"/>
              <a:buFont typeface="Wingdings" charset="2"/>
              <a:buChar char="v"/>
              <a:defRPr/>
            </a:pPr>
            <a:r>
              <a:rPr lang="en-US" b="0">
                <a:solidFill>
                  <a:srgbClr val="0000FF"/>
                </a:solidFill>
              </a:rPr>
              <a:t>What operation undoes </a:t>
            </a:r>
            <a:r>
              <a:rPr lang="ja-JP" altLang="en-US" b="0">
                <a:solidFill>
                  <a:srgbClr val="0000FF"/>
                </a:solidFill>
              </a:rPr>
              <a:t>‘</a:t>
            </a:r>
            <a:r>
              <a:rPr lang="en-US" altLang="ja-JP" b="0">
                <a:solidFill>
                  <a:srgbClr val="0000FF"/>
                </a:solidFill>
              </a:rPr>
              <a:t>adding 3</a:t>
            </a:r>
            <a:r>
              <a:rPr lang="ja-JP" altLang="en-US" b="0">
                <a:solidFill>
                  <a:srgbClr val="0000FF"/>
                </a:solidFill>
              </a:rPr>
              <a:t>’</a:t>
            </a:r>
            <a:r>
              <a:rPr lang="en-US" altLang="ja-JP" b="0">
                <a:solidFill>
                  <a:srgbClr val="0000FF"/>
                </a:solidFill>
              </a:rPr>
              <a:t>?</a:t>
            </a:r>
          </a:p>
          <a:p>
            <a:pPr marL="457200" indent="-457200" eaLnBrk="0" hangingPunct="0">
              <a:lnSpc>
                <a:spcPct val="90000"/>
              </a:lnSpc>
              <a:spcBef>
                <a:spcPct val="20000"/>
              </a:spcBef>
              <a:buClr>
                <a:srgbClr val="800000"/>
              </a:buClr>
              <a:buSzPct val="75000"/>
              <a:buFont typeface="Wingdings" charset="2"/>
              <a:buChar char="v"/>
              <a:defRPr/>
            </a:pPr>
            <a:r>
              <a:rPr lang="en-US" b="0">
                <a:solidFill>
                  <a:srgbClr val="0000FF"/>
                </a:solidFill>
              </a:rPr>
              <a:t>What operation undoes </a:t>
            </a:r>
            <a:r>
              <a:rPr lang="ja-JP" altLang="en-US" b="0">
                <a:solidFill>
                  <a:srgbClr val="0000FF"/>
                </a:solidFill>
              </a:rPr>
              <a:t>‘</a:t>
            </a:r>
            <a:r>
              <a:rPr lang="en-US" altLang="ja-JP" b="0">
                <a:solidFill>
                  <a:srgbClr val="0000FF"/>
                </a:solidFill>
              </a:rPr>
              <a:t>subtracting 4</a:t>
            </a:r>
            <a:r>
              <a:rPr lang="ja-JP" altLang="en-US" b="0">
                <a:solidFill>
                  <a:srgbClr val="0000FF"/>
                </a:solidFill>
              </a:rPr>
              <a:t>’</a:t>
            </a:r>
            <a:r>
              <a:rPr lang="en-US" altLang="ja-JP" b="0">
                <a:solidFill>
                  <a:srgbClr val="0000FF"/>
                </a:solidFill>
              </a:rPr>
              <a:t>?</a:t>
            </a:r>
          </a:p>
          <a:p>
            <a:pPr marL="457200" indent="-457200" eaLnBrk="0" hangingPunct="0">
              <a:lnSpc>
                <a:spcPct val="90000"/>
              </a:lnSpc>
              <a:spcBef>
                <a:spcPct val="20000"/>
              </a:spcBef>
              <a:buClr>
                <a:srgbClr val="800000"/>
              </a:buClr>
              <a:buSzPct val="75000"/>
              <a:buFont typeface="Wingdings" charset="2"/>
              <a:buChar char="v"/>
              <a:defRPr/>
            </a:pPr>
            <a:r>
              <a:rPr lang="en-US" b="0">
                <a:solidFill>
                  <a:srgbClr val="0000FF"/>
                </a:solidFill>
              </a:rPr>
              <a:t>What operation undoes </a:t>
            </a:r>
            <a:r>
              <a:rPr lang="ja-JP" altLang="en-US" b="0">
                <a:solidFill>
                  <a:srgbClr val="0000FF"/>
                </a:solidFill>
              </a:rPr>
              <a:t>‘</a:t>
            </a:r>
            <a:r>
              <a:rPr lang="en-US" altLang="ja-JP" b="0">
                <a:solidFill>
                  <a:srgbClr val="0000FF"/>
                </a:solidFill>
              </a:rPr>
              <a:t>subtracting from 7</a:t>
            </a:r>
            <a:r>
              <a:rPr lang="ja-JP" altLang="en-US" b="0">
                <a:solidFill>
                  <a:srgbClr val="0000FF"/>
                </a:solidFill>
              </a:rPr>
              <a:t>’</a:t>
            </a:r>
            <a:r>
              <a:rPr lang="en-US" altLang="ja-JP" b="0">
                <a:solidFill>
                  <a:srgbClr val="0000FF"/>
                </a:solidFill>
              </a:rPr>
              <a:t>?</a:t>
            </a:r>
            <a:endParaRPr lang="en-US" b="0">
              <a:solidFill>
                <a:srgbClr val="0000FF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31813" y="3022600"/>
            <a:ext cx="8382000" cy="371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0" hangingPunct="0">
              <a:lnSpc>
                <a:spcPct val="90000"/>
              </a:lnSpc>
              <a:spcBef>
                <a:spcPct val="20000"/>
              </a:spcBef>
              <a:buClr>
                <a:srgbClr val="800000"/>
              </a:buClr>
              <a:buSzPct val="75000"/>
              <a:buFont typeface="Wingdings" charset="2"/>
              <a:buChar char="v"/>
              <a:defRPr/>
            </a:pPr>
            <a:r>
              <a:rPr lang="en-US" b="0">
                <a:solidFill>
                  <a:srgbClr val="0000FF"/>
                </a:solidFill>
              </a:rPr>
              <a:t>What are the analogues for multiplication?</a:t>
            </a:r>
          </a:p>
          <a:p>
            <a:pPr marL="914400" lvl="1" indent="-457200" eaLnBrk="0" hangingPunct="0">
              <a:lnSpc>
                <a:spcPct val="90000"/>
              </a:lnSpc>
              <a:spcBef>
                <a:spcPct val="20000"/>
              </a:spcBef>
              <a:buClr>
                <a:srgbClr val="800000"/>
              </a:buClr>
              <a:buSzPct val="75000"/>
              <a:buFont typeface="Wingdings" charset="2"/>
              <a:buChar char="v"/>
              <a:defRPr/>
            </a:pPr>
            <a:r>
              <a:rPr lang="en-US" b="0">
                <a:solidFill>
                  <a:srgbClr val="0000FF"/>
                </a:solidFill>
              </a:rPr>
              <a:t>What undoes </a:t>
            </a:r>
            <a:r>
              <a:rPr lang="ja-JP" altLang="en-US" b="0">
                <a:solidFill>
                  <a:srgbClr val="0000FF"/>
                </a:solidFill>
              </a:rPr>
              <a:t>‘</a:t>
            </a:r>
            <a:r>
              <a:rPr lang="en-US" altLang="ja-JP" b="0">
                <a:solidFill>
                  <a:srgbClr val="0000FF"/>
                </a:solidFill>
              </a:rPr>
              <a:t>multiplying by 3</a:t>
            </a:r>
            <a:r>
              <a:rPr lang="ja-JP" altLang="en-US" b="0">
                <a:solidFill>
                  <a:srgbClr val="0000FF"/>
                </a:solidFill>
              </a:rPr>
              <a:t>’</a:t>
            </a:r>
            <a:r>
              <a:rPr lang="en-US" altLang="ja-JP" b="0">
                <a:solidFill>
                  <a:srgbClr val="0000FF"/>
                </a:solidFill>
              </a:rPr>
              <a:t>?</a:t>
            </a:r>
          </a:p>
          <a:p>
            <a:pPr marL="914400" lvl="1" indent="-457200" eaLnBrk="0" hangingPunct="0">
              <a:lnSpc>
                <a:spcPct val="90000"/>
              </a:lnSpc>
              <a:spcBef>
                <a:spcPct val="20000"/>
              </a:spcBef>
              <a:buClr>
                <a:srgbClr val="800000"/>
              </a:buClr>
              <a:buSzPct val="75000"/>
              <a:buFont typeface="Wingdings" charset="2"/>
              <a:buChar char="v"/>
              <a:defRPr/>
            </a:pPr>
            <a:r>
              <a:rPr lang="en-US" b="0">
                <a:solidFill>
                  <a:srgbClr val="0000FF"/>
                </a:solidFill>
              </a:rPr>
              <a:t>What undoes </a:t>
            </a:r>
            <a:r>
              <a:rPr lang="ja-JP" altLang="en-US" b="0">
                <a:solidFill>
                  <a:srgbClr val="0000FF"/>
                </a:solidFill>
              </a:rPr>
              <a:t>‘</a:t>
            </a:r>
            <a:r>
              <a:rPr lang="en-US" altLang="ja-JP" b="0">
                <a:solidFill>
                  <a:srgbClr val="0000FF"/>
                </a:solidFill>
              </a:rPr>
              <a:t>dividing by 4</a:t>
            </a:r>
            <a:r>
              <a:rPr lang="ja-JP" altLang="en-US" b="0">
                <a:solidFill>
                  <a:srgbClr val="0000FF"/>
                </a:solidFill>
              </a:rPr>
              <a:t>’</a:t>
            </a:r>
            <a:r>
              <a:rPr lang="en-US" altLang="ja-JP" b="0">
                <a:solidFill>
                  <a:srgbClr val="0000FF"/>
                </a:solidFill>
              </a:rPr>
              <a:t>?</a:t>
            </a:r>
          </a:p>
          <a:p>
            <a:pPr marL="914400" lvl="1" indent="-457200" eaLnBrk="0" hangingPunct="0">
              <a:lnSpc>
                <a:spcPct val="90000"/>
              </a:lnSpc>
              <a:spcBef>
                <a:spcPct val="20000"/>
              </a:spcBef>
              <a:buClr>
                <a:srgbClr val="800000"/>
              </a:buClr>
              <a:buSzPct val="75000"/>
              <a:buFont typeface="Wingdings" charset="2"/>
              <a:buChar char="v"/>
              <a:defRPr/>
            </a:pPr>
            <a:r>
              <a:rPr lang="en-US" b="0">
                <a:solidFill>
                  <a:srgbClr val="0000FF"/>
                </a:solidFill>
              </a:rPr>
              <a:t>What undoes </a:t>
            </a:r>
            <a:r>
              <a:rPr lang="ja-JP" altLang="en-US" b="0">
                <a:solidFill>
                  <a:srgbClr val="0000FF"/>
                </a:solidFill>
              </a:rPr>
              <a:t>‘</a:t>
            </a:r>
            <a:r>
              <a:rPr lang="en-US" altLang="ja-JP" b="0">
                <a:solidFill>
                  <a:srgbClr val="0000FF"/>
                </a:solidFill>
              </a:rPr>
              <a:t>multiplying by 3/4</a:t>
            </a:r>
            <a:r>
              <a:rPr lang="ja-JP" altLang="en-US" b="0">
                <a:solidFill>
                  <a:srgbClr val="0000FF"/>
                </a:solidFill>
              </a:rPr>
              <a:t>’</a:t>
            </a:r>
            <a:r>
              <a:rPr lang="en-US" altLang="ja-JP" b="0">
                <a:solidFill>
                  <a:srgbClr val="0000FF"/>
                </a:solidFill>
              </a:rPr>
              <a:t>?</a:t>
            </a:r>
          </a:p>
          <a:p>
            <a:pPr marL="1371600" lvl="2" indent="-457200" eaLnBrk="0" hangingPunct="0">
              <a:lnSpc>
                <a:spcPct val="90000"/>
              </a:lnSpc>
              <a:spcBef>
                <a:spcPct val="20000"/>
              </a:spcBef>
              <a:buClr>
                <a:srgbClr val="800000"/>
              </a:buClr>
              <a:buSzPct val="75000"/>
              <a:buFont typeface="Wingdings" charset="2"/>
              <a:buChar char="v"/>
              <a:defRPr/>
            </a:pPr>
            <a:r>
              <a:rPr lang="en-US" b="0">
                <a:solidFill>
                  <a:srgbClr val="0000FF"/>
                </a:solidFill>
              </a:rPr>
              <a:t>Two different expressions!</a:t>
            </a:r>
          </a:p>
          <a:p>
            <a:pPr marL="1371600" lvl="2" indent="-457200" eaLnBrk="0" hangingPunct="0">
              <a:lnSpc>
                <a:spcPct val="90000"/>
              </a:lnSpc>
              <a:spcBef>
                <a:spcPct val="20000"/>
              </a:spcBef>
              <a:buClr>
                <a:srgbClr val="800000"/>
              </a:buClr>
              <a:buSzPct val="75000"/>
              <a:buFont typeface="Wingdings" charset="2"/>
              <a:buChar char="v"/>
              <a:defRPr/>
            </a:pPr>
            <a:r>
              <a:rPr lang="en-US" b="0">
                <a:solidFill>
                  <a:srgbClr val="0000FF"/>
                </a:solidFill>
              </a:rPr>
              <a:t>Dividing by 3/4 </a:t>
            </a:r>
            <a:br>
              <a:rPr lang="en-US" b="0">
                <a:solidFill>
                  <a:srgbClr val="0000FF"/>
                </a:solidFill>
              </a:rPr>
            </a:br>
            <a:r>
              <a:rPr lang="en-US" b="0">
                <a:solidFill>
                  <a:srgbClr val="0000FF"/>
                </a:solidFill>
              </a:rPr>
              <a:t>  or Multiplying by 4 and dividing by 3</a:t>
            </a:r>
          </a:p>
          <a:p>
            <a:pPr marL="457200" indent="-457200" eaLnBrk="0" hangingPunct="0">
              <a:lnSpc>
                <a:spcPct val="90000"/>
              </a:lnSpc>
              <a:spcBef>
                <a:spcPct val="20000"/>
              </a:spcBef>
              <a:buClr>
                <a:srgbClr val="800000"/>
              </a:buClr>
              <a:buSzPct val="75000"/>
              <a:buFont typeface="Wingdings" charset="2"/>
              <a:buChar char="v"/>
              <a:defRPr/>
            </a:pPr>
            <a:r>
              <a:rPr lang="en-US" b="0">
                <a:solidFill>
                  <a:srgbClr val="0000FF"/>
                </a:solidFill>
              </a:rPr>
              <a:t>What operation undoes dividing into 12?</a:t>
            </a:r>
          </a:p>
        </p:txBody>
      </p:sp>
    </p:spTree>
    <p:extLst>
      <p:ext uri="{BB962C8B-B14F-4D97-AF65-F5344CB8AC3E}">
        <p14:creationId xmlns:p14="http://schemas.microsoft.com/office/powerpoint/2010/main" val="2134297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7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7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7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3" grpId="0" build="p" bldLvl="2" autoUpdateAnimBg="0"/>
      <p:bldP spid="4" grpId="0" build="p" bldLvl="2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halkboard" charset="0"/>
                <a:ea typeface="ＭＳ Ｐゴシック" charset="0"/>
                <a:cs typeface="ＭＳ Ｐゴシック" charset="0"/>
              </a:rPr>
              <a:t>Composite Doing &amp; Undoing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47813" y="1773238"/>
            <a:ext cx="4392612" cy="461962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GB" sz="2400" b="0">
                <a:solidFill>
                  <a:srgbClr val="800000"/>
                </a:solidFill>
              </a:rPr>
              <a:t>I add 8 and the answer is 13.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55750" y="2309813"/>
            <a:ext cx="5969000" cy="8318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GB" sz="2400" b="0">
                <a:solidFill>
                  <a:srgbClr val="800000"/>
                </a:solidFill>
              </a:rPr>
              <a:t>I add 8 and then multiply by 2;</a:t>
            </a:r>
            <a:br>
              <a:rPr lang="en-GB" sz="2400" b="0">
                <a:solidFill>
                  <a:srgbClr val="800000"/>
                </a:solidFill>
              </a:rPr>
            </a:br>
            <a:r>
              <a:rPr lang="en-GB" sz="2400" b="0">
                <a:solidFill>
                  <a:srgbClr val="800000"/>
                </a:solidFill>
              </a:rPr>
              <a:t>the answer is 26.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47813" y="3173413"/>
            <a:ext cx="5111750" cy="8318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GB" sz="2400" b="0">
                <a:solidFill>
                  <a:srgbClr val="800000"/>
                </a:solidFill>
              </a:rPr>
              <a:t>I add 8; multiply by 2; subtract 5;</a:t>
            </a:r>
            <a:br>
              <a:rPr lang="en-GB" sz="2400" b="0">
                <a:solidFill>
                  <a:srgbClr val="800000"/>
                </a:solidFill>
              </a:rPr>
            </a:br>
            <a:r>
              <a:rPr lang="en-GB" sz="2400" b="0">
                <a:solidFill>
                  <a:srgbClr val="800000"/>
                </a:solidFill>
              </a:rPr>
              <a:t>the answer is 21.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47813" y="4038600"/>
            <a:ext cx="6911975" cy="83026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GB" sz="2400" b="0">
                <a:solidFill>
                  <a:srgbClr val="800000"/>
                </a:solidFill>
              </a:rPr>
              <a:t>I add 8; multiply by 2; subtract 5; divide by 3;</a:t>
            </a:r>
            <a:br>
              <a:rPr lang="en-GB" sz="2400" b="0">
                <a:solidFill>
                  <a:srgbClr val="800000"/>
                </a:solidFill>
              </a:rPr>
            </a:br>
            <a:r>
              <a:rPr lang="en-GB" sz="2400" b="0">
                <a:solidFill>
                  <a:srgbClr val="800000"/>
                </a:solidFill>
              </a:rPr>
              <a:t>the answer is 7.</a:t>
            </a:r>
          </a:p>
        </p:txBody>
      </p:sp>
      <p:sp>
        <p:nvSpPr>
          <p:cNvPr id="3" name="Cloud Callout 2"/>
          <p:cNvSpPr>
            <a:spLocks noChangeArrowheads="1"/>
          </p:cNvSpPr>
          <p:nvPr/>
        </p:nvSpPr>
        <p:spPr bwMode="auto">
          <a:xfrm>
            <a:off x="6443663" y="1052513"/>
            <a:ext cx="2449512" cy="1296987"/>
          </a:xfrm>
          <a:prstGeom prst="cloudCallout">
            <a:avLst>
              <a:gd name="adj1" fmla="val -72014"/>
              <a:gd name="adj2" fmla="val 27227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r>
              <a:rPr lang="en-GB" sz="2400" b="0">
                <a:solidFill>
                  <a:srgbClr val="631908"/>
                </a:solidFill>
              </a:rPr>
              <a:t>What’s my number?</a:t>
            </a:r>
          </a:p>
        </p:txBody>
      </p:sp>
      <p:sp>
        <p:nvSpPr>
          <p:cNvPr id="14" name="Cloud Callout 13"/>
          <p:cNvSpPr>
            <a:spLocks noChangeArrowheads="1"/>
          </p:cNvSpPr>
          <p:nvPr/>
        </p:nvSpPr>
        <p:spPr bwMode="auto">
          <a:xfrm>
            <a:off x="6156325" y="2276475"/>
            <a:ext cx="2447925" cy="1296988"/>
          </a:xfrm>
          <a:prstGeom prst="cloudCallout">
            <a:avLst>
              <a:gd name="adj1" fmla="val -86542"/>
              <a:gd name="adj2" fmla="val 2403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r>
              <a:rPr lang="en-GB" sz="2400" b="0">
                <a:solidFill>
                  <a:srgbClr val="631908"/>
                </a:solidFill>
              </a:rPr>
              <a:t>What’s my number?</a:t>
            </a:r>
          </a:p>
        </p:txBody>
      </p:sp>
      <p:sp>
        <p:nvSpPr>
          <p:cNvPr id="15" name="Cloud Callout 14"/>
          <p:cNvSpPr>
            <a:spLocks noChangeArrowheads="1"/>
          </p:cNvSpPr>
          <p:nvPr/>
        </p:nvSpPr>
        <p:spPr bwMode="auto">
          <a:xfrm>
            <a:off x="6300788" y="3213100"/>
            <a:ext cx="2447925" cy="1295400"/>
          </a:xfrm>
          <a:prstGeom prst="cloudCallout">
            <a:avLst>
              <a:gd name="adj1" fmla="val -85847"/>
              <a:gd name="adj2" fmla="val -4130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r>
              <a:rPr lang="en-GB" sz="2400" b="0">
                <a:solidFill>
                  <a:srgbClr val="631908"/>
                </a:solidFill>
              </a:rPr>
              <a:t>What’s my number?</a:t>
            </a:r>
          </a:p>
        </p:txBody>
      </p:sp>
      <p:sp>
        <p:nvSpPr>
          <p:cNvPr id="16" name="Cloud Callout 15"/>
          <p:cNvSpPr>
            <a:spLocks noChangeArrowheads="1"/>
          </p:cNvSpPr>
          <p:nvPr/>
        </p:nvSpPr>
        <p:spPr bwMode="auto">
          <a:xfrm>
            <a:off x="6227763" y="4508500"/>
            <a:ext cx="2447925" cy="1296988"/>
          </a:xfrm>
          <a:prstGeom prst="cloudCallout">
            <a:avLst>
              <a:gd name="adj1" fmla="val -71324"/>
              <a:gd name="adj2" fmla="val -28949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r>
              <a:rPr lang="en-GB" sz="2400" b="0">
                <a:solidFill>
                  <a:srgbClr val="631908"/>
                </a:solidFill>
              </a:rPr>
              <a:t>What’s my number?</a:t>
            </a:r>
          </a:p>
        </p:txBody>
      </p:sp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276225" y="5013325"/>
            <a:ext cx="8867775" cy="503238"/>
            <a:chOff x="251520" y="4941168"/>
            <a:chExt cx="6192688" cy="504056"/>
          </a:xfrm>
        </p:grpSpPr>
        <p:sp>
          <p:nvSpPr>
            <p:cNvPr id="5" name="TextBox 4"/>
            <p:cNvSpPr txBox="1"/>
            <p:nvPr/>
          </p:nvSpPr>
          <p:spPr>
            <a:xfrm>
              <a:off x="251520" y="4941168"/>
              <a:ext cx="6192688" cy="461123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2pPr>
              <a:lvl3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3pPr>
              <a:lvl4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4pPr>
              <a:lvl5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9pPr>
            </a:lstStyle>
            <a:p>
              <a:pPr eaLnBrk="0" hangingPunct="0">
                <a:defRPr/>
              </a:pPr>
              <a:r>
                <a:rPr lang="en-GB" sz="2400" b="0">
                  <a:solidFill>
                    <a:srgbClr val="FF0000"/>
                  </a:solidFill>
                </a:rPr>
                <a:t>HOW</a:t>
              </a:r>
              <a:r>
                <a:rPr lang="en-GB" sz="2400" b="0">
                  <a:solidFill>
                    <a:srgbClr val="800000"/>
                  </a:solidFill>
                </a:rPr>
                <a:t> do you turn +8, x2, -5, ÷3 answer   </a:t>
              </a:r>
              <a:r>
                <a:rPr lang="en-GB" sz="2400" b="0" i="1">
                  <a:solidFill>
                    <a:srgbClr val="800000"/>
                  </a:solidFill>
                </a:rPr>
                <a:t>    </a:t>
              </a:r>
              <a:r>
                <a:rPr lang="en-GB" sz="2400" b="0">
                  <a:solidFill>
                    <a:srgbClr val="800000"/>
                  </a:solidFill>
                </a:rPr>
                <a:t>into a solution?</a:t>
              </a:r>
            </a:p>
          </p:txBody>
        </p:sp>
        <p:sp>
          <p:nvSpPr>
            <p:cNvPr id="6" name="Rounded Rectangular Callout 5"/>
            <p:cNvSpPr/>
            <p:nvPr/>
          </p:nvSpPr>
          <p:spPr bwMode="auto">
            <a:xfrm>
              <a:off x="4268010" y="4941168"/>
              <a:ext cx="341451" cy="504056"/>
            </a:xfrm>
            <a:prstGeom prst="wedgeRoundRectCallout">
              <a:avLst>
                <a:gd name="adj1" fmla="val -16914"/>
                <a:gd name="adj2" fmla="val 23307"/>
                <a:gd name="adj3" fmla="val 16667"/>
              </a:avLst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r>
                <a:rPr lang="en-GB" sz="2000" b="0" dirty="0">
                  <a:solidFill>
                    <a:srgbClr val="800000"/>
                  </a:solidFill>
                </a:rPr>
                <a:t>7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611188" y="1125538"/>
            <a:ext cx="5040312" cy="52228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b="0">
                <a:solidFill>
                  <a:srgbClr val="800000"/>
                </a:solidFill>
              </a:rPr>
              <a:t>I am thinking of a number …</a:t>
            </a:r>
          </a:p>
        </p:txBody>
      </p:sp>
      <p:sp>
        <p:nvSpPr>
          <p:cNvPr id="13" name="Vertical Scroll 12"/>
          <p:cNvSpPr/>
          <p:nvPr/>
        </p:nvSpPr>
        <p:spPr bwMode="auto">
          <a:xfrm>
            <a:off x="2627313" y="5732463"/>
            <a:ext cx="3024187" cy="792162"/>
          </a:xfrm>
          <a:prstGeom prst="verticalScroll">
            <a:avLst>
              <a:gd name="adj" fmla="val 25000"/>
            </a:avLst>
          </a:prstGeom>
          <a:solidFill>
            <a:schemeClr val="accent3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r>
              <a:rPr lang="en-GB" b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Generalise!</a:t>
            </a:r>
            <a:endParaRPr lang="en-GB" b="0">
              <a:solidFill>
                <a:srgbClr val="631908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63267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  <p:bldP spid="12" grpId="0"/>
      <p:bldP spid="3" grpId="0" animBg="1"/>
      <p:bldP spid="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8" grpId="0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Differing Sums of Products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836613"/>
            <a:ext cx="5256213" cy="1223962"/>
          </a:xfrm>
        </p:spPr>
        <p:txBody>
          <a:bodyPr/>
          <a:lstStyle/>
          <a:p>
            <a:pPr>
              <a:defRPr/>
            </a:pPr>
            <a:r>
              <a:rPr lang="en-GB" sz="2800"/>
              <a:t>Write down four numbers in a 2 by 2 grid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323851" y="1773238"/>
            <a:ext cx="5209460" cy="1223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0"/>
              <a:buChar char="/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buClr>
                <a:srgbClr val="0000FF"/>
              </a:buClr>
              <a:buFont typeface="Wingdings" charset="2"/>
              <a:buChar char="v"/>
              <a:defRPr/>
            </a:pPr>
            <a:r>
              <a:rPr lang="en-GB" sz="2800" b="0">
                <a:solidFill>
                  <a:srgbClr val="800000"/>
                </a:solidFill>
                <a:effectLst/>
              </a:rPr>
              <a:t>Add together the products along the rows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23850" y="2781300"/>
            <a:ext cx="5566617" cy="1223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0"/>
              <a:buChar char="/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buClr>
                <a:srgbClr val="0000FF"/>
              </a:buClr>
              <a:buFont typeface="Wingdings" charset="2"/>
              <a:buChar char="v"/>
              <a:defRPr/>
            </a:pPr>
            <a:r>
              <a:rPr lang="en-GB" sz="2800" b="0">
                <a:solidFill>
                  <a:srgbClr val="800000"/>
                </a:solidFill>
                <a:effectLst/>
              </a:rPr>
              <a:t>Add together the products down the columns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23850" y="3789363"/>
            <a:ext cx="5494242" cy="647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0"/>
              <a:buChar char="/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buClr>
                <a:srgbClr val="0000FF"/>
              </a:buClr>
              <a:buFont typeface="Wingdings" charset="2"/>
              <a:buChar char="v"/>
              <a:defRPr/>
            </a:pPr>
            <a:r>
              <a:rPr lang="en-GB" sz="2800" b="0">
                <a:solidFill>
                  <a:srgbClr val="800000"/>
                </a:solidFill>
                <a:effectLst/>
              </a:rPr>
              <a:t>Calculate the difference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0" y="5373216"/>
            <a:ext cx="9144000" cy="12241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0"/>
              <a:buChar char="/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buClr>
                <a:srgbClr val="0000FF"/>
              </a:buClr>
              <a:buFont typeface="Wingdings" charset="2"/>
              <a:buChar char="v"/>
              <a:defRPr/>
            </a:pPr>
            <a:r>
              <a:rPr lang="en-GB" sz="2800" b="0">
                <a:solidFill>
                  <a:srgbClr val="800000"/>
                </a:solidFill>
                <a:effectLst/>
              </a:rPr>
              <a:t>What other grids will give the answer 2?</a:t>
            </a:r>
          </a:p>
          <a:p>
            <a:pPr>
              <a:buClr>
                <a:srgbClr val="0000FF"/>
              </a:buClr>
              <a:buFont typeface="Wingdings" charset="2"/>
              <a:buChar char="v"/>
              <a:defRPr/>
            </a:pPr>
            <a:r>
              <a:rPr lang="en-GB" sz="2800" b="0">
                <a:solidFill>
                  <a:srgbClr val="800000"/>
                </a:solidFill>
                <a:effectLst/>
              </a:rPr>
              <a:t>Choose positive numbers so that the difference is 7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403350" y="4437063"/>
            <a:ext cx="4639897" cy="10080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0"/>
              <a:buChar char="/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buClr>
                <a:srgbClr val="0000FF"/>
              </a:buClr>
              <a:buFont typeface="Wingdings" charset="2"/>
              <a:buChar char="v"/>
              <a:defRPr/>
            </a:pPr>
            <a:r>
              <a:rPr lang="en-GB" sz="2400" b="0">
                <a:solidFill>
                  <a:srgbClr val="FF0000"/>
                </a:solidFill>
                <a:effectLst/>
              </a:rPr>
              <a:t>That is the ‘doing’</a:t>
            </a:r>
            <a:br>
              <a:rPr lang="en-GB" sz="2400" b="0">
                <a:solidFill>
                  <a:srgbClr val="FF0000"/>
                </a:solidFill>
                <a:effectLst/>
              </a:rPr>
            </a:br>
            <a:r>
              <a:rPr lang="en-GB" sz="2400" b="0">
                <a:solidFill>
                  <a:srgbClr val="FF0000"/>
                </a:solidFill>
                <a:effectLst/>
              </a:rPr>
              <a:t>What is an undoing?</a:t>
            </a:r>
          </a:p>
        </p:txBody>
      </p:sp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6588125" y="836613"/>
            <a:ext cx="1008063" cy="1224181"/>
            <a:chOff x="6084168" y="980728"/>
            <a:chExt cx="1008112" cy="1224355"/>
          </a:xfrm>
        </p:grpSpPr>
        <p:sp>
          <p:nvSpPr>
            <p:cNvPr id="9" name="TextBox 8"/>
            <p:cNvSpPr txBox="1"/>
            <p:nvPr/>
          </p:nvSpPr>
          <p:spPr>
            <a:xfrm>
              <a:off x="6155609" y="980728"/>
              <a:ext cx="447396" cy="646423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3600" b="0" dirty="0">
                  <a:solidFill>
                    <a:srgbClr val="800000"/>
                  </a:solidFill>
                </a:rPr>
                <a:t>4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155609" y="1558660"/>
              <a:ext cx="447396" cy="646423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3600" b="0" dirty="0">
                  <a:solidFill>
                    <a:srgbClr val="800000"/>
                  </a:solidFill>
                </a:rPr>
                <a:t>5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631883" y="1539607"/>
              <a:ext cx="447396" cy="646423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3600" b="0" dirty="0">
                  <a:solidFill>
                    <a:srgbClr val="800000"/>
                  </a:solidFill>
                </a:rPr>
                <a:t>3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31883" y="980728"/>
              <a:ext cx="447396" cy="646423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3600" b="0" dirty="0">
                  <a:solidFill>
                    <a:srgbClr val="800000"/>
                  </a:solidFill>
                </a:rPr>
                <a:t>7</a:t>
              </a:r>
            </a:p>
          </p:txBody>
        </p:sp>
        <p:cxnSp>
          <p:nvCxnSpPr>
            <p:cNvPr id="40977" name="Straight Connector 13"/>
            <p:cNvCxnSpPr>
              <a:cxnSpLocks noChangeShapeType="1"/>
            </p:cNvCxnSpPr>
            <p:nvPr/>
          </p:nvCxnSpPr>
          <p:spPr bwMode="auto">
            <a:xfrm flipH="1">
              <a:off x="6084168" y="1628800"/>
              <a:ext cx="1008112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978" name="Straight Connector 17"/>
            <p:cNvCxnSpPr>
              <a:cxnSpLocks noChangeShapeType="1"/>
            </p:cNvCxnSpPr>
            <p:nvPr/>
          </p:nvCxnSpPr>
          <p:spPr bwMode="auto">
            <a:xfrm flipH="1" flipV="1">
              <a:off x="6582833" y="1058333"/>
              <a:ext cx="5391" cy="112536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0979" name="Rectangle 25"/>
            <p:cNvSpPr>
              <a:spLocks noChangeArrowheads="1"/>
            </p:cNvSpPr>
            <p:nvPr/>
          </p:nvSpPr>
          <p:spPr bwMode="auto">
            <a:xfrm>
              <a:off x="6084168" y="1052736"/>
              <a:ext cx="1008112" cy="115212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 b="0">
                <a:solidFill>
                  <a:srgbClr val="800000"/>
                </a:solidFill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6084888" y="2205038"/>
            <a:ext cx="225731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0" dirty="0">
                <a:solidFill>
                  <a:srgbClr val="800000"/>
                </a:solidFill>
              </a:rPr>
              <a:t>28 + 15 = 43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084888" y="2997200"/>
            <a:ext cx="218629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0" dirty="0">
                <a:solidFill>
                  <a:srgbClr val="800000"/>
                </a:solidFill>
              </a:rPr>
              <a:t>20 + 21 = 41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084888" y="3644900"/>
            <a:ext cx="2076400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0" dirty="0">
                <a:solidFill>
                  <a:srgbClr val="800000"/>
                </a:solidFill>
              </a:rPr>
              <a:t>43 – 41 = 2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4292600"/>
            <a:ext cx="765175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31" grpId="0"/>
      <p:bldP spid="32" grpId="0"/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Chalkboard" charset="0"/>
                <a:ea typeface="ＭＳ Ｐゴシック" charset="0"/>
                <a:cs typeface="ＭＳ Ｐゴシック" charset="0"/>
              </a:rPr>
              <a:t>Outline</a:t>
            </a:r>
          </a:p>
        </p:txBody>
      </p:sp>
      <p:sp>
        <p:nvSpPr>
          <p:cNvPr id="3072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>
                <a:latin typeface="Chalkboard" charset="0"/>
                <a:ea typeface="ＭＳ Ｐゴシック" charset="0"/>
                <a:cs typeface="ＭＳ Ｐゴシック" charset="0"/>
              </a:rPr>
              <a:t>Lesson without opportunity to use powers, especially generalising …</a:t>
            </a:r>
          </a:p>
          <a:p>
            <a:r>
              <a:rPr lang="en-GB">
                <a:latin typeface="Chalkboard" charset="0"/>
                <a:ea typeface="ＭＳ Ｐゴシック" charset="0"/>
                <a:cs typeface="ＭＳ Ｐゴシック" charset="0"/>
              </a:rPr>
              <a:t>Importance of working together ON MATHEMATICS in order to remain sensitive to learner’s lived experience.</a:t>
            </a:r>
          </a:p>
          <a:p>
            <a:r>
              <a:rPr lang="en-GB">
                <a:latin typeface="Chalkboard" charset="0"/>
                <a:ea typeface="ＭＳ Ｐゴシック" charset="0"/>
                <a:cs typeface="ＭＳ Ｐゴシック" charset="0"/>
              </a:rPr>
              <a:t>Pre-counting</a:t>
            </a:r>
          </a:p>
          <a:p>
            <a:r>
              <a:rPr lang="en-GB">
                <a:latin typeface="Chalkboard" charset="0"/>
                <a:ea typeface="ＭＳ Ｐゴシック" charset="0"/>
                <a:cs typeface="ＭＳ Ｐゴシック" charset="0"/>
              </a:rPr>
              <a:t>Counting</a:t>
            </a:r>
          </a:p>
          <a:p>
            <a:r>
              <a:rPr lang="en-GB">
                <a:latin typeface="Chalkboard" charset="0"/>
                <a:ea typeface="ＭＳ Ｐゴシック" charset="0"/>
                <a:cs typeface="ＭＳ Ｐゴシック" charset="0"/>
              </a:rPr>
              <a:t>Fractions</a:t>
            </a:r>
          </a:p>
          <a:p>
            <a:r>
              <a:rPr lang="en-GB">
                <a:latin typeface="Chalkboard" charset="0"/>
                <a:ea typeface="ＭＳ Ｐゴシック" charset="0"/>
                <a:cs typeface="ＭＳ Ｐゴシック" charset="0"/>
              </a:rPr>
              <a:t>When does algebraic thinking begin?</a:t>
            </a:r>
          </a:p>
        </p:txBody>
      </p:sp>
    </p:spTree>
    <p:extLst>
      <p:ext uri="{BB962C8B-B14F-4D97-AF65-F5344CB8AC3E}">
        <p14:creationId xmlns:p14="http://schemas.microsoft.com/office/powerpoint/2010/main" val="1442733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Differing Sums &amp; Products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288" y="1052513"/>
            <a:ext cx="4608512" cy="792162"/>
          </a:xfrm>
        </p:spPr>
        <p:txBody>
          <a:bodyPr/>
          <a:lstStyle/>
          <a:p>
            <a:pPr>
              <a:defRPr/>
            </a:pPr>
            <a:r>
              <a:rPr lang="en-GB"/>
              <a:t>Tracking Arithmetic</a:t>
            </a: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6588124" y="836613"/>
            <a:ext cx="1008063" cy="1224181"/>
            <a:chOff x="6084168" y="980728"/>
            <a:chExt cx="1008112" cy="1224355"/>
          </a:xfrm>
        </p:grpSpPr>
        <p:sp>
          <p:nvSpPr>
            <p:cNvPr id="5" name="TextBox 4"/>
            <p:cNvSpPr txBox="1"/>
            <p:nvPr/>
          </p:nvSpPr>
          <p:spPr>
            <a:xfrm>
              <a:off x="6155609" y="980728"/>
              <a:ext cx="447396" cy="646423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buClr>
                  <a:srgbClr val="800000"/>
                </a:buClr>
                <a:defRPr/>
              </a:pPr>
              <a:r>
                <a:rPr lang="en-GB" sz="3600" b="0" dirty="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155609" y="1558660"/>
              <a:ext cx="447396" cy="646423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buClr>
                  <a:srgbClr val="800000"/>
                </a:buClr>
                <a:defRPr/>
              </a:pPr>
              <a:r>
                <a:rPr lang="en-GB" sz="3600" b="0" dirty="0">
                  <a:solidFill>
                    <a:schemeClr val="bg1"/>
                  </a:solidFill>
                </a:rPr>
                <a:t>5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631883" y="1539607"/>
              <a:ext cx="447396" cy="646423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buClr>
                  <a:srgbClr val="800000"/>
                </a:buClr>
                <a:defRPr/>
              </a:pPr>
              <a:r>
                <a:rPr lang="en-GB" sz="3600" b="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631883" y="980728"/>
              <a:ext cx="447396" cy="646423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buClr>
                  <a:srgbClr val="800000"/>
                </a:buClr>
                <a:defRPr/>
              </a:pPr>
              <a:r>
                <a:rPr lang="en-GB" sz="3600" b="0" dirty="0">
                  <a:solidFill>
                    <a:schemeClr val="bg1"/>
                  </a:solidFill>
                </a:rPr>
                <a:t>7</a:t>
              </a:r>
            </a:p>
          </p:txBody>
        </p:sp>
        <p:cxnSp>
          <p:nvCxnSpPr>
            <p:cNvPr id="43024" name="Straight Connector 8"/>
            <p:cNvCxnSpPr>
              <a:cxnSpLocks noChangeShapeType="1"/>
            </p:cNvCxnSpPr>
            <p:nvPr/>
          </p:nvCxnSpPr>
          <p:spPr bwMode="auto">
            <a:xfrm flipH="1">
              <a:off x="6084168" y="1628800"/>
              <a:ext cx="1008112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3025" name="Straight Connector 9"/>
            <p:cNvCxnSpPr>
              <a:cxnSpLocks noChangeShapeType="1"/>
            </p:cNvCxnSpPr>
            <p:nvPr/>
          </p:nvCxnSpPr>
          <p:spPr bwMode="auto">
            <a:xfrm flipH="1" flipV="1">
              <a:off x="6582833" y="1058333"/>
              <a:ext cx="5391" cy="112536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3026" name="Rectangle 10"/>
            <p:cNvSpPr>
              <a:spLocks noChangeArrowheads="1"/>
            </p:cNvSpPr>
            <p:nvPr/>
          </p:nvSpPr>
          <p:spPr bwMode="auto">
            <a:xfrm>
              <a:off x="6084168" y="1052736"/>
              <a:ext cx="1008112" cy="115212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buClr>
                  <a:srgbClr val="800000"/>
                </a:buClr>
              </a:pPr>
              <a:endParaRPr lang="en-GB" b="0">
                <a:solidFill>
                  <a:schemeClr val="bg1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331913" y="1557338"/>
            <a:ext cx="187008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Clr>
                <a:srgbClr val="800000"/>
              </a:buClr>
              <a:defRPr/>
            </a:pPr>
            <a:r>
              <a:rPr lang="en-GB" b="0" dirty="0">
                <a:solidFill>
                  <a:schemeClr val="accent5">
                    <a:lumMod val="10000"/>
                  </a:schemeClr>
                </a:solidFill>
              </a:rPr>
              <a:t>4x7 + 5x3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31913" y="2114550"/>
            <a:ext cx="187008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Clr>
                <a:srgbClr val="800000"/>
              </a:buClr>
              <a:defRPr/>
            </a:pPr>
            <a:r>
              <a:rPr lang="en-GB" b="0" dirty="0">
                <a:solidFill>
                  <a:schemeClr val="accent5">
                    <a:lumMod val="10000"/>
                  </a:schemeClr>
                </a:solidFill>
              </a:rPr>
              <a:t>4x5 + 7x3</a:t>
            </a:r>
          </a:p>
        </p:txBody>
      </p:sp>
      <p:cxnSp>
        <p:nvCxnSpPr>
          <p:cNvPr id="17" name="Straight Connector 16"/>
          <p:cNvCxnSpPr>
            <a:cxnSpLocks noChangeShapeType="1"/>
          </p:cNvCxnSpPr>
          <p:nvPr/>
        </p:nvCxnSpPr>
        <p:spPr bwMode="auto">
          <a:xfrm>
            <a:off x="1187450" y="2709863"/>
            <a:ext cx="216058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TextBox 17"/>
          <p:cNvSpPr txBox="1"/>
          <p:nvPr/>
        </p:nvSpPr>
        <p:spPr>
          <a:xfrm>
            <a:off x="684213" y="2781300"/>
            <a:ext cx="3182565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Clr>
                <a:srgbClr val="800000"/>
              </a:buClr>
              <a:defRPr/>
            </a:pPr>
            <a:r>
              <a:rPr lang="en-GB" b="0" dirty="0">
                <a:solidFill>
                  <a:schemeClr val="accent5">
                    <a:lumMod val="10000"/>
                  </a:schemeClr>
                </a:solidFill>
              </a:rPr>
              <a:t>4x(7–5) + (5–7)x3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95288" y="3843338"/>
            <a:ext cx="2808287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rgbClr val="800000"/>
              </a:buClr>
              <a:defRPr/>
            </a:pPr>
            <a:r>
              <a:rPr lang="en-GB" b="0" dirty="0">
                <a:solidFill>
                  <a:schemeClr val="accent5">
                    <a:lumMod val="10000"/>
                  </a:schemeClr>
                </a:solidFill>
              </a:rPr>
              <a:t>= (4-3) x (7–5)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468313" y="4292600"/>
            <a:ext cx="7704137" cy="1223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0"/>
              <a:buChar char="/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buClr>
                <a:schemeClr val="accent3">
                  <a:lumMod val="50000"/>
                </a:schemeClr>
              </a:buClr>
              <a:buFont typeface="Wingdings" charset="2"/>
              <a:buChar char="v"/>
              <a:defRPr/>
            </a:pPr>
            <a:r>
              <a:rPr lang="en-GB" sz="2400" b="0">
                <a:solidFill>
                  <a:schemeClr val="bg1"/>
                </a:solidFill>
                <a:effectLst/>
              </a:rPr>
              <a:t>So in how many essentially different ways can 2 be the difference? </a:t>
            </a:r>
          </a:p>
          <a:p>
            <a:pPr>
              <a:buClr>
                <a:schemeClr val="accent3">
                  <a:lumMod val="50000"/>
                </a:schemeClr>
              </a:buClr>
              <a:buFont typeface="Wingdings" charset="2"/>
              <a:buChar char="v"/>
              <a:defRPr/>
            </a:pPr>
            <a:r>
              <a:rPr lang="en-GB" sz="2400" b="0">
                <a:solidFill>
                  <a:schemeClr val="bg1"/>
                </a:solidFill>
                <a:effectLst/>
              </a:rPr>
              <a:t>What about 7?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468313" y="5732463"/>
            <a:ext cx="7704137" cy="1009650"/>
          </a:xfrm>
          <a:prstGeom prst="rect">
            <a:avLst/>
          </a:prstGeom>
          <a:noFill/>
          <a:ln w="28575" cmpd="sng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90487" tIns="44450" rIns="90487" bIns="4445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0"/>
              <a:buChar char="/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buClr>
                <a:schemeClr val="bg1"/>
              </a:buClr>
              <a:buFont typeface="Wingdings" charset="2"/>
              <a:buChar char="v"/>
              <a:defRPr/>
            </a:pPr>
            <a:r>
              <a:rPr lang="en-GB" sz="2400" b="0">
                <a:solidFill>
                  <a:schemeClr val="accent3">
                    <a:lumMod val="50000"/>
                  </a:schemeClr>
                </a:solidFill>
                <a:effectLst/>
              </a:rPr>
              <a:t>So in how many essentially different ways can </a:t>
            </a:r>
            <a:r>
              <a:rPr lang="en-GB" sz="2400" b="0" i="1">
                <a:solidFill>
                  <a:schemeClr val="accent3">
                    <a:lumMod val="50000"/>
                  </a:schemeClr>
                </a:solidFill>
                <a:effectLst/>
              </a:rPr>
              <a:t>n</a:t>
            </a:r>
            <a:r>
              <a:rPr lang="en-GB" sz="2400" b="0">
                <a:solidFill>
                  <a:schemeClr val="accent3">
                    <a:lumMod val="50000"/>
                  </a:schemeClr>
                </a:solidFill>
                <a:effectLst/>
              </a:rPr>
              <a:t> be the difference?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95288" y="3357563"/>
            <a:ext cx="351822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Clr>
                <a:srgbClr val="800000"/>
              </a:buClr>
              <a:defRPr/>
            </a:pPr>
            <a:r>
              <a:rPr lang="en-GB" b="0" dirty="0">
                <a:solidFill>
                  <a:schemeClr val="accent5">
                    <a:lumMod val="10000"/>
                  </a:schemeClr>
                </a:solidFill>
              </a:rPr>
              <a:t>= 4x(7–5) – (7–5)x3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8" grpId="0"/>
      <p:bldP spid="19" grpId="0"/>
      <p:bldP spid="20" grpId="0"/>
      <p:bldP spid="21" grpId="0" animBg="1"/>
      <p:bldP spid="2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Think Of A Number (ThOAN)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24744"/>
            <a:ext cx="3869432" cy="4392488"/>
          </a:xfrm>
        </p:spPr>
        <p:txBody>
          <a:bodyPr/>
          <a:lstStyle/>
          <a:p>
            <a:r>
              <a:rPr lang="en-GB"/>
              <a:t>Think of a number</a:t>
            </a:r>
          </a:p>
          <a:p>
            <a:r>
              <a:rPr lang="en-GB"/>
              <a:t>Add 2</a:t>
            </a:r>
          </a:p>
          <a:p>
            <a:r>
              <a:rPr lang="en-GB"/>
              <a:t>Multiply by 3</a:t>
            </a:r>
          </a:p>
          <a:p>
            <a:r>
              <a:rPr lang="en-GB"/>
              <a:t>Subtract 4</a:t>
            </a:r>
          </a:p>
          <a:p>
            <a:r>
              <a:rPr lang="en-GB"/>
              <a:t>Multiply by 2</a:t>
            </a:r>
          </a:p>
          <a:p>
            <a:r>
              <a:rPr lang="en-GB"/>
              <a:t>Add 2</a:t>
            </a:r>
          </a:p>
          <a:p>
            <a:r>
              <a:rPr lang="en-GB"/>
              <a:t>Divide by 6</a:t>
            </a:r>
          </a:p>
          <a:p>
            <a:r>
              <a:rPr lang="en-GB"/>
              <a:t>Subtract the number you first thought of</a:t>
            </a:r>
          </a:p>
          <a:p>
            <a:r>
              <a:rPr lang="en-GB"/>
              <a:t>Your answer is 1</a:t>
            </a:r>
          </a:p>
          <a:p>
            <a:endParaRPr lang="en-GB"/>
          </a:p>
          <a:p>
            <a:endParaRPr lang="en-GB"/>
          </a:p>
          <a:p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5148064" y="1156682"/>
            <a:ext cx="3086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36096" y="1569566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0">
                <a:solidFill>
                  <a:srgbClr val="000000"/>
                </a:solidFill>
              </a:rPr>
              <a:t> + 2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48064" y="2019668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0">
                <a:solidFill>
                  <a:srgbClr val="000000"/>
                </a:solidFill>
              </a:rPr>
              <a:t>3x    + 6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48064" y="2452826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0">
                <a:solidFill>
                  <a:srgbClr val="000000"/>
                </a:solidFill>
              </a:rPr>
              <a:t>3x    + 2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48064" y="2874293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0">
                <a:solidFill>
                  <a:srgbClr val="000000"/>
                </a:solidFill>
              </a:rPr>
              <a:t>6x      + 4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48064" y="3388930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0">
                <a:solidFill>
                  <a:srgbClr val="000000"/>
                </a:solidFill>
              </a:rPr>
              <a:t>6x   + 6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48064" y="3892986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0">
                <a:solidFill>
                  <a:srgbClr val="000000"/>
                </a:solidFill>
              </a:rPr>
              <a:t>    + 1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48064" y="4397042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0">
                <a:solidFill>
                  <a:srgbClr val="000000"/>
                </a:solidFill>
              </a:rPr>
              <a:t> 1</a:t>
            </a:r>
          </a:p>
        </p:txBody>
      </p:sp>
      <p:pic>
        <p:nvPicPr>
          <p:cNvPr id="12" name="Picture 11" descr="smiley-fa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941168"/>
            <a:ext cx="710994" cy="720080"/>
          </a:xfrm>
          <a:prstGeom prst="rect">
            <a:avLst/>
          </a:prstGeom>
        </p:spPr>
      </p:pic>
      <p:sp>
        <p:nvSpPr>
          <p:cNvPr id="13" name="Cloud Callout 12"/>
          <p:cNvSpPr/>
          <p:nvPr/>
        </p:nvSpPr>
        <p:spPr bwMode="auto">
          <a:xfrm>
            <a:off x="5148064" y="1193900"/>
            <a:ext cx="360040" cy="322822"/>
          </a:xfrm>
          <a:prstGeom prst="cloudCallout">
            <a:avLst>
              <a:gd name="adj1" fmla="val -81231"/>
              <a:gd name="adj2" fmla="val 67332"/>
            </a:avLst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48064" y="1588730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08104" y="2020778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508104" y="2449974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508104" y="2884874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487530" y="3400621"/>
            <a:ext cx="3086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220072" y="3912809"/>
            <a:ext cx="3086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32" name="Cloud Callout 31"/>
          <p:cNvSpPr/>
          <p:nvPr/>
        </p:nvSpPr>
        <p:spPr bwMode="auto">
          <a:xfrm>
            <a:off x="5148064" y="1660738"/>
            <a:ext cx="360040" cy="322822"/>
          </a:xfrm>
          <a:prstGeom prst="cloudCallout">
            <a:avLst>
              <a:gd name="adj1" fmla="val -81231"/>
              <a:gd name="adj2" fmla="val 67332"/>
            </a:avLst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33" name="Cloud Callout 32"/>
          <p:cNvSpPr/>
          <p:nvPr/>
        </p:nvSpPr>
        <p:spPr bwMode="auto">
          <a:xfrm>
            <a:off x="5508104" y="2060424"/>
            <a:ext cx="360040" cy="322822"/>
          </a:xfrm>
          <a:prstGeom prst="cloudCallout">
            <a:avLst>
              <a:gd name="adj1" fmla="val -81231"/>
              <a:gd name="adj2" fmla="val 67332"/>
            </a:avLst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34" name="Cloud Callout 33"/>
          <p:cNvSpPr/>
          <p:nvPr/>
        </p:nvSpPr>
        <p:spPr bwMode="auto">
          <a:xfrm>
            <a:off x="5508104" y="2492472"/>
            <a:ext cx="360040" cy="322822"/>
          </a:xfrm>
          <a:prstGeom prst="cloudCallout">
            <a:avLst>
              <a:gd name="adj1" fmla="val -81231"/>
              <a:gd name="adj2" fmla="val 67332"/>
            </a:avLst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35" name="Cloud Callout 34"/>
          <p:cNvSpPr/>
          <p:nvPr/>
        </p:nvSpPr>
        <p:spPr bwMode="auto">
          <a:xfrm>
            <a:off x="5508104" y="2912829"/>
            <a:ext cx="360040" cy="322822"/>
          </a:xfrm>
          <a:prstGeom prst="cloudCallout">
            <a:avLst>
              <a:gd name="adj1" fmla="val -81231"/>
              <a:gd name="adj2" fmla="val 67332"/>
            </a:avLst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36" name="Cloud Callout 35"/>
          <p:cNvSpPr/>
          <p:nvPr/>
        </p:nvSpPr>
        <p:spPr bwMode="auto">
          <a:xfrm>
            <a:off x="5508104" y="3429000"/>
            <a:ext cx="360040" cy="322822"/>
          </a:xfrm>
          <a:prstGeom prst="cloudCallout">
            <a:avLst>
              <a:gd name="adj1" fmla="val -81231"/>
              <a:gd name="adj2" fmla="val 67332"/>
            </a:avLst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37" name="Cloud Callout 36"/>
          <p:cNvSpPr/>
          <p:nvPr/>
        </p:nvSpPr>
        <p:spPr bwMode="auto">
          <a:xfrm>
            <a:off x="5220072" y="3967846"/>
            <a:ext cx="360040" cy="322822"/>
          </a:xfrm>
          <a:prstGeom prst="cloudCallout">
            <a:avLst>
              <a:gd name="adj1" fmla="val -81231"/>
              <a:gd name="adj2" fmla="val 67332"/>
            </a:avLst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818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6" grpId="0"/>
      <p:bldP spid="7" grpId="0"/>
      <p:bldP spid="8" grpId="0"/>
      <p:bldP spid="9" grpId="0"/>
      <p:bldP spid="10" grpId="0"/>
      <p:bldP spid="11" grpId="0"/>
      <p:bldP spid="13" grpId="0" animBg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Chalkboard" charset="0"/>
                <a:ea typeface="ＭＳ Ｐゴシック" charset="0"/>
                <a:cs typeface="ＭＳ Ｐゴシック" charset="0"/>
              </a:rPr>
              <a:t>Sundaram Grids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5536" y="5517232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dirty="0">
                <a:solidFill>
                  <a:schemeClr val="bg1">
                    <a:lumMod val="75000"/>
                  </a:schemeClr>
                </a:solidFill>
              </a:rPr>
              <a:t>What are the missing entries?</a:t>
            </a:r>
          </a:p>
        </p:txBody>
      </p:sp>
      <p:pic>
        <p:nvPicPr>
          <p:cNvPr id="4" name="Picture 3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06500"/>
            <a:ext cx="9144000" cy="44300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Outer &amp; Inner Tasks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124744"/>
            <a:ext cx="7727950" cy="4114800"/>
          </a:xfrm>
        </p:spPr>
        <p:txBody>
          <a:bodyPr/>
          <a:lstStyle/>
          <a:p>
            <a:r>
              <a:rPr lang="en-GB"/>
              <a:t>Outer Task</a:t>
            </a:r>
          </a:p>
          <a:p>
            <a:pPr lvl="1"/>
            <a:r>
              <a:rPr lang="en-GB"/>
              <a:t>What author imagines</a:t>
            </a:r>
          </a:p>
          <a:p>
            <a:pPr lvl="1"/>
            <a:r>
              <a:rPr lang="en-GB"/>
              <a:t>What teacher intends</a:t>
            </a:r>
          </a:p>
          <a:p>
            <a:pPr lvl="1"/>
            <a:r>
              <a:rPr lang="en-GB"/>
              <a:t>What students construe</a:t>
            </a:r>
          </a:p>
          <a:p>
            <a:pPr lvl="1"/>
            <a:r>
              <a:rPr lang="en-GB"/>
              <a:t>What students actually do</a:t>
            </a:r>
          </a:p>
          <a:p>
            <a:r>
              <a:rPr lang="en-GB"/>
              <a:t>Inner Task</a:t>
            </a:r>
          </a:p>
          <a:p>
            <a:pPr lvl="1"/>
            <a:r>
              <a:rPr lang="en-GB"/>
              <a:t>What powers might be used?</a:t>
            </a:r>
          </a:p>
          <a:p>
            <a:pPr lvl="1"/>
            <a:r>
              <a:rPr lang="en-GB"/>
              <a:t>What themes might be encountered?</a:t>
            </a:r>
          </a:p>
          <a:p>
            <a:pPr lvl="1"/>
            <a:r>
              <a:rPr lang="en-GB"/>
              <a:t>What connections might be made?</a:t>
            </a:r>
          </a:p>
          <a:p>
            <a:pPr lvl="1"/>
            <a:r>
              <a:rPr lang="en-GB"/>
              <a:t>What reasoning might be called upon?</a:t>
            </a:r>
          </a:p>
          <a:p>
            <a:pPr lvl="1"/>
            <a:r>
              <a:rPr lang="en-GB"/>
              <a:t>What personal dispositions might be challenged?</a:t>
            </a:r>
          </a:p>
          <a:p>
            <a:pPr lvl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8436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Powers &amp; Themes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51520" y="1628800"/>
            <a:ext cx="4392488" cy="2160240"/>
          </a:xfrm>
        </p:spPr>
        <p:txBody>
          <a:bodyPr/>
          <a:lstStyle/>
          <a:p>
            <a:pPr>
              <a:buFont typeface="Wingdings" charset="2"/>
              <a:buChar char="u"/>
            </a:pPr>
            <a:r>
              <a:rPr lang="en-GB" sz="2400"/>
              <a:t>Imagining &amp; Expressing</a:t>
            </a:r>
          </a:p>
          <a:p>
            <a:pPr>
              <a:buFont typeface="Wingdings" charset="2"/>
              <a:buChar char="u"/>
            </a:pPr>
            <a:r>
              <a:rPr lang="en-GB" sz="2400"/>
              <a:t>Specialising &amp; Generalising</a:t>
            </a:r>
          </a:p>
          <a:p>
            <a:pPr>
              <a:buFont typeface="Wingdings" charset="2"/>
              <a:buChar char="u"/>
            </a:pPr>
            <a:r>
              <a:rPr lang="en-GB" sz="2400"/>
              <a:t>Conjecturing &amp; Convincing</a:t>
            </a:r>
          </a:p>
          <a:p>
            <a:pPr>
              <a:buFont typeface="Wingdings" charset="2"/>
              <a:buChar char="u"/>
            </a:pPr>
            <a:r>
              <a:rPr lang="en-GB" sz="2400"/>
              <a:t>Stressing &amp; Ignoring</a:t>
            </a:r>
          </a:p>
          <a:p>
            <a:pPr>
              <a:buFont typeface="Wingdings" charset="2"/>
              <a:buChar char="u"/>
            </a:pPr>
            <a:r>
              <a:rPr lang="en-GB" sz="2400"/>
              <a:t>Organising &amp; Characterising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930775" y="1676400"/>
            <a:ext cx="4033713" cy="2040632"/>
          </a:xfrm>
        </p:spPr>
        <p:txBody>
          <a:bodyPr/>
          <a:lstStyle/>
          <a:p>
            <a:pPr>
              <a:buFont typeface="Wingdings" charset="2"/>
              <a:buChar char="v"/>
            </a:pPr>
            <a:r>
              <a:rPr lang="en-GB" sz="2400"/>
              <a:t>Doing &amp; Undoing</a:t>
            </a:r>
          </a:p>
          <a:p>
            <a:pPr>
              <a:buFont typeface="Wingdings" charset="2"/>
              <a:buChar char="v"/>
            </a:pPr>
            <a:r>
              <a:rPr lang="en-GB" sz="2400"/>
              <a:t>Invariance in the midst of change</a:t>
            </a:r>
          </a:p>
          <a:p>
            <a:pPr>
              <a:buFont typeface="Wingdings" charset="2"/>
              <a:buChar char="v"/>
            </a:pPr>
            <a:r>
              <a:rPr lang="en-GB" sz="2400"/>
              <a:t>Freedom &amp; Constraint</a:t>
            </a:r>
          </a:p>
          <a:p>
            <a:pPr>
              <a:buFont typeface="Wingdings" charset="2"/>
              <a:buChar char="v"/>
            </a:pPr>
            <a:r>
              <a:rPr lang="en-GB" sz="2400"/>
              <a:t>Extending &amp; Restricting</a:t>
            </a:r>
          </a:p>
          <a:p>
            <a:pPr marL="0" indent="0">
              <a:buNone/>
            </a:pPr>
            <a:endParaRPr lang="en-GB" sz="2400"/>
          </a:p>
        </p:txBody>
      </p:sp>
      <p:sp>
        <p:nvSpPr>
          <p:cNvPr id="6" name="TextBox 5"/>
          <p:cNvSpPr txBox="1"/>
          <p:nvPr/>
        </p:nvSpPr>
        <p:spPr>
          <a:xfrm>
            <a:off x="755576" y="1052736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0" dirty="0">
                <a:solidFill>
                  <a:srgbClr val="000000"/>
                </a:solidFill>
              </a:rPr>
              <a:t>Powers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44008" y="1124744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0" dirty="0">
                <a:solidFill>
                  <a:srgbClr val="000000"/>
                </a:solidFill>
              </a:rPr>
              <a:t>Themes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755576" y="3933056"/>
            <a:ext cx="6840760" cy="1224136"/>
          </a:xfrm>
          <a:prstGeom prst="roundRect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rPr>
              <a:t>Are students being encouraged </a:t>
            </a:r>
            <a:br>
              <a: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rPr>
            </a:br>
            <a:r>
              <a: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rPr>
              <a:t>to use their own powers</a:t>
            </a:r>
            <a:r>
              <a:rPr lang="en-GB" b="0" dirty="0">
                <a:solidFill>
                  <a:srgbClr val="631908"/>
                </a:solidFill>
              </a:rPr>
              <a:t>?</a:t>
            </a:r>
            <a:br>
              <a:rPr lang="en-GB" b="0" dirty="0">
                <a:solidFill>
                  <a:srgbClr val="631908"/>
                </a:solidFill>
              </a:rPr>
            </a:br>
            <a:endParaRPr kumimoji="0" lang="en-GB" sz="2800" b="0" i="0" u="none" strike="noStrike" cap="none" normalizeH="0" baseline="0" dirty="0">
              <a:ln>
                <a:noFill/>
              </a:ln>
              <a:solidFill>
                <a:srgbClr val="631908"/>
              </a:solidFill>
              <a:effectLst/>
              <a:latin typeface="Chalkboard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1907704" y="4941168"/>
            <a:ext cx="6984776" cy="1584176"/>
          </a:xfrm>
          <a:prstGeom prst="roundRect">
            <a:avLst/>
          </a:prstGeom>
          <a:solidFill>
            <a:srgbClr val="8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b="0" dirty="0">
                <a:solidFill>
                  <a:schemeClr val="tx2"/>
                </a:solidFill>
              </a:rPr>
              <a:t>o</a:t>
            </a:r>
            <a:r>
              <a:rPr kumimoji="0" lang="en-GB" sz="28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Chalkboard" charset="0"/>
              </a:rPr>
              <a:t>r</a:t>
            </a:r>
            <a:br>
              <a:rPr kumimoji="0" lang="en-GB" sz="28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Chalkboard" charset="0"/>
              </a:rPr>
            </a:br>
            <a:r>
              <a:rPr kumimoji="0" lang="en-GB" sz="28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Chalkboard" charset="0"/>
              </a:rPr>
              <a:t>are</a:t>
            </a:r>
            <a:r>
              <a:rPr kumimoji="0" lang="en-GB" sz="2800" b="0" i="0" u="none" strike="noStrike" cap="none" normalizeH="0" dirty="0">
                <a:ln>
                  <a:noFill/>
                </a:ln>
                <a:solidFill>
                  <a:schemeClr val="tx2"/>
                </a:solidFill>
                <a:effectLst/>
                <a:latin typeface="Chalkboard" charset="0"/>
              </a:rPr>
              <a:t> their powers being usurped by textbook, worksheets and …</a:t>
            </a:r>
            <a:r>
              <a:rPr lang="en-GB" b="0" dirty="0">
                <a:solidFill>
                  <a:schemeClr val="tx2"/>
                </a:solidFill>
              </a:rPr>
              <a:t> ?</a:t>
            </a:r>
            <a:endParaRPr kumimoji="0" lang="en-GB" sz="28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30382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243408"/>
            <a:ext cx="8839200" cy="1116360"/>
          </a:xfrm>
        </p:spPr>
        <p:txBody>
          <a:bodyPr/>
          <a:lstStyle/>
          <a:p>
            <a:r>
              <a:rPr lang="en-GB"/>
              <a:t>Teaching students to think mathematically …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90600" y="1676400"/>
            <a:ext cx="7727950" cy="4344888"/>
          </a:xfrm>
        </p:spPr>
        <p:txBody>
          <a:bodyPr/>
          <a:lstStyle/>
          <a:p>
            <a:pPr>
              <a:buFont typeface="Monotype Sorts" charset="2"/>
              <a:buChar char="…"/>
            </a:pPr>
            <a:r>
              <a:rPr lang="en-GB"/>
              <a:t>involves developing a disposition to</a:t>
            </a:r>
          </a:p>
          <a:p>
            <a:pPr lvl="1">
              <a:buFont typeface="Monotype Sorts" charset="2"/>
              <a:buChar char="…"/>
            </a:pPr>
            <a:r>
              <a:rPr lang="en-GB"/>
              <a:t> think mathematically, to use powers mathematically, to be mathematical</a:t>
            </a:r>
          </a:p>
          <a:p>
            <a:pPr lvl="1">
              <a:buFont typeface="Monotype Sorts" charset="2"/>
              <a:buChar char="…"/>
            </a:pPr>
            <a:r>
              <a:rPr lang="en-GB"/>
              <a:t> to attend to situations mathematically</a:t>
            </a:r>
          </a:p>
          <a:p>
            <a:pPr>
              <a:buFont typeface="Wingdings" charset="2"/>
              <a:buChar char="v"/>
            </a:pPr>
            <a:r>
              <a:rPr lang="en-GB"/>
              <a:t>How often do you think mathematically</a:t>
            </a:r>
          </a:p>
          <a:p>
            <a:pPr marL="457200" lvl="1" indent="0">
              <a:buNone/>
            </a:pPr>
            <a:r>
              <a:rPr lang="en-GB"/>
              <a:t>with and in front of students?</a:t>
            </a:r>
          </a:p>
          <a:p>
            <a:pPr marL="514350" indent="-457200">
              <a:buFont typeface="Wingdings" charset="2"/>
              <a:buChar char="v"/>
            </a:pPr>
            <a:r>
              <a:rPr lang="en-GB"/>
              <a:t>What are they attending to? (and how?)</a:t>
            </a:r>
          </a:p>
          <a:p>
            <a:pPr marL="514350" indent="-457200">
              <a:buFont typeface="Wingdings" charset="2"/>
              <a:buChar char="v"/>
            </a:pPr>
            <a:r>
              <a:rPr lang="en-GB"/>
              <a:t>What are you attending to when interacting with students? (and how?)</a:t>
            </a:r>
          </a:p>
        </p:txBody>
      </p:sp>
    </p:spTree>
    <p:extLst>
      <p:ext uri="{BB962C8B-B14F-4D97-AF65-F5344CB8AC3E}">
        <p14:creationId xmlns:p14="http://schemas.microsoft.com/office/powerpoint/2010/main" val="13040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Chalkboard" charset="0"/>
                <a:ea typeface="ＭＳ Ｐゴシック" charset="0"/>
                <a:cs typeface="ＭＳ Ｐゴシック" charset="0"/>
              </a:rPr>
              <a:t>Attention</a:t>
            </a: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latin typeface="Chalkboard" charset="0"/>
                <a:ea typeface="ＭＳ Ｐゴシック" charset="0"/>
                <a:cs typeface="ＭＳ Ｐゴシック" charset="0"/>
              </a:rPr>
              <a:t>Holding Wholes (gazing)</a:t>
            </a:r>
          </a:p>
          <a:p>
            <a:pPr>
              <a:defRPr/>
            </a:pPr>
            <a:r>
              <a:rPr lang="en-GB">
                <a:latin typeface="Chalkboard" charset="0"/>
                <a:ea typeface="ＭＳ Ｐゴシック" charset="0"/>
                <a:cs typeface="ＭＳ Ｐゴシック" charset="0"/>
              </a:rPr>
              <a:t>Discerning Details</a:t>
            </a:r>
          </a:p>
          <a:p>
            <a:pPr>
              <a:defRPr/>
            </a:pPr>
            <a:r>
              <a:rPr lang="en-GB">
                <a:latin typeface="Chalkboard" charset="0"/>
                <a:ea typeface="ＭＳ Ｐゴシック" charset="0"/>
                <a:cs typeface="ＭＳ Ｐゴシック" charset="0"/>
              </a:rPr>
              <a:t>Recognising Relationships</a:t>
            </a:r>
          </a:p>
          <a:p>
            <a:pPr>
              <a:defRPr/>
            </a:pPr>
            <a:r>
              <a:rPr lang="en-GB">
                <a:latin typeface="Chalkboard" charset="0"/>
                <a:ea typeface="ＭＳ Ｐゴシック" charset="0"/>
                <a:cs typeface="ＭＳ Ｐゴシック" charset="0"/>
              </a:rPr>
              <a:t>Perceiving Properties</a:t>
            </a:r>
          </a:p>
          <a:p>
            <a:pPr>
              <a:defRPr/>
            </a:pPr>
            <a:r>
              <a:rPr lang="en-GB">
                <a:latin typeface="Chalkboard" charset="0"/>
                <a:ea typeface="ＭＳ Ｐゴシック" charset="0"/>
                <a:cs typeface="ＭＳ Ｐゴシック" charset="0"/>
              </a:rPr>
              <a:t>Reasoning on the basis of properties</a:t>
            </a:r>
          </a:p>
        </p:txBody>
      </p:sp>
    </p:spTree>
    <p:extLst>
      <p:ext uri="{BB962C8B-B14F-4D97-AF65-F5344CB8AC3E}">
        <p14:creationId xmlns:p14="http://schemas.microsoft.com/office/powerpoint/2010/main" val="580091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Chalkboard" charset="0"/>
                <a:ea typeface="ＭＳ Ｐゴシック" charset="0"/>
                <a:cs typeface="ＭＳ Ｐゴシック" charset="0"/>
              </a:rPr>
              <a:t>Reflection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650" y="1125538"/>
            <a:ext cx="7727950" cy="5040312"/>
          </a:xfrm>
        </p:spPr>
        <p:txBody>
          <a:bodyPr/>
          <a:lstStyle/>
          <a:p>
            <a:pPr>
              <a:buFont typeface="Wingdings" charset="2"/>
              <a:buChar char="v"/>
              <a:defRPr/>
            </a:pPr>
            <a:r>
              <a:rPr lang="en-GB">
                <a:latin typeface="Chalkboard" charset="0"/>
                <a:ea typeface="ＭＳ Ｐゴシック" charset="0"/>
                <a:cs typeface="ＭＳ Ｐゴシック" charset="0"/>
              </a:rPr>
              <a:t>It is not the task that is rich</a:t>
            </a:r>
          </a:p>
          <a:p>
            <a:pPr lvl="1">
              <a:buFont typeface="Lucida Grande"/>
              <a:buChar char="…"/>
              <a:defRPr/>
            </a:pPr>
            <a:r>
              <a:rPr lang="en-GB">
                <a:latin typeface="Chalkboard" charset="0"/>
                <a:ea typeface="ＭＳ Ｐゴシック" charset="0"/>
              </a:rPr>
              <a:t>but the way the task is used</a:t>
            </a:r>
          </a:p>
          <a:p>
            <a:pPr>
              <a:buFont typeface="Wingdings" charset="2"/>
              <a:buChar char="v"/>
              <a:defRPr/>
            </a:pPr>
            <a:r>
              <a:rPr lang="en-GB">
                <a:latin typeface="Chalkboard" charset="0"/>
                <a:ea typeface="ＭＳ Ｐゴシック" charset="0"/>
                <a:cs typeface="ＭＳ Ｐゴシック" charset="0"/>
              </a:rPr>
              <a:t>Teachers can guide and direct learner attention</a:t>
            </a:r>
          </a:p>
          <a:p>
            <a:pPr>
              <a:buFont typeface="Wingdings" charset="2"/>
              <a:buChar char="v"/>
              <a:defRPr/>
            </a:pPr>
            <a:r>
              <a:rPr lang="en-GB">
                <a:latin typeface="Chalkboard" charset="0"/>
                <a:ea typeface="ＭＳ Ｐゴシック" charset="0"/>
                <a:cs typeface="ＭＳ Ｐゴシック" charset="0"/>
              </a:rPr>
              <a:t>What are teachers attending to?</a:t>
            </a:r>
          </a:p>
          <a:p>
            <a:pPr lvl="1">
              <a:buFont typeface="Lucida Grande"/>
              <a:buChar char="…"/>
              <a:defRPr/>
            </a:pPr>
            <a:r>
              <a:rPr lang="en-GB">
                <a:latin typeface="Chalkboard" charset="0"/>
                <a:ea typeface="ＭＳ Ｐゴシック" charset="0"/>
              </a:rPr>
              <a:t>powers</a:t>
            </a:r>
          </a:p>
          <a:p>
            <a:pPr lvl="1">
              <a:buFont typeface="Lucida Grande"/>
              <a:buChar char="…"/>
              <a:defRPr/>
            </a:pPr>
            <a:r>
              <a:rPr lang="en-GB">
                <a:latin typeface="Chalkboard" charset="0"/>
                <a:ea typeface="ＭＳ Ｐゴシック" charset="0"/>
              </a:rPr>
              <a:t>themes</a:t>
            </a:r>
          </a:p>
          <a:p>
            <a:pPr lvl="1">
              <a:buFont typeface="Lucida Grande"/>
              <a:buChar char="…"/>
              <a:defRPr/>
            </a:pPr>
            <a:r>
              <a:rPr lang="en-GB">
                <a:latin typeface="Chalkboard" charset="0"/>
                <a:ea typeface="ＭＳ Ｐゴシック" charset="0"/>
              </a:rPr>
              <a:t>Heuristics</a:t>
            </a:r>
          </a:p>
          <a:p>
            <a:pPr lvl="1">
              <a:buFont typeface="Lucida Grande"/>
              <a:buChar char="…"/>
              <a:defRPr/>
            </a:pPr>
            <a:r>
              <a:rPr lang="en-GB">
                <a:latin typeface="Chalkboard" charset="0"/>
                <a:ea typeface="ＭＳ Ｐゴシック" charset="0"/>
              </a:rPr>
              <a:t>The nature of their own attention</a:t>
            </a:r>
          </a:p>
        </p:txBody>
      </p:sp>
    </p:spTree>
    <p:extLst>
      <p:ext uri="{BB962C8B-B14F-4D97-AF65-F5344CB8AC3E}">
        <p14:creationId xmlns:p14="http://schemas.microsoft.com/office/powerpoint/2010/main" val="558375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To Follow 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268760"/>
            <a:ext cx="7727950" cy="1248544"/>
          </a:xfrm>
        </p:spPr>
        <p:txBody>
          <a:bodyPr/>
          <a:lstStyle/>
          <a:p>
            <a:r>
              <a:rPr lang="en-GB">
                <a:solidFill>
                  <a:schemeClr val="accent3">
                    <a:lumMod val="50000"/>
                  </a:schemeClr>
                </a:solidFill>
              </a:rPr>
              <a:t>http://mcs.open.ac.uk/jhm3</a:t>
            </a:r>
          </a:p>
          <a:p>
            <a:r>
              <a:rPr lang="en-GB">
                <a:solidFill>
                  <a:schemeClr val="accent3">
                    <a:lumMod val="50000"/>
                  </a:schemeClr>
                </a:solidFill>
              </a:rPr>
              <a:t>j.h.mason@open.ac.uk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67544" y="2924944"/>
            <a:ext cx="7727950" cy="194421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3">
                  <a:lumMod val="50000"/>
                </a:schemeClr>
              </a:buClr>
              <a:buSzPct val="75000"/>
              <a:buFont typeface="Wingdings" charset="2"/>
              <a:buChar char="v"/>
              <a:defRPr sz="2800">
                <a:solidFill>
                  <a:srgbClr val="800000"/>
                </a:solidFill>
                <a:effectLst/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Tx/>
              <a:buChar char="–"/>
              <a:defRPr sz="24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GB" sz="2400" b="0"/>
              <a:t>Thinking Mathematically (new edition 2010)</a:t>
            </a:r>
          </a:p>
          <a:p>
            <a:r>
              <a:rPr lang="en-GB" sz="2400" b="0"/>
              <a:t>Developing Thinking in Algebra (Sage)</a:t>
            </a:r>
          </a:p>
          <a:p>
            <a:r>
              <a:rPr lang="en-GB" sz="2400" b="0"/>
              <a:t>Designing &amp; Using Mathematical Tasks (Tarquin)</a:t>
            </a:r>
          </a:p>
          <a:p>
            <a:r>
              <a:rPr lang="en-GB" sz="2400" b="0"/>
              <a:t>Questions and Prompts: primary (ATM)</a:t>
            </a:r>
          </a:p>
          <a:p>
            <a:endParaRPr lang="en-GB" sz="2400" b="0"/>
          </a:p>
          <a:p>
            <a:endParaRPr lang="en-GB" sz="2400" b="0"/>
          </a:p>
        </p:txBody>
      </p:sp>
    </p:spTree>
    <p:extLst>
      <p:ext uri="{BB962C8B-B14F-4D97-AF65-F5344CB8AC3E}">
        <p14:creationId xmlns:p14="http://schemas.microsoft.com/office/powerpoint/2010/main" val="2378326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Repeating Patterns</a:t>
            </a:r>
          </a:p>
        </p:txBody>
      </p:sp>
      <p:graphicFrame>
        <p:nvGraphicFramePr>
          <p:cNvPr id="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8771145"/>
              </p:ext>
            </p:extLst>
          </p:nvPr>
        </p:nvGraphicFramePr>
        <p:xfrm>
          <a:off x="269777" y="982216"/>
          <a:ext cx="1550988" cy="321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7" name="Document" r:id="rId4" imgW="825500" imgH="1714500" progId="Word.Document.8">
                  <p:embed/>
                </p:oleObj>
              </mc:Choice>
              <mc:Fallback>
                <p:oleObj name="Document" r:id="rId4" imgW="825500" imgH="17145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777" y="982216"/>
                        <a:ext cx="1550988" cy="3219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1720" y="980728"/>
            <a:ext cx="1120970" cy="3202770"/>
          </a:xfrm>
          <a:prstGeom prst="rect">
            <a:avLst/>
          </a:prstGeom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250977" y="4411216"/>
            <a:ext cx="1371600" cy="5191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b="0">
                <a:solidFill>
                  <a:srgbClr val="800000"/>
                </a:solidFill>
                <a:cs typeface="+mn-cs"/>
              </a:rPr>
              <a:t>4.1 yrs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498377" y="4411216"/>
            <a:ext cx="1371600" cy="5191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b="0">
                <a:solidFill>
                  <a:srgbClr val="800000"/>
                </a:solidFill>
                <a:cs typeface="+mn-cs"/>
              </a:rPr>
              <a:t>model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052736"/>
            <a:ext cx="41783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79912" y="2924944"/>
            <a:ext cx="4241800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9900864"/>
              </p:ext>
            </p:extLst>
          </p:nvPr>
        </p:nvGraphicFramePr>
        <p:xfrm>
          <a:off x="3851920" y="4941168"/>
          <a:ext cx="4082494" cy="12961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8" name="Document" r:id="rId10" imgW="2235200" imgH="711200" progId="Word.Document.8">
                  <p:embed/>
                </p:oleObj>
              </mc:Choice>
              <mc:Fallback>
                <p:oleObj name="Document" r:id="rId10" imgW="2235200" imgH="7112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1920" y="4941168"/>
                        <a:ext cx="4082494" cy="12961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8031111" y="5477162"/>
            <a:ext cx="1005385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000" b="0">
                <a:solidFill>
                  <a:srgbClr val="800000"/>
                </a:solidFill>
                <a:cs typeface="+mn-cs"/>
              </a:rPr>
              <a:t>5.4 yrs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7956376" y="1628800"/>
            <a:ext cx="1014737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000" b="0">
                <a:solidFill>
                  <a:srgbClr val="800000"/>
                </a:solidFill>
                <a:cs typeface="+mn-cs"/>
              </a:rPr>
              <a:t>5.0 yrs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8072487" y="3460938"/>
            <a:ext cx="964009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000" b="0">
                <a:solidFill>
                  <a:srgbClr val="800000"/>
                </a:solidFill>
                <a:cs typeface="+mn-cs"/>
              </a:rPr>
              <a:t>5.1 yrs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6002" y="6372036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dirty="0">
                <a:solidFill>
                  <a:srgbClr val="000000"/>
                </a:solidFill>
              </a:rPr>
              <a:t>Marina Papic (2007)</a:t>
            </a:r>
          </a:p>
        </p:txBody>
      </p:sp>
    </p:spTree>
    <p:extLst>
      <p:ext uri="{BB962C8B-B14F-4D97-AF65-F5344CB8AC3E}">
        <p14:creationId xmlns:p14="http://schemas.microsoft.com/office/powerpoint/2010/main" val="3688906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utoUpdateAnimBg="0"/>
      <p:bldP spid="7" grpId="0" build="p" autoUpdateAnimBg="0"/>
      <p:bldP spid="11" grpId="0" build="p" autoUpdateAnimBg="0"/>
      <p:bldP spid="12" grpId="0" build="p" autoUpdateAnimBg="0"/>
      <p:bldP spid="13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Say What You See (SWYS)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3528" y="1052736"/>
            <a:ext cx="4846031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 bwMode="auto">
          <a:xfrm>
            <a:off x="5580112" y="2132856"/>
            <a:ext cx="3168352" cy="576064"/>
          </a:xfrm>
          <a:prstGeom prst="roundRect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b="0" dirty="0">
                <a:solidFill>
                  <a:srgbClr val="FF0000"/>
                </a:solidFill>
              </a:rPr>
              <a:t>Where did you start?:</a:t>
            </a:r>
            <a:endParaRPr kumimoji="0" lang="en-GB" sz="2000" b="0" i="0" u="none" strike="noStrike" cap="none" normalizeH="0" dirty="0">
              <a:ln>
                <a:noFill/>
              </a:ln>
              <a:solidFill>
                <a:srgbClr val="FF0000"/>
              </a:solidFill>
              <a:effectLst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sz="2000" b="0" dirty="0">
              <a:solidFill>
                <a:srgbClr val="FF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2483768" y="3140968"/>
            <a:ext cx="2736304" cy="864096"/>
          </a:xfrm>
          <a:prstGeom prst="roundRect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b="0" dirty="0">
                <a:solidFill>
                  <a:srgbClr val="631908"/>
                </a:solidFill>
              </a:rPr>
              <a:t>Specific squares</a:t>
            </a:r>
            <a:br>
              <a:rPr lang="en-GB" sz="2000" b="0" dirty="0">
                <a:solidFill>
                  <a:srgbClr val="631908"/>
                </a:solidFill>
              </a:rPr>
            </a:br>
            <a:r>
              <a:rPr lang="en-GB" sz="2000" b="0" dirty="0">
                <a:solidFill>
                  <a:srgbClr val="631908"/>
                </a:solidFill>
              </a:rPr>
              <a:t>‘at the beginning’?</a:t>
            </a:r>
            <a:endParaRPr kumimoji="0" lang="en-GB" sz="2000" b="0" i="0" u="none" strike="noStrike" cap="none" normalizeH="0" dirty="0">
              <a:ln>
                <a:noFill/>
              </a:ln>
              <a:solidFill>
                <a:srgbClr val="631908"/>
              </a:solidFill>
              <a:effectLst/>
              <a:latin typeface="Chalkboard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sz="2000" b="0" dirty="0">
              <a:solidFill>
                <a:srgbClr val="631908"/>
              </a:solidFill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6228184" y="3212976"/>
            <a:ext cx="2664296" cy="576064"/>
          </a:xfrm>
          <a:prstGeom prst="roundRect">
            <a:avLst/>
          </a:prstGeom>
          <a:solidFill>
            <a:srgbClr val="8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b="0" dirty="0">
                <a:solidFill>
                  <a:srgbClr val="CCFF66"/>
                </a:solidFill>
              </a:rPr>
              <a:t>Analyse ‘pattern’?</a:t>
            </a:r>
            <a:endParaRPr kumimoji="0" lang="en-GB" sz="2000" b="0" i="0" u="none" strike="noStrike" cap="none" normalizeH="0" dirty="0">
              <a:ln>
                <a:noFill/>
              </a:ln>
              <a:solidFill>
                <a:srgbClr val="CCFF66"/>
              </a:solidFill>
              <a:effectLst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sz="2000" b="0" dirty="0">
              <a:solidFill>
                <a:srgbClr val="CCFF66"/>
              </a:solidFill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2915816" y="4149080"/>
            <a:ext cx="1800200" cy="864096"/>
          </a:xfrm>
          <a:prstGeom prst="roundRect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b="0" dirty="0">
                <a:solidFill>
                  <a:srgbClr val="631908"/>
                </a:solidFill>
              </a:rPr>
              <a:t>‘Bottom up’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rPr>
              <a:t>(details)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sz="2000" b="0" dirty="0">
              <a:solidFill>
                <a:srgbClr val="631908"/>
              </a:solidFill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6732240" y="4149080"/>
            <a:ext cx="1800200" cy="864096"/>
          </a:xfrm>
          <a:prstGeom prst="roundRect">
            <a:avLst/>
          </a:prstGeom>
          <a:solidFill>
            <a:srgbClr val="8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b="0" dirty="0">
                <a:solidFill>
                  <a:srgbClr val="CCFF66"/>
                </a:solidFill>
              </a:rPr>
              <a:t>‘Top down’?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dirty="0">
                <a:ln>
                  <a:noFill/>
                </a:ln>
                <a:solidFill>
                  <a:srgbClr val="CCFF66"/>
                </a:solidFill>
                <a:effectLst/>
              </a:rPr>
              <a:t>(overview)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sz="2000" b="0" dirty="0">
              <a:solidFill>
                <a:srgbClr val="CCFF66"/>
              </a:solidFill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3275856" y="6093296"/>
            <a:ext cx="2448272" cy="504056"/>
          </a:xfrm>
          <a:prstGeom prst="roundRect">
            <a:avLst/>
          </a:prstGeom>
          <a:solidFill>
            <a:schemeClr val="tx2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b="0" dirty="0">
                <a:solidFill>
                  <a:srgbClr val="008000"/>
                </a:solidFill>
              </a:rPr>
              <a:t>Develop flexibility</a:t>
            </a:r>
            <a:r>
              <a:rPr kumimoji="0" lang="en-GB" sz="2000" b="0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Chalkboard" charset="0"/>
              </a:rPr>
              <a:t> </a:t>
            </a:r>
          </a:p>
        </p:txBody>
      </p:sp>
      <p:sp>
        <p:nvSpPr>
          <p:cNvPr id="12" name="Rounded Rectangle 11"/>
          <p:cNvSpPr/>
          <p:nvPr/>
        </p:nvSpPr>
        <p:spPr bwMode="auto">
          <a:xfrm>
            <a:off x="2051720" y="5589240"/>
            <a:ext cx="2952328" cy="504056"/>
          </a:xfrm>
          <a:prstGeom prst="roundRect">
            <a:avLst/>
          </a:prstGeom>
          <a:solidFill>
            <a:schemeClr val="tx2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b="0" dirty="0">
                <a:solidFill>
                  <a:srgbClr val="008000"/>
                </a:solidFill>
              </a:rPr>
              <a:t>Become aware so as to</a:t>
            </a:r>
            <a:r>
              <a:rPr kumimoji="0" lang="en-GB" sz="2000" b="0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Chalkboard" charset="0"/>
              </a:rPr>
              <a:t> </a:t>
            </a:r>
          </a:p>
        </p:txBody>
      </p:sp>
      <p:sp>
        <p:nvSpPr>
          <p:cNvPr id="11" name="Rounded Rectangle 10"/>
          <p:cNvSpPr/>
          <p:nvPr/>
        </p:nvSpPr>
        <p:spPr bwMode="auto">
          <a:xfrm>
            <a:off x="467544" y="5085184"/>
            <a:ext cx="2880320" cy="504056"/>
          </a:xfrm>
          <a:prstGeom prst="roundRect">
            <a:avLst/>
          </a:prstGeom>
          <a:solidFill>
            <a:srgbClr val="008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Chalkboard" charset="0"/>
              </a:rPr>
              <a:t>Different propensities: </a:t>
            </a:r>
          </a:p>
        </p:txBody>
      </p:sp>
    </p:spTree>
    <p:extLst>
      <p:ext uri="{BB962C8B-B14F-4D97-AF65-F5344CB8AC3E}">
        <p14:creationId xmlns:p14="http://schemas.microsoft.com/office/powerpoint/2010/main" val="225702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3" grpId="0" animBg="1"/>
      <p:bldP spid="12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Copying with Exchange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013" y="980728"/>
            <a:ext cx="8136904" cy="2016224"/>
          </a:xfrm>
        </p:spPr>
        <p:txBody>
          <a:bodyPr/>
          <a:lstStyle/>
          <a:p>
            <a:r>
              <a:rPr lang="en-GB"/>
              <a:t>Make a copy but exchange:</a:t>
            </a:r>
            <a:br>
              <a:rPr lang="en-GB"/>
            </a:br>
            <a:r>
              <a:rPr lang="en-GB"/>
              <a:t>  Yellow for Blue;</a:t>
            </a:r>
            <a:br>
              <a:rPr lang="en-GB"/>
            </a:br>
            <a:r>
              <a:rPr lang="en-GB"/>
              <a:t>  Red for Green;</a:t>
            </a:r>
            <a:br>
              <a:rPr lang="en-GB"/>
            </a:br>
            <a:r>
              <a:rPr lang="en-GB"/>
              <a:t>  Blue for Red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584" y="1052736"/>
            <a:ext cx="4121801" cy="171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ular Callout 4"/>
          <p:cNvSpPr/>
          <p:nvPr/>
        </p:nvSpPr>
        <p:spPr bwMode="auto">
          <a:xfrm>
            <a:off x="4283968" y="3068960"/>
            <a:ext cx="3744416" cy="720080"/>
          </a:xfrm>
          <a:prstGeom prst="wedgeRoundRectCallout">
            <a:avLst>
              <a:gd name="adj1" fmla="val -56196"/>
              <a:gd name="adj2" fmla="val -283968"/>
              <a:gd name="adj3" fmla="val 16667"/>
            </a:avLst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800" b="0" i="0" u="none" strike="noStrike" cap="none" normalizeH="0" baseline="0" dirty="0">
                <a:ln>
                  <a:noFill/>
                </a:ln>
                <a:solidFill>
                  <a:srgbClr val="0000D5"/>
                </a:solidFill>
                <a:effectLst/>
                <a:latin typeface="Chalkboard" charset="0"/>
              </a:rPr>
              <a:t>How did you do that?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4427984" y="4941168"/>
            <a:ext cx="4608512" cy="576064"/>
          </a:xfrm>
          <a:prstGeom prst="roundRect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rPr>
              <a:t>Discerning</a:t>
            </a:r>
            <a:r>
              <a:rPr kumimoji="0" lang="en-GB" sz="2000" b="0" i="0" u="none" strike="noStrike" cap="none" normalizeH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rPr>
              <a:t> colours?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sz="2000" b="0" dirty="0">
              <a:solidFill>
                <a:srgbClr val="631908"/>
              </a:solidFill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4535488" y="5517232"/>
            <a:ext cx="4608512" cy="576064"/>
          </a:xfrm>
          <a:prstGeom prst="roundRect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GB" sz="2000" b="0" dirty="0">
                <a:solidFill>
                  <a:srgbClr val="631908"/>
                </a:solidFill>
              </a:rPr>
              <a:t>Recognising positions (relationships)?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4642992" y="6093296"/>
            <a:ext cx="4608512" cy="576064"/>
          </a:xfrm>
          <a:prstGeom prst="roundRect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GB" sz="2000" b="0" dirty="0">
                <a:solidFill>
                  <a:srgbClr val="631908"/>
                </a:solidFill>
              </a:rPr>
              <a:t>Once repeating pattern established …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1763688" y="2924944"/>
            <a:ext cx="1800200" cy="576064"/>
          </a:xfrm>
          <a:prstGeom prst="roundRect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b="0" dirty="0">
                <a:solidFill>
                  <a:srgbClr val="631908"/>
                </a:solidFill>
              </a:rPr>
              <a:t>First Action:</a:t>
            </a:r>
            <a:endParaRPr kumimoji="0" lang="en-GB" sz="2000" b="0" i="0" u="none" strike="noStrike" cap="none" normalizeH="0" dirty="0">
              <a:ln>
                <a:noFill/>
              </a:ln>
              <a:solidFill>
                <a:srgbClr val="631908"/>
              </a:solidFill>
              <a:effectLst/>
              <a:latin typeface="Chalkboard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sz="2000" b="0" dirty="0">
              <a:solidFill>
                <a:srgbClr val="631908"/>
              </a:solidFill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251520" y="3645024"/>
            <a:ext cx="2304256" cy="1152128"/>
          </a:xfrm>
          <a:prstGeom prst="roundRect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b="0" dirty="0">
                <a:solidFill>
                  <a:srgbClr val="631908"/>
                </a:solidFill>
              </a:rPr>
              <a:t>First square that your attention discerned?</a:t>
            </a:r>
            <a:endParaRPr kumimoji="0" lang="en-GB" sz="2000" b="0" i="0" u="none" strike="noStrike" cap="none" normalizeH="0" dirty="0">
              <a:ln>
                <a:noFill/>
              </a:ln>
              <a:solidFill>
                <a:srgbClr val="631908"/>
              </a:solidFill>
              <a:effectLst/>
              <a:latin typeface="Chalkboard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sz="2000" b="0" dirty="0">
              <a:solidFill>
                <a:srgbClr val="631908"/>
              </a:solidFill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2915816" y="3933056"/>
            <a:ext cx="3024336" cy="576064"/>
          </a:xfrm>
          <a:prstGeom prst="roundRect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b="0" dirty="0">
                <a:solidFill>
                  <a:srgbClr val="631908"/>
                </a:solidFill>
              </a:rPr>
              <a:t>Analyse ‘pattern’ first?</a:t>
            </a:r>
            <a:endParaRPr kumimoji="0" lang="en-GB" sz="2000" b="0" i="0" u="none" strike="noStrike" cap="none" normalizeH="0" dirty="0">
              <a:ln>
                <a:noFill/>
              </a:ln>
              <a:solidFill>
                <a:srgbClr val="631908"/>
              </a:solidFill>
              <a:effectLst/>
              <a:latin typeface="Chalkboard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sz="2000" b="0" dirty="0">
              <a:solidFill>
                <a:srgbClr val="6319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173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Chalkboard" charset="0"/>
                <a:ea typeface="ＭＳ Ｐゴシック" charset="0"/>
                <a:cs typeface="ＭＳ Ｐゴシック" charset="0"/>
              </a:rPr>
              <a:t>Skip Counting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4211638" y="4292600"/>
          <a:ext cx="612775" cy="865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1" name="Equation" r:id="rId4" imgW="279400" imgH="393700" progId="Equation.DSMT4">
                  <p:embed/>
                </p:oleObj>
              </mc:Choice>
              <mc:Fallback>
                <p:oleObj name="Equation" r:id="rId4" imgW="279400" imgH="393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638" y="4292600"/>
                        <a:ext cx="612775" cy="865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258888" y="1484313"/>
            <a:ext cx="1343025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GB" b="0">
                <a:solidFill>
                  <a:srgbClr val="732600"/>
                </a:solidFill>
              </a:rPr>
              <a:t>1 2 3 4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47813" y="1987550"/>
            <a:ext cx="1412875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GB" b="0">
                <a:solidFill>
                  <a:srgbClr val="732600"/>
                </a:solidFill>
              </a:rPr>
              <a:t>2 3 4 5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95475" y="2473325"/>
            <a:ext cx="1414463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GB" b="0">
                <a:solidFill>
                  <a:srgbClr val="732600"/>
                </a:solidFill>
              </a:rPr>
              <a:t>3 4 5 6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22500" y="2976563"/>
            <a:ext cx="1412875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GB" b="0">
                <a:solidFill>
                  <a:srgbClr val="732600"/>
                </a:solidFill>
              </a:rPr>
              <a:t>4 5 6 7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32063" y="3500438"/>
            <a:ext cx="455612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GB" b="0">
                <a:solidFill>
                  <a:srgbClr val="732600"/>
                </a:solidFill>
              </a:rPr>
              <a:t>…</a:t>
            </a:r>
          </a:p>
        </p:txBody>
      </p:sp>
      <p:sp>
        <p:nvSpPr>
          <p:cNvPr id="34826" name="Rounded Rectangular Callout 9"/>
          <p:cNvSpPr>
            <a:spLocks noChangeArrowheads="1"/>
          </p:cNvSpPr>
          <p:nvPr/>
        </p:nvSpPr>
        <p:spPr bwMode="auto">
          <a:xfrm>
            <a:off x="1547813" y="5229225"/>
            <a:ext cx="3311525" cy="1079500"/>
          </a:xfrm>
          <a:prstGeom prst="wedgeRoundRectCallout">
            <a:avLst>
              <a:gd name="adj1" fmla="val -42134"/>
              <a:gd name="adj2" fmla="val -76042"/>
              <a:gd name="adj3" fmla="val 16667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r>
              <a:rPr lang="en-GB" sz="2400" b="0">
                <a:solidFill>
                  <a:srgbClr val="631908"/>
                </a:solidFill>
              </a:rPr>
              <a:t>A taste of obstacles to counting?</a:t>
            </a:r>
          </a:p>
        </p:txBody>
      </p:sp>
      <p:sp>
        <p:nvSpPr>
          <p:cNvPr id="34827" name="Rounded Rectangular Callout 10"/>
          <p:cNvSpPr>
            <a:spLocks noChangeArrowheads="1"/>
          </p:cNvSpPr>
          <p:nvPr/>
        </p:nvSpPr>
        <p:spPr bwMode="auto">
          <a:xfrm>
            <a:off x="4356100" y="1484313"/>
            <a:ext cx="2087563" cy="1441450"/>
          </a:xfrm>
          <a:prstGeom prst="wedgeRoundRectCallout">
            <a:avLst>
              <a:gd name="adj1" fmla="val -108750"/>
              <a:gd name="adj2" fmla="val -4921"/>
              <a:gd name="adj3" fmla="val 16667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r>
              <a:rPr lang="en-GB" sz="2400" b="0">
                <a:solidFill>
                  <a:srgbClr val="631908"/>
                </a:solidFill>
              </a:rPr>
              <a:t>A taste of obstacles to counting?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539750" y="4076700"/>
            <a:ext cx="3960813" cy="9350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/>
          <a:lstStyle>
            <a:lvl1pPr marL="342900" indent="-34290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75000"/>
              <a:buFont typeface="Wingdings" charset="2"/>
              <a:buChar char="v"/>
              <a:defRPr/>
            </a:pPr>
            <a:r>
              <a:rPr lang="en-GB" sz="2400" b="0">
                <a:solidFill>
                  <a:srgbClr val="732600"/>
                </a:solidFill>
              </a:rPr>
              <a:t>Start at 101; </a:t>
            </a:r>
          </a:p>
          <a:p>
            <a:pPr eaLnBrk="0" hangingPunct="0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75000"/>
              <a:buFont typeface="Wingdings" charset="2"/>
              <a:buChar char="v"/>
              <a:defRPr/>
            </a:pPr>
            <a:r>
              <a:rPr lang="en-GB" sz="2400" b="0">
                <a:solidFill>
                  <a:srgbClr val="732600"/>
                </a:solidFill>
              </a:rPr>
              <a:t>count down in steps of</a:t>
            </a:r>
          </a:p>
        </p:txBody>
      </p:sp>
      <p:sp>
        <p:nvSpPr>
          <p:cNvPr id="15" name="Cloud Callout 14"/>
          <p:cNvSpPr>
            <a:spLocks noChangeArrowheads="1"/>
          </p:cNvSpPr>
          <p:nvPr/>
        </p:nvSpPr>
        <p:spPr bwMode="auto">
          <a:xfrm>
            <a:off x="6696075" y="549275"/>
            <a:ext cx="2268538" cy="1871663"/>
          </a:xfrm>
          <a:prstGeom prst="cloudCallout">
            <a:avLst>
              <a:gd name="adj1" fmla="val -88616"/>
              <a:gd name="adj2" fmla="val -26079"/>
            </a:avLst>
          </a:prstGeom>
          <a:solidFill>
            <a:srgbClr val="FFB5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r>
              <a:rPr lang="en-GB" sz="2400" b="0">
                <a:solidFill>
                  <a:srgbClr val="631908"/>
                </a:solidFill>
              </a:rPr>
              <a:t>Use of mental imagery?</a:t>
            </a:r>
          </a:p>
        </p:txBody>
      </p:sp>
      <p:sp>
        <p:nvSpPr>
          <p:cNvPr id="21" name="Cloud Callout 20"/>
          <p:cNvSpPr>
            <a:spLocks noChangeArrowheads="1"/>
          </p:cNvSpPr>
          <p:nvPr/>
        </p:nvSpPr>
        <p:spPr bwMode="auto">
          <a:xfrm>
            <a:off x="6300788" y="2133600"/>
            <a:ext cx="2376487" cy="1366838"/>
          </a:xfrm>
          <a:prstGeom prst="cloudCallout">
            <a:avLst>
              <a:gd name="adj1" fmla="val -88616"/>
              <a:gd name="adj2" fmla="val -26079"/>
            </a:avLst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r>
              <a:rPr lang="en-GB" sz="2400" b="0">
                <a:solidFill>
                  <a:srgbClr val="FFFF00"/>
                </a:solidFill>
              </a:rPr>
              <a:t>Split attention?</a:t>
            </a:r>
          </a:p>
          <a:p>
            <a:pPr algn="ctr" eaLnBrk="0" hangingPunct="0"/>
            <a:endParaRPr lang="en-GB" sz="2400" b="0">
              <a:solidFill>
                <a:srgbClr val="FFFF00"/>
              </a:solidFill>
            </a:endParaRPr>
          </a:p>
        </p:txBody>
      </p:sp>
      <p:sp>
        <p:nvSpPr>
          <p:cNvPr id="22" name="Cloud Callout 21"/>
          <p:cNvSpPr>
            <a:spLocks noChangeArrowheads="1"/>
          </p:cNvSpPr>
          <p:nvPr/>
        </p:nvSpPr>
        <p:spPr bwMode="auto">
          <a:xfrm>
            <a:off x="5724525" y="3284538"/>
            <a:ext cx="2195513" cy="936625"/>
          </a:xfrm>
          <a:prstGeom prst="cloudCallout">
            <a:avLst>
              <a:gd name="adj1" fmla="val -88616"/>
              <a:gd name="adj2" fmla="val -26079"/>
            </a:avLst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r>
              <a:rPr lang="en-GB" sz="2400" b="0">
                <a:solidFill>
                  <a:srgbClr val="800000"/>
                </a:solidFill>
              </a:rPr>
              <a:t>Pattern?</a:t>
            </a:r>
          </a:p>
          <a:p>
            <a:pPr algn="ctr" eaLnBrk="0" hangingPunct="0"/>
            <a:endParaRPr lang="en-GB" sz="2400" b="0">
              <a:solidFill>
                <a:srgbClr val="800000"/>
              </a:solidFill>
            </a:endParaRPr>
          </a:p>
        </p:txBody>
      </p:sp>
      <p:sp>
        <p:nvSpPr>
          <p:cNvPr id="23" name="Cloud Callout 22"/>
          <p:cNvSpPr/>
          <p:nvPr/>
        </p:nvSpPr>
        <p:spPr bwMode="auto">
          <a:xfrm>
            <a:off x="6372225" y="4076700"/>
            <a:ext cx="2195513" cy="936625"/>
          </a:xfrm>
          <a:prstGeom prst="cloudCallout">
            <a:avLst>
              <a:gd name="adj1" fmla="val -88614"/>
              <a:gd name="adj2" fmla="val -26077"/>
            </a:avLst>
          </a:prstGeom>
          <a:solidFill>
            <a:srgbClr val="00009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r>
              <a:rPr lang="en-GB" sz="2400" b="0">
                <a:solidFill>
                  <a:srgbClr val="FFB5C2"/>
                </a:solidFill>
              </a:rPr>
              <a:t>Rhythm?</a:t>
            </a:r>
          </a:p>
          <a:p>
            <a:pPr algn="ctr" eaLnBrk="0" hangingPunct="0">
              <a:defRPr/>
            </a:pPr>
            <a:endParaRPr lang="en-GB" sz="2400" b="0">
              <a:solidFill>
                <a:srgbClr val="FFB5C2"/>
              </a:solidFill>
            </a:endParaRPr>
          </a:p>
        </p:txBody>
      </p:sp>
      <p:sp>
        <p:nvSpPr>
          <p:cNvPr id="24" name="Cloud Callout 23"/>
          <p:cNvSpPr>
            <a:spLocks noChangeArrowheads="1"/>
          </p:cNvSpPr>
          <p:nvPr/>
        </p:nvSpPr>
        <p:spPr bwMode="auto">
          <a:xfrm>
            <a:off x="6227763" y="5300663"/>
            <a:ext cx="2736850" cy="1152525"/>
          </a:xfrm>
          <a:prstGeom prst="cloudCallout">
            <a:avLst>
              <a:gd name="adj1" fmla="val -81190"/>
              <a:gd name="adj2" fmla="val -84866"/>
            </a:avLst>
          </a:prstGeom>
          <a:solidFill>
            <a:srgbClr val="AAAEF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r>
              <a:rPr lang="en-GB" sz="2400" b="0">
                <a:solidFill>
                  <a:srgbClr val="000090"/>
                </a:solidFill>
              </a:rPr>
              <a:t>Trained Behaviour?</a:t>
            </a:r>
          </a:p>
          <a:p>
            <a:pPr algn="ctr" eaLnBrk="0" hangingPunct="0"/>
            <a:endParaRPr lang="en-GB" sz="2400" b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478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5" grpId="3"/>
      <p:bldP spid="5" grpId="4"/>
      <p:bldP spid="6" grpId="0"/>
      <p:bldP spid="6" grpId="1"/>
      <p:bldP spid="6" grpId="2"/>
      <p:bldP spid="6" grpId="3"/>
      <p:bldP spid="6" grpId="4"/>
      <p:bldP spid="7" grpId="0"/>
      <p:bldP spid="7" grpId="1"/>
      <p:bldP spid="7" grpId="2"/>
      <p:bldP spid="7" grpId="3"/>
      <p:bldP spid="7" grpId="4"/>
      <p:bldP spid="8" grpId="0"/>
      <p:bldP spid="8" grpId="1"/>
      <p:bldP spid="8" grpId="2"/>
      <p:bldP spid="8" grpId="3"/>
      <p:bldP spid="8" grpId="4"/>
      <p:bldP spid="9" grpId="0"/>
      <p:bldP spid="9" grpId="1"/>
      <p:bldP spid="9" grpId="2"/>
      <p:bldP spid="9" grpId="3"/>
      <p:bldP spid="9" grpId="4"/>
      <p:bldP spid="34826" grpId="0" animBg="1"/>
      <p:bldP spid="34826" grpId="1" animBg="1"/>
      <p:bldP spid="34827" grpId="0" animBg="1"/>
      <p:bldP spid="34827" grpId="1" animBg="1"/>
      <p:bldP spid="13" grpId="0" build="p"/>
      <p:bldP spid="15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8575" y="1443038"/>
            <a:ext cx="1241425" cy="61595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GB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73413" y="1443038"/>
            <a:ext cx="615950" cy="61595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GB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24050" y="2039938"/>
            <a:ext cx="1865313" cy="61595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GB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08100" y="2636838"/>
            <a:ext cx="1865313" cy="61595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GB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24050" y="3235325"/>
            <a:ext cx="1865313" cy="61595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GB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40000" y="4418013"/>
            <a:ext cx="1865313" cy="6762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GB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08100" y="4437063"/>
            <a:ext cx="671513" cy="6762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GB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08100" y="3833813"/>
            <a:ext cx="1865313" cy="61595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GB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76863" y="1444625"/>
            <a:ext cx="1260475" cy="61595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GB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251700" y="1423988"/>
            <a:ext cx="615950" cy="12319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GB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76863" y="2655888"/>
            <a:ext cx="674687" cy="61595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GB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251700" y="3271838"/>
            <a:ext cx="615950" cy="61595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GB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37338" y="4456113"/>
            <a:ext cx="1865312" cy="67627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GB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407025" y="3887788"/>
            <a:ext cx="631825" cy="123031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GB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021388" y="2039938"/>
            <a:ext cx="1249362" cy="24638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GB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790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Chalkboard" charset="0"/>
                <a:ea typeface="ＭＳ Ｐゴシック" charset="0"/>
                <a:cs typeface="ＭＳ Ｐゴシック" charset="0"/>
              </a:rPr>
              <a:t>How Many Rectangles Can You Discern?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1403350" y="5661025"/>
            <a:ext cx="7056438" cy="720725"/>
          </a:xfrm>
          <a:prstGeom prst="roundRect">
            <a:avLst/>
          </a:prstGeom>
          <a:solidFill>
            <a:schemeClr val="accent5">
              <a:lumMod val="2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r>
              <a:rPr lang="en-GB" sz="2400" b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You need to discern what it is you are to count!</a:t>
            </a:r>
          </a:p>
        </p:txBody>
      </p:sp>
      <p:sp>
        <p:nvSpPr>
          <p:cNvPr id="20" name="Rounded Rectangular Callout 19"/>
          <p:cNvSpPr/>
          <p:nvPr/>
        </p:nvSpPr>
        <p:spPr bwMode="auto">
          <a:xfrm>
            <a:off x="4572000" y="764704"/>
            <a:ext cx="3456384" cy="1512168"/>
          </a:xfrm>
          <a:prstGeom prst="wedgeRoundRectCallout">
            <a:avLst>
              <a:gd name="adj1" fmla="val -64615"/>
              <a:gd name="adj2" fmla="val 78582"/>
              <a:gd name="adj3" fmla="val 16667"/>
            </a:avLst>
          </a:prstGeom>
          <a:solidFill>
            <a:srgbClr val="FFB5C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rPr>
              <a:t>FIRST:</a:t>
            </a:r>
            <a:br>
              <a: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rPr>
            </a:br>
            <a:r>
              <a: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rPr>
              <a:t>Say What You See (SWYS)</a:t>
            </a:r>
          </a:p>
        </p:txBody>
      </p:sp>
    </p:spTree>
    <p:extLst>
      <p:ext uri="{BB962C8B-B14F-4D97-AF65-F5344CB8AC3E}">
        <p14:creationId xmlns:p14="http://schemas.microsoft.com/office/powerpoint/2010/main" val="4120768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7229E-6 -1.27462E-6 L -0.11377 -0.11796 " pathEditMode="relative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3436E-6 -1.74971E-6 L 0.06114 -0.0591 " pathEditMode="relative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921E-6 -4.26419E-6 L -1.4921E-6 -0.04194 " pathEditMode="relative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4304E-6 3.708E-7 L 0.03178 0.1522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1" y="760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6955E-6 -1.62225E-6 L -0.09275 0.14925 " pathEditMode="relative" ptsTypes="AA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8669E-6 -2.98957E-6 L 0.00104 0.02804 " pathEditMode="relative" ptsTypes="AA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0632E-6 4.73928E-6 L -0.02971 0.04218 " pathEditMode="relative" ptsTypes="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4151E-6 -2.74623E-6 L -0.10527 -0.15179 " pathEditMode="relative" ptsTypes="AA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3952E-6 -3.30243E-6 L 0.06948 -0.15481 " pathEditMode="relative" ptsTypes="AA">
                                      <p:cBhvr>
                                        <p:cTn id="4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406E-6 3.29085E-6 L -0.0528 -0.00858 " pathEditMode="relative" ptsTypes="AA">
                                      <p:cBhvr>
                                        <p:cTn id="5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2687E-6 1.55272E-6 L -0.02641 0.14647 " pathEditMode="relative" ptsTypes="AA">
                                      <p:cBhvr>
                                        <p:cTn id="5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728E-6 9.96524E-7 L 3.7728E-6 0.14647 " pathEditMode="relative" ptsTypes="AA">
                                      <p:cBhvr>
                                        <p:cTn id="5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4619E-6 -5.73581E-6 L 0.06966 -5.73581E-6 " pathEditMode="relative" ptsTypes="AA">
                                      <p:cBhvr>
                                        <p:cTn id="5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2" grpId="1" animBg="1"/>
      <p:bldP spid="13" grpId="0" animBg="1"/>
      <p:bldP spid="13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3" grpId="0" animBg="1"/>
      <p:bldP spid="20" grpId="0" animBg="1"/>
      <p:bldP spid="2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halkboard" charset="0"/>
                <a:ea typeface="ＭＳ Ｐゴシック" charset="0"/>
                <a:cs typeface="ＭＳ Ｐゴシック" charset="0"/>
              </a:rPr>
              <a:t>Working with Patterns</a:t>
            </a:r>
          </a:p>
        </p:txBody>
      </p:sp>
      <p:grpSp>
        <p:nvGrpSpPr>
          <p:cNvPr id="44034" name="Group 73"/>
          <p:cNvGrpSpPr>
            <a:grpSpLocks/>
          </p:cNvGrpSpPr>
          <p:nvPr/>
        </p:nvGrpSpPr>
        <p:grpSpPr bwMode="auto">
          <a:xfrm>
            <a:off x="179388" y="934295"/>
            <a:ext cx="5376561" cy="523220"/>
            <a:chOff x="533401" y="934280"/>
            <a:chExt cx="5376073" cy="522603"/>
          </a:xfrm>
        </p:grpSpPr>
        <p:sp>
          <p:nvSpPr>
            <p:cNvPr id="4" name="Rectangle 3"/>
            <p:cNvSpPr>
              <a:spLocks noChangeArrowheads="1"/>
            </p:cNvSpPr>
            <p:nvPr/>
          </p:nvSpPr>
          <p:spPr bwMode="auto">
            <a:xfrm>
              <a:off x="533401" y="955635"/>
              <a:ext cx="468269" cy="477274"/>
            </a:xfrm>
            <a:prstGeom prst="rect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1001670" y="955635"/>
              <a:ext cx="468270" cy="477274"/>
            </a:xfrm>
            <a:prstGeom prst="rect">
              <a:avLst/>
            </a:prstGeom>
            <a:solidFill>
              <a:srgbClr val="008000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1469941" y="955635"/>
              <a:ext cx="468269" cy="477274"/>
            </a:xfrm>
            <a:prstGeom prst="rect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1938210" y="955635"/>
              <a:ext cx="468270" cy="477274"/>
            </a:xfrm>
            <a:prstGeom prst="rect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2406481" y="955635"/>
              <a:ext cx="468269" cy="477274"/>
            </a:xfrm>
            <a:prstGeom prst="rect">
              <a:avLst/>
            </a:prstGeom>
            <a:solidFill>
              <a:srgbClr val="008000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2874750" y="955635"/>
              <a:ext cx="468270" cy="477274"/>
            </a:xfrm>
            <a:prstGeom prst="rect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3343021" y="955635"/>
              <a:ext cx="468269" cy="477274"/>
            </a:xfrm>
            <a:prstGeom prst="rect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3811290" y="955635"/>
              <a:ext cx="468270" cy="477274"/>
            </a:xfrm>
            <a:prstGeom prst="rect">
              <a:avLst/>
            </a:prstGeom>
            <a:solidFill>
              <a:srgbClr val="008000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4279561" y="955635"/>
              <a:ext cx="468269" cy="477274"/>
            </a:xfrm>
            <a:prstGeom prst="rect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4747830" y="955635"/>
              <a:ext cx="468270" cy="477274"/>
            </a:xfrm>
            <a:prstGeom prst="rect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4081" name="Text Box 13"/>
            <p:cNvSpPr txBox="1">
              <a:spLocks noChangeArrowheads="1"/>
            </p:cNvSpPr>
            <p:nvPr/>
          </p:nvSpPr>
          <p:spPr bwMode="auto">
            <a:xfrm>
              <a:off x="5438392" y="934280"/>
              <a:ext cx="471082" cy="5226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9pPr>
            </a:lstStyle>
            <a:p>
              <a:r>
                <a:rPr lang="en-US" b="0">
                  <a:solidFill>
                    <a:srgbClr val="732600"/>
                  </a:solidFill>
                </a:rPr>
                <a:t>…</a:t>
              </a:r>
            </a:p>
          </p:txBody>
        </p:sp>
        <p:sp>
          <p:nvSpPr>
            <p:cNvPr id="16" name="Line 15"/>
            <p:cNvSpPr>
              <a:spLocks noChangeShapeType="1"/>
            </p:cNvSpPr>
            <p:nvPr/>
          </p:nvSpPr>
          <p:spPr bwMode="auto">
            <a:xfrm>
              <a:off x="5216101" y="1428152"/>
              <a:ext cx="29366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" name="Line 16"/>
            <p:cNvSpPr>
              <a:spLocks noChangeShapeType="1"/>
            </p:cNvSpPr>
            <p:nvPr/>
          </p:nvSpPr>
          <p:spPr bwMode="auto">
            <a:xfrm>
              <a:off x="5216101" y="949292"/>
              <a:ext cx="29366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37892" name="Group 72"/>
          <p:cNvGrpSpPr>
            <a:grpSpLocks/>
          </p:cNvGrpSpPr>
          <p:nvPr/>
        </p:nvGrpSpPr>
        <p:grpSpPr bwMode="auto">
          <a:xfrm>
            <a:off x="185738" y="1557338"/>
            <a:ext cx="6387588" cy="581025"/>
            <a:chOff x="539552" y="1556792"/>
            <a:chExt cx="6388017" cy="581739"/>
          </a:xfrm>
        </p:grpSpPr>
        <p:sp>
          <p:nvSpPr>
            <p:cNvPr id="36" name="Line 15"/>
            <p:cNvSpPr>
              <a:spLocks noChangeShapeType="1"/>
            </p:cNvSpPr>
            <p:nvPr/>
          </p:nvSpPr>
          <p:spPr bwMode="auto">
            <a:xfrm>
              <a:off x="6124752" y="2132173"/>
              <a:ext cx="293707" cy="0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" name="Line 16"/>
            <p:cNvSpPr>
              <a:spLocks noChangeShapeType="1"/>
            </p:cNvSpPr>
            <p:nvPr/>
          </p:nvSpPr>
          <p:spPr bwMode="auto">
            <a:xfrm>
              <a:off x="6124752" y="1664875"/>
              <a:ext cx="293707" cy="0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539552" y="1672821"/>
              <a:ext cx="468343" cy="462531"/>
            </a:xfrm>
            <a:prstGeom prst="rect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1007895" y="1672821"/>
              <a:ext cx="468344" cy="462531"/>
            </a:xfrm>
            <a:prstGeom prst="rect">
              <a:avLst/>
            </a:prstGeom>
            <a:solidFill>
              <a:srgbClr val="008000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1476240" y="1672821"/>
              <a:ext cx="469932" cy="462531"/>
            </a:xfrm>
            <a:prstGeom prst="rect">
              <a:avLst/>
            </a:prstGeom>
            <a:solidFill>
              <a:srgbClr val="008000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1946172" y="1672821"/>
              <a:ext cx="468343" cy="462531"/>
            </a:xfrm>
            <a:prstGeom prst="rect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2414515" y="1672821"/>
              <a:ext cx="468344" cy="462531"/>
            </a:xfrm>
            <a:prstGeom prst="rect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2882859" y="1672821"/>
              <a:ext cx="468343" cy="462531"/>
            </a:xfrm>
            <a:prstGeom prst="rect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3351203" y="1672821"/>
              <a:ext cx="468344" cy="462531"/>
            </a:xfrm>
            <a:prstGeom prst="rect">
              <a:avLst/>
            </a:prstGeom>
            <a:solidFill>
              <a:srgbClr val="008000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>
              <a:off x="3819547" y="1672821"/>
              <a:ext cx="469932" cy="462531"/>
            </a:xfrm>
            <a:prstGeom prst="rect">
              <a:avLst/>
            </a:prstGeom>
            <a:solidFill>
              <a:srgbClr val="008000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" name="Rectangle 27"/>
            <p:cNvSpPr>
              <a:spLocks noChangeArrowheads="1"/>
            </p:cNvSpPr>
            <p:nvPr/>
          </p:nvSpPr>
          <p:spPr bwMode="auto">
            <a:xfrm>
              <a:off x="4289479" y="1672821"/>
              <a:ext cx="468343" cy="462531"/>
            </a:xfrm>
            <a:prstGeom prst="rect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" name="Rectangle 28"/>
            <p:cNvSpPr>
              <a:spLocks noChangeArrowheads="1"/>
            </p:cNvSpPr>
            <p:nvPr/>
          </p:nvSpPr>
          <p:spPr bwMode="auto">
            <a:xfrm>
              <a:off x="4757822" y="1672821"/>
              <a:ext cx="468344" cy="462531"/>
            </a:xfrm>
            <a:prstGeom prst="rect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4065" name="Text Box 13"/>
            <p:cNvSpPr txBox="1">
              <a:spLocks noChangeArrowheads="1"/>
            </p:cNvSpPr>
            <p:nvPr/>
          </p:nvSpPr>
          <p:spPr bwMode="auto">
            <a:xfrm>
              <a:off x="6456412" y="1556792"/>
              <a:ext cx="471157" cy="523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9pPr>
            </a:lstStyle>
            <a:p>
              <a:r>
                <a:rPr lang="en-US" b="0">
                  <a:solidFill>
                    <a:srgbClr val="732600"/>
                  </a:solidFill>
                </a:rPr>
                <a:t>…</a:t>
              </a:r>
            </a:p>
          </p:txBody>
        </p:sp>
        <p:grpSp>
          <p:nvGrpSpPr>
            <p:cNvPr id="44066" name="Group 30"/>
            <p:cNvGrpSpPr>
              <a:grpSpLocks/>
            </p:cNvGrpSpPr>
            <p:nvPr/>
          </p:nvGrpSpPr>
          <p:grpSpPr bwMode="auto">
            <a:xfrm>
              <a:off x="5226174" y="1672729"/>
              <a:ext cx="292914" cy="462791"/>
              <a:chOff x="4176" y="624"/>
              <a:chExt cx="240" cy="384"/>
            </a:xfrm>
          </p:grpSpPr>
          <p:sp>
            <p:nvSpPr>
              <p:cNvPr id="32" name="Line 15"/>
              <p:cNvSpPr>
                <a:spLocks noChangeShapeType="1"/>
              </p:cNvSpPr>
              <p:nvPr/>
            </p:nvSpPr>
            <p:spPr bwMode="auto">
              <a:xfrm>
                <a:off x="4176" y="1008"/>
                <a:ext cx="243" cy="0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3" name="Line 16"/>
              <p:cNvSpPr>
                <a:spLocks noChangeShapeType="1"/>
              </p:cNvSpPr>
              <p:nvPr/>
            </p:nvSpPr>
            <p:spPr bwMode="auto">
              <a:xfrm>
                <a:off x="4176" y="624"/>
                <a:ext cx="243" cy="0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34" name="Rectangle 33"/>
            <p:cNvSpPr>
              <a:spLocks noChangeArrowheads="1"/>
            </p:cNvSpPr>
            <p:nvPr/>
          </p:nvSpPr>
          <p:spPr bwMode="auto">
            <a:xfrm>
              <a:off x="5227754" y="1676000"/>
              <a:ext cx="469932" cy="462531"/>
            </a:xfrm>
            <a:prstGeom prst="rect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" name="Rectangle 34"/>
            <p:cNvSpPr>
              <a:spLocks noChangeArrowheads="1"/>
            </p:cNvSpPr>
            <p:nvPr/>
          </p:nvSpPr>
          <p:spPr bwMode="auto">
            <a:xfrm>
              <a:off x="5699274" y="1672821"/>
              <a:ext cx="468343" cy="464120"/>
            </a:xfrm>
            <a:prstGeom prst="rect">
              <a:avLst/>
            </a:prstGeom>
            <a:solidFill>
              <a:srgbClr val="008000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2293" name="Group 74"/>
          <p:cNvGrpSpPr>
            <a:grpSpLocks/>
          </p:cNvGrpSpPr>
          <p:nvPr/>
        </p:nvGrpSpPr>
        <p:grpSpPr bwMode="auto">
          <a:xfrm>
            <a:off x="971550" y="5424488"/>
            <a:ext cx="5376562" cy="596900"/>
            <a:chOff x="533401" y="836713"/>
            <a:chExt cx="5376073" cy="596196"/>
          </a:xfrm>
        </p:grpSpPr>
        <p:sp>
          <p:nvSpPr>
            <p:cNvPr id="76" name="Rectangle 75"/>
            <p:cNvSpPr>
              <a:spLocks noChangeArrowheads="1"/>
            </p:cNvSpPr>
            <p:nvPr/>
          </p:nvSpPr>
          <p:spPr bwMode="auto">
            <a:xfrm>
              <a:off x="533401" y="955635"/>
              <a:ext cx="468270" cy="477274"/>
            </a:xfrm>
            <a:prstGeom prst="rect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7" name="Rectangle 76"/>
            <p:cNvSpPr>
              <a:spLocks noChangeArrowheads="1"/>
            </p:cNvSpPr>
            <p:nvPr/>
          </p:nvSpPr>
          <p:spPr bwMode="auto">
            <a:xfrm>
              <a:off x="1001671" y="955635"/>
              <a:ext cx="468269" cy="477274"/>
            </a:xfrm>
            <a:prstGeom prst="rect">
              <a:avLst/>
            </a:prstGeom>
            <a:solidFill>
              <a:srgbClr val="008000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8" name="Rectangle 77"/>
            <p:cNvSpPr>
              <a:spLocks noChangeArrowheads="1"/>
            </p:cNvSpPr>
            <p:nvPr/>
          </p:nvSpPr>
          <p:spPr bwMode="auto">
            <a:xfrm>
              <a:off x="1469941" y="955635"/>
              <a:ext cx="468270" cy="477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9" name="Rectangle 78"/>
            <p:cNvSpPr>
              <a:spLocks noChangeArrowheads="1"/>
            </p:cNvSpPr>
            <p:nvPr/>
          </p:nvSpPr>
          <p:spPr bwMode="auto">
            <a:xfrm>
              <a:off x="1938211" y="955635"/>
              <a:ext cx="468269" cy="477274"/>
            </a:xfrm>
            <a:prstGeom prst="rect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80" name="Rectangle 79"/>
            <p:cNvSpPr>
              <a:spLocks noChangeArrowheads="1"/>
            </p:cNvSpPr>
            <p:nvPr/>
          </p:nvSpPr>
          <p:spPr bwMode="auto">
            <a:xfrm>
              <a:off x="2406481" y="955635"/>
              <a:ext cx="468270" cy="477274"/>
            </a:xfrm>
            <a:prstGeom prst="rect">
              <a:avLst/>
            </a:prstGeom>
            <a:solidFill>
              <a:srgbClr val="008000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81" name="Rectangle 80"/>
            <p:cNvSpPr>
              <a:spLocks noChangeArrowheads="1"/>
            </p:cNvSpPr>
            <p:nvPr/>
          </p:nvSpPr>
          <p:spPr bwMode="auto">
            <a:xfrm>
              <a:off x="2874751" y="955635"/>
              <a:ext cx="468269" cy="477274"/>
            </a:xfrm>
            <a:prstGeom prst="rect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82" name="Rectangle 81"/>
            <p:cNvSpPr>
              <a:spLocks noChangeArrowheads="1"/>
            </p:cNvSpPr>
            <p:nvPr/>
          </p:nvSpPr>
          <p:spPr bwMode="auto">
            <a:xfrm>
              <a:off x="3343020" y="955635"/>
              <a:ext cx="468270" cy="477274"/>
            </a:xfrm>
            <a:prstGeom prst="rect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83" name="Rectangle 82"/>
            <p:cNvSpPr>
              <a:spLocks noChangeArrowheads="1"/>
            </p:cNvSpPr>
            <p:nvPr/>
          </p:nvSpPr>
          <p:spPr bwMode="auto">
            <a:xfrm>
              <a:off x="3811291" y="955635"/>
              <a:ext cx="468269" cy="477274"/>
            </a:xfrm>
            <a:prstGeom prst="rect">
              <a:avLst/>
            </a:prstGeom>
            <a:solidFill>
              <a:srgbClr val="008000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84" name="Rectangle 83"/>
            <p:cNvSpPr>
              <a:spLocks noChangeArrowheads="1"/>
            </p:cNvSpPr>
            <p:nvPr/>
          </p:nvSpPr>
          <p:spPr bwMode="auto">
            <a:xfrm>
              <a:off x="4279560" y="955635"/>
              <a:ext cx="468270" cy="477274"/>
            </a:xfrm>
            <a:prstGeom prst="rect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85" name="Rectangle 84"/>
            <p:cNvSpPr>
              <a:spLocks noChangeArrowheads="1"/>
            </p:cNvSpPr>
            <p:nvPr/>
          </p:nvSpPr>
          <p:spPr bwMode="auto">
            <a:xfrm>
              <a:off x="4747830" y="955635"/>
              <a:ext cx="468269" cy="477274"/>
            </a:xfrm>
            <a:prstGeom prst="rect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4050" name="Text Box 13"/>
            <p:cNvSpPr txBox="1">
              <a:spLocks noChangeArrowheads="1"/>
            </p:cNvSpPr>
            <p:nvPr/>
          </p:nvSpPr>
          <p:spPr bwMode="auto">
            <a:xfrm>
              <a:off x="5438392" y="836713"/>
              <a:ext cx="471082" cy="5226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9pPr>
            </a:lstStyle>
            <a:p>
              <a:r>
                <a:rPr lang="en-US" b="0">
                  <a:solidFill>
                    <a:srgbClr val="732600"/>
                  </a:solidFill>
                </a:rPr>
                <a:t>…</a:t>
              </a:r>
            </a:p>
          </p:txBody>
        </p:sp>
        <p:sp>
          <p:nvSpPr>
            <p:cNvPr id="87" name="Line 15"/>
            <p:cNvSpPr>
              <a:spLocks noChangeShapeType="1"/>
            </p:cNvSpPr>
            <p:nvPr/>
          </p:nvSpPr>
          <p:spPr bwMode="auto">
            <a:xfrm>
              <a:off x="5216100" y="1428152"/>
              <a:ext cx="293661" cy="0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88" name="Line 16"/>
            <p:cNvSpPr>
              <a:spLocks noChangeShapeType="1"/>
            </p:cNvSpPr>
            <p:nvPr/>
          </p:nvSpPr>
          <p:spPr bwMode="auto">
            <a:xfrm>
              <a:off x="5216100" y="949292"/>
              <a:ext cx="293661" cy="0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89" name="Content Placeholder 2"/>
          <p:cNvSpPr txBox="1">
            <a:spLocks/>
          </p:cNvSpPr>
          <p:nvPr/>
        </p:nvSpPr>
        <p:spPr bwMode="auto">
          <a:xfrm>
            <a:off x="179388" y="4919663"/>
            <a:ext cx="8064500" cy="504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0"/>
              <a:buChar char="u"/>
              <a:defRPr sz="24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Lucida Grande" charset="0"/>
              <a:buChar char="…"/>
              <a:defRPr sz="2400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Lucida Grande" charset="0"/>
              <a:buChar char="…"/>
              <a:defRPr sz="20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Lucida Grande" charset="0"/>
              <a:buChar char="…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Lucida Grande" charset="0"/>
              <a:buChar char="…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buClr>
                <a:schemeClr val="accent3">
                  <a:lumMod val="50000"/>
                </a:schemeClr>
              </a:buClr>
              <a:buFont typeface="Wingdings" charset="2"/>
              <a:buChar char="v"/>
              <a:defRPr/>
            </a:pPr>
            <a:r>
              <a:rPr lang="en-US" b="0">
                <a:solidFill>
                  <a:srgbClr val="732600"/>
                </a:solidFill>
                <a:effectLst/>
                <a:latin typeface="Chalkboard" charset="0"/>
                <a:ea typeface="ＭＳ Ｐゴシック" charset="0"/>
                <a:cs typeface="ＭＳ Ｐゴシック" charset="0"/>
              </a:rPr>
              <a:t>What colour should the missing square be?</a:t>
            </a:r>
          </a:p>
          <a:p>
            <a:pPr>
              <a:buClr>
                <a:schemeClr val="accent3">
                  <a:lumMod val="50000"/>
                </a:schemeClr>
              </a:buClr>
              <a:buFont typeface="Wingdings" charset="2"/>
              <a:buChar char="v"/>
              <a:defRPr/>
            </a:pPr>
            <a:endParaRPr lang="en-US" b="0">
              <a:solidFill>
                <a:srgbClr val="732600"/>
              </a:solidFill>
              <a:effectLst/>
              <a:latin typeface="Chalkboar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038" name="Oval Callout 13"/>
          <p:cNvSpPr>
            <a:spLocks noChangeArrowheads="1"/>
          </p:cNvSpPr>
          <p:nvPr/>
        </p:nvSpPr>
        <p:spPr bwMode="auto">
          <a:xfrm>
            <a:off x="6659563" y="836613"/>
            <a:ext cx="2376487" cy="1871662"/>
          </a:xfrm>
          <a:prstGeom prst="wedgeEllipseCallout">
            <a:avLst>
              <a:gd name="adj1" fmla="val -82241"/>
              <a:gd name="adj2" fmla="val -29144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r>
              <a:rPr lang="en-GB" sz="2000" b="0">
                <a:solidFill>
                  <a:srgbClr val="631908"/>
                </a:solidFill>
              </a:rPr>
              <a:t>A repeating pattern has appeared at least twice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79388" y="2498725"/>
            <a:ext cx="8569325" cy="19383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Clr>
                <a:schemeClr val="accent3">
                  <a:lumMod val="50000"/>
                </a:schemeClr>
              </a:buClr>
              <a:buFont typeface="Wingdings" charset="2"/>
              <a:buChar char="v"/>
              <a:defRPr/>
            </a:pPr>
            <a:r>
              <a:rPr lang="en-US" sz="2400" b="0">
                <a:solidFill>
                  <a:srgbClr val="732600"/>
                </a:solidFill>
              </a:rPr>
              <a:t>Extend both sequences</a:t>
            </a:r>
          </a:p>
          <a:p>
            <a:pPr marL="342900" indent="-342900">
              <a:buClr>
                <a:schemeClr val="accent3">
                  <a:lumMod val="50000"/>
                </a:schemeClr>
              </a:buClr>
              <a:buFont typeface="Wingdings" charset="2"/>
              <a:buChar char="v"/>
              <a:defRPr/>
            </a:pPr>
            <a:r>
              <a:rPr lang="en-US" sz="2400" b="0">
                <a:solidFill>
                  <a:srgbClr val="732600"/>
                </a:solidFill>
              </a:rPr>
              <a:t>What colour will the 100</a:t>
            </a:r>
            <a:r>
              <a:rPr lang="en-US" sz="2400" b="0" baseline="30000">
                <a:solidFill>
                  <a:srgbClr val="732600"/>
                </a:solidFill>
              </a:rPr>
              <a:t>th</a:t>
            </a:r>
            <a:r>
              <a:rPr lang="en-US" sz="2400" b="0">
                <a:solidFill>
                  <a:srgbClr val="732600"/>
                </a:solidFill>
              </a:rPr>
              <a:t> square be in each?</a:t>
            </a:r>
          </a:p>
          <a:p>
            <a:pPr marL="342900" indent="-342900">
              <a:buClr>
                <a:schemeClr val="accent3">
                  <a:lumMod val="50000"/>
                </a:schemeClr>
              </a:buClr>
              <a:buFont typeface="Wingdings" charset="2"/>
              <a:buChar char="v"/>
              <a:defRPr/>
            </a:pPr>
            <a:r>
              <a:rPr lang="en-US" sz="2400" b="0">
                <a:solidFill>
                  <a:srgbClr val="732600"/>
                </a:solidFill>
              </a:rPr>
              <a:t>What square will have the 37</a:t>
            </a:r>
            <a:r>
              <a:rPr lang="en-US" sz="2400" b="0" baseline="30000">
                <a:solidFill>
                  <a:srgbClr val="732600"/>
                </a:solidFill>
              </a:rPr>
              <a:t>th</a:t>
            </a:r>
            <a:r>
              <a:rPr lang="en-US" sz="2400" b="0">
                <a:solidFill>
                  <a:srgbClr val="732600"/>
                </a:solidFill>
              </a:rPr>
              <a:t> green square in each?</a:t>
            </a:r>
          </a:p>
          <a:p>
            <a:pPr marL="342900" indent="-342900">
              <a:buClr>
                <a:schemeClr val="accent3">
                  <a:lumMod val="50000"/>
                </a:schemeClr>
              </a:buClr>
              <a:buFont typeface="Wingdings" charset="2"/>
              <a:buChar char="v"/>
              <a:defRPr/>
            </a:pPr>
            <a:r>
              <a:rPr lang="en-US" sz="2400" b="0">
                <a:solidFill>
                  <a:srgbClr val="732600"/>
                </a:solidFill>
              </a:rPr>
              <a:t>At what squares will the first of a pair of greens in the second sequence align with a green in the first sequence?</a:t>
            </a:r>
          </a:p>
        </p:txBody>
      </p:sp>
      <p:sp>
        <p:nvSpPr>
          <p:cNvPr id="53" name="Line 15"/>
          <p:cNvSpPr>
            <a:spLocks noChangeShapeType="1"/>
          </p:cNvSpPr>
          <p:nvPr/>
        </p:nvSpPr>
        <p:spPr bwMode="auto">
          <a:xfrm>
            <a:off x="5791688" y="2162265"/>
            <a:ext cx="29368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cs typeface="+mn-cs"/>
            </a:endParaRPr>
          </a:p>
        </p:txBody>
      </p:sp>
      <p:sp>
        <p:nvSpPr>
          <p:cNvPr id="54" name="Line 16"/>
          <p:cNvSpPr>
            <a:spLocks noChangeShapeType="1"/>
          </p:cNvSpPr>
          <p:nvPr/>
        </p:nvSpPr>
        <p:spPr bwMode="auto">
          <a:xfrm>
            <a:off x="5791688" y="1682840"/>
            <a:ext cx="29368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cs typeface="+mn-cs"/>
            </a:endParaRPr>
          </a:p>
        </p:txBody>
      </p:sp>
      <p:sp>
        <p:nvSpPr>
          <p:cNvPr id="55" name="Line 15"/>
          <p:cNvSpPr>
            <a:spLocks noChangeShapeType="1"/>
          </p:cNvSpPr>
          <p:nvPr/>
        </p:nvSpPr>
        <p:spPr bwMode="auto">
          <a:xfrm>
            <a:off x="5652120" y="6021288"/>
            <a:ext cx="29368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cs typeface="+mn-cs"/>
            </a:endParaRPr>
          </a:p>
        </p:txBody>
      </p:sp>
      <p:sp>
        <p:nvSpPr>
          <p:cNvPr id="56" name="Line 16"/>
          <p:cNvSpPr>
            <a:spLocks noChangeShapeType="1"/>
          </p:cNvSpPr>
          <p:nvPr/>
        </p:nvSpPr>
        <p:spPr bwMode="auto">
          <a:xfrm>
            <a:off x="5652120" y="5541863"/>
            <a:ext cx="29368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10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15" grpId="0" build="p" bldLvl="2"/>
      <p:bldP spid="53" grpId="0" animBg="1"/>
      <p:bldP spid="54" grpId="0" animBg="1"/>
      <p:bldP spid="55" grpId="0" animBg="1"/>
      <p:bldP spid="56" grpId="0" animBg="1"/>
    </p:bldLst>
  </p:timing>
</p:sld>
</file>

<file path=ppt/theme/theme1.xml><?xml version="1.0" encoding="utf-8"?>
<a:theme xmlns:a="http://schemas.openxmlformats.org/drawingml/2006/main" name="Yellow on Blue">
  <a:themeElements>
    <a:clrScheme name="Custom 1">
      <a:dk1>
        <a:srgbClr val="FFFF99"/>
      </a:dk1>
      <a:lt1>
        <a:srgbClr val="6699FF"/>
      </a:lt1>
      <a:dk2>
        <a:srgbClr val="993300"/>
      </a:dk2>
      <a:lt2>
        <a:srgbClr val="FFFF00"/>
      </a:lt2>
      <a:accent1>
        <a:srgbClr val="F57B49"/>
      </a:accent1>
      <a:accent2>
        <a:srgbClr val="FF00FF"/>
      </a:accent2>
      <a:accent3>
        <a:srgbClr val="AAAAFF"/>
      </a:accent3>
      <a:accent4>
        <a:srgbClr val="DADADA"/>
      </a:accent4>
      <a:accent5>
        <a:srgbClr val="F9BFB1"/>
      </a:accent5>
      <a:accent6>
        <a:srgbClr val="E700E7"/>
      </a:accent6>
      <a:hlink>
        <a:srgbClr val="FF0000"/>
      </a:hlink>
      <a:folHlink>
        <a:srgbClr val="919191"/>
      </a:folHlink>
    </a:clrScheme>
    <a:fontScheme name="Yellow on Blue">
      <a:majorFont>
        <a:latin typeface="Chalkboard"/>
        <a:ea typeface=""/>
        <a:cs typeface=""/>
      </a:majorFont>
      <a:minorFont>
        <a:latin typeface="Chalkboar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CCFFCC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>
            <a:ln>
              <a:noFill/>
            </a:ln>
            <a:solidFill>
              <a:srgbClr val="631908"/>
            </a:solidFill>
            <a:effectLst/>
            <a:latin typeface="Chalkboard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halkboard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b="0" dirty="0"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a:defRPr>
        </a:defPPr>
      </a:lstStyle>
    </a:txDef>
  </a:objectDefaults>
  <a:extraClrSchemeLst>
    <a:extraClrScheme>
      <a:clrScheme name="Yellow on Blu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Yellow on Blu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Yellow on Blu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Yellow on Blu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Yellow on Blu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Yellow on Blu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Yellow on Blu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itle &amp; Bullets">
  <a:themeElements>
    <a:clrScheme name="">
      <a:dk1>
        <a:srgbClr val="444229"/>
      </a:dk1>
      <a:lt1>
        <a:srgbClr val="BBBDD6"/>
      </a:lt1>
      <a:dk2>
        <a:srgbClr val="000000"/>
      </a:dk2>
      <a:lt2>
        <a:srgbClr val="A46527"/>
      </a:lt2>
      <a:accent1>
        <a:srgbClr val="FF7C00"/>
      </a:accent1>
      <a:accent2>
        <a:srgbClr val="333399"/>
      </a:accent2>
      <a:accent3>
        <a:srgbClr val="DADBE8"/>
      </a:accent3>
      <a:accent4>
        <a:srgbClr val="393721"/>
      </a:accent4>
      <a:accent5>
        <a:srgbClr val="FFBFA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Chalkboard"/>
        <a:ea typeface="ヒラギノ角ゴ Pro W3"/>
        <a:cs typeface="ヒラギノ角ゴ Pro W3"/>
      </a:majorFont>
      <a:minorFont>
        <a:latin typeface="Chalkboard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halkboard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halkboard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halkboard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halkboard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MaxiMac:Applications:Microsoft Office X:Templates:JHM Templates:Yellow on Blue.pot</Template>
  <TotalTime>8862</TotalTime>
  <Words>1761</Words>
  <Application>Microsoft Macintosh PowerPoint</Application>
  <PresentationFormat>On-screen Show (4:3)</PresentationFormat>
  <Paragraphs>335</Paragraphs>
  <Slides>38</Slides>
  <Notes>17</Notes>
  <HiddenSlides>0</HiddenSlides>
  <MMClips>2</MMClips>
  <ScaleCrop>false</ScaleCrop>
  <HeadingPairs>
    <vt:vector size="8" baseType="variant">
      <vt:variant>
        <vt:lpstr>Theme</vt:lpstr>
      </vt:variant>
      <vt:variant>
        <vt:i4>3</vt:i4>
      </vt:variant>
      <vt:variant>
        <vt:lpstr>Links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Yellow on Blue</vt:lpstr>
      <vt:lpstr>Title &amp; Bullets</vt:lpstr>
      <vt:lpstr>Blank Presentation</vt:lpstr>
      <vt:lpstr>JHMMac:Users:jhm3:Desktop:Exercise%20Cards:Fraction%20Cards%20V4.docx!OLE_LINK971</vt:lpstr>
      <vt:lpstr>JHMMac:Users:jhm3:Desktop:Exercise%20Cards:Fraction%20Cards%20V4.docx!OLE_LINK971</vt:lpstr>
      <vt:lpstr>Document</vt:lpstr>
      <vt:lpstr>Equation</vt:lpstr>
      <vt:lpstr> Celebrating Human Powers and Using Them to Think Mathematically</vt:lpstr>
      <vt:lpstr>Conjectures</vt:lpstr>
      <vt:lpstr>Outline</vt:lpstr>
      <vt:lpstr>Repeating Patterns</vt:lpstr>
      <vt:lpstr>Say What You See (SWYS)</vt:lpstr>
      <vt:lpstr>Copying with Exchange</vt:lpstr>
      <vt:lpstr>Skip Counting</vt:lpstr>
      <vt:lpstr>How Many Rectangles Can You Discern?</vt:lpstr>
      <vt:lpstr>Working with Patterns</vt:lpstr>
      <vt:lpstr>Pattern Continuation</vt:lpstr>
      <vt:lpstr>What’s The Difference?</vt:lpstr>
      <vt:lpstr>Don’t be So Negative!</vt:lpstr>
      <vt:lpstr>Raise your hand up when you can see …</vt:lpstr>
      <vt:lpstr>Stepping Stones</vt:lpstr>
      <vt:lpstr>SWYS</vt:lpstr>
      <vt:lpstr>Describe to Someone How to See something that is …</vt:lpstr>
      <vt:lpstr>Sorts of Sorts</vt:lpstr>
      <vt:lpstr>Sorts of Sorts</vt:lpstr>
      <vt:lpstr>Sorts of Relationships</vt:lpstr>
      <vt:lpstr>Exchange</vt:lpstr>
      <vt:lpstr>More Exchange</vt:lpstr>
      <vt:lpstr>Maslanka’s Monkey</vt:lpstr>
      <vt:lpstr>Number Necklaces</vt:lpstr>
      <vt:lpstr>Wall Tiles</vt:lpstr>
      <vt:lpstr>Pebble Arithmetic</vt:lpstr>
      <vt:lpstr>Understanding Division</vt:lpstr>
      <vt:lpstr>Doing &amp; Undoing</vt:lpstr>
      <vt:lpstr>Composite Doing &amp; Undoing</vt:lpstr>
      <vt:lpstr>Differing Sums of Products</vt:lpstr>
      <vt:lpstr>Differing Sums &amp; Products</vt:lpstr>
      <vt:lpstr>Think Of A Number (ThOAN)</vt:lpstr>
      <vt:lpstr>Sundaram Grids</vt:lpstr>
      <vt:lpstr>Outer &amp; Inner Tasks</vt:lpstr>
      <vt:lpstr>Powers &amp; Themes</vt:lpstr>
      <vt:lpstr>Teaching students to think mathematically …</vt:lpstr>
      <vt:lpstr>Attention</vt:lpstr>
      <vt:lpstr>Reflection</vt:lpstr>
      <vt:lpstr>To Follow Up</vt:lpstr>
    </vt:vector>
  </TitlesOfParts>
  <Company>CME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Mason</dc:creator>
  <cp:lastModifiedBy>Mason</cp:lastModifiedBy>
  <cp:revision>365</cp:revision>
  <cp:lastPrinted>2010-11-02T12:25:14Z</cp:lastPrinted>
  <dcterms:created xsi:type="dcterms:W3CDTF">2010-11-02T10:01:54Z</dcterms:created>
  <dcterms:modified xsi:type="dcterms:W3CDTF">2013-04-21T05:37:45Z</dcterms:modified>
</cp:coreProperties>
</file>