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23"/>
  </p:notesMasterIdLst>
  <p:handoutMasterIdLst>
    <p:handoutMasterId r:id="rId24"/>
  </p:handoutMasterIdLst>
  <p:sldIdLst>
    <p:sldId id="336" r:id="rId4"/>
    <p:sldId id="369" r:id="rId5"/>
    <p:sldId id="440" r:id="rId6"/>
    <p:sldId id="447" r:id="rId7"/>
    <p:sldId id="448" r:id="rId8"/>
    <p:sldId id="431" r:id="rId9"/>
    <p:sldId id="444" r:id="rId10"/>
    <p:sldId id="445" r:id="rId11"/>
    <p:sldId id="435" r:id="rId12"/>
    <p:sldId id="446" r:id="rId13"/>
    <p:sldId id="438" r:id="rId14"/>
    <p:sldId id="443" r:id="rId15"/>
    <p:sldId id="439" r:id="rId16"/>
    <p:sldId id="441" r:id="rId17"/>
    <p:sldId id="442" r:id="rId18"/>
    <p:sldId id="449" r:id="rId19"/>
    <p:sldId id="433" r:id="rId20"/>
    <p:sldId id="434" r:id="rId21"/>
    <p:sldId id="42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00279F"/>
    <a:srgbClr val="3400FF"/>
    <a:srgbClr val="FFFFFF"/>
    <a:srgbClr val="666666"/>
    <a:srgbClr val="8E8E8E"/>
    <a:srgbClr val="999999"/>
    <a:srgbClr val="51FF1F"/>
    <a:srgbClr val="FFF2C0"/>
    <a:srgbClr val="FF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1" autoAdjust="0"/>
    <p:restoredTop sz="94660"/>
  </p:normalViewPr>
  <p:slideViewPr>
    <p:cSldViewPr>
      <p:cViewPr>
        <p:scale>
          <a:sx n="76" d="100"/>
          <a:sy n="76" d="100"/>
        </p:scale>
        <p:origin x="-8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8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05/06/2013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MS PGothic" charset="0"/>
            </a:endParaRPr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E69EDA3A-0255-BD4D-9FB9-FCBECA08F9AF}" type="slidenum">
              <a:rPr lang="en-US" altLang="ko-KR" sz="1200" b="0">
                <a:latin typeface="Lucida Grande" charset="0"/>
              </a:rPr>
              <a:pPr/>
              <a:t>2</a:t>
            </a:fld>
            <a:endParaRPr lang="en-US" altLang="ko-KR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0F8E3176-BDB9-7544-83C0-4CD3337D6C60}" type="slidenum">
              <a:rPr lang="en-US" sz="1200" b="0">
                <a:latin typeface="Lucida Grande" charset="0"/>
              </a:rPr>
              <a:pPr/>
              <a:t>9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Structured Variation Grids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Drc=6, Dr=4 Dc=3</a:t>
            </a:r>
            <a:r>
              <a:rPr lang="en-US" baseline="0">
                <a:ea typeface="ＭＳ Ｐゴシック" charset="0"/>
                <a:cs typeface="ＭＳ Ｐゴシック" charset="0"/>
              </a:rPr>
              <a:t> S=1  –&gt; numbers that are the product of two numbers, one odd, the other congruent to 1 mod 3</a:t>
            </a:r>
          </a:p>
          <a:p>
            <a:r>
              <a:rPr lang="en-US" baseline="0">
                <a:ea typeface="ＭＳ Ｐゴシック" charset="0"/>
                <a:cs typeface="ＭＳ Ｐゴシック" charset="0"/>
              </a:rPr>
              <a:t>Drc*rc+r(Dr-Drc)+c(Dc-Drc)+Drc-Dr-Dc+S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Disturbance; challenge + Trust that it is not excessive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EC8C975-A9FD-0E46-A558-CB4188F0386C}" type="slidenum">
              <a:rPr lang="en-US" sz="1200" b="0">
                <a:latin typeface="Lucida Grande" charset="0"/>
              </a:rPr>
              <a:pPr/>
              <a:t>11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Mathematical context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What probaby matters most is not the context, but whether students ‘think’ they can solve the problem!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Result of an action signals the presence of a function!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408A77F9-71CA-9946-9B6C-59A6EC5DF8F0}" type="slidenum">
              <a:rPr lang="en-US" sz="1200" b="0">
                <a:latin typeface="Lucida Grande" charset="0"/>
              </a:rPr>
              <a:pPr/>
              <a:t>14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Revealing Structure by attending to relationships not calculations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264CE620-FD18-CF47-B835-C6C99966BD03}" type="slidenum">
              <a:rPr lang="en-US" sz="1200" b="0">
                <a:latin typeface="Lucida Grande" charset="0"/>
              </a:rPr>
              <a:pPr/>
              <a:t>15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3388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2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2400" b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Users/jhm3/Documents/Files/%20%20%20%20Current%20Activities/%20%20%20%20%20Events%202013/06.04-0.7%20Grahamstown/Secondary/SVGrids/Tunja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Applications/Safari.app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7.mov"/><Relationship Id="rId4" Type="http://schemas.openxmlformats.org/officeDocument/2006/relationships/video" Target="../media/media7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microsoft.com/office/2007/relationships/media" Target="../media/media6.mov"/><Relationship Id="rId2" Type="http://schemas.openxmlformats.org/officeDocument/2006/relationships/video" Target="../media/media6.mo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/Applications/Safari.app" TargetMode="Externa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4.mov"/><Relationship Id="rId4" Type="http://schemas.openxmlformats.org/officeDocument/2006/relationships/video" Target="../media/media4.mov"/><Relationship Id="rId5" Type="http://schemas.microsoft.com/office/2007/relationships/media" Target="../media/media5.mov"/><Relationship Id="rId6" Type="http://schemas.openxmlformats.org/officeDocument/2006/relationships/video" Target="../media/media5.mov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287357" y="5993904"/>
            <a:ext cx="864096" cy="864096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132856"/>
            <a:ext cx="8712968" cy="2592288"/>
          </a:xfrm>
        </p:spPr>
        <p:txBody>
          <a:bodyPr anchor="t"/>
          <a:lstStyle/>
          <a:p>
            <a:pPr algn="ctr">
              <a:defRPr/>
            </a:pPr>
            <a:r>
              <a:rPr lang="en-GB" sz="3200">
                <a:effectLst/>
              </a:rPr>
              <a:t>Functioning with Functions:</a:t>
            </a:r>
            <a:br>
              <a:rPr lang="en-GB" sz="3200">
                <a:effectLst/>
              </a:rPr>
            </a:br>
            <a:r>
              <a:rPr lang="en-GB" sz="3200">
                <a:effectLst/>
              </a:rPr>
              <a:t>What is the Function of Functions?</a:t>
            </a:r>
            <a:endParaRPr lang="en-US" sz="320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06858" y="4313187"/>
            <a:ext cx="201599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John Mason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Grahamstown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2013</a:t>
            </a: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Structured Variation Grids</a:t>
            </a:r>
          </a:p>
        </p:txBody>
      </p:sp>
      <p:sp>
        <p:nvSpPr>
          <p:cNvPr id="3" name="Action Button: Custom 2">
            <a:hlinkClick r:id="rId2" action="ppaction://hlinkfile" highlightClick="1"/>
          </p:cNvPr>
          <p:cNvSpPr/>
          <p:nvPr/>
        </p:nvSpPr>
        <p:spPr bwMode="auto">
          <a:xfrm>
            <a:off x="2843808" y="2060848"/>
            <a:ext cx="2736304" cy="136815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Tunja</a:t>
            </a:r>
          </a:p>
        </p:txBody>
      </p:sp>
    </p:spTree>
    <p:extLst>
      <p:ext uri="{BB962C8B-B14F-4D97-AF65-F5344CB8AC3E}">
        <p14:creationId xmlns:p14="http://schemas.microsoft.com/office/powerpoint/2010/main" val="226218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Sundaram Grids</a:t>
            </a:r>
          </a:p>
        </p:txBody>
      </p:sp>
      <p:pic>
        <p:nvPicPr>
          <p:cNvPr id="3" name="Picture 2">
            <a:hlinkClick r:id="rId3" action="ppaction://program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712"/>
            <a:ext cx="9144000" cy="4476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51723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chemeClr val="bg1">
                    <a:lumMod val="75000"/>
                  </a:schemeClr>
                </a:solidFill>
              </a:rPr>
              <a:t>All rows and columns are arithmetic progressions</a:t>
            </a:r>
          </a:p>
          <a:p>
            <a:r>
              <a:rPr lang="en-GB" b="0" dirty="0">
                <a:solidFill>
                  <a:schemeClr val="bg1">
                    <a:lumMod val="75000"/>
                  </a:schemeClr>
                </a:solidFill>
              </a:rPr>
              <a:t>How many entries do you need to fill out the grid?</a:t>
            </a:r>
          </a:p>
        </p:txBody>
      </p:sp>
    </p:spTree>
    <p:extLst>
      <p:ext uri="{BB962C8B-B14F-4D97-AF65-F5344CB8AC3E}">
        <p14:creationId xmlns:p14="http://schemas.microsoft.com/office/powerpoint/2010/main" val="351335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Perimeter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3456384" cy="504056"/>
          </a:xfrm>
        </p:spPr>
        <p:txBody>
          <a:bodyPr/>
          <a:lstStyle/>
          <a:p>
            <a:r>
              <a:rPr lang="en-GB"/>
              <a:t>Say What You See</a:t>
            </a:r>
          </a:p>
        </p:txBody>
      </p:sp>
      <p:pic>
        <p:nvPicPr>
          <p:cNvPr id="8" name="Perimeter Projn 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1628800"/>
            <a:ext cx="7721600" cy="2235200"/>
          </a:xfrm>
          <a:prstGeom prst="rect">
            <a:avLst/>
          </a:prstGeom>
        </p:spPr>
      </p:pic>
      <p:pic>
        <p:nvPicPr>
          <p:cNvPr id="9" name="Perimeter Projn 2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856" y="4149080"/>
            <a:ext cx="77216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Tabled Variations</a:t>
            </a:r>
          </a:p>
        </p:txBody>
      </p:sp>
      <p:pic>
        <p:nvPicPr>
          <p:cNvPr id="6" name="Picture 5">
            <a:hlinkClick r:id="rId2" action="ppaction://program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8720"/>
            <a:ext cx="8460432" cy="52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of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5256213" cy="1223962"/>
          </a:xfrm>
        </p:spPr>
        <p:txBody>
          <a:bodyPr/>
          <a:lstStyle/>
          <a:p>
            <a:pPr>
              <a:defRPr/>
            </a:pPr>
            <a:r>
              <a:rPr lang="en-GB"/>
              <a:t>Write down four numbers in a 2 by 2 grid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1773238"/>
            <a:ext cx="5256213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Add together the products along the rows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850" y="2781300"/>
            <a:ext cx="5616575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Add together the products down the columns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850" y="3789363"/>
            <a:ext cx="5543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Calculate the difference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289" y="5516563"/>
            <a:ext cx="4896792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Now choose positive numbers </a:t>
            </a:r>
            <a:br>
              <a:rPr lang="en-GB" sz="2400" b="0">
                <a:solidFill>
                  <a:srgbClr val="000000"/>
                </a:solidFill>
                <a:effectLst/>
              </a:rPr>
            </a:br>
            <a:r>
              <a:rPr lang="en-GB" sz="2400" b="0">
                <a:solidFill>
                  <a:srgbClr val="000000"/>
                </a:solidFill>
                <a:effectLst/>
              </a:rPr>
              <a:t>so that the difference is 11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03350" y="4437063"/>
            <a:ext cx="4681538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FF"/>
                </a:solidFill>
                <a:effectLst/>
              </a:rPr>
              <a:t>That is the ‘doing’</a:t>
            </a:r>
            <a:br>
              <a:rPr lang="en-GB" sz="2400" b="0">
                <a:solidFill>
                  <a:srgbClr val="0000FF"/>
                </a:solidFill>
                <a:effectLst/>
              </a:rPr>
            </a:br>
            <a:r>
              <a:rPr lang="en-GB" sz="2400" b="0">
                <a:solidFill>
                  <a:srgbClr val="0000FF"/>
                </a:solidFill>
                <a:effectLst/>
              </a:rPr>
              <a:t>What is an ‘undoing’?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588125" y="836613"/>
            <a:ext cx="1008063" cy="1223962"/>
            <a:chOff x="6084168" y="980728"/>
            <a:chExt cx="1008112" cy="1224136"/>
          </a:xfrm>
        </p:grpSpPr>
        <p:sp>
          <p:nvSpPr>
            <p:cNvPr id="9" name="TextBox 8"/>
            <p:cNvSpPr txBox="1"/>
            <p:nvPr/>
          </p:nvSpPr>
          <p:spPr>
            <a:xfrm>
              <a:off x="6155609" y="980728"/>
              <a:ext cx="447697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5609" y="1558660"/>
              <a:ext cx="447697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1883" y="1539607"/>
              <a:ext cx="446109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31883" y="980728"/>
              <a:ext cx="446109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33809" name="Straight Connector 13"/>
            <p:cNvCxnSpPr>
              <a:cxnSpLocks noChangeShapeType="1"/>
            </p:cNvCxnSpPr>
            <p:nvPr/>
          </p:nvCxnSpPr>
          <p:spPr bwMode="auto">
            <a:xfrm flipH="1">
              <a:off x="6084168" y="1628800"/>
              <a:ext cx="1008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0" name="Straight Connector 17"/>
            <p:cNvCxnSpPr>
              <a:cxnSpLocks noChangeShapeType="1"/>
            </p:cNvCxnSpPr>
            <p:nvPr/>
          </p:nvCxnSpPr>
          <p:spPr bwMode="auto">
            <a:xfrm flipH="1" flipV="1">
              <a:off x="6582833" y="1058333"/>
              <a:ext cx="5391" cy="11253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1" name="Rectangle 25"/>
            <p:cNvSpPr>
              <a:spLocks noChangeArrowheads="1"/>
            </p:cNvSpPr>
            <p:nvPr/>
          </p:nvSpPr>
          <p:spPr bwMode="auto">
            <a:xfrm>
              <a:off x="6084168" y="1052736"/>
              <a:ext cx="1008112" cy="11521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84888" y="2205038"/>
            <a:ext cx="22574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28 + 15 = 43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84888" y="2997200"/>
            <a:ext cx="21859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20 + 21 = 41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4888" y="3644900"/>
            <a:ext cx="2076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43 – 41 =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7651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3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Differing Sums &amp;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4608512" cy="792162"/>
          </a:xfrm>
        </p:spPr>
        <p:txBody>
          <a:bodyPr/>
          <a:lstStyle/>
          <a:p>
            <a:pPr>
              <a:defRPr/>
            </a:pPr>
            <a:r>
              <a:rPr lang="en-GB"/>
              <a:t>Tracking Arithmetic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88125" y="836613"/>
            <a:ext cx="1008063" cy="1223962"/>
            <a:chOff x="6084168" y="980728"/>
            <a:chExt cx="1008112" cy="1224136"/>
          </a:xfrm>
        </p:grpSpPr>
        <p:sp>
          <p:nvSpPr>
            <p:cNvPr id="5" name="TextBox 4"/>
            <p:cNvSpPr txBox="1"/>
            <p:nvPr/>
          </p:nvSpPr>
          <p:spPr>
            <a:xfrm>
              <a:off x="6155609" y="980728"/>
              <a:ext cx="447697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5609" y="1558660"/>
              <a:ext cx="447697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31883" y="1539607"/>
              <a:ext cx="446109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1883" y="980728"/>
              <a:ext cx="446109" cy="64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35855" name="Straight Connector 8"/>
            <p:cNvCxnSpPr>
              <a:cxnSpLocks noChangeShapeType="1"/>
            </p:cNvCxnSpPr>
            <p:nvPr/>
          </p:nvCxnSpPr>
          <p:spPr bwMode="auto">
            <a:xfrm flipH="1">
              <a:off x="6084168" y="1628800"/>
              <a:ext cx="1008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6" name="Straight Connector 9"/>
            <p:cNvCxnSpPr>
              <a:cxnSpLocks noChangeShapeType="1"/>
            </p:cNvCxnSpPr>
            <p:nvPr/>
          </p:nvCxnSpPr>
          <p:spPr bwMode="auto">
            <a:xfrm flipH="1" flipV="1">
              <a:off x="6582833" y="1058333"/>
              <a:ext cx="5391" cy="11253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7" name="Rectangle 10"/>
            <p:cNvSpPr>
              <a:spLocks noChangeArrowheads="1"/>
            </p:cNvSpPr>
            <p:nvPr/>
          </p:nvSpPr>
          <p:spPr bwMode="auto">
            <a:xfrm>
              <a:off x="6084168" y="1052736"/>
              <a:ext cx="1008112" cy="11521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31913" y="1844675"/>
            <a:ext cx="1870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4x7 + 5x3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913" y="2401888"/>
            <a:ext cx="18700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4x5 + 7x3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187450" y="2997200"/>
            <a:ext cx="2160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84213" y="3141663"/>
            <a:ext cx="31813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4x(7–5) + (5–7)x3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1550" y="3770313"/>
            <a:ext cx="28082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000000"/>
                </a:solidFill>
              </a:rPr>
              <a:t>= (4-3)x (7–5)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8313" y="4365625"/>
            <a:ext cx="7704137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So in how many essentially different ways can 11 be the difference?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68313" y="5516563"/>
            <a:ext cx="7704137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00"/>
                </a:solidFill>
                <a:effectLst/>
              </a:rPr>
              <a:t>So in how many essentially different ways can </a:t>
            </a:r>
            <a:r>
              <a:rPr lang="en-GB" sz="2400" b="0" i="1">
                <a:solidFill>
                  <a:srgbClr val="000000"/>
                </a:solidFill>
                <a:effectLst/>
              </a:rPr>
              <a:t>n</a:t>
            </a:r>
            <a:r>
              <a:rPr lang="en-GB" sz="2400" b="0">
                <a:solidFill>
                  <a:srgbClr val="000000"/>
                </a:solidFill>
                <a:effectLst/>
              </a:rPr>
              <a:t> be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334432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To express awareness of co-variation</a:t>
            </a:r>
          </a:p>
          <a:p>
            <a:r>
              <a:rPr lang="en-GB"/>
              <a:t>To enable multiple presentations:</a:t>
            </a:r>
          </a:p>
          <a:p>
            <a:pPr lvl="1"/>
            <a:r>
              <a:rPr lang="en-GB"/>
              <a:t>Expressions, tables, graphs</a:t>
            </a:r>
          </a:p>
          <a:p>
            <a:r>
              <a:rPr lang="en-GB"/>
              <a:t>To encompass many different situations</a:t>
            </a:r>
          </a:p>
          <a:p>
            <a:r>
              <a:rPr lang="en-GB"/>
              <a:t>A way of perceiving the world</a:t>
            </a:r>
          </a:p>
        </p:txBody>
      </p:sp>
    </p:spTree>
    <p:extLst>
      <p:ext uri="{BB962C8B-B14F-4D97-AF65-F5344CB8AC3E}">
        <p14:creationId xmlns:p14="http://schemas.microsoft.com/office/powerpoint/2010/main" val="366404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Say What You See (SWYS)</a:t>
            </a:r>
          </a:p>
          <a:p>
            <a:r>
              <a:rPr lang="en-GB"/>
              <a:t>How Do You Know (HDYKn)</a:t>
            </a:r>
          </a:p>
          <a:p>
            <a:r>
              <a:rPr lang="en-GB"/>
              <a:t>Same &amp; Different (S&amp;D)</a:t>
            </a:r>
          </a:p>
          <a:p>
            <a:r>
              <a:rPr lang="en-GB"/>
              <a:t>Variation</a:t>
            </a:r>
          </a:p>
          <a:p>
            <a:r>
              <a:rPr lang="en-GB"/>
              <a:t>Expressing Generality</a:t>
            </a:r>
          </a:p>
          <a:p>
            <a:r>
              <a:rPr lang="en-GB"/>
              <a:t>Tracking arithmetic</a:t>
            </a:r>
          </a:p>
          <a:p>
            <a:r>
              <a:rPr lang="en-GB"/>
              <a:t>Attention, Action &amp; Awareness</a:t>
            </a:r>
          </a:p>
          <a:p>
            <a:pPr lvl="1"/>
            <a:r>
              <a:rPr lang="en-GB"/>
              <a:t>Teacher’s</a:t>
            </a:r>
          </a:p>
          <a:p>
            <a:pPr lvl="1"/>
            <a:r>
              <a:rPr lang="en-GB"/>
              <a:t>Students’</a:t>
            </a:r>
          </a:p>
        </p:txBody>
      </p:sp>
    </p:spTree>
    <p:extLst>
      <p:ext uri="{BB962C8B-B14F-4D97-AF65-F5344CB8AC3E}">
        <p14:creationId xmlns:p14="http://schemas.microsoft.com/office/powerpoint/2010/main" val="110885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Tasks promote Activity;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Activity involves Actions; 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Actions generate Experience;</a:t>
            </a:r>
            <a:r>
              <a:rPr lang="en-GB" altLang="ko-KR" sz="2000">
                <a:latin typeface="Chalkboard" charset="0"/>
                <a:ea typeface="MS PGothic" charset="0"/>
              </a:rPr>
              <a:t> </a:t>
            </a:r>
          </a:p>
          <a:p>
            <a:pPr lvl="1"/>
            <a:r>
              <a:rPr lang="en-GB" altLang="ko-KR" sz="2400">
                <a:latin typeface="Chalkboard" charset="0"/>
                <a:ea typeface="MS PGothic" charset="0"/>
              </a:rPr>
              <a:t>but one thing we don</a:t>
            </a:r>
            <a:r>
              <a:rPr lang="en-GB" sz="2400">
                <a:latin typeface="Chalkboard" charset="0"/>
                <a:ea typeface="MS PGothic" charset="0"/>
              </a:rPr>
              <a:t>’</a:t>
            </a:r>
            <a:r>
              <a:rPr lang="en-GB" altLang="ko-KR" sz="2400">
                <a:latin typeface="Chalkboard" charset="0"/>
                <a:ea typeface="MS PGothic" charset="0"/>
              </a:rPr>
              <a:t>t learn from experience is that we don</a:t>
            </a:r>
            <a:r>
              <a:rPr lang="en-GB" sz="2400">
                <a:latin typeface="Chalkboard" charset="0"/>
                <a:ea typeface="MS PGothic" charset="0"/>
              </a:rPr>
              <a:t>’</a:t>
            </a:r>
            <a:r>
              <a:rPr lang="en-GB" altLang="ko-KR" sz="2400">
                <a:latin typeface="Chalkboard" charset="0"/>
                <a:ea typeface="MS PGothic" charset="0"/>
              </a:rPr>
              <a:t>t often learn from experience alone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It is not the task that is rich …</a:t>
            </a:r>
          </a:p>
          <a:p>
            <a:pPr lvl="1"/>
            <a:r>
              <a:rPr lang="en-GB" altLang="ko-KR" sz="2000">
                <a:latin typeface="Chalkboard" charset="0"/>
                <a:ea typeface="MS PGothic" charset="0"/>
              </a:rPr>
              <a:t> but whether it is used richly</a:t>
            </a:r>
          </a:p>
        </p:txBody>
      </p:sp>
    </p:spTree>
    <p:extLst>
      <p:ext uri="{BB962C8B-B14F-4D97-AF65-F5344CB8AC3E}">
        <p14:creationId xmlns:p14="http://schemas.microsoft.com/office/powerpoint/2010/main" val="210641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 Up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1560" y="2348880"/>
            <a:ext cx="7727950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>
                <a:solidFill>
                  <a:srgbClr val="000000"/>
                </a:solidFill>
              </a:rPr>
              <a:t>Questions &amp; Prompts (ATM)</a:t>
            </a:r>
          </a:p>
          <a:p>
            <a:r>
              <a:rPr lang="en-GB" b="0">
                <a:solidFill>
                  <a:srgbClr val="000000"/>
                </a:solidFill>
              </a:rPr>
              <a:t>Key ideas in Mathematics (OUP)</a:t>
            </a:r>
          </a:p>
          <a:p>
            <a:r>
              <a:rPr lang="en-GB" b="0">
                <a:solidFill>
                  <a:srgbClr val="000000"/>
                </a:solidFill>
              </a:rPr>
              <a:t>Learning &amp; Doing Mathematics (Tarquin)</a:t>
            </a:r>
          </a:p>
          <a:p>
            <a:r>
              <a:rPr lang="en-GB" b="0">
                <a:solidFill>
                  <a:srgbClr val="000000"/>
                </a:solidFill>
              </a:rPr>
              <a:t>Thinking Mathematically (Pearson)</a:t>
            </a:r>
          </a:p>
          <a:p>
            <a:r>
              <a:rPr lang="en-GB" b="0">
                <a:solidFill>
                  <a:srgbClr val="000000"/>
                </a:solidFill>
              </a:rPr>
              <a:t>Developing Thinking in Algebra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560" y="1124744"/>
            <a:ext cx="7727950" cy="96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j.h.mason @ open.ac.uk</a:t>
            </a:r>
          </a:p>
          <a:p>
            <a:r>
              <a:rPr lang="en-GB" b="0"/>
              <a:t>mcs.open.ac.uk/jhm3  </a:t>
            </a:r>
            <a:r>
              <a:rPr lang="en-GB" b="0">
                <a:sym typeface="Wingdings"/>
              </a:rPr>
              <a:t></a:t>
            </a:r>
            <a:r>
              <a:rPr lang="en-GB" b="0"/>
              <a:t> Presentations</a:t>
            </a:r>
          </a:p>
        </p:txBody>
      </p:sp>
    </p:spTree>
    <p:extLst>
      <p:ext uri="{BB962C8B-B14F-4D97-AF65-F5344CB8AC3E}">
        <p14:creationId xmlns:p14="http://schemas.microsoft.com/office/powerpoint/2010/main" val="77182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Conjectures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Everything said here today is a conjecture … to be tested in your experience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The best way to sensitise yourself to learners …</a:t>
            </a:r>
          </a:p>
          <a:p>
            <a:pPr lvl="1">
              <a:buFont typeface="Lucida Grande"/>
              <a:buChar char="…"/>
            </a:pPr>
            <a:r>
              <a:rPr lang="en-US" altLang="ko-KR" sz="2400">
                <a:latin typeface="Chalkboard" charset="0"/>
                <a:ea typeface="MS PGothic" charset="0"/>
              </a:rPr>
              <a:t> </a:t>
            </a:r>
            <a:r>
              <a:rPr lang="en-GB" altLang="ko-KR" sz="2400">
                <a:latin typeface="Chalkboard" charset="0"/>
                <a:ea typeface="MS PGothic" charset="0"/>
              </a:rPr>
              <a:t>is to experience parallel phenomena yourself 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So, what you get from this</a:t>
            </a:r>
            <a:r>
              <a:rPr lang="en-US" altLang="ko-KR">
                <a:latin typeface="Chalkboard" charset="0"/>
                <a:ea typeface="MS PGothic" charset="0"/>
              </a:rPr>
              <a:t> </a:t>
            </a:r>
            <a:r>
              <a:rPr lang="en-GB" altLang="ko-KR">
                <a:latin typeface="Chalkboard" charset="0"/>
                <a:ea typeface="MS PGothic" charset="0"/>
              </a:rPr>
              <a:t>session is what you notice happening inside you!</a:t>
            </a:r>
          </a:p>
        </p:txBody>
      </p:sp>
    </p:spTree>
    <p:extLst>
      <p:ext uri="{BB962C8B-B14F-4D97-AF65-F5344CB8AC3E}">
        <p14:creationId xmlns:p14="http://schemas.microsoft.com/office/powerpoint/2010/main" val="416298858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Ratio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708920"/>
            <a:ext cx="2389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Functional Thinking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2708920"/>
            <a:ext cx="1924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Scalar Thinking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356992"/>
            <a:ext cx="2526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1 book costs R4</a:t>
            </a:r>
            <a:br>
              <a:rPr lang="en-GB" sz="2000" b="0">
                <a:solidFill>
                  <a:schemeClr val="bg1"/>
                </a:solidFill>
              </a:rPr>
            </a:br>
            <a:r>
              <a:rPr lang="en-GB" sz="2000" b="0">
                <a:solidFill>
                  <a:schemeClr val="bg1"/>
                </a:solidFill>
              </a:rPr>
              <a:t>so</a:t>
            </a:r>
            <a:br>
              <a:rPr lang="en-GB" sz="2000" b="0">
                <a:solidFill>
                  <a:schemeClr val="bg1"/>
                </a:solidFill>
              </a:rPr>
            </a:br>
            <a:r>
              <a:rPr lang="en-GB" sz="2000" b="0">
                <a:solidFill>
                  <a:schemeClr val="bg1"/>
                </a:solidFill>
              </a:rPr>
              <a:t>7 books cost R4 x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437112"/>
            <a:ext cx="106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8000"/>
                </a:solidFill>
              </a:rPr>
              <a:t>Probe: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5013176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What is the 4?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9061" y="5373216"/>
            <a:ext cx="1470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R per book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3327375"/>
            <a:ext cx="2821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3 books cost R12</a:t>
            </a:r>
            <a:br>
              <a:rPr lang="en-GB" sz="2000" b="0">
                <a:solidFill>
                  <a:schemeClr val="bg1"/>
                </a:solidFill>
              </a:rPr>
            </a:br>
            <a:r>
              <a:rPr lang="en-GB" sz="2000" b="0">
                <a:solidFill>
                  <a:schemeClr val="bg1"/>
                </a:solidFill>
              </a:rPr>
              <a:t>so</a:t>
            </a:r>
            <a:br>
              <a:rPr lang="en-GB" sz="2000" b="0">
                <a:solidFill>
                  <a:schemeClr val="bg1"/>
                </a:solidFill>
              </a:rPr>
            </a:br>
            <a:r>
              <a:rPr lang="en-GB" sz="2000" b="0">
                <a:solidFill>
                  <a:schemeClr val="bg1"/>
                </a:solidFill>
              </a:rPr>
              <a:t>7 books cost R12 x 7/3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9992" y="4407495"/>
            <a:ext cx="106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8000"/>
                </a:solidFill>
              </a:rPr>
              <a:t>Probe: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4869160"/>
            <a:ext cx="214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What is the 7/3?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5525" y="5373216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Scale Factor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7544" y="1172344"/>
            <a:ext cx="396044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R12, what will 7 books cost?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0" y="1172344"/>
            <a:ext cx="432048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R12, what will 7 books cost?</a:t>
            </a:r>
          </a:p>
        </p:txBody>
      </p:sp>
    </p:spTree>
    <p:extLst>
      <p:ext uri="{BB962C8B-B14F-4D97-AF65-F5344CB8AC3E}">
        <p14:creationId xmlns:p14="http://schemas.microsoft.com/office/powerpoint/2010/main" val="146615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Ratio Variants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1172344"/>
            <a:ext cx="432048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R12, what will 7 books cost?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6749" y="2324472"/>
            <a:ext cx="396044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R11, what will 7 books cost?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1245" y="2324472"/>
            <a:ext cx="432048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R11, what will 7 books cost?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9640" y="3476600"/>
            <a:ext cx="396044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R11, what will 9 books cost?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54136" y="3476600"/>
            <a:ext cx="432048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R11, what will 9 books cost?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1921" y="4700736"/>
            <a:ext cx="396044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R12, what will 9 books cost?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76417" y="4700736"/>
            <a:ext cx="432048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R12, what will 9 books cost?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9904" y="1196752"/>
            <a:ext cx="396044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notebooks cost R12, what will 7 books cost?</a:t>
            </a:r>
          </a:p>
        </p:txBody>
      </p:sp>
    </p:spTree>
    <p:extLst>
      <p:ext uri="{BB962C8B-B14F-4D97-AF65-F5344CB8AC3E}">
        <p14:creationId xmlns:p14="http://schemas.microsoft.com/office/powerpoint/2010/main" val="75960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Costings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27950" cy="2112640"/>
          </a:xfrm>
        </p:spPr>
        <p:txBody>
          <a:bodyPr/>
          <a:lstStyle/>
          <a:p>
            <a:r>
              <a:rPr lang="en-GB"/>
              <a:t>I want 45 notebooks for participants in a workshop I am planning. I find suitable ones at R5 each or 6 for R27, but to get the reduced price I have to buy a loyalty card for R5. How much will I have left over from R350 for other purchases?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763688" y="4725144"/>
            <a:ext cx="6264696" cy="57606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What functional relationships are involved?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484040" y="4229472"/>
            <a:ext cx="2727920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What could</a:t>
            </a:r>
            <a:r>
              <a:rPr kumimoji="0" lang="en-GB" sz="24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 vary?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6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Think Of A Number (ThOANs)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3869432" cy="4392488"/>
          </a:xfrm>
        </p:spPr>
        <p:txBody>
          <a:bodyPr/>
          <a:lstStyle/>
          <a:p>
            <a:r>
              <a:rPr lang="en-GB"/>
              <a:t>Think of a number</a:t>
            </a:r>
          </a:p>
          <a:p>
            <a:r>
              <a:rPr lang="en-GB"/>
              <a:t>Add 2</a:t>
            </a:r>
          </a:p>
          <a:p>
            <a:r>
              <a:rPr lang="en-GB"/>
              <a:t>Multiply by 3</a:t>
            </a:r>
          </a:p>
          <a:p>
            <a:r>
              <a:rPr lang="en-GB"/>
              <a:t>Subtract 4</a:t>
            </a:r>
          </a:p>
          <a:p>
            <a:r>
              <a:rPr lang="en-GB"/>
              <a:t>Multiply by 2</a:t>
            </a:r>
          </a:p>
          <a:p>
            <a:r>
              <a:rPr lang="en-GB"/>
              <a:t>Add 2</a:t>
            </a:r>
          </a:p>
          <a:p>
            <a:r>
              <a:rPr lang="en-GB"/>
              <a:t>Divide by 6</a:t>
            </a:r>
          </a:p>
          <a:p>
            <a:r>
              <a:rPr lang="en-GB"/>
              <a:t>Subtract the number you first thought of</a:t>
            </a:r>
          </a:p>
          <a:p>
            <a:r>
              <a:rPr lang="en-GB"/>
              <a:t>Your answer is 1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8064" y="1156682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56956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+ 2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01966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245282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28742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  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338893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+ 6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389298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   + 1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439704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1</a:t>
            </a:r>
          </a:p>
        </p:txBody>
      </p:sp>
      <p:pic>
        <p:nvPicPr>
          <p:cNvPr id="12" name="Picture 11" descr="smiley-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1168"/>
            <a:ext cx="710994" cy="72008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 bwMode="auto">
          <a:xfrm>
            <a:off x="5148064" y="11939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58873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104" y="20207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104" y="24499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8104" y="28848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7530" y="3400621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0072" y="3912809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2" name="Cloud Callout 31"/>
          <p:cNvSpPr/>
          <p:nvPr/>
        </p:nvSpPr>
        <p:spPr bwMode="auto">
          <a:xfrm>
            <a:off x="5148064" y="166073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5508104" y="2060424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5508104" y="249247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5" name="Cloud Callout 34"/>
          <p:cNvSpPr/>
          <p:nvPr/>
        </p:nvSpPr>
        <p:spPr bwMode="auto">
          <a:xfrm>
            <a:off x="5508104" y="2912829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5508104" y="34290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7" name="Cloud Callout 36"/>
          <p:cNvSpPr/>
          <p:nvPr/>
        </p:nvSpPr>
        <p:spPr bwMode="auto">
          <a:xfrm>
            <a:off x="5220072" y="3967846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Pebble Arithmetic (basic)</a:t>
            </a:r>
          </a:p>
        </p:txBody>
      </p:sp>
      <p:pic>
        <p:nvPicPr>
          <p:cNvPr id="4" name="JSMill Basic 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1052736"/>
            <a:ext cx="4196330" cy="3744416"/>
          </a:xfrm>
          <a:prstGeom prst="rect">
            <a:avLst/>
          </a:prstGeom>
        </p:spPr>
      </p:pic>
      <p:pic>
        <p:nvPicPr>
          <p:cNvPr id="3" name="JSMill Basic 2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008" y="1052736"/>
            <a:ext cx="4248472" cy="37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JSMill Pebble Arithmetic</a:t>
            </a:r>
          </a:p>
        </p:txBody>
      </p:sp>
      <p:pic>
        <p:nvPicPr>
          <p:cNvPr id="4" name="JSMill Original 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520" y="980728"/>
            <a:ext cx="3302000" cy="2946400"/>
          </a:xfrm>
          <a:prstGeom prst="rect">
            <a:avLst/>
          </a:prstGeom>
        </p:spPr>
      </p:pic>
      <p:pic>
        <p:nvPicPr>
          <p:cNvPr id="5" name="JSMill original 2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2120" y="980728"/>
            <a:ext cx="3302000" cy="2946400"/>
          </a:xfrm>
          <a:prstGeom prst="rect">
            <a:avLst/>
          </a:prstGeom>
        </p:spPr>
      </p:pic>
      <p:pic>
        <p:nvPicPr>
          <p:cNvPr id="6" name="JSMill Original 3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71800" y="3885504"/>
            <a:ext cx="3302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Tunja Sequences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752600" y="29718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1 x 1 – 1 = 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752600" y="36576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2 x 2 – 1 = 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752600" y="43434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3 x 3 – 1 = 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752600" y="5045075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4 x 4 – 1 = 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962400" y="29718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 0 x 2 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3962400" y="36576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 1 x 3 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962400" y="43434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 2 x 4 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3962400" y="50292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 3 x 5 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1752600" y="22098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0 x 0 – 1 = 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3962400" y="22098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-1 x 1 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600200" y="14478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-1 x -1 – 1 = 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4038600" y="14478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000000"/>
                </a:solidFill>
                <a:latin typeface="Arial Narrow" charset="0"/>
              </a:rPr>
              <a:t>-2 x 0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486404" y="4406900"/>
            <a:ext cx="3124201" cy="622300"/>
            <a:chOff x="3456" y="2776"/>
            <a:chExt cx="1968" cy="392"/>
          </a:xfrm>
        </p:grpSpPr>
        <p:sp>
          <p:nvSpPr>
            <p:cNvPr id="57363" name="Text Box 16"/>
            <p:cNvSpPr txBox="1">
              <a:spLocks noChangeArrowheads="1"/>
            </p:cNvSpPr>
            <p:nvPr/>
          </p:nvSpPr>
          <p:spPr bwMode="auto">
            <a:xfrm>
              <a:off x="3655" y="2776"/>
              <a:ext cx="16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b="0">
                  <a:solidFill>
                    <a:srgbClr val="008000"/>
                  </a:solidFill>
                  <a:latin typeface="+mn-lt"/>
                </a:rPr>
                <a:t>Across the Grain</a:t>
              </a:r>
            </a:p>
          </p:txBody>
        </p:sp>
        <p:sp>
          <p:nvSpPr>
            <p:cNvPr id="57364" name="Line 17"/>
            <p:cNvSpPr>
              <a:spLocks noChangeShapeType="1"/>
            </p:cNvSpPr>
            <p:nvPr/>
          </p:nvSpPr>
          <p:spPr bwMode="auto">
            <a:xfrm>
              <a:off x="3456" y="3168"/>
              <a:ext cx="196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0" y="2489448"/>
            <a:ext cx="1676400" cy="1371600"/>
            <a:chOff x="3504" y="1344"/>
            <a:chExt cx="1056" cy="864"/>
          </a:xfrm>
        </p:grpSpPr>
        <p:sp>
          <p:nvSpPr>
            <p:cNvPr id="57361" name="Text Box 19"/>
            <p:cNvSpPr txBox="1">
              <a:spLocks noChangeArrowheads="1"/>
            </p:cNvSpPr>
            <p:nvPr/>
          </p:nvSpPr>
          <p:spPr bwMode="auto">
            <a:xfrm>
              <a:off x="3504" y="1392"/>
              <a:ext cx="105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b="0">
                  <a:solidFill>
                    <a:srgbClr val="3400FF"/>
                  </a:solidFill>
                  <a:latin typeface="+mn-lt"/>
                </a:rPr>
                <a:t>With </a:t>
              </a:r>
              <a:br>
                <a:rPr lang="en-GB" sz="2400" b="0">
                  <a:solidFill>
                    <a:srgbClr val="3400FF"/>
                  </a:solidFill>
                  <a:latin typeface="+mn-lt"/>
                </a:rPr>
              </a:br>
              <a:r>
                <a:rPr lang="en-GB" sz="2400" b="0">
                  <a:solidFill>
                    <a:srgbClr val="3400FF"/>
                  </a:solidFill>
                  <a:latin typeface="+mn-lt"/>
                </a:rPr>
                <a:t>the </a:t>
              </a:r>
              <a:br>
                <a:rPr lang="en-GB" sz="2400" b="0">
                  <a:solidFill>
                    <a:srgbClr val="3400FF"/>
                  </a:solidFill>
                  <a:latin typeface="+mn-lt"/>
                </a:rPr>
              </a:br>
              <a:r>
                <a:rPr lang="en-GB" sz="2400" b="0">
                  <a:solidFill>
                    <a:srgbClr val="3400FF"/>
                  </a:solidFill>
                  <a:latin typeface="+mn-lt"/>
                </a:rPr>
                <a:t>Grain</a:t>
              </a:r>
            </a:p>
          </p:txBody>
        </p:sp>
        <p:sp>
          <p:nvSpPr>
            <p:cNvPr id="57362" name="Line 20"/>
            <p:cNvSpPr>
              <a:spLocks noChangeShapeType="1"/>
            </p:cNvSpPr>
            <p:nvPr/>
          </p:nvSpPr>
          <p:spPr bwMode="auto">
            <a:xfrm>
              <a:off x="4132" y="1344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31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utoUpdateAnimBg="0"/>
      <p:bldP spid="123908" grpId="0" autoUpdateAnimBg="0"/>
      <p:bldP spid="123909" grpId="0" autoUpdateAnimBg="0"/>
      <p:bldP spid="123910" grpId="0" autoUpdateAnimBg="0"/>
      <p:bldP spid="123911" grpId="0" autoUpdateAnimBg="0"/>
      <p:bldP spid="123912" grpId="0" autoUpdateAnimBg="0"/>
      <p:bldP spid="123913" grpId="0" autoUpdateAnimBg="0"/>
      <p:bldP spid="123914" grpId="0" autoUpdateAnimBg="0"/>
      <p:bldP spid="123915" grpId="0" autoUpdateAnimBg="0"/>
      <p:bldP spid="123916" grpId="0" autoUpdateAnimBg="0"/>
      <p:bldP spid="123917" grpId="0" autoUpdateAnimBg="0"/>
      <p:bldP spid="123918" grpId="0" autoUpdateAnimBg="0"/>
    </p:bld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11164</TotalTime>
  <Words>860</Words>
  <Application>Microsoft Macintosh PowerPoint</Application>
  <PresentationFormat>On-screen Show (4:3)</PresentationFormat>
  <Paragraphs>162</Paragraphs>
  <Slides>19</Slides>
  <Notes>6</Notes>
  <HiddenSlides>0</HiddenSlides>
  <MMClips>7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Yellow on Blue</vt:lpstr>
      <vt:lpstr>Title &amp; Bullets</vt:lpstr>
      <vt:lpstr>Blank Presentation</vt:lpstr>
      <vt:lpstr>Functioning with Functions: What is the Function of Functions?</vt:lpstr>
      <vt:lpstr>Conjectures</vt:lpstr>
      <vt:lpstr>Ratio</vt:lpstr>
      <vt:lpstr>Ratio Variants</vt:lpstr>
      <vt:lpstr>Costings</vt:lpstr>
      <vt:lpstr>Think Of A Number (ThOANs)</vt:lpstr>
      <vt:lpstr>Pebble Arithmetic (basic)</vt:lpstr>
      <vt:lpstr>JSMill Pebble Arithmetic</vt:lpstr>
      <vt:lpstr>Tunja Sequences</vt:lpstr>
      <vt:lpstr>Structured Variation Grids</vt:lpstr>
      <vt:lpstr>Sundaram Grids</vt:lpstr>
      <vt:lpstr> Perimeter Projections</vt:lpstr>
      <vt:lpstr>Tabled Variations</vt:lpstr>
      <vt:lpstr>Differing Sums of Products</vt:lpstr>
      <vt:lpstr>Differing Sums &amp; Products</vt:lpstr>
      <vt:lpstr>Function of Functions</vt:lpstr>
      <vt:lpstr>Reflection</vt:lpstr>
      <vt:lpstr>Tasks</vt:lpstr>
      <vt:lpstr>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401</cp:revision>
  <dcterms:created xsi:type="dcterms:W3CDTF">2009-05-15T05:15:20Z</dcterms:created>
  <dcterms:modified xsi:type="dcterms:W3CDTF">2013-06-06T04:53:57Z</dcterms:modified>
</cp:coreProperties>
</file>