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0" r:id="rId3"/>
  </p:sldMasterIdLst>
  <p:notesMasterIdLst>
    <p:notesMasterId r:id="rId24"/>
  </p:notesMasterIdLst>
  <p:handoutMasterIdLst>
    <p:handoutMasterId r:id="rId25"/>
  </p:handoutMasterIdLst>
  <p:sldIdLst>
    <p:sldId id="336" r:id="rId4"/>
    <p:sldId id="369" r:id="rId5"/>
    <p:sldId id="440" r:id="rId6"/>
    <p:sldId id="447" r:id="rId7"/>
    <p:sldId id="441" r:id="rId8"/>
    <p:sldId id="446" r:id="rId9"/>
    <p:sldId id="445" r:id="rId10"/>
    <p:sldId id="448" r:id="rId11"/>
    <p:sldId id="449" r:id="rId12"/>
    <p:sldId id="450" r:id="rId13"/>
    <p:sldId id="451" r:id="rId14"/>
    <p:sldId id="452" r:id="rId15"/>
    <p:sldId id="442" r:id="rId16"/>
    <p:sldId id="443" r:id="rId17"/>
    <p:sldId id="444" r:id="rId18"/>
    <p:sldId id="430" r:id="rId19"/>
    <p:sldId id="436" r:id="rId20"/>
    <p:sldId id="432" r:id="rId21"/>
    <p:sldId id="453" r:id="rId22"/>
    <p:sldId id="422" r:id="rId23"/>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00FFFF"/>
    <a:srgbClr val="00279F"/>
    <a:srgbClr val="3400FF"/>
    <a:srgbClr val="FFFFFF"/>
    <a:srgbClr val="666666"/>
    <a:srgbClr val="8E8E8E"/>
    <a:srgbClr val="999999"/>
    <a:srgbClr val="51FF1F"/>
    <a:srgbClr val="FFF2C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1" autoAdjust="0"/>
    <p:restoredTop sz="94660"/>
  </p:normalViewPr>
  <p:slideViewPr>
    <p:cSldViewPr>
      <p:cViewPr>
        <p:scale>
          <a:sx n="94" d="100"/>
          <a:sy n="94" d="100"/>
        </p:scale>
        <p:origin x="-40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29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C6EA9-F035-8544-AAF2-C7382EBC22C9}" type="datetimeFigureOut">
              <a:t>18/03/2013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61370-A4E2-FA4B-ACC9-505EA8ADA227}" type="slidenum">
              <a:t>‹#›</a:t>
            </a:fld>
            <a:endParaRPr lang="en-GB"/>
          </a:p>
        </p:txBody>
      </p:sp>
    </p:spTree>
    <p:extLst>
      <p:ext uri="{BB962C8B-B14F-4D97-AF65-F5344CB8AC3E}">
        <p14:creationId xmlns:p14="http://schemas.microsoft.com/office/powerpoint/2010/main" val="246655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GB"/>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GB"/>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A0FCEBD3-A582-5442-AF13-50C2B7E2B653}" type="slidenum">
              <a:rPr lang="en-US"/>
              <a:pPr>
                <a:defRPr/>
              </a:pPr>
              <a:t>‹#›</a:t>
            </a:fld>
            <a:endParaRPr lang="en-US"/>
          </a:p>
        </p:txBody>
      </p:sp>
    </p:spTree>
    <p:extLst>
      <p:ext uri="{BB962C8B-B14F-4D97-AF65-F5344CB8AC3E}">
        <p14:creationId xmlns:p14="http://schemas.microsoft.com/office/powerpoint/2010/main" val="243371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BC56F3F2-643C-DD4E-A6A5-10B6C7802342}" type="slidenum">
              <a:rPr lang="en-US" sz="1200" b="0">
                <a:latin typeface="Lucida Grande" charset="0"/>
              </a:rPr>
              <a:pPr/>
              <a:t>1</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p:cNvSpPr>
            <a:spLocks noGrp="1" noRot="1" noChangeAspect="1" noTextEdit="1"/>
          </p:cNvSpPr>
          <p:nvPr>
            <p:ph type="sldImg"/>
          </p:nvPr>
        </p:nvSpPr>
        <p:spPr>
          <a:ln/>
        </p:spPr>
      </p:sp>
      <p:sp>
        <p:nvSpPr>
          <p:cNvPr id="2867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MS PGothic" charset="0"/>
            </a:endParaRPr>
          </a:p>
        </p:txBody>
      </p:sp>
      <p:sp>
        <p:nvSpPr>
          <p:cNvPr id="2867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fld id="{E69EDA3A-0255-BD4D-9FB9-FCBECA08F9AF}" type="slidenum">
              <a:rPr lang="en-US" altLang="ko-KR" sz="1200" b="0">
                <a:latin typeface="Lucida Grande" charset="0"/>
              </a:rPr>
              <a:pPr/>
              <a:t>2</a:t>
            </a:fld>
            <a:endParaRPr lang="en-US" altLang="ko-KR" sz="1200" b="0">
              <a:latin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fld id="{DFB91459-E481-334A-AFB3-18CC8267D688}" type="slidenum">
              <a:rPr lang="en-US" sz="1200" b="0">
                <a:latin typeface="Lucida Grande" charset="0"/>
              </a:rPr>
              <a:pPr/>
              <a:t>11</a:t>
            </a:fld>
            <a:endParaRPr lang="en-US" sz="1200" b="0">
              <a:latin typeface="Lucida Grande" charset="0"/>
            </a:endParaRPr>
          </a:p>
        </p:txBody>
      </p:sp>
      <p:sp>
        <p:nvSpPr>
          <p:cNvPr id="39939" name="Rectangle 2"/>
          <p:cNvSpPr>
            <a:spLocks noChangeArrowheads="1"/>
          </p:cNvSpPr>
          <p:nvPr>
            <p:ph type="sldImg"/>
          </p:nvPr>
        </p:nvSpPr>
        <p:spPr>
          <a:solidFill>
            <a:srgbClr val="FFFFFF"/>
          </a:solidFill>
          <a:ln/>
        </p:spPr>
      </p:sp>
      <p:sp>
        <p:nvSpPr>
          <p:cNvPr id="399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charset="0"/>
                <a:ea typeface="ＭＳ Ｐゴシック" charset="0"/>
                <a:cs typeface="ＭＳ Ｐゴシック" charset="0"/>
              </a:rPr>
              <a:t>Think of all the patterns obtained like this one but with different choices of the red line and the blue line.</a:t>
            </a:r>
          </a:p>
          <a:p>
            <a:pPr eaLnBrk="1" hangingPunct="1"/>
            <a:r>
              <a:rPr lang="en-US">
                <a:latin typeface="Times" charset="0"/>
                <a:ea typeface="ＭＳ Ｐゴシック" charset="0"/>
                <a:cs typeface="ＭＳ Ｐゴシック" charset="0"/>
              </a:rPr>
              <a:t>Sketch a few</a:t>
            </a:r>
          </a:p>
          <a:p>
            <a:pPr eaLnBrk="1" hangingPunct="1"/>
            <a:r>
              <a:rPr lang="en-US">
                <a:latin typeface="Times" charset="0"/>
                <a:ea typeface="ＭＳ Ｐゴシック" charset="0"/>
                <a:cs typeface="ＭＳ Ｐゴシック" charset="0"/>
              </a:rPr>
              <a:t>Here is another reasoning</a:t>
            </a:r>
          </a:p>
          <a:p>
            <a:pPr eaLnBrk="1" hangingPunct="1"/>
            <a:r>
              <a:rPr lang="en-US">
                <a:latin typeface="Times" charset="0"/>
                <a:ea typeface="ＭＳ Ｐゴシック" charset="0"/>
                <a:cs typeface="ＭＳ Ｐゴシック" charset="0"/>
              </a:rPr>
              <a:t>What about this pattern: is it true?</a:t>
            </a:r>
          </a:p>
          <a:p>
            <a:pPr eaLnBrk="1" hangingPunct="1"/>
            <a:r>
              <a:rPr lang="en-US">
                <a:latin typeface="Times" charset="0"/>
                <a:ea typeface="ＭＳ Ｐゴシック" charset="0"/>
                <a:cs typeface="ＭＳ Ｐゴシック" charset="0"/>
              </a:rPr>
              <a:t>	did you have difficulty recognising the components?  This may be why learners find it hard to remember what they were taught recently!</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fld id="{9C4BAEFC-93A1-B64C-96D1-02AFB9139EF4}" type="slidenum">
              <a:rPr lang="en-US" sz="1200" b="0">
                <a:latin typeface="Lucida Grande" charset="0"/>
              </a:rPr>
              <a:pPr/>
              <a:t>12</a:t>
            </a:fld>
            <a:endParaRPr lang="en-US" sz="1200" b="0">
              <a:latin typeface="Lucida Grande" charset="0"/>
            </a:endParaRPr>
          </a:p>
        </p:txBody>
      </p:sp>
      <p:sp>
        <p:nvSpPr>
          <p:cNvPr id="41987" name="Rectangle 2"/>
          <p:cNvSpPr>
            <a:spLocks noChangeArrowheads="1"/>
          </p:cNvSpPr>
          <p:nvPr>
            <p:ph type="sldImg"/>
          </p:nvPr>
        </p:nvSpPr>
        <p:spPr>
          <a:solidFill>
            <a:srgbClr val="FFFFFF"/>
          </a:solidFill>
          <a:ln/>
        </p:spPr>
      </p:sp>
      <p:sp>
        <p:nvSpPr>
          <p:cNvPr id="4198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GB">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Tree>
    <p:extLst>
      <p:ext uri="{BB962C8B-B14F-4D97-AF65-F5344CB8AC3E}">
        <p14:creationId xmlns:p14="http://schemas.microsoft.com/office/powerpoint/2010/main" val="83179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836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82963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81873C-8276-E449-9733-905D3995D321}" type="slidenum">
              <a:rPr lang="en-US"/>
              <a:pPr>
                <a:defRPr/>
              </a:pPr>
              <a:t>‹#›</a:t>
            </a:fld>
            <a:endParaRPr lang="en-US"/>
          </a:p>
        </p:txBody>
      </p:sp>
    </p:spTree>
    <p:extLst>
      <p:ext uri="{BB962C8B-B14F-4D97-AF65-F5344CB8AC3E}">
        <p14:creationId xmlns:p14="http://schemas.microsoft.com/office/powerpoint/2010/main" val="21637704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A4A3CEBE-BB09-FF47-976F-58E9EA93EF95}" type="slidenum">
              <a:rPr lang="en-US"/>
              <a:pPr>
                <a:defRPr/>
              </a:pPr>
              <a:t>‹#›</a:t>
            </a:fld>
            <a:endParaRPr lang="en-US"/>
          </a:p>
        </p:txBody>
      </p:sp>
    </p:spTree>
    <p:extLst>
      <p:ext uri="{BB962C8B-B14F-4D97-AF65-F5344CB8AC3E}">
        <p14:creationId xmlns:p14="http://schemas.microsoft.com/office/powerpoint/2010/main" val="39458922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4C7E853A-A83C-3A4B-B9BD-B0175DFF883E}" type="slidenum">
              <a:rPr lang="en-US"/>
              <a:pPr>
                <a:defRPr/>
              </a:pPr>
              <a:t>‹#›</a:t>
            </a:fld>
            <a:endParaRPr lang="en-US"/>
          </a:p>
        </p:txBody>
      </p:sp>
    </p:spTree>
    <p:extLst>
      <p:ext uri="{BB962C8B-B14F-4D97-AF65-F5344CB8AC3E}">
        <p14:creationId xmlns:p14="http://schemas.microsoft.com/office/powerpoint/2010/main" val="19033842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15240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51485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Box 4"/>
          <p:cNvSpPr txBox="1">
            <a:spLocks noGrp="1" noChangeArrowheads="1"/>
          </p:cNvSpPr>
          <p:nvPr>
            <p:ph type="sldNum" sz="quarter" idx="10"/>
          </p:nvPr>
        </p:nvSpPr>
        <p:spPr>
          <a:ln/>
        </p:spPr>
        <p:txBody>
          <a:bodyPr/>
          <a:lstStyle>
            <a:lvl1pPr>
              <a:defRPr/>
            </a:lvl1pPr>
          </a:lstStyle>
          <a:p>
            <a:pPr>
              <a:defRPr/>
            </a:pPr>
            <a:fld id="{123E941A-E36A-9545-AB27-523028EFB6ED}" type="slidenum">
              <a:rPr lang="en-US"/>
              <a:pPr>
                <a:defRPr/>
              </a:pPr>
              <a:t>‹#›</a:t>
            </a:fld>
            <a:endParaRPr lang="en-US"/>
          </a:p>
        </p:txBody>
      </p:sp>
    </p:spTree>
    <p:extLst>
      <p:ext uri="{BB962C8B-B14F-4D97-AF65-F5344CB8AC3E}">
        <p14:creationId xmlns:p14="http://schemas.microsoft.com/office/powerpoint/2010/main" val="340151284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Text Box 4"/>
          <p:cNvSpPr txBox="1">
            <a:spLocks noGrp="1" noChangeArrowheads="1"/>
          </p:cNvSpPr>
          <p:nvPr>
            <p:ph type="sldNum" sz="quarter" idx="10"/>
          </p:nvPr>
        </p:nvSpPr>
        <p:spPr>
          <a:ln/>
        </p:spPr>
        <p:txBody>
          <a:bodyPr/>
          <a:lstStyle>
            <a:lvl1pPr>
              <a:defRPr/>
            </a:lvl1pPr>
          </a:lstStyle>
          <a:p>
            <a:pPr>
              <a:defRPr/>
            </a:pPr>
            <a:fld id="{F3B41067-1855-014B-96A8-DA7D0568624B}" type="slidenum">
              <a:rPr lang="en-US"/>
              <a:pPr>
                <a:defRPr/>
              </a:pPr>
              <a:t>‹#›</a:t>
            </a:fld>
            <a:endParaRPr lang="en-US"/>
          </a:p>
        </p:txBody>
      </p:sp>
    </p:spTree>
    <p:extLst>
      <p:ext uri="{BB962C8B-B14F-4D97-AF65-F5344CB8AC3E}">
        <p14:creationId xmlns:p14="http://schemas.microsoft.com/office/powerpoint/2010/main" val="92642131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Text Box 4"/>
          <p:cNvSpPr txBox="1">
            <a:spLocks noGrp="1" noChangeArrowheads="1"/>
          </p:cNvSpPr>
          <p:nvPr>
            <p:ph type="sldNum" sz="quarter" idx="10"/>
          </p:nvPr>
        </p:nvSpPr>
        <p:spPr>
          <a:ln/>
        </p:spPr>
        <p:txBody>
          <a:bodyPr/>
          <a:lstStyle>
            <a:lvl1pPr>
              <a:defRPr/>
            </a:lvl1pPr>
          </a:lstStyle>
          <a:p>
            <a:pPr>
              <a:defRPr/>
            </a:pPr>
            <a:fld id="{765B661D-C418-414D-A709-C47B17498711}" type="slidenum">
              <a:rPr lang="en-US"/>
              <a:pPr>
                <a:defRPr/>
              </a:pPr>
              <a:t>‹#›</a:t>
            </a:fld>
            <a:endParaRPr lang="en-US"/>
          </a:p>
        </p:txBody>
      </p:sp>
    </p:spTree>
    <p:extLst>
      <p:ext uri="{BB962C8B-B14F-4D97-AF65-F5344CB8AC3E}">
        <p14:creationId xmlns:p14="http://schemas.microsoft.com/office/powerpoint/2010/main" val="3494518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FA53DA9F-FC11-0346-B46B-99C4D4ADA3FA}" type="slidenum">
              <a:rPr lang="en-US"/>
              <a:pPr>
                <a:defRPr/>
              </a:pPr>
              <a:t>‹#›</a:t>
            </a:fld>
            <a:endParaRPr lang="en-US"/>
          </a:p>
        </p:txBody>
      </p:sp>
    </p:spTree>
    <p:extLst>
      <p:ext uri="{BB962C8B-B14F-4D97-AF65-F5344CB8AC3E}">
        <p14:creationId xmlns:p14="http://schemas.microsoft.com/office/powerpoint/2010/main" val="281994557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8C45D6CA-AA83-214C-8B87-02FEE1D522B6}" type="slidenum">
              <a:rPr lang="en-US"/>
              <a:pPr>
                <a:defRPr/>
              </a:pPr>
              <a:t>‹#›</a:t>
            </a:fld>
            <a:endParaRPr lang="en-US"/>
          </a:p>
        </p:txBody>
      </p:sp>
    </p:spTree>
    <p:extLst>
      <p:ext uri="{BB962C8B-B14F-4D97-AF65-F5344CB8AC3E}">
        <p14:creationId xmlns:p14="http://schemas.microsoft.com/office/powerpoint/2010/main" val="205225412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05844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Chalkboard" pitchFamily="-111"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9EFA7021-EC8E-6A47-AB51-F5F6BA5D744A}" type="slidenum">
              <a:rPr lang="en-US"/>
              <a:pPr>
                <a:defRPr/>
              </a:pPr>
              <a:t>‹#›</a:t>
            </a:fld>
            <a:endParaRPr lang="en-US"/>
          </a:p>
        </p:txBody>
      </p:sp>
    </p:spTree>
    <p:extLst>
      <p:ext uri="{BB962C8B-B14F-4D97-AF65-F5344CB8AC3E}">
        <p14:creationId xmlns:p14="http://schemas.microsoft.com/office/powerpoint/2010/main" val="57504430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4C98BB-B838-7A4D-9242-708A09D67F66}" type="slidenum">
              <a:rPr lang="en-US"/>
              <a:pPr>
                <a:defRPr/>
              </a:pPr>
              <a:t>‹#›</a:t>
            </a:fld>
            <a:endParaRPr lang="en-US"/>
          </a:p>
        </p:txBody>
      </p:sp>
    </p:spTree>
    <p:extLst>
      <p:ext uri="{BB962C8B-B14F-4D97-AF65-F5344CB8AC3E}">
        <p14:creationId xmlns:p14="http://schemas.microsoft.com/office/powerpoint/2010/main" val="138410428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88900"/>
            <a:ext cx="2143125" cy="60833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152400" y="88900"/>
            <a:ext cx="6276975" cy="6083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05C8A354-DBA1-1A43-AFD3-900AA1A89573}" type="slidenum">
              <a:rPr lang="en-US"/>
              <a:pPr>
                <a:defRPr/>
              </a:pPr>
              <a:t>‹#›</a:t>
            </a:fld>
            <a:endParaRPr lang="en-US"/>
          </a:p>
        </p:txBody>
      </p:sp>
    </p:spTree>
    <p:extLst>
      <p:ext uri="{BB962C8B-B14F-4D97-AF65-F5344CB8AC3E}">
        <p14:creationId xmlns:p14="http://schemas.microsoft.com/office/powerpoint/2010/main" val="254361015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4D2DC9C9-3A70-9C45-8395-5050EA22361D}" type="slidenum">
              <a:rPr lang="en-US"/>
              <a:pPr>
                <a:defRPr/>
              </a:pPr>
              <a:t>‹#›</a:t>
            </a:fld>
            <a:endParaRPr lang="en-US"/>
          </a:p>
        </p:txBody>
      </p:sp>
    </p:spTree>
    <p:extLst>
      <p:ext uri="{BB962C8B-B14F-4D97-AF65-F5344CB8AC3E}">
        <p14:creationId xmlns:p14="http://schemas.microsoft.com/office/powerpoint/2010/main" val="2881832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C1D1D25-E0D1-E74C-BB85-8721036A4BC1}" type="slidenum">
              <a:rPr lang="en-US"/>
              <a:pPr>
                <a:defRPr/>
              </a:pPr>
              <a:t>‹#›</a:t>
            </a:fld>
            <a:endParaRPr lang="en-US"/>
          </a:p>
        </p:txBody>
      </p:sp>
    </p:spTree>
    <p:extLst>
      <p:ext uri="{BB962C8B-B14F-4D97-AF65-F5344CB8AC3E}">
        <p14:creationId xmlns:p14="http://schemas.microsoft.com/office/powerpoint/2010/main" val="2190021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EB9001D-2FE4-5243-99A1-1B469F76BFB8}" type="slidenum">
              <a:rPr lang="en-US"/>
              <a:pPr>
                <a:defRPr/>
              </a:pPr>
              <a:t>‹#›</a:t>
            </a:fld>
            <a:endParaRPr lang="en-US"/>
          </a:p>
        </p:txBody>
      </p:sp>
    </p:spTree>
    <p:extLst>
      <p:ext uri="{BB962C8B-B14F-4D97-AF65-F5344CB8AC3E}">
        <p14:creationId xmlns:p14="http://schemas.microsoft.com/office/powerpoint/2010/main" val="3717124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048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244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76444C5-5C26-4241-8CDE-74AAD7DB01BD}" type="slidenum">
              <a:rPr lang="en-US"/>
              <a:pPr>
                <a:defRPr/>
              </a:pPr>
              <a:t>‹#›</a:t>
            </a:fld>
            <a:endParaRPr lang="en-US"/>
          </a:p>
        </p:txBody>
      </p:sp>
    </p:spTree>
    <p:extLst>
      <p:ext uri="{BB962C8B-B14F-4D97-AF65-F5344CB8AC3E}">
        <p14:creationId xmlns:p14="http://schemas.microsoft.com/office/powerpoint/2010/main" val="2365869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52E9DEB5-E6EF-8C42-A07C-852754A27EFF}" type="slidenum">
              <a:rPr lang="en-US"/>
              <a:pPr>
                <a:defRPr/>
              </a:pPr>
              <a:t>‹#›</a:t>
            </a:fld>
            <a:endParaRPr lang="en-US"/>
          </a:p>
        </p:txBody>
      </p:sp>
    </p:spTree>
    <p:extLst>
      <p:ext uri="{BB962C8B-B14F-4D97-AF65-F5344CB8AC3E}">
        <p14:creationId xmlns:p14="http://schemas.microsoft.com/office/powerpoint/2010/main" val="705041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C1F6DF07-0A07-D94B-817B-336108EDC8EC}" type="slidenum">
              <a:rPr lang="en-US"/>
              <a:pPr>
                <a:defRPr/>
              </a:pPr>
              <a:t>‹#›</a:t>
            </a:fld>
            <a:endParaRPr lang="en-US"/>
          </a:p>
        </p:txBody>
      </p:sp>
    </p:spTree>
    <p:extLst>
      <p:ext uri="{BB962C8B-B14F-4D97-AF65-F5344CB8AC3E}">
        <p14:creationId xmlns:p14="http://schemas.microsoft.com/office/powerpoint/2010/main" val="2045301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96F7F89-9AB1-234F-B8D1-DB51C2E6627D}" type="slidenum">
              <a:rPr lang="en-US"/>
              <a:pPr>
                <a:defRPr/>
              </a:pPr>
              <a:t>‹#›</a:t>
            </a:fld>
            <a:endParaRPr lang="en-US"/>
          </a:p>
        </p:txBody>
      </p:sp>
    </p:spTree>
    <p:extLst>
      <p:ext uri="{BB962C8B-B14F-4D97-AF65-F5344CB8AC3E}">
        <p14:creationId xmlns:p14="http://schemas.microsoft.com/office/powerpoint/2010/main" val="39709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19743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03FF962-821A-2E49-8A24-F01D3C78EDF4}" type="slidenum">
              <a:rPr lang="en-US"/>
              <a:pPr>
                <a:defRPr/>
              </a:pPr>
              <a:t>‹#›</a:t>
            </a:fld>
            <a:endParaRPr lang="en-US"/>
          </a:p>
        </p:txBody>
      </p:sp>
    </p:spTree>
    <p:extLst>
      <p:ext uri="{BB962C8B-B14F-4D97-AF65-F5344CB8AC3E}">
        <p14:creationId xmlns:p14="http://schemas.microsoft.com/office/powerpoint/2010/main" val="353897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6D8B277-0E2F-AC4C-8BC7-5C1A10E8F5C1}" type="slidenum">
              <a:rPr lang="en-US"/>
              <a:pPr>
                <a:defRPr/>
              </a:pPr>
              <a:t>‹#›</a:t>
            </a:fld>
            <a:endParaRPr lang="en-US"/>
          </a:p>
        </p:txBody>
      </p:sp>
    </p:spTree>
    <p:extLst>
      <p:ext uri="{BB962C8B-B14F-4D97-AF65-F5344CB8AC3E}">
        <p14:creationId xmlns:p14="http://schemas.microsoft.com/office/powerpoint/2010/main" val="21597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9B749F9-BB89-964D-9BB0-EB0C1764E316}" type="slidenum">
              <a:rPr lang="en-US"/>
              <a:pPr>
                <a:defRPr/>
              </a:pPr>
              <a:t>‹#›</a:t>
            </a:fld>
            <a:endParaRPr lang="en-US"/>
          </a:p>
        </p:txBody>
      </p:sp>
    </p:spTree>
    <p:extLst>
      <p:ext uri="{BB962C8B-B14F-4D97-AF65-F5344CB8AC3E}">
        <p14:creationId xmlns:p14="http://schemas.microsoft.com/office/powerpoint/2010/main" val="3856679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171700" cy="6400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228600"/>
            <a:ext cx="6362700" cy="6400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BCA0568-EE28-1144-BF90-979F2E93A0B0}" type="slidenum">
              <a:rPr lang="en-US"/>
              <a:pPr>
                <a:defRPr/>
              </a:pPr>
              <a:t>‹#›</a:t>
            </a:fld>
            <a:endParaRPr lang="en-US"/>
          </a:p>
        </p:txBody>
      </p:sp>
    </p:spTree>
    <p:extLst>
      <p:ext uri="{BB962C8B-B14F-4D97-AF65-F5344CB8AC3E}">
        <p14:creationId xmlns:p14="http://schemas.microsoft.com/office/powerpoint/2010/main" val="6688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4082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09843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50489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4332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59841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90600" y="1676400"/>
            <a:ext cx="77279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7" name="Text Box 5"/>
          <p:cNvSpPr txBox="1">
            <a:spLocks noChangeArrowheads="1"/>
          </p:cNvSpPr>
          <p:nvPr userDrawn="1"/>
        </p:nvSpPr>
        <p:spPr bwMode="auto">
          <a:xfrm>
            <a:off x="76200" y="6338888"/>
            <a:ext cx="685800" cy="457200"/>
          </a:xfrm>
          <a:prstGeom prst="rect">
            <a:avLst/>
          </a:prstGeom>
          <a:noFill/>
          <a:ln w="9525">
            <a:noFill/>
            <a:miter lim="800000"/>
            <a:headEnd/>
            <a:tailEnd/>
          </a:ln>
          <a:effec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defRPr/>
            </a:pPr>
            <a:fld id="{81FB3A04-3DDA-6D4B-B419-E64C2CC61434}" type="slidenum">
              <a:rPr lang="en-US" sz="2400" b="0" smtClean="0">
                <a:solidFill>
                  <a:srgbClr val="000000"/>
                </a:solidFill>
                <a:latin typeface="Lucida Grande" charset="0"/>
              </a:rPr>
              <a:pPr>
                <a:spcBef>
                  <a:spcPct val="50000"/>
                </a:spcBef>
                <a:defRPr/>
              </a:pPr>
              <a:t>‹#›</a:t>
            </a:fld>
            <a:endParaRPr lang="en-US" sz="2400" b="0" smtClean="0">
              <a:solidFill>
                <a:srgbClr val="000000"/>
              </a:solidFill>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p:titleStyle>
    <p:body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55600" y="88900"/>
            <a:ext cx="6680200" cy="749300"/>
          </a:xfrm>
          <a:prstGeom prst="rect">
            <a:avLst/>
          </a:prstGeom>
          <a:noFill/>
          <a:ln w="12700">
            <a:noFill/>
            <a:miter lim="800000"/>
            <a:headEnd/>
            <a:tailEnd/>
          </a:ln>
          <a:effectLst>
            <a:outerShdw blurRad="25400" dist="63500"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8067" name="Rectangle 3"/>
          <p:cNvSpPr>
            <a:spLocks noGrp="1" noChangeArrowheads="1"/>
          </p:cNvSpPr>
          <p:nvPr>
            <p:ph type="body" idx="1"/>
          </p:nvPr>
        </p:nvSpPr>
        <p:spPr bwMode="auto">
          <a:xfrm>
            <a:off x="152400" y="1016000"/>
            <a:ext cx="8572500" cy="5156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square" lIns="0" tIns="0" rIns="0" bIns="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Hoefler Text" charset="0"/>
              </a:rPr>
              <a:t>Fourth level</a:t>
            </a:r>
          </a:p>
          <a:p>
            <a:pPr lvl="4"/>
            <a:r>
              <a:rPr lang="en-US">
                <a:sym typeface="Hoefler Text" charset="0"/>
              </a:rPr>
              <a:t>Fifth level</a:t>
            </a:r>
          </a:p>
        </p:txBody>
      </p:sp>
      <p:sp>
        <p:nvSpPr>
          <p:cNvPr id="88068" name="Text Box 4"/>
          <p:cNvSpPr txBox="1">
            <a:spLocks noGrp="1" noChangeArrowheads="1"/>
          </p:cNvSpPr>
          <p:nvPr>
            <p:ph type="sldNum" sz="quarter" idx="4"/>
          </p:nvPr>
        </p:nvSpPr>
        <p:spPr bwMode="auto">
          <a:xfrm>
            <a:off x="146050" y="6280150"/>
            <a:ext cx="469900" cy="584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none" lIns="91440" tIns="45720" rIns="91440" bIns="45720" numCol="1" anchor="t" anchorCtr="0" compatLnSpc="1">
            <a:prstTxWarp prst="textNoShape">
              <a:avLst/>
            </a:prstTxWarp>
          </a:bodyPr>
          <a:lstStyle>
            <a:lvl1pPr algn="ctr" eaLnBrk="1" hangingPunct="1">
              <a:defRPr sz="3200" b="0">
                <a:cs typeface="Chalkboard" charset="0"/>
                <a:sym typeface="Chalkboard" charset="0"/>
              </a:defRPr>
            </a:lvl1pPr>
          </a:lstStyle>
          <a:p>
            <a:pPr>
              <a:defRPr/>
            </a:pPr>
            <a:fld id="{F9BEE6A6-C067-B541-8D44-9DCE806829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txStyles>
    <p:titleStyle>
      <a:lvl1pPr algn="l" rtl="0" eaLnBrk="0" fontAlgn="base" hangingPunct="0">
        <a:spcBef>
          <a:spcPct val="0"/>
        </a:spcBef>
        <a:spcAft>
          <a:spcPct val="0"/>
        </a:spcAft>
        <a:defRPr sz="3600">
          <a:solidFill>
            <a:srgbClr val="110086"/>
          </a:solidFill>
          <a:latin typeface="+mj-lt"/>
          <a:ea typeface="+mj-ea"/>
          <a:cs typeface="+mj-cs"/>
          <a:sym typeface="Chalkboard" charset="0"/>
        </a:defRPr>
      </a:lvl1pPr>
      <a:lvl2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2pPr>
      <a:lvl3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3pPr>
      <a:lvl4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4pPr>
      <a:lvl5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5pPr>
      <a:lvl6pPr marL="4572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6pPr>
      <a:lvl7pPr marL="9144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7pPr>
      <a:lvl8pPr marL="13716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8pPr>
      <a:lvl9pPr marL="18288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9pPr>
    </p:titleStyle>
    <p:bodyStyle>
      <a:lvl1pPr marL="381000" indent="-381000" algn="l" rtl="0" eaLnBrk="0" fontAlgn="base" hangingPunct="0">
        <a:spcBef>
          <a:spcPts val="1000"/>
        </a:spcBef>
        <a:spcAft>
          <a:spcPct val="0"/>
        </a:spcAft>
        <a:buSzPct val="116000"/>
        <a:buChar char="•"/>
        <a:defRPr sz="3200">
          <a:solidFill>
            <a:srgbClr val="2300FF"/>
          </a:solidFill>
          <a:effectLst>
            <a:outerShdw blurRad="38100" dist="38100" dir="2700000" algn="tl">
              <a:srgbClr val="000000"/>
            </a:outerShdw>
          </a:effectLst>
          <a:latin typeface="+mn-lt"/>
          <a:ea typeface="+mn-ea"/>
          <a:cs typeface="+mn-cs"/>
          <a:sym typeface="Chalkboard" charset="0"/>
        </a:defRPr>
      </a:lvl1pPr>
      <a:lvl2pPr marL="769938" indent="-401638" algn="l" rtl="0" eaLnBrk="0" fontAlgn="base" hangingPunct="0">
        <a:spcBef>
          <a:spcPts val="900"/>
        </a:spcBef>
        <a:spcAft>
          <a:spcPct val="0"/>
        </a:spcAft>
        <a:buSzPct val="77000"/>
        <a:buChar char="•"/>
        <a:defRPr sz="2400">
          <a:solidFill>
            <a:srgbClr val="008400"/>
          </a:solidFill>
          <a:effectLst>
            <a:outerShdw blurRad="38100" dist="38100" dir="2700000" algn="tl">
              <a:srgbClr val="000000"/>
            </a:outerShdw>
          </a:effectLst>
          <a:latin typeface="+mn-lt"/>
          <a:ea typeface="+mn-ea"/>
          <a:cs typeface="+mn-cs"/>
          <a:sym typeface="Chalkboard" charset="0"/>
        </a:defRPr>
      </a:lvl2pPr>
      <a:lvl3pPr marL="1176338" indent="-249238" algn="l" rtl="0" eaLnBrk="0" fontAlgn="base" hangingPunct="0">
        <a:spcBef>
          <a:spcPts val="900"/>
        </a:spcBef>
        <a:spcAft>
          <a:spcPct val="0"/>
        </a:spcAft>
        <a:buClr>
          <a:srgbClr val="444229"/>
        </a:buClr>
        <a:buSzPct val="125000"/>
        <a:buFont typeface="Hoefler Text" charset="0"/>
        <a:buChar char="•"/>
        <a:defRPr sz="2400">
          <a:solidFill>
            <a:srgbClr val="940000"/>
          </a:solidFill>
          <a:effectLst>
            <a:outerShdw blurRad="38100" dist="38100" dir="2700000" algn="tl">
              <a:srgbClr val="000000"/>
            </a:outerShdw>
          </a:effectLst>
          <a:latin typeface="+mn-lt"/>
          <a:ea typeface="+mn-ea"/>
          <a:cs typeface="+mn-cs"/>
          <a:sym typeface="Chalkboard" charset="0"/>
        </a:defRPr>
      </a:lvl3pPr>
      <a:lvl4pPr marL="15446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4pPr>
      <a:lvl5pPr marL="19129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5pPr>
      <a:lvl6pPr marL="23701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6pPr>
      <a:lvl7pPr marL="28273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7pPr>
      <a:lvl8pPr marL="32845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8pPr>
      <a:lvl9pPr marL="37417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AutoShape 3"/>
          <p:cNvSpPr>
            <a:spLocks noGrp="1" noChangeArrowheads="1"/>
          </p:cNvSpPr>
          <p:nvPr>
            <p:ph type="body" idx="1"/>
          </p:nvPr>
        </p:nvSpPr>
        <p:spPr bwMode="auto">
          <a:xfrm>
            <a:off x="304800" y="1524000"/>
            <a:ext cx="8686800" cy="5105400"/>
          </a:xfrm>
          <a:prstGeom prst="roundRect">
            <a:avLst>
              <a:gd name="adj" fmla="val 34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Times" charset="0"/>
              </a:defRPr>
            </a:lvl1pPr>
          </a:lstStyle>
          <a:p>
            <a:pPr>
              <a:defRPr/>
            </a:pPr>
            <a:fld id="{EDDDA3EC-EAA5-0E44-83EC-F204EA7B18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1" end="1"/>
                                            </p:txEl>
                                          </p:spTgt>
                                        </p:tgtEl>
                                        <p:attrNameLst>
                                          <p:attrName>ppt_c</p:attrName>
                                        </p:attrNameLst>
                                      </p:cBhvr>
                                      <p:to>
                                        <a:srgbClr val="66CC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rgbClr val="66CC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3" end="3"/>
                                            </p:txEl>
                                          </p:spTgt>
                                        </p:tgtEl>
                                        <p:attrNameLst>
                                          <p:attrName>ppt_c</p:attrName>
                                        </p:attrNameLst>
                                      </p:cBhvr>
                                      <p:to>
                                        <a:srgbClr val="66CC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rgbClr val="66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4">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5">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Lst>
      </p:bldP>
    </p:bldLst>
  </p:timing>
  <p:txStyles>
    <p:titleStyle>
      <a:lvl1pPr algn="ctr" rtl="0" eaLnBrk="0" fontAlgn="base" hangingPunct="0">
        <a:spcBef>
          <a:spcPct val="0"/>
        </a:spcBef>
        <a:spcAft>
          <a:spcPct val="0"/>
        </a:spcAft>
        <a:defRPr sz="3600" b="1">
          <a:solidFill>
            <a:srgbClr val="CC99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2pPr>
      <a:lvl3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3pPr>
      <a:lvl4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4pPr>
      <a:lvl5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b="1">
          <a:solidFill>
            <a:srgbClr val="CC99FF"/>
          </a:solidFill>
          <a:latin typeface="Comic Sans MS" pitchFamily="-111" charset="0"/>
        </a:defRPr>
      </a:lvl6pPr>
      <a:lvl7pPr marL="914400" algn="ctr" rtl="0" eaLnBrk="0" fontAlgn="base" hangingPunct="0">
        <a:spcBef>
          <a:spcPct val="0"/>
        </a:spcBef>
        <a:spcAft>
          <a:spcPct val="0"/>
        </a:spcAft>
        <a:defRPr sz="3600" b="1">
          <a:solidFill>
            <a:srgbClr val="CC99FF"/>
          </a:solidFill>
          <a:latin typeface="Comic Sans MS" pitchFamily="-111" charset="0"/>
        </a:defRPr>
      </a:lvl7pPr>
      <a:lvl8pPr marL="1371600" algn="ctr" rtl="0" eaLnBrk="0" fontAlgn="base" hangingPunct="0">
        <a:spcBef>
          <a:spcPct val="0"/>
        </a:spcBef>
        <a:spcAft>
          <a:spcPct val="0"/>
        </a:spcAft>
        <a:defRPr sz="3600" b="1">
          <a:solidFill>
            <a:srgbClr val="CC99FF"/>
          </a:solidFill>
          <a:latin typeface="Comic Sans MS" pitchFamily="-111" charset="0"/>
        </a:defRPr>
      </a:lvl8pPr>
      <a:lvl9pPr marL="1828800" algn="ctr" rtl="0" eaLnBrk="0" fontAlgn="base" hangingPunct="0">
        <a:spcBef>
          <a:spcPct val="0"/>
        </a:spcBef>
        <a:spcAft>
          <a:spcPct val="0"/>
        </a:spcAft>
        <a:defRPr sz="3600" b="1">
          <a:solidFill>
            <a:srgbClr val="CC99FF"/>
          </a:solidFill>
          <a:latin typeface="Comic Sans MS" pitchFamily="-111" charset="0"/>
        </a:defRPr>
      </a:lvl9pPr>
    </p:titleStyle>
    <p:bodyStyle>
      <a:lvl1pPr marL="342900" indent="-342900" algn="l" rtl="0" eaLnBrk="0" fontAlgn="base" hangingPunct="0">
        <a:spcBef>
          <a:spcPct val="20000"/>
        </a:spcBef>
        <a:spcAft>
          <a:spcPct val="0"/>
        </a:spcAft>
        <a:buClr>
          <a:schemeClr val="bg1"/>
        </a:buClr>
        <a:buFont typeface="Webdings" charset="0"/>
        <a:buChar char="&quot;"/>
        <a:defRPr sz="3200" b="1">
          <a:solidFill>
            <a:srgbClr val="FFFF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bg1"/>
        </a:buClr>
        <a:buFont typeface="Wingdings" charset="0"/>
        <a:buChar char="z"/>
        <a:defRPr sz="3200" b="1">
          <a:solidFill>
            <a:srgbClr val="FFCC66"/>
          </a:solidFill>
          <a:latin typeface="Arial Narrow" pitchFamily="-111" charset="0"/>
          <a:ea typeface="ＭＳ Ｐゴシック" pitchFamily="-111" charset="-128"/>
        </a:defRPr>
      </a:lvl2pPr>
      <a:lvl3pPr marL="1143000" indent="-228600" algn="l" rtl="0" eaLnBrk="0" fontAlgn="base" hangingPunct="0">
        <a:spcBef>
          <a:spcPct val="20000"/>
        </a:spcBef>
        <a:spcAft>
          <a:spcPct val="0"/>
        </a:spcAft>
        <a:buChar char="•"/>
        <a:defRPr sz="3200" b="1" i="1">
          <a:solidFill>
            <a:srgbClr val="FFCC66"/>
          </a:solidFill>
          <a:latin typeface="Arial Narrow" pitchFamily="-111" charset="0"/>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jhm3/Documents/Files/%20%20%20%20Current%20Activities/%20%20%20%20%20Events%202013/03.16-23%20Phuket%20EARCOME/Reasoning%20Reasonably/Applets/Secret%20Places/Secret%20Places%201D.html" TargetMode="Externa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media" Target="../media/media2.mov"/><Relationship Id="rId4" Type="http://schemas.openxmlformats.org/officeDocument/2006/relationships/video" Target="../media/media2.mov"/><Relationship Id="rId5" Type="http://schemas.microsoft.com/office/2007/relationships/media" Target="../media/media3.mov"/><Relationship Id="rId6" Type="http://schemas.openxmlformats.org/officeDocument/2006/relationships/video" Target="../media/media3.mov"/><Relationship Id="rId7" Type="http://schemas.openxmlformats.org/officeDocument/2006/relationships/slideLayout" Target="../slideLayouts/slideLayout2.xml"/><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hyperlink" Target="file://localhost/Users/jhm3/Documents/Files/%20%20%20%20Current%20Activities/%20%20%20%20%20Events%202013/03.16-23%20Phuket%20EARCOME/Reasoning%20Reasonably/Applets/Perimeter%20Projections/Perimeter%20Projections.html" TargetMode="External"/><Relationship Id="rId1" Type="http://schemas.microsoft.com/office/2007/relationships/media" Target="../media/media1.mov"/><Relationship Id="rId2" Type="http://schemas.openxmlformats.org/officeDocument/2006/relationships/video" Target="../media/media1.mo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png"/><Relationship Id="rId1" Type="http://schemas.microsoft.com/office/2007/relationships/media" Target="../media/media4.mov"/><Relationship Id="rId2" Type="http://schemas.openxmlformats.org/officeDocument/2006/relationships/video" Target="../media/media4.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287357" y="5993904"/>
            <a:ext cx="864096" cy="864096"/>
          </a:xfrm>
          <a:prstGeom prst="rect">
            <a:avLst/>
          </a:prstGeom>
          <a:solidFill>
            <a:srgbClr val="FFF2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8434" name="Rectangle 2"/>
          <p:cNvSpPr>
            <a:spLocks noGrp="1" noChangeArrowheads="1"/>
          </p:cNvSpPr>
          <p:nvPr>
            <p:ph type="ctrTitle"/>
          </p:nvPr>
        </p:nvSpPr>
        <p:spPr>
          <a:xfrm>
            <a:off x="323528" y="2132856"/>
            <a:ext cx="8712968" cy="2592288"/>
          </a:xfrm>
        </p:spPr>
        <p:txBody>
          <a:bodyPr anchor="t"/>
          <a:lstStyle/>
          <a:p>
            <a:pPr algn="ctr">
              <a:defRPr/>
            </a:pPr>
            <a:r>
              <a:rPr lang="en-GB" sz="3200">
                <a:effectLst/>
              </a:rPr>
              <a:t>Reasoning Reasonably</a:t>
            </a:r>
            <a:br>
              <a:rPr lang="en-GB" sz="3200">
                <a:effectLst/>
              </a:rPr>
            </a:br>
            <a:r>
              <a:rPr lang="en-GB" sz="3200">
                <a:effectLst/>
              </a:rPr>
              <a:t>in Mathematics</a:t>
            </a:r>
            <a:endParaRPr lang="en-US" sz="3200">
              <a:latin typeface="Chalkboard" charset="0"/>
              <a:ea typeface="ＭＳ Ｐゴシック" charset="0"/>
              <a:cs typeface="ＭＳ Ｐゴシック" charset="0"/>
            </a:endParaRPr>
          </a:p>
        </p:txBody>
      </p:sp>
      <p:sp>
        <p:nvSpPr>
          <p:cNvPr id="18436" name="Rectangle 4"/>
          <p:cNvSpPr>
            <a:spLocks noChangeArrowheads="1"/>
          </p:cNvSpPr>
          <p:nvPr/>
        </p:nvSpPr>
        <p:spPr bwMode="auto">
          <a:xfrm>
            <a:off x="3590862" y="3645024"/>
            <a:ext cx="1847991" cy="1791260"/>
          </a:xfrm>
          <a:prstGeom prst="rect">
            <a:avLst/>
          </a:prstGeom>
          <a:noFill/>
          <a:ln w="9525">
            <a:noFill/>
            <a:miter lim="800000"/>
            <a:headEnd/>
            <a:tailEnd/>
          </a:ln>
          <a:effectLst/>
        </p:spPr>
        <p:txBody>
          <a:bodyPr wrap="none">
            <a:spAutoFit/>
          </a:bodyPr>
          <a:lstStyle/>
          <a:p>
            <a:pPr algn="ctr" eaLnBrk="0" hangingPunct="0">
              <a:spcBef>
                <a:spcPct val="20000"/>
              </a:spcBef>
              <a:buClr>
                <a:schemeClr val="tx2"/>
              </a:buClr>
              <a:buSzPct val="75000"/>
              <a:buFont typeface="Monotype Sorts" charset="0"/>
              <a:buNone/>
              <a:defRPr/>
            </a:pPr>
            <a:r>
              <a:rPr lang="en-US" sz="2400" b="0">
                <a:solidFill>
                  <a:srgbClr val="00002A"/>
                </a:solidFill>
              </a:rPr>
              <a:t>John Mason</a:t>
            </a:r>
          </a:p>
          <a:p>
            <a:pPr algn="ctr" eaLnBrk="0" hangingPunct="0">
              <a:spcBef>
                <a:spcPct val="20000"/>
              </a:spcBef>
              <a:buClr>
                <a:schemeClr val="tx2"/>
              </a:buClr>
              <a:buSzPct val="75000"/>
              <a:buFont typeface="Monotype Sorts" charset="0"/>
              <a:buNone/>
              <a:defRPr/>
            </a:pPr>
            <a:r>
              <a:rPr lang="en-US" sz="2400" b="0">
                <a:solidFill>
                  <a:srgbClr val="00002A"/>
                </a:solidFill>
              </a:rPr>
              <a:t>EARCOME 6</a:t>
            </a:r>
          </a:p>
          <a:p>
            <a:pPr algn="ctr" eaLnBrk="0" hangingPunct="0">
              <a:spcBef>
                <a:spcPct val="20000"/>
              </a:spcBef>
              <a:buClr>
                <a:schemeClr val="tx2"/>
              </a:buClr>
              <a:buSzPct val="75000"/>
              <a:buFont typeface="Monotype Sorts" charset="0"/>
              <a:buNone/>
              <a:defRPr/>
            </a:pPr>
            <a:r>
              <a:rPr lang="en-US" sz="2400" b="0">
                <a:solidFill>
                  <a:srgbClr val="00002A"/>
                </a:solidFill>
              </a:rPr>
              <a:t>Phuket</a:t>
            </a:r>
          </a:p>
          <a:p>
            <a:pPr algn="ctr" eaLnBrk="0" hangingPunct="0">
              <a:spcBef>
                <a:spcPct val="20000"/>
              </a:spcBef>
              <a:buClr>
                <a:schemeClr val="tx2"/>
              </a:buClr>
              <a:buSzPct val="75000"/>
              <a:buFont typeface="Monotype Sorts" charset="0"/>
              <a:buNone/>
              <a:defRPr/>
            </a:pPr>
            <a:r>
              <a:rPr lang="en-US" sz="2400" b="0">
                <a:solidFill>
                  <a:srgbClr val="00002A"/>
                </a:solidFill>
              </a:rPr>
              <a:t>2013</a:t>
            </a:r>
          </a:p>
        </p:txBody>
      </p:sp>
      <p:grpSp>
        <p:nvGrpSpPr>
          <p:cNvPr id="28675" name="Group 13"/>
          <p:cNvGrpSpPr>
            <a:grpSpLocks/>
          </p:cNvGrpSpPr>
          <p:nvPr/>
        </p:nvGrpSpPr>
        <p:grpSpPr bwMode="auto">
          <a:xfrm>
            <a:off x="403225" y="4953000"/>
            <a:ext cx="8740775" cy="1708150"/>
            <a:chOff x="110" y="96"/>
            <a:chExt cx="5506" cy="1076"/>
          </a:xfrm>
        </p:grpSpPr>
        <p:grpSp>
          <p:nvGrpSpPr>
            <p:cNvPr id="28679" name="Group 11"/>
            <p:cNvGrpSpPr>
              <a:grpSpLocks/>
            </p:cNvGrpSpPr>
            <p:nvPr/>
          </p:nvGrpSpPr>
          <p:grpSpPr bwMode="auto">
            <a:xfrm>
              <a:off x="110" y="96"/>
              <a:ext cx="1457" cy="983"/>
              <a:chOff x="38" y="96"/>
              <a:chExt cx="1457" cy="983"/>
            </a:xfrm>
          </p:grpSpPr>
          <p:pic>
            <p:nvPicPr>
              <p:cNvPr id="2" name="Picture 6" descr="OUPowerPoint18mm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 y="96"/>
                <a:ext cx="46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8"/>
              <p:cNvSpPr txBox="1">
                <a:spLocks noChangeArrowheads="1"/>
              </p:cNvSpPr>
              <p:nvPr/>
            </p:nvSpPr>
            <p:spPr bwMode="auto">
              <a:xfrm>
                <a:off x="38" y="672"/>
                <a:ext cx="1457" cy="40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The Open University</a:t>
                </a:r>
              </a:p>
              <a:p>
                <a:pPr algn="ctr" eaLnBrk="0" hangingPunct="0">
                  <a:defRPr/>
                </a:pPr>
                <a:r>
                  <a:rPr lang="en-GB" sz="1800" b="0">
                    <a:solidFill>
                      <a:schemeClr val="accent3">
                        <a:lumMod val="10000"/>
                      </a:schemeClr>
                    </a:solidFill>
                  </a:rPr>
                  <a:t>Maths Dept</a:t>
                </a:r>
              </a:p>
            </p:txBody>
          </p:sp>
        </p:grpSp>
        <p:grpSp>
          <p:nvGrpSpPr>
            <p:cNvPr id="28680" name="Group 12"/>
            <p:cNvGrpSpPr>
              <a:grpSpLocks/>
            </p:cNvGrpSpPr>
            <p:nvPr/>
          </p:nvGrpSpPr>
          <p:grpSpPr bwMode="auto">
            <a:xfrm>
              <a:off x="4152" y="144"/>
              <a:ext cx="1464" cy="1028"/>
              <a:chOff x="4080" y="144"/>
              <a:chExt cx="1464" cy="1028"/>
            </a:xfrm>
          </p:grpSpPr>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0"/>
              <p:cNvSpPr txBox="1">
                <a:spLocks noChangeArrowheads="1"/>
              </p:cNvSpPr>
              <p:nvPr/>
            </p:nvSpPr>
            <p:spPr bwMode="auto">
              <a:xfrm>
                <a:off x="4080" y="768"/>
                <a:ext cx="1464" cy="404"/>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University of Oxford</a:t>
                </a:r>
              </a:p>
              <a:p>
                <a:pPr algn="ctr" eaLnBrk="0" hangingPunct="0">
                  <a:defRPr/>
                </a:pPr>
                <a:r>
                  <a:rPr lang="en-GB" sz="1800" b="0">
                    <a:solidFill>
                      <a:schemeClr val="accent3">
                        <a:lumMod val="10000"/>
                      </a:schemeClr>
                    </a:solidFill>
                  </a:rPr>
                  <a:t>Dept of Education</a:t>
                </a:r>
              </a:p>
            </p:txBody>
          </p:sp>
        </p:grpSp>
      </p:grpSp>
      <p:pic>
        <p:nvPicPr>
          <p:cNvPr id="2867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9"/>
          <p:cNvSpPr txBox="1">
            <a:spLocks noChangeArrowheads="1"/>
          </p:cNvSpPr>
          <p:nvPr/>
        </p:nvSpPr>
        <p:spPr bwMode="auto">
          <a:xfrm>
            <a:off x="0" y="1219200"/>
            <a:ext cx="2865438" cy="307975"/>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a:solidFill>
                  <a:srgbClr val="00002A"/>
                </a:solidFill>
              </a:rPr>
              <a:t>Promoting Mathematical Thinking</a:t>
            </a:r>
          </a:p>
        </p:txBody>
      </p:sp>
      <p:pic>
        <p:nvPicPr>
          <p:cNvPr id="28678" name="Picture 12" descr="NCETM_CPD_Standard_Logo FINAL 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2338" y="0"/>
            <a:ext cx="1871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56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Bag Reasoning</a:t>
            </a:r>
          </a:p>
        </p:txBody>
      </p:sp>
      <p:sp>
        <p:nvSpPr>
          <p:cNvPr id="3" name="Content Placeholder 2"/>
          <p:cNvSpPr>
            <a:spLocks noGrp="1"/>
          </p:cNvSpPr>
          <p:nvPr>
            <p:ph idx="1"/>
          </p:nvPr>
        </p:nvSpPr>
        <p:spPr>
          <a:xfrm>
            <a:off x="467544" y="980728"/>
            <a:ext cx="7727950" cy="4114800"/>
          </a:xfrm>
        </p:spPr>
        <p:txBody>
          <a:bodyPr/>
          <a:lstStyle/>
          <a:p>
            <a:r>
              <a:rPr lang="en-GB"/>
              <a:t>Axiom: Every bean is in some bag.</a:t>
            </a:r>
          </a:p>
          <a:p>
            <a:r>
              <a:rPr lang="en-GB"/>
              <a:t>Axiom: There are finitely many bags.</a:t>
            </a:r>
          </a:p>
          <a:p>
            <a:r>
              <a:rPr lang="en-GB"/>
              <a:t>Definition: a bean b is loose in a bag B means that although b is in B, b is not in any bag that is in B.</a:t>
            </a:r>
          </a:p>
          <a:p>
            <a:r>
              <a:rPr lang="en-GB"/>
              <a:t>Show that every bean is loose in some bag.</a:t>
            </a:r>
          </a:p>
          <a:p>
            <a:r>
              <a:rPr lang="en-GB"/>
              <a:t>Definition: the number of beans in bag B is the total number of beansthat would be in bag B if all the bags within B disintegrated.   </a:t>
            </a:r>
          </a:p>
          <a:p>
            <a:r>
              <a:rPr lang="en-GB"/>
              <a:t>How few beans are needed in order that for </a:t>
            </a:r>
            <a:r>
              <a:rPr lang="en-GB" i="1"/>
              <a:t>k</a:t>
            </a:r>
            <a:r>
              <a:rPr lang="en-GB"/>
              <a:t> = 1, 2, …, 5, there is exactly one bag with </a:t>
            </a:r>
            <a:r>
              <a:rPr lang="en-GB" i="1"/>
              <a:t>k</a:t>
            </a:r>
            <a:r>
              <a:rPr lang="en-GB"/>
              <a:t> beans?</a:t>
            </a:r>
          </a:p>
          <a:p>
            <a:r>
              <a:rPr lang="en-GB"/>
              <a:t>What is the most beans there could be?</a:t>
            </a:r>
          </a:p>
          <a:p>
            <a:r>
              <a:rPr lang="en-GB"/>
              <a:t>Can it be done with any number of beans between the least and the most?</a:t>
            </a:r>
          </a:p>
          <a:p>
            <a:endParaRPr lang="en-GB"/>
          </a:p>
        </p:txBody>
      </p:sp>
    </p:spTree>
    <p:extLst>
      <p:ext uri="{BB962C8B-B14F-4D97-AF65-F5344CB8AC3E}">
        <p14:creationId xmlns:p14="http://schemas.microsoft.com/office/powerpoint/2010/main" val="4332979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chor="t"/>
          <a:lstStyle/>
          <a:p>
            <a:r>
              <a:rPr lang="en-US">
                <a:latin typeface="Chalkboard" charset="0"/>
                <a:ea typeface="ＭＳ Ｐゴシック" charset="0"/>
                <a:cs typeface="ＭＳ Ｐゴシック" charset="0"/>
              </a:rPr>
              <a:t>Magic Square Reasoning</a:t>
            </a:r>
          </a:p>
        </p:txBody>
      </p:sp>
      <p:grpSp>
        <p:nvGrpSpPr>
          <p:cNvPr id="38915" name="Group 3"/>
          <p:cNvGrpSpPr>
            <a:grpSpLocks/>
          </p:cNvGrpSpPr>
          <p:nvPr/>
        </p:nvGrpSpPr>
        <p:grpSpPr bwMode="auto">
          <a:xfrm>
            <a:off x="2819400" y="2057400"/>
            <a:ext cx="2743200" cy="2743200"/>
            <a:chOff x="336" y="1296"/>
            <a:chExt cx="1728" cy="1728"/>
          </a:xfrm>
        </p:grpSpPr>
        <p:sp>
          <p:nvSpPr>
            <p:cNvPr id="38975" name="Line 4"/>
            <p:cNvSpPr>
              <a:spLocks noChangeShapeType="1"/>
            </p:cNvSpPr>
            <p:nvPr/>
          </p:nvSpPr>
          <p:spPr bwMode="auto">
            <a:xfrm>
              <a:off x="2064"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grpSp>
          <p:nvGrpSpPr>
            <p:cNvPr id="38976" name="Group 5"/>
            <p:cNvGrpSpPr>
              <a:grpSpLocks/>
            </p:cNvGrpSpPr>
            <p:nvPr/>
          </p:nvGrpSpPr>
          <p:grpSpPr bwMode="auto">
            <a:xfrm>
              <a:off x="336" y="1296"/>
              <a:ext cx="1728" cy="1728"/>
              <a:chOff x="336" y="1296"/>
              <a:chExt cx="1728" cy="1728"/>
            </a:xfrm>
          </p:grpSpPr>
          <p:sp>
            <p:nvSpPr>
              <p:cNvPr id="38977" name="Line 6"/>
              <p:cNvSpPr>
                <a:spLocks noChangeShapeType="1"/>
              </p:cNvSpPr>
              <p:nvPr/>
            </p:nvSpPr>
            <p:spPr bwMode="auto">
              <a:xfrm>
                <a:off x="336"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78" name="Line 7"/>
              <p:cNvSpPr>
                <a:spLocks noChangeShapeType="1"/>
              </p:cNvSpPr>
              <p:nvPr/>
            </p:nvSpPr>
            <p:spPr bwMode="auto">
              <a:xfrm>
                <a:off x="912"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79" name="Line 8"/>
              <p:cNvSpPr>
                <a:spLocks noChangeShapeType="1"/>
              </p:cNvSpPr>
              <p:nvPr/>
            </p:nvSpPr>
            <p:spPr bwMode="auto">
              <a:xfrm>
                <a:off x="1488"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80" name="Line 9"/>
              <p:cNvSpPr>
                <a:spLocks noChangeShapeType="1"/>
              </p:cNvSpPr>
              <p:nvPr/>
            </p:nvSpPr>
            <p:spPr bwMode="auto">
              <a:xfrm>
                <a:off x="336" y="1296"/>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81" name="Line 10"/>
              <p:cNvSpPr>
                <a:spLocks noChangeShapeType="1"/>
              </p:cNvSpPr>
              <p:nvPr/>
            </p:nvSpPr>
            <p:spPr bwMode="auto">
              <a:xfrm>
                <a:off x="336" y="1872"/>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82" name="Line 11"/>
              <p:cNvSpPr>
                <a:spLocks noChangeShapeType="1"/>
              </p:cNvSpPr>
              <p:nvPr/>
            </p:nvSpPr>
            <p:spPr bwMode="auto">
              <a:xfrm>
                <a:off x="336" y="2448"/>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83" name="Line 12"/>
              <p:cNvSpPr>
                <a:spLocks noChangeShapeType="1"/>
              </p:cNvSpPr>
              <p:nvPr/>
            </p:nvSpPr>
            <p:spPr bwMode="auto">
              <a:xfrm>
                <a:off x="336" y="3024"/>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grpSp>
      </p:grpSp>
      <p:grpSp>
        <p:nvGrpSpPr>
          <p:cNvPr id="4" name="Group 13"/>
          <p:cNvGrpSpPr>
            <a:grpSpLocks/>
          </p:cNvGrpSpPr>
          <p:nvPr/>
        </p:nvGrpSpPr>
        <p:grpSpPr bwMode="auto">
          <a:xfrm>
            <a:off x="3124200" y="2209800"/>
            <a:ext cx="2438400" cy="2408238"/>
            <a:chOff x="1872" y="1392"/>
            <a:chExt cx="1536" cy="1517"/>
          </a:xfrm>
        </p:grpSpPr>
        <p:sp>
          <p:nvSpPr>
            <p:cNvPr id="38966" name="Text Box 14"/>
            <p:cNvSpPr txBox="1">
              <a:spLocks noChangeArrowheads="1"/>
            </p:cNvSpPr>
            <p:nvPr/>
          </p:nvSpPr>
          <p:spPr bwMode="auto">
            <a:xfrm>
              <a:off x="2448" y="1968"/>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5</a:t>
              </a:r>
            </a:p>
          </p:txBody>
        </p:sp>
        <p:sp>
          <p:nvSpPr>
            <p:cNvPr id="38967" name="Text Box 15"/>
            <p:cNvSpPr txBox="1">
              <a:spLocks noChangeArrowheads="1"/>
            </p:cNvSpPr>
            <p:nvPr/>
          </p:nvSpPr>
          <p:spPr bwMode="auto">
            <a:xfrm>
              <a:off x="1872" y="1968"/>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1</a:t>
              </a:r>
            </a:p>
          </p:txBody>
        </p:sp>
        <p:sp>
          <p:nvSpPr>
            <p:cNvPr id="38968" name="Text Box 16"/>
            <p:cNvSpPr txBox="1">
              <a:spLocks noChangeArrowheads="1"/>
            </p:cNvSpPr>
            <p:nvPr/>
          </p:nvSpPr>
          <p:spPr bwMode="auto">
            <a:xfrm>
              <a:off x="2976" y="1968"/>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9</a:t>
              </a:r>
            </a:p>
          </p:txBody>
        </p:sp>
        <p:sp>
          <p:nvSpPr>
            <p:cNvPr id="38969" name="Text Box 17"/>
            <p:cNvSpPr txBox="1">
              <a:spLocks noChangeArrowheads="1"/>
            </p:cNvSpPr>
            <p:nvPr/>
          </p:nvSpPr>
          <p:spPr bwMode="auto">
            <a:xfrm>
              <a:off x="2976" y="1392"/>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2</a:t>
              </a:r>
            </a:p>
          </p:txBody>
        </p:sp>
        <p:sp>
          <p:nvSpPr>
            <p:cNvPr id="38970" name="Text Box 18"/>
            <p:cNvSpPr txBox="1">
              <a:spLocks noChangeArrowheads="1"/>
            </p:cNvSpPr>
            <p:nvPr/>
          </p:nvSpPr>
          <p:spPr bwMode="auto">
            <a:xfrm>
              <a:off x="2976" y="2544"/>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4</a:t>
              </a:r>
            </a:p>
          </p:txBody>
        </p:sp>
        <p:sp>
          <p:nvSpPr>
            <p:cNvPr id="38971" name="Text Box 19"/>
            <p:cNvSpPr txBox="1">
              <a:spLocks noChangeArrowheads="1"/>
            </p:cNvSpPr>
            <p:nvPr/>
          </p:nvSpPr>
          <p:spPr bwMode="auto">
            <a:xfrm>
              <a:off x="1872" y="1392"/>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6</a:t>
              </a:r>
            </a:p>
          </p:txBody>
        </p:sp>
        <p:sp>
          <p:nvSpPr>
            <p:cNvPr id="38972" name="Text Box 20"/>
            <p:cNvSpPr txBox="1">
              <a:spLocks noChangeArrowheads="1"/>
            </p:cNvSpPr>
            <p:nvPr/>
          </p:nvSpPr>
          <p:spPr bwMode="auto">
            <a:xfrm>
              <a:off x="1872" y="254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8</a:t>
              </a:r>
            </a:p>
          </p:txBody>
        </p:sp>
        <p:sp>
          <p:nvSpPr>
            <p:cNvPr id="38973" name="Text Box 21"/>
            <p:cNvSpPr txBox="1">
              <a:spLocks noChangeArrowheads="1"/>
            </p:cNvSpPr>
            <p:nvPr/>
          </p:nvSpPr>
          <p:spPr bwMode="auto">
            <a:xfrm>
              <a:off x="2448" y="254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3</a:t>
              </a:r>
            </a:p>
          </p:txBody>
        </p:sp>
        <p:sp>
          <p:nvSpPr>
            <p:cNvPr id="38974" name="Text Box 22"/>
            <p:cNvSpPr txBox="1">
              <a:spLocks noChangeArrowheads="1"/>
            </p:cNvSpPr>
            <p:nvPr/>
          </p:nvSpPr>
          <p:spPr bwMode="auto">
            <a:xfrm>
              <a:off x="2448" y="1392"/>
              <a:ext cx="4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7</a:t>
              </a:r>
            </a:p>
          </p:txBody>
        </p:sp>
      </p:grpSp>
      <p:grpSp>
        <p:nvGrpSpPr>
          <p:cNvPr id="5" name="Group 23"/>
          <p:cNvGrpSpPr>
            <a:grpSpLocks/>
          </p:cNvGrpSpPr>
          <p:nvPr/>
        </p:nvGrpSpPr>
        <p:grpSpPr bwMode="auto">
          <a:xfrm>
            <a:off x="2895600" y="2133600"/>
            <a:ext cx="2590800" cy="2590800"/>
            <a:chOff x="2160" y="1344"/>
            <a:chExt cx="1632" cy="1632"/>
          </a:xfrm>
        </p:grpSpPr>
        <p:sp>
          <p:nvSpPr>
            <p:cNvPr id="38962" name="Rectangle 24"/>
            <p:cNvSpPr>
              <a:spLocks noChangeArrowheads="1"/>
            </p:cNvSpPr>
            <p:nvPr/>
          </p:nvSpPr>
          <p:spPr bwMode="auto">
            <a:xfrm>
              <a:off x="2160" y="1920"/>
              <a:ext cx="480" cy="480"/>
            </a:xfrm>
            <a:prstGeom prst="rect">
              <a:avLst/>
            </a:prstGeom>
            <a:solidFill>
              <a:srgbClr val="00FFFF"/>
            </a:solidFill>
            <a:ln w="57150">
              <a:solidFill>
                <a:srgbClr val="00FFFF"/>
              </a:solidFill>
              <a:miter lim="800000"/>
              <a:headEnd/>
              <a:tailEnd/>
            </a:ln>
          </p:spPr>
          <p:txBody>
            <a:bodyPr wrap="none" anchor="ctr"/>
            <a:lstStyle/>
            <a:p>
              <a:endParaRPr lang="en-GB" b="0">
                <a:solidFill>
                  <a:srgbClr val="000000"/>
                </a:solidFill>
              </a:endParaRPr>
            </a:p>
          </p:txBody>
        </p:sp>
        <p:sp>
          <p:nvSpPr>
            <p:cNvPr id="38963" name="Rectangle 25"/>
            <p:cNvSpPr>
              <a:spLocks noChangeArrowheads="1"/>
            </p:cNvSpPr>
            <p:nvPr/>
          </p:nvSpPr>
          <p:spPr bwMode="auto">
            <a:xfrm>
              <a:off x="2160" y="2496"/>
              <a:ext cx="480" cy="480"/>
            </a:xfrm>
            <a:prstGeom prst="rect">
              <a:avLst/>
            </a:prstGeom>
            <a:solidFill>
              <a:srgbClr val="00FFFF"/>
            </a:solidFill>
            <a:ln w="57150">
              <a:solidFill>
                <a:srgbClr val="00FFFF"/>
              </a:solidFill>
              <a:miter lim="800000"/>
              <a:headEnd/>
              <a:tailEnd/>
            </a:ln>
          </p:spPr>
          <p:txBody>
            <a:bodyPr wrap="none" anchor="ctr"/>
            <a:lstStyle/>
            <a:p>
              <a:endParaRPr lang="en-GB" b="0">
                <a:solidFill>
                  <a:srgbClr val="000000"/>
                </a:solidFill>
              </a:endParaRPr>
            </a:p>
          </p:txBody>
        </p:sp>
        <p:sp>
          <p:nvSpPr>
            <p:cNvPr id="38964" name="Rectangle 26"/>
            <p:cNvSpPr>
              <a:spLocks noChangeArrowheads="1"/>
            </p:cNvSpPr>
            <p:nvPr/>
          </p:nvSpPr>
          <p:spPr bwMode="auto">
            <a:xfrm>
              <a:off x="2736" y="1344"/>
              <a:ext cx="480" cy="480"/>
            </a:xfrm>
            <a:prstGeom prst="rect">
              <a:avLst/>
            </a:prstGeom>
            <a:solidFill>
              <a:schemeClr val="hlink"/>
            </a:solidFill>
            <a:ln w="57150">
              <a:solidFill>
                <a:schemeClr val="hlink"/>
              </a:solidFill>
              <a:miter lim="800000"/>
              <a:headEnd/>
              <a:tailEnd/>
            </a:ln>
          </p:spPr>
          <p:txBody>
            <a:bodyPr wrap="none" anchor="ctr"/>
            <a:lstStyle/>
            <a:p>
              <a:endParaRPr lang="en-GB" b="0">
                <a:solidFill>
                  <a:srgbClr val="000000"/>
                </a:solidFill>
              </a:endParaRPr>
            </a:p>
          </p:txBody>
        </p:sp>
        <p:sp>
          <p:nvSpPr>
            <p:cNvPr id="38965" name="Rectangle 27"/>
            <p:cNvSpPr>
              <a:spLocks noChangeArrowheads="1"/>
            </p:cNvSpPr>
            <p:nvPr/>
          </p:nvSpPr>
          <p:spPr bwMode="auto">
            <a:xfrm>
              <a:off x="3312" y="1344"/>
              <a:ext cx="480" cy="480"/>
            </a:xfrm>
            <a:prstGeom prst="rect">
              <a:avLst/>
            </a:prstGeom>
            <a:solidFill>
              <a:schemeClr val="hlink"/>
            </a:solidFill>
            <a:ln w="57150">
              <a:solidFill>
                <a:schemeClr val="hlink"/>
              </a:solidFill>
              <a:miter lim="800000"/>
              <a:headEnd/>
              <a:tailEnd/>
            </a:ln>
          </p:spPr>
          <p:txBody>
            <a:bodyPr wrap="none" anchor="ctr"/>
            <a:lstStyle/>
            <a:p>
              <a:endParaRPr lang="en-GB" b="0">
                <a:solidFill>
                  <a:srgbClr val="000000"/>
                </a:solidFill>
              </a:endParaRPr>
            </a:p>
          </p:txBody>
        </p:sp>
      </p:grpSp>
      <p:grpSp>
        <p:nvGrpSpPr>
          <p:cNvPr id="6" name="Group 33"/>
          <p:cNvGrpSpPr>
            <a:grpSpLocks/>
          </p:cNvGrpSpPr>
          <p:nvPr/>
        </p:nvGrpSpPr>
        <p:grpSpPr bwMode="auto">
          <a:xfrm>
            <a:off x="2971800" y="2209800"/>
            <a:ext cx="2438400" cy="2362200"/>
            <a:chOff x="1872" y="1392"/>
            <a:chExt cx="1536" cy="1488"/>
          </a:xfrm>
        </p:grpSpPr>
        <p:sp>
          <p:nvSpPr>
            <p:cNvPr id="38960" name="Line 34"/>
            <p:cNvSpPr>
              <a:spLocks noChangeShapeType="1"/>
            </p:cNvSpPr>
            <p:nvPr/>
          </p:nvSpPr>
          <p:spPr bwMode="auto">
            <a:xfrm>
              <a:off x="1872" y="1584"/>
              <a:ext cx="1536"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61" name="Line 35"/>
            <p:cNvSpPr>
              <a:spLocks noChangeShapeType="1"/>
            </p:cNvSpPr>
            <p:nvPr/>
          </p:nvSpPr>
          <p:spPr bwMode="auto">
            <a:xfrm>
              <a:off x="2064" y="1392"/>
              <a:ext cx="0" cy="1488"/>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grpSp>
      <p:grpSp>
        <p:nvGrpSpPr>
          <p:cNvPr id="7" name="Group 39"/>
          <p:cNvGrpSpPr>
            <a:grpSpLocks/>
          </p:cNvGrpSpPr>
          <p:nvPr/>
        </p:nvGrpSpPr>
        <p:grpSpPr bwMode="auto">
          <a:xfrm>
            <a:off x="2057400" y="5675313"/>
            <a:ext cx="4800600" cy="573087"/>
            <a:chOff x="1296" y="3430"/>
            <a:chExt cx="3024" cy="361"/>
          </a:xfrm>
        </p:grpSpPr>
        <p:sp>
          <p:nvSpPr>
            <p:cNvPr id="110634" name="Rectangle 40"/>
            <p:cNvSpPr>
              <a:spLocks noChangeArrowheads="1"/>
            </p:cNvSpPr>
            <p:nvPr/>
          </p:nvSpPr>
          <p:spPr bwMode="auto">
            <a:xfrm>
              <a:off x="1900" y="3435"/>
              <a:ext cx="356" cy="356"/>
            </a:xfrm>
            <a:prstGeom prst="rect">
              <a:avLst/>
            </a:prstGeom>
            <a:solidFill>
              <a:schemeClr val="hlink"/>
            </a:solidFill>
            <a:ln w="9525">
              <a:noFill/>
              <a:miter lim="800000"/>
              <a:headEnd/>
              <a:tailEnd/>
            </a:ln>
          </p:spPr>
          <p:txBody>
            <a:bodyPr wrap="none" anchor="ctr"/>
            <a:lstStyle/>
            <a:p>
              <a:endParaRPr lang="en-GB" sz="2400">
                <a:solidFill>
                  <a:srgbClr val="000000"/>
                </a:solidFill>
              </a:endParaRPr>
            </a:p>
          </p:txBody>
        </p:sp>
        <p:sp>
          <p:nvSpPr>
            <p:cNvPr id="110635" name="Rectangle 41"/>
            <p:cNvSpPr>
              <a:spLocks noChangeArrowheads="1"/>
            </p:cNvSpPr>
            <p:nvPr/>
          </p:nvSpPr>
          <p:spPr bwMode="auto">
            <a:xfrm>
              <a:off x="3100" y="3435"/>
              <a:ext cx="356" cy="356"/>
            </a:xfrm>
            <a:prstGeom prst="rect">
              <a:avLst/>
            </a:prstGeom>
            <a:solidFill>
              <a:srgbClr val="00FFFF"/>
            </a:solidFill>
            <a:ln w="9525">
              <a:noFill/>
              <a:miter lim="800000"/>
              <a:headEnd/>
              <a:tailEnd/>
            </a:ln>
          </p:spPr>
          <p:txBody>
            <a:bodyPr wrap="none" anchor="ctr"/>
            <a:lstStyle/>
            <a:p>
              <a:endParaRPr lang="en-GB" sz="2400">
                <a:solidFill>
                  <a:srgbClr val="000000"/>
                </a:solidFill>
              </a:endParaRPr>
            </a:p>
          </p:txBody>
        </p:sp>
        <p:sp>
          <p:nvSpPr>
            <p:cNvPr id="110636" name="Text Box 42"/>
            <p:cNvSpPr txBox="1">
              <a:spLocks noChangeArrowheads="1"/>
            </p:cNvSpPr>
            <p:nvPr/>
          </p:nvSpPr>
          <p:spPr bwMode="auto">
            <a:xfrm>
              <a:off x="2324" y="3430"/>
              <a:ext cx="355"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a:solidFill>
                    <a:srgbClr val="000000"/>
                  </a:solidFill>
                </a:rPr>
                <a:t>–</a:t>
              </a:r>
            </a:p>
          </p:txBody>
        </p:sp>
        <p:sp>
          <p:nvSpPr>
            <p:cNvPr id="110637" name="Text Box 43"/>
            <p:cNvSpPr txBox="1">
              <a:spLocks noChangeArrowheads="1"/>
            </p:cNvSpPr>
            <p:nvPr/>
          </p:nvSpPr>
          <p:spPr bwMode="auto">
            <a:xfrm>
              <a:off x="3680" y="3430"/>
              <a:ext cx="640"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rPr>
                <a:t>= 0</a:t>
              </a:r>
            </a:p>
          </p:txBody>
        </p:sp>
        <p:sp>
          <p:nvSpPr>
            <p:cNvPr id="110638" name="Text Box 44"/>
            <p:cNvSpPr txBox="1">
              <a:spLocks noChangeArrowheads="1"/>
            </p:cNvSpPr>
            <p:nvPr/>
          </p:nvSpPr>
          <p:spPr bwMode="auto">
            <a:xfrm>
              <a:off x="1296" y="3430"/>
              <a:ext cx="864"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rPr>
                <a:t>Sum(</a:t>
              </a:r>
            </a:p>
          </p:txBody>
        </p:sp>
        <p:sp>
          <p:nvSpPr>
            <p:cNvPr id="38958" name="Text Box 45"/>
            <p:cNvSpPr txBox="1">
              <a:spLocks noChangeArrowheads="1"/>
            </p:cNvSpPr>
            <p:nvPr/>
          </p:nvSpPr>
          <p:spPr bwMode="auto">
            <a:xfrm>
              <a:off x="1847" y="3430"/>
              <a:ext cx="57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2400">
                  <a:solidFill>
                    <a:srgbClr val="000000"/>
                  </a:solidFill>
                </a:rPr>
                <a:t>     </a:t>
              </a:r>
              <a:r>
                <a:rPr lang="en-US" sz="2400" b="0">
                  <a:solidFill>
                    <a:srgbClr val="000000"/>
                  </a:solidFill>
                </a:rPr>
                <a:t>)</a:t>
              </a:r>
            </a:p>
          </p:txBody>
        </p:sp>
        <p:sp>
          <p:nvSpPr>
            <p:cNvPr id="38959" name="Text Box 46"/>
            <p:cNvSpPr txBox="1">
              <a:spLocks noChangeArrowheads="1"/>
            </p:cNvSpPr>
            <p:nvPr/>
          </p:nvSpPr>
          <p:spPr bwMode="auto">
            <a:xfrm>
              <a:off x="2496" y="3430"/>
              <a:ext cx="11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rPr>
                <a:t>Sum(       )</a:t>
              </a:r>
            </a:p>
          </p:txBody>
        </p:sp>
      </p:grpSp>
      <p:grpSp>
        <p:nvGrpSpPr>
          <p:cNvPr id="8" name="Group 47"/>
          <p:cNvGrpSpPr>
            <a:grpSpLocks/>
          </p:cNvGrpSpPr>
          <p:nvPr/>
        </p:nvGrpSpPr>
        <p:grpSpPr bwMode="auto">
          <a:xfrm>
            <a:off x="2895600" y="2133600"/>
            <a:ext cx="2590800" cy="2590800"/>
            <a:chOff x="3696" y="1344"/>
            <a:chExt cx="1632" cy="1632"/>
          </a:xfrm>
        </p:grpSpPr>
        <p:sp>
          <p:nvSpPr>
            <p:cNvPr id="38945" name="Rectangle 48"/>
            <p:cNvSpPr>
              <a:spLocks noChangeArrowheads="1"/>
            </p:cNvSpPr>
            <p:nvPr/>
          </p:nvSpPr>
          <p:spPr bwMode="auto">
            <a:xfrm>
              <a:off x="3696" y="1344"/>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6" name="Rectangle 49"/>
            <p:cNvSpPr>
              <a:spLocks noChangeArrowheads="1"/>
            </p:cNvSpPr>
            <p:nvPr/>
          </p:nvSpPr>
          <p:spPr bwMode="auto">
            <a:xfrm>
              <a:off x="3696"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7" name="Rectangle 50"/>
            <p:cNvSpPr>
              <a:spLocks noChangeArrowheads="1"/>
            </p:cNvSpPr>
            <p:nvPr/>
          </p:nvSpPr>
          <p:spPr bwMode="auto">
            <a:xfrm>
              <a:off x="4848" y="2496"/>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8" name="Rectangle 51"/>
            <p:cNvSpPr>
              <a:spLocks noChangeArrowheads="1"/>
            </p:cNvSpPr>
            <p:nvPr/>
          </p:nvSpPr>
          <p:spPr bwMode="auto">
            <a:xfrm>
              <a:off x="4848"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9" name="Rectangle 52"/>
            <p:cNvSpPr>
              <a:spLocks noChangeArrowheads="1"/>
            </p:cNvSpPr>
            <p:nvPr/>
          </p:nvSpPr>
          <p:spPr bwMode="auto">
            <a:xfrm>
              <a:off x="4848" y="1344"/>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50" name="Rectangle 53"/>
            <p:cNvSpPr>
              <a:spLocks noChangeArrowheads="1"/>
            </p:cNvSpPr>
            <p:nvPr/>
          </p:nvSpPr>
          <p:spPr bwMode="auto">
            <a:xfrm>
              <a:off x="4272" y="1344"/>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51" name="Rectangle 54"/>
            <p:cNvSpPr>
              <a:spLocks noChangeArrowheads="1"/>
            </p:cNvSpPr>
            <p:nvPr/>
          </p:nvSpPr>
          <p:spPr bwMode="auto">
            <a:xfrm>
              <a:off x="3696"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52" name="Rectangle 55"/>
            <p:cNvSpPr>
              <a:spLocks noChangeArrowheads="1"/>
            </p:cNvSpPr>
            <p:nvPr/>
          </p:nvSpPr>
          <p:spPr bwMode="auto">
            <a:xfrm>
              <a:off x="4272"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grpSp>
      <p:grpSp>
        <p:nvGrpSpPr>
          <p:cNvPr id="9" name="Group 56"/>
          <p:cNvGrpSpPr>
            <a:grpSpLocks/>
          </p:cNvGrpSpPr>
          <p:nvPr/>
        </p:nvGrpSpPr>
        <p:grpSpPr bwMode="auto">
          <a:xfrm>
            <a:off x="2895600" y="3048000"/>
            <a:ext cx="2590800" cy="1676400"/>
            <a:chOff x="3696" y="1920"/>
            <a:chExt cx="1632" cy="1056"/>
          </a:xfrm>
        </p:grpSpPr>
        <p:sp>
          <p:nvSpPr>
            <p:cNvPr id="38941" name="Rectangle 57"/>
            <p:cNvSpPr>
              <a:spLocks noChangeArrowheads="1"/>
            </p:cNvSpPr>
            <p:nvPr/>
          </p:nvSpPr>
          <p:spPr bwMode="auto">
            <a:xfrm>
              <a:off x="4848" y="2496"/>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2" name="Rectangle 58"/>
            <p:cNvSpPr>
              <a:spLocks noChangeArrowheads="1"/>
            </p:cNvSpPr>
            <p:nvPr/>
          </p:nvSpPr>
          <p:spPr bwMode="auto">
            <a:xfrm>
              <a:off x="4848"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3" name="Rectangle 59"/>
            <p:cNvSpPr>
              <a:spLocks noChangeArrowheads="1"/>
            </p:cNvSpPr>
            <p:nvPr/>
          </p:nvSpPr>
          <p:spPr bwMode="auto">
            <a:xfrm>
              <a:off x="3696"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44" name="Rectangle 60"/>
            <p:cNvSpPr>
              <a:spLocks noChangeArrowheads="1"/>
            </p:cNvSpPr>
            <p:nvPr/>
          </p:nvSpPr>
          <p:spPr bwMode="auto">
            <a:xfrm>
              <a:off x="4272" y="1920"/>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grpSp>
      <p:sp>
        <p:nvSpPr>
          <p:cNvPr id="12349" name="AutoShape 61"/>
          <p:cNvSpPr>
            <a:spLocks noChangeArrowheads="1"/>
          </p:cNvSpPr>
          <p:nvPr/>
        </p:nvSpPr>
        <p:spPr bwMode="auto">
          <a:xfrm>
            <a:off x="6324600" y="3657600"/>
            <a:ext cx="2536825" cy="914400"/>
          </a:xfrm>
          <a:prstGeom prst="wedgeRoundRectCallout">
            <a:avLst>
              <a:gd name="adj1" fmla="val 3005"/>
              <a:gd name="adj2" fmla="val -151389"/>
              <a:gd name="adj3" fmla="val 16667"/>
            </a:avLst>
          </a:prstGeom>
          <a:solidFill>
            <a:schemeClr val="accent1">
              <a:lumMod val="60000"/>
              <a:lumOff val="40000"/>
            </a:schemeClr>
          </a:solidFill>
          <a:ln w="9525">
            <a:solidFill>
              <a:schemeClr val="tx1"/>
            </a:solidFill>
            <a:miter lim="800000"/>
            <a:headEnd/>
            <a:tailEnd/>
          </a:ln>
        </p:spPr>
        <p:txBody>
          <a:bodyPr wrap="none" anchor="ctr"/>
          <a:lstStyle/>
          <a:p>
            <a:pPr algn="ctr"/>
            <a:r>
              <a:rPr lang="en-US" sz="2000" b="0">
                <a:solidFill>
                  <a:srgbClr val="800000"/>
                </a:solidFill>
              </a:rPr>
              <a:t>Try to describe</a:t>
            </a:r>
            <a:br>
              <a:rPr lang="en-US" sz="2000" b="0">
                <a:solidFill>
                  <a:srgbClr val="800000"/>
                </a:solidFill>
              </a:rPr>
            </a:br>
            <a:r>
              <a:rPr lang="en-US" sz="2000" b="0">
                <a:solidFill>
                  <a:srgbClr val="800000"/>
                </a:solidFill>
              </a:rPr>
              <a:t>them in words</a:t>
            </a:r>
          </a:p>
        </p:txBody>
      </p:sp>
      <p:sp>
        <p:nvSpPr>
          <p:cNvPr id="12350" name="AutoShape 62"/>
          <p:cNvSpPr>
            <a:spLocks noChangeArrowheads="1"/>
          </p:cNvSpPr>
          <p:nvPr/>
        </p:nvSpPr>
        <p:spPr bwMode="auto">
          <a:xfrm>
            <a:off x="6172200" y="1219200"/>
            <a:ext cx="2743200" cy="1752600"/>
          </a:xfrm>
          <a:prstGeom prst="wedgeRoundRectCallout">
            <a:avLst>
              <a:gd name="adj1" fmla="val -73148"/>
              <a:gd name="adj2" fmla="val 71194"/>
              <a:gd name="adj3" fmla="val 16667"/>
            </a:avLst>
          </a:prstGeom>
          <a:solidFill>
            <a:srgbClr val="CCFF66"/>
          </a:solidFill>
          <a:ln w="9525">
            <a:solidFill>
              <a:schemeClr val="tx1"/>
            </a:solidFill>
            <a:miter lim="800000"/>
            <a:headEnd/>
            <a:tailEnd/>
          </a:ln>
        </p:spPr>
        <p:txBody>
          <a:bodyPr wrap="none" anchor="ctr"/>
          <a:lstStyle/>
          <a:p>
            <a:pPr algn="ctr">
              <a:lnSpc>
                <a:spcPct val="80000"/>
              </a:lnSpc>
            </a:pPr>
            <a:r>
              <a:rPr lang="en-US" sz="2000" b="0">
                <a:solidFill>
                  <a:srgbClr val="800000"/>
                </a:solidFill>
              </a:rPr>
              <a:t>What other </a:t>
            </a:r>
            <a:br>
              <a:rPr lang="en-US" sz="2000" b="0">
                <a:solidFill>
                  <a:srgbClr val="800000"/>
                </a:solidFill>
              </a:rPr>
            </a:br>
            <a:r>
              <a:rPr lang="en-US" sz="2000" b="0">
                <a:solidFill>
                  <a:srgbClr val="800000"/>
                </a:solidFill>
              </a:rPr>
              <a:t>configurations</a:t>
            </a:r>
            <a:br>
              <a:rPr lang="en-US" sz="2000" b="0">
                <a:solidFill>
                  <a:srgbClr val="800000"/>
                </a:solidFill>
              </a:rPr>
            </a:br>
            <a:r>
              <a:rPr lang="en-US" sz="2000" b="0">
                <a:solidFill>
                  <a:srgbClr val="800000"/>
                </a:solidFill>
              </a:rPr>
              <a:t>like this</a:t>
            </a:r>
            <a:br>
              <a:rPr lang="en-US" sz="2000" b="0">
                <a:solidFill>
                  <a:srgbClr val="800000"/>
                </a:solidFill>
              </a:rPr>
            </a:br>
            <a:r>
              <a:rPr lang="en-US" sz="2000" b="0">
                <a:solidFill>
                  <a:srgbClr val="800000"/>
                </a:solidFill>
              </a:rPr>
              <a:t>give one sum</a:t>
            </a:r>
            <a:br>
              <a:rPr lang="en-US" sz="2000" b="0">
                <a:solidFill>
                  <a:srgbClr val="800000"/>
                </a:solidFill>
              </a:rPr>
            </a:br>
            <a:r>
              <a:rPr lang="en-US" sz="2000" b="0">
                <a:solidFill>
                  <a:srgbClr val="800000"/>
                </a:solidFill>
              </a:rPr>
              <a:t>equal to another?</a:t>
            </a:r>
          </a:p>
        </p:txBody>
      </p:sp>
      <p:grpSp>
        <p:nvGrpSpPr>
          <p:cNvPr id="10" name="Group 85"/>
          <p:cNvGrpSpPr>
            <a:grpSpLocks/>
          </p:cNvGrpSpPr>
          <p:nvPr/>
        </p:nvGrpSpPr>
        <p:grpSpPr bwMode="auto">
          <a:xfrm>
            <a:off x="990600" y="3657600"/>
            <a:ext cx="319088" cy="1143000"/>
            <a:chOff x="990600" y="3657600"/>
            <a:chExt cx="318755" cy="1143000"/>
          </a:xfrm>
          <a:solidFill>
            <a:srgbClr val="00FFFF"/>
          </a:solidFill>
        </p:grpSpPr>
        <p:sp>
          <p:nvSpPr>
            <p:cNvPr id="38938" name="Rectangle 67"/>
            <p:cNvSpPr>
              <a:spLocks noChangeArrowheads="1"/>
            </p:cNvSpPr>
            <p:nvPr/>
          </p:nvSpPr>
          <p:spPr bwMode="auto">
            <a:xfrm>
              <a:off x="1004555" y="4086886"/>
              <a:ext cx="304800" cy="304800"/>
            </a:xfrm>
            <a:prstGeom prst="rect">
              <a:avLst/>
            </a:prstGeom>
            <a:grpFill/>
            <a:ln w="9525">
              <a:solidFill>
                <a:srgbClr val="000000"/>
              </a:solidFill>
              <a:miter lim="800000"/>
              <a:headEnd/>
              <a:tailEnd/>
            </a:ln>
          </p:spPr>
          <p:txBody>
            <a:bodyPr wrap="none" anchor="ctr"/>
            <a:lstStyle/>
            <a:p>
              <a:pPr algn="ctr"/>
              <a:endParaRPr lang="en-GB"/>
            </a:p>
          </p:txBody>
        </p:sp>
        <p:sp>
          <p:nvSpPr>
            <p:cNvPr id="38939" name="Rectangle 76"/>
            <p:cNvSpPr>
              <a:spLocks noChangeArrowheads="1"/>
            </p:cNvSpPr>
            <p:nvPr/>
          </p:nvSpPr>
          <p:spPr bwMode="auto">
            <a:xfrm>
              <a:off x="1004555" y="3657600"/>
              <a:ext cx="304800" cy="304800"/>
            </a:xfrm>
            <a:prstGeom prst="rect">
              <a:avLst/>
            </a:prstGeom>
            <a:grpFill/>
            <a:ln w="9525">
              <a:solidFill>
                <a:srgbClr val="000000"/>
              </a:solidFill>
              <a:miter lim="800000"/>
              <a:headEnd/>
              <a:tailEnd/>
            </a:ln>
          </p:spPr>
          <p:txBody>
            <a:bodyPr wrap="none" anchor="ctr"/>
            <a:lstStyle/>
            <a:p>
              <a:endParaRPr lang="en-GB"/>
            </a:p>
          </p:txBody>
        </p:sp>
        <p:sp>
          <p:nvSpPr>
            <p:cNvPr id="38940" name="Rectangle 80"/>
            <p:cNvSpPr>
              <a:spLocks noChangeArrowheads="1"/>
            </p:cNvSpPr>
            <p:nvPr/>
          </p:nvSpPr>
          <p:spPr bwMode="auto">
            <a:xfrm>
              <a:off x="990600" y="4495800"/>
              <a:ext cx="304800" cy="304800"/>
            </a:xfrm>
            <a:prstGeom prst="rect">
              <a:avLst/>
            </a:prstGeom>
            <a:grpFill/>
            <a:ln w="9525">
              <a:solidFill>
                <a:srgbClr val="000000"/>
              </a:solidFill>
              <a:miter lim="800000"/>
              <a:headEnd/>
              <a:tailEnd/>
            </a:ln>
          </p:spPr>
          <p:txBody>
            <a:bodyPr wrap="none" anchor="ctr"/>
            <a:lstStyle/>
            <a:p>
              <a:pPr algn="ctr"/>
              <a:endParaRPr lang="en-GB"/>
            </a:p>
          </p:txBody>
        </p:sp>
      </p:grpSp>
      <p:grpSp>
        <p:nvGrpSpPr>
          <p:cNvPr id="11" name="Group 82"/>
          <p:cNvGrpSpPr>
            <a:grpSpLocks/>
          </p:cNvGrpSpPr>
          <p:nvPr/>
        </p:nvGrpSpPr>
        <p:grpSpPr bwMode="auto">
          <a:xfrm>
            <a:off x="609600" y="2514600"/>
            <a:ext cx="1066800" cy="304800"/>
            <a:chOff x="685800" y="2514600"/>
            <a:chExt cx="1066800" cy="304800"/>
          </a:xfrm>
        </p:grpSpPr>
        <p:sp>
          <p:nvSpPr>
            <p:cNvPr id="38935" name="Rectangle 64"/>
            <p:cNvSpPr>
              <a:spLocks noChangeArrowheads="1"/>
            </p:cNvSpPr>
            <p:nvPr/>
          </p:nvSpPr>
          <p:spPr bwMode="auto">
            <a:xfrm>
              <a:off x="1447800" y="2514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6" name="Rectangle 70"/>
            <p:cNvSpPr>
              <a:spLocks noChangeArrowheads="1"/>
            </p:cNvSpPr>
            <p:nvPr/>
          </p:nvSpPr>
          <p:spPr bwMode="auto">
            <a:xfrm>
              <a:off x="685800" y="2514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7" name="Rectangle 81"/>
            <p:cNvSpPr>
              <a:spLocks noChangeArrowheads="1"/>
            </p:cNvSpPr>
            <p:nvPr/>
          </p:nvSpPr>
          <p:spPr bwMode="auto">
            <a:xfrm>
              <a:off x="1066800" y="2514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grpSp>
      <p:grpSp>
        <p:nvGrpSpPr>
          <p:cNvPr id="12" name="Group 84"/>
          <p:cNvGrpSpPr>
            <a:grpSpLocks/>
          </p:cNvGrpSpPr>
          <p:nvPr/>
        </p:nvGrpSpPr>
        <p:grpSpPr bwMode="auto">
          <a:xfrm>
            <a:off x="609600" y="3654425"/>
            <a:ext cx="1081088" cy="1146175"/>
            <a:chOff x="609600" y="3654095"/>
            <a:chExt cx="1080755" cy="1146505"/>
          </a:xfrm>
          <a:solidFill>
            <a:srgbClr val="00FFFF"/>
          </a:solidFill>
        </p:grpSpPr>
        <p:sp>
          <p:nvSpPr>
            <p:cNvPr id="38932" name="Rectangle 77"/>
            <p:cNvSpPr>
              <a:spLocks noChangeArrowheads="1"/>
            </p:cNvSpPr>
            <p:nvPr/>
          </p:nvSpPr>
          <p:spPr bwMode="auto">
            <a:xfrm>
              <a:off x="1385555" y="3654095"/>
              <a:ext cx="304800" cy="304800"/>
            </a:xfrm>
            <a:prstGeom prst="rect">
              <a:avLst/>
            </a:prstGeom>
            <a:grpFill/>
            <a:ln w="9525">
              <a:solidFill>
                <a:srgbClr val="000000"/>
              </a:solidFill>
              <a:miter lim="800000"/>
              <a:headEnd/>
              <a:tailEnd/>
            </a:ln>
          </p:spPr>
          <p:txBody>
            <a:bodyPr wrap="none" anchor="ctr"/>
            <a:lstStyle/>
            <a:p>
              <a:endParaRPr lang="en-GB"/>
            </a:p>
          </p:txBody>
        </p:sp>
        <p:sp>
          <p:nvSpPr>
            <p:cNvPr id="38933" name="Rectangle 79"/>
            <p:cNvSpPr>
              <a:spLocks noChangeArrowheads="1"/>
            </p:cNvSpPr>
            <p:nvPr/>
          </p:nvSpPr>
          <p:spPr bwMode="auto">
            <a:xfrm>
              <a:off x="609600" y="4495800"/>
              <a:ext cx="304800" cy="304800"/>
            </a:xfrm>
            <a:prstGeom prst="rect">
              <a:avLst/>
            </a:prstGeom>
            <a:grpFill/>
            <a:ln w="9525">
              <a:solidFill>
                <a:srgbClr val="000000"/>
              </a:solidFill>
              <a:miter lim="800000"/>
              <a:headEnd/>
              <a:tailEnd/>
            </a:ln>
          </p:spPr>
          <p:txBody>
            <a:bodyPr wrap="none" anchor="ctr"/>
            <a:lstStyle/>
            <a:p>
              <a:endParaRPr lang="en-GB"/>
            </a:p>
          </p:txBody>
        </p:sp>
        <p:sp>
          <p:nvSpPr>
            <p:cNvPr id="38934" name="Text Box 82"/>
            <p:cNvSpPr txBox="1">
              <a:spLocks noChangeArrowheads="1"/>
            </p:cNvSpPr>
            <p:nvPr/>
          </p:nvSpPr>
          <p:spPr bwMode="auto">
            <a:xfrm>
              <a:off x="990600" y="3979863"/>
              <a:ext cx="381000" cy="461798"/>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latin typeface="Arial Narrow" charset="0"/>
                </a:rPr>
                <a:t>2</a:t>
              </a:r>
              <a:endParaRPr lang="en-US" b="0">
                <a:solidFill>
                  <a:srgbClr val="000000"/>
                </a:solidFill>
              </a:endParaRPr>
            </a:p>
          </p:txBody>
        </p:sp>
      </p:grpSp>
      <p:grpSp>
        <p:nvGrpSpPr>
          <p:cNvPr id="13" name="Group 83"/>
          <p:cNvGrpSpPr>
            <a:grpSpLocks/>
          </p:cNvGrpSpPr>
          <p:nvPr/>
        </p:nvGrpSpPr>
        <p:grpSpPr bwMode="auto">
          <a:xfrm>
            <a:off x="609600" y="2133600"/>
            <a:ext cx="1066800" cy="1066800"/>
            <a:chOff x="685800" y="2133600"/>
            <a:chExt cx="1066800" cy="1066800"/>
          </a:xfrm>
        </p:grpSpPr>
        <p:sp>
          <p:nvSpPr>
            <p:cNvPr id="38929" name="Rectangle 65"/>
            <p:cNvSpPr>
              <a:spLocks noChangeArrowheads="1"/>
            </p:cNvSpPr>
            <p:nvPr/>
          </p:nvSpPr>
          <p:spPr bwMode="auto">
            <a:xfrm>
              <a:off x="1447800" y="2895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0" name="Rectangle 69"/>
            <p:cNvSpPr>
              <a:spLocks noChangeArrowheads="1"/>
            </p:cNvSpPr>
            <p:nvPr/>
          </p:nvSpPr>
          <p:spPr bwMode="auto">
            <a:xfrm>
              <a:off x="685800" y="2133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1" name="Text Box 72"/>
            <p:cNvSpPr txBox="1">
              <a:spLocks noChangeArrowheads="1"/>
            </p:cNvSpPr>
            <p:nvPr/>
          </p:nvSpPr>
          <p:spPr bwMode="auto">
            <a:xfrm>
              <a:off x="1066800" y="2438400"/>
              <a:ext cx="38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latin typeface="Arial Narrow" charset="0"/>
                </a:rPr>
                <a:t>2</a:t>
              </a:r>
              <a:endParaRPr lang="en-US" b="0">
                <a:solidFill>
                  <a:srgbClr val="000000"/>
                </a:solidFill>
              </a:endParaRPr>
            </a:p>
          </p:txBody>
        </p:sp>
      </p:grpSp>
      <p:sp>
        <p:nvSpPr>
          <p:cNvPr id="79" name="Rounded Rectangular Callout 78"/>
          <p:cNvSpPr/>
          <p:nvPr/>
        </p:nvSpPr>
        <p:spPr bwMode="auto">
          <a:xfrm>
            <a:off x="6019800" y="4648200"/>
            <a:ext cx="2895600" cy="838200"/>
          </a:xfrm>
          <a:prstGeom prst="wedgeRoundRectCallout">
            <a:avLst>
              <a:gd name="adj1" fmla="val -36258"/>
              <a:gd name="adj2" fmla="val 87723"/>
              <a:gd name="adj3" fmla="val 16667"/>
            </a:avLst>
          </a:prstGeom>
          <a:solidFill>
            <a:srgbClr val="B9CAFF"/>
          </a:solidFill>
          <a:ln w="9525" cap="flat" cmpd="sng" algn="ctr">
            <a:solidFill>
              <a:schemeClr val="tx1"/>
            </a:solidFill>
            <a:prstDash val="solid"/>
            <a:round/>
            <a:headEnd type="none" w="med" len="med"/>
            <a:tailEnd type="none" w="med" len="med"/>
          </a:ln>
          <a:effectLst/>
        </p:spPr>
        <p:txBody>
          <a:bodyPr/>
          <a:lstStyle/>
          <a:p>
            <a:pPr algn="ctr"/>
            <a:r>
              <a:rPr lang="en-GB" sz="2000" b="0">
                <a:solidFill>
                  <a:srgbClr val="0000BF"/>
                </a:solidFill>
              </a:rPr>
              <a:t>Any colour-symmetric </a:t>
            </a:r>
            <a:br>
              <a:rPr lang="en-GB" sz="2000" b="0">
                <a:solidFill>
                  <a:srgbClr val="0000BF"/>
                </a:solidFill>
              </a:rPr>
            </a:br>
            <a:r>
              <a:rPr lang="en-GB" sz="2000" b="0">
                <a:solidFill>
                  <a:srgbClr val="0000BF"/>
                </a:solidFill>
              </a:rPr>
              <a:t>arrangement?</a:t>
            </a:r>
          </a:p>
        </p:txBody>
      </p:sp>
    </p:spTree>
    <p:extLst>
      <p:ext uri="{BB962C8B-B14F-4D97-AF65-F5344CB8AC3E}">
        <p14:creationId xmlns:p14="http://schemas.microsoft.com/office/powerpoint/2010/main" val="3423337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35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23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34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35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 grpId="0" animBg="1" autoUpdateAnimBg="0"/>
      <p:bldP spid="12349" grpId="1" animBg="1"/>
      <p:bldP spid="12350" grpId="0" animBg="1" autoUpdateAnimBg="0"/>
      <p:bldP spid="12350" grpId="1" animBg="1"/>
      <p:bldP spid="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528" y="332656"/>
            <a:ext cx="8305800" cy="1104900"/>
          </a:xfrm>
        </p:spPr>
        <p:txBody>
          <a:bodyPr anchor="t"/>
          <a:lstStyle/>
          <a:p>
            <a:r>
              <a:rPr lang="en-US">
                <a:latin typeface="Chalkboard" charset="0"/>
                <a:ea typeface="ＭＳ Ｐゴシック" charset="0"/>
                <a:cs typeface="ＭＳ Ｐゴシック" charset="0"/>
              </a:rPr>
              <a:t>More Magic Square Reasoning</a:t>
            </a:r>
          </a:p>
        </p:txBody>
      </p:sp>
      <p:grpSp>
        <p:nvGrpSpPr>
          <p:cNvPr id="40963" name="Group 3"/>
          <p:cNvGrpSpPr>
            <a:grpSpLocks/>
          </p:cNvGrpSpPr>
          <p:nvPr/>
        </p:nvGrpSpPr>
        <p:grpSpPr bwMode="auto">
          <a:xfrm>
            <a:off x="2819400" y="1524000"/>
            <a:ext cx="3657600" cy="3657600"/>
            <a:chOff x="2832" y="1104"/>
            <a:chExt cx="2304" cy="2304"/>
          </a:xfrm>
        </p:grpSpPr>
        <p:sp>
          <p:nvSpPr>
            <p:cNvPr id="41005" name="Rectangle 4"/>
            <p:cNvSpPr>
              <a:spLocks noChangeArrowheads="1"/>
            </p:cNvSpPr>
            <p:nvPr/>
          </p:nvSpPr>
          <p:spPr bwMode="auto">
            <a:xfrm>
              <a:off x="2832"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6" name="Rectangle 5"/>
            <p:cNvSpPr>
              <a:spLocks noChangeArrowheads="1"/>
            </p:cNvSpPr>
            <p:nvPr/>
          </p:nvSpPr>
          <p:spPr bwMode="auto">
            <a:xfrm>
              <a:off x="3408"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7" name="Rectangle 6"/>
            <p:cNvSpPr>
              <a:spLocks noChangeArrowheads="1"/>
            </p:cNvSpPr>
            <p:nvPr/>
          </p:nvSpPr>
          <p:spPr bwMode="auto">
            <a:xfrm>
              <a:off x="3984"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8" name="Rectangle 7"/>
            <p:cNvSpPr>
              <a:spLocks noChangeArrowheads="1"/>
            </p:cNvSpPr>
            <p:nvPr/>
          </p:nvSpPr>
          <p:spPr bwMode="auto">
            <a:xfrm>
              <a:off x="4560"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9" name="Rectangle 8"/>
            <p:cNvSpPr>
              <a:spLocks noChangeArrowheads="1"/>
            </p:cNvSpPr>
            <p:nvPr/>
          </p:nvSpPr>
          <p:spPr bwMode="auto">
            <a:xfrm>
              <a:off x="2832"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0" name="Rectangle 9"/>
            <p:cNvSpPr>
              <a:spLocks noChangeArrowheads="1"/>
            </p:cNvSpPr>
            <p:nvPr/>
          </p:nvSpPr>
          <p:spPr bwMode="auto">
            <a:xfrm>
              <a:off x="3408"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1" name="Rectangle 10"/>
            <p:cNvSpPr>
              <a:spLocks noChangeArrowheads="1"/>
            </p:cNvSpPr>
            <p:nvPr/>
          </p:nvSpPr>
          <p:spPr bwMode="auto">
            <a:xfrm>
              <a:off x="3984"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2" name="Rectangle 11"/>
            <p:cNvSpPr>
              <a:spLocks noChangeArrowheads="1"/>
            </p:cNvSpPr>
            <p:nvPr/>
          </p:nvSpPr>
          <p:spPr bwMode="auto">
            <a:xfrm>
              <a:off x="4560"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3" name="Rectangle 12"/>
            <p:cNvSpPr>
              <a:spLocks noChangeArrowheads="1"/>
            </p:cNvSpPr>
            <p:nvPr/>
          </p:nvSpPr>
          <p:spPr bwMode="auto">
            <a:xfrm>
              <a:off x="2832"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4" name="Rectangle 13"/>
            <p:cNvSpPr>
              <a:spLocks noChangeArrowheads="1"/>
            </p:cNvSpPr>
            <p:nvPr/>
          </p:nvSpPr>
          <p:spPr bwMode="auto">
            <a:xfrm>
              <a:off x="3408"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5" name="Rectangle 14"/>
            <p:cNvSpPr>
              <a:spLocks noChangeArrowheads="1"/>
            </p:cNvSpPr>
            <p:nvPr/>
          </p:nvSpPr>
          <p:spPr bwMode="auto">
            <a:xfrm>
              <a:off x="3984"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6" name="Rectangle 15"/>
            <p:cNvSpPr>
              <a:spLocks noChangeArrowheads="1"/>
            </p:cNvSpPr>
            <p:nvPr/>
          </p:nvSpPr>
          <p:spPr bwMode="auto">
            <a:xfrm>
              <a:off x="4560"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7" name="Rectangle 16"/>
            <p:cNvSpPr>
              <a:spLocks noChangeArrowheads="1"/>
            </p:cNvSpPr>
            <p:nvPr/>
          </p:nvSpPr>
          <p:spPr bwMode="auto">
            <a:xfrm>
              <a:off x="2832"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8" name="Rectangle 17"/>
            <p:cNvSpPr>
              <a:spLocks noChangeArrowheads="1"/>
            </p:cNvSpPr>
            <p:nvPr/>
          </p:nvSpPr>
          <p:spPr bwMode="auto">
            <a:xfrm>
              <a:off x="3408"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9" name="Rectangle 18"/>
            <p:cNvSpPr>
              <a:spLocks noChangeArrowheads="1"/>
            </p:cNvSpPr>
            <p:nvPr/>
          </p:nvSpPr>
          <p:spPr bwMode="auto">
            <a:xfrm>
              <a:off x="3984"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20" name="Rectangle 19"/>
            <p:cNvSpPr>
              <a:spLocks noChangeArrowheads="1"/>
            </p:cNvSpPr>
            <p:nvPr/>
          </p:nvSpPr>
          <p:spPr bwMode="auto">
            <a:xfrm>
              <a:off x="4560"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 name="Group 20"/>
          <p:cNvGrpSpPr>
            <a:grpSpLocks/>
          </p:cNvGrpSpPr>
          <p:nvPr/>
        </p:nvGrpSpPr>
        <p:grpSpPr bwMode="auto">
          <a:xfrm>
            <a:off x="2895600" y="1600200"/>
            <a:ext cx="3505200" cy="3505200"/>
            <a:chOff x="2880" y="1152"/>
            <a:chExt cx="2208" cy="2208"/>
          </a:xfrm>
        </p:grpSpPr>
        <p:sp>
          <p:nvSpPr>
            <p:cNvPr id="40999" name="Rectangle 21"/>
            <p:cNvSpPr>
              <a:spLocks noChangeArrowheads="1"/>
            </p:cNvSpPr>
            <p:nvPr/>
          </p:nvSpPr>
          <p:spPr bwMode="auto">
            <a:xfrm>
              <a:off x="3456" y="1152"/>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1000" name="Rectangle 22"/>
            <p:cNvSpPr>
              <a:spLocks noChangeArrowheads="1"/>
            </p:cNvSpPr>
            <p:nvPr/>
          </p:nvSpPr>
          <p:spPr bwMode="auto">
            <a:xfrm>
              <a:off x="4032" y="1152"/>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1001" name="Rectangle 23"/>
            <p:cNvSpPr>
              <a:spLocks noChangeArrowheads="1"/>
            </p:cNvSpPr>
            <p:nvPr/>
          </p:nvSpPr>
          <p:spPr bwMode="auto">
            <a:xfrm>
              <a:off x="4608" y="1152"/>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1002" name="Rectangle 24"/>
            <p:cNvSpPr>
              <a:spLocks noChangeArrowheads="1"/>
            </p:cNvSpPr>
            <p:nvPr/>
          </p:nvSpPr>
          <p:spPr bwMode="auto">
            <a:xfrm>
              <a:off x="2880" y="1728"/>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1003" name="Rectangle 25"/>
            <p:cNvSpPr>
              <a:spLocks noChangeArrowheads="1"/>
            </p:cNvSpPr>
            <p:nvPr/>
          </p:nvSpPr>
          <p:spPr bwMode="auto">
            <a:xfrm>
              <a:off x="2880" y="2304"/>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1004" name="Rectangle 26"/>
            <p:cNvSpPr>
              <a:spLocks noChangeArrowheads="1"/>
            </p:cNvSpPr>
            <p:nvPr/>
          </p:nvSpPr>
          <p:spPr bwMode="auto">
            <a:xfrm>
              <a:off x="2880" y="2880"/>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grpSp>
      <p:grpSp>
        <p:nvGrpSpPr>
          <p:cNvPr id="4" name="Group 27"/>
          <p:cNvGrpSpPr>
            <a:grpSpLocks/>
          </p:cNvGrpSpPr>
          <p:nvPr/>
        </p:nvGrpSpPr>
        <p:grpSpPr bwMode="auto">
          <a:xfrm>
            <a:off x="2895600" y="1600200"/>
            <a:ext cx="3505200" cy="3505200"/>
            <a:chOff x="2880" y="1152"/>
            <a:chExt cx="2208" cy="2208"/>
          </a:xfrm>
        </p:grpSpPr>
        <p:sp>
          <p:nvSpPr>
            <p:cNvPr id="40991" name="Rectangle 28"/>
            <p:cNvSpPr>
              <a:spLocks noChangeArrowheads="1"/>
            </p:cNvSpPr>
            <p:nvPr/>
          </p:nvSpPr>
          <p:spPr bwMode="auto">
            <a:xfrm>
              <a:off x="3456" y="1728"/>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2" name="Rectangle 29"/>
            <p:cNvSpPr>
              <a:spLocks noChangeArrowheads="1"/>
            </p:cNvSpPr>
            <p:nvPr/>
          </p:nvSpPr>
          <p:spPr bwMode="auto">
            <a:xfrm>
              <a:off x="4032" y="1728"/>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3" name="Rectangle 30"/>
            <p:cNvSpPr>
              <a:spLocks noChangeArrowheads="1"/>
            </p:cNvSpPr>
            <p:nvPr/>
          </p:nvSpPr>
          <p:spPr bwMode="auto">
            <a:xfrm>
              <a:off x="4032" y="2304"/>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4" name="Rectangle 31"/>
            <p:cNvSpPr>
              <a:spLocks noChangeArrowheads="1"/>
            </p:cNvSpPr>
            <p:nvPr/>
          </p:nvSpPr>
          <p:spPr bwMode="auto">
            <a:xfrm>
              <a:off x="2880" y="1152"/>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95" name="Rectangle 32"/>
            <p:cNvSpPr>
              <a:spLocks noChangeArrowheads="1"/>
            </p:cNvSpPr>
            <p:nvPr/>
          </p:nvSpPr>
          <p:spPr bwMode="auto">
            <a:xfrm>
              <a:off x="4608" y="2880"/>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96" name="Rectangle 33"/>
            <p:cNvSpPr>
              <a:spLocks noChangeArrowheads="1"/>
            </p:cNvSpPr>
            <p:nvPr/>
          </p:nvSpPr>
          <p:spPr bwMode="auto">
            <a:xfrm>
              <a:off x="4608" y="1152"/>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97" name="Rectangle 34"/>
            <p:cNvSpPr>
              <a:spLocks noChangeArrowheads="1"/>
            </p:cNvSpPr>
            <p:nvPr/>
          </p:nvSpPr>
          <p:spPr bwMode="auto">
            <a:xfrm>
              <a:off x="3456" y="2304"/>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8" name="Rectangle 35"/>
            <p:cNvSpPr>
              <a:spLocks noChangeArrowheads="1"/>
            </p:cNvSpPr>
            <p:nvPr/>
          </p:nvSpPr>
          <p:spPr bwMode="auto">
            <a:xfrm>
              <a:off x="2880" y="2880"/>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grpSp>
      <p:grpSp>
        <p:nvGrpSpPr>
          <p:cNvPr id="5" name="Group 36"/>
          <p:cNvGrpSpPr>
            <a:grpSpLocks/>
          </p:cNvGrpSpPr>
          <p:nvPr/>
        </p:nvGrpSpPr>
        <p:grpSpPr bwMode="auto">
          <a:xfrm>
            <a:off x="2895600" y="1600200"/>
            <a:ext cx="3505200" cy="3505200"/>
            <a:chOff x="3888" y="1248"/>
            <a:chExt cx="2208" cy="2208"/>
          </a:xfrm>
        </p:grpSpPr>
        <p:sp>
          <p:nvSpPr>
            <p:cNvPr id="40987" name="Rectangle 37"/>
            <p:cNvSpPr>
              <a:spLocks noChangeArrowheads="1"/>
            </p:cNvSpPr>
            <p:nvPr/>
          </p:nvSpPr>
          <p:spPr bwMode="auto">
            <a:xfrm>
              <a:off x="5616" y="1248"/>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88" name="Rectangle 38"/>
            <p:cNvSpPr>
              <a:spLocks noChangeArrowheads="1"/>
            </p:cNvSpPr>
            <p:nvPr/>
          </p:nvSpPr>
          <p:spPr bwMode="auto">
            <a:xfrm>
              <a:off x="4464" y="1824"/>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89" name="Rectangle 39"/>
            <p:cNvSpPr>
              <a:spLocks noChangeArrowheads="1"/>
            </p:cNvSpPr>
            <p:nvPr/>
          </p:nvSpPr>
          <p:spPr bwMode="auto">
            <a:xfrm>
              <a:off x="5040" y="2400"/>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0" name="Rectangle 40"/>
            <p:cNvSpPr>
              <a:spLocks noChangeArrowheads="1"/>
            </p:cNvSpPr>
            <p:nvPr/>
          </p:nvSpPr>
          <p:spPr bwMode="auto">
            <a:xfrm>
              <a:off x="3888" y="2976"/>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grpSp>
      <p:grpSp>
        <p:nvGrpSpPr>
          <p:cNvPr id="6" name="Group 41"/>
          <p:cNvGrpSpPr>
            <a:grpSpLocks/>
          </p:cNvGrpSpPr>
          <p:nvPr/>
        </p:nvGrpSpPr>
        <p:grpSpPr bwMode="auto">
          <a:xfrm>
            <a:off x="2987824" y="1628800"/>
            <a:ext cx="3352800" cy="3200400"/>
            <a:chOff x="-703" y="2763"/>
            <a:chExt cx="2112" cy="2016"/>
          </a:xfrm>
        </p:grpSpPr>
        <p:sp>
          <p:nvSpPr>
            <p:cNvPr id="40983" name="Line 42"/>
            <p:cNvSpPr>
              <a:spLocks noChangeShapeType="1"/>
            </p:cNvSpPr>
            <p:nvPr/>
          </p:nvSpPr>
          <p:spPr bwMode="auto">
            <a:xfrm>
              <a:off x="-703" y="3483"/>
              <a:ext cx="2064"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4" name="Line 43"/>
            <p:cNvSpPr>
              <a:spLocks noChangeShapeType="1"/>
            </p:cNvSpPr>
            <p:nvPr/>
          </p:nvSpPr>
          <p:spPr bwMode="auto">
            <a:xfrm>
              <a:off x="-703" y="4059"/>
              <a:ext cx="2112"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5" name="Line 44"/>
            <p:cNvSpPr>
              <a:spLocks noChangeShapeType="1"/>
            </p:cNvSpPr>
            <p:nvPr/>
          </p:nvSpPr>
          <p:spPr bwMode="auto">
            <a:xfrm flipV="1">
              <a:off x="-511" y="2763"/>
              <a:ext cx="0" cy="2016"/>
            </a:xfrm>
            <a:prstGeom prst="line">
              <a:avLst/>
            </a:prstGeom>
            <a:noFill/>
            <a:ln w="127000">
              <a:solidFill>
                <a:srgbClr val="66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6" name="Line 45"/>
            <p:cNvSpPr>
              <a:spLocks noChangeShapeType="1"/>
            </p:cNvSpPr>
            <p:nvPr/>
          </p:nvSpPr>
          <p:spPr bwMode="auto">
            <a:xfrm flipV="1">
              <a:off x="1217" y="2763"/>
              <a:ext cx="0" cy="2016"/>
            </a:xfrm>
            <a:prstGeom prst="line">
              <a:avLst/>
            </a:prstGeom>
            <a:noFill/>
            <a:ln w="127000">
              <a:solidFill>
                <a:srgbClr val="66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 name="Group 46"/>
          <p:cNvGrpSpPr>
            <a:grpSpLocks/>
          </p:cNvGrpSpPr>
          <p:nvPr/>
        </p:nvGrpSpPr>
        <p:grpSpPr bwMode="auto">
          <a:xfrm>
            <a:off x="2987824" y="1556792"/>
            <a:ext cx="3352800" cy="3276600"/>
            <a:chOff x="288" y="1104"/>
            <a:chExt cx="2112" cy="2064"/>
          </a:xfrm>
        </p:grpSpPr>
        <p:sp>
          <p:nvSpPr>
            <p:cNvPr id="40977" name="Line 47"/>
            <p:cNvSpPr>
              <a:spLocks noChangeShapeType="1"/>
            </p:cNvSpPr>
            <p:nvPr/>
          </p:nvSpPr>
          <p:spPr bwMode="auto">
            <a:xfrm flipH="1" flipV="1">
              <a:off x="432" y="1152"/>
              <a:ext cx="1776" cy="2016"/>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78" name="Line 48"/>
            <p:cNvSpPr>
              <a:spLocks noChangeShapeType="1"/>
            </p:cNvSpPr>
            <p:nvPr/>
          </p:nvSpPr>
          <p:spPr bwMode="auto">
            <a:xfrm>
              <a:off x="288" y="1872"/>
              <a:ext cx="2064"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79" name="Line 49"/>
            <p:cNvSpPr>
              <a:spLocks noChangeShapeType="1"/>
            </p:cNvSpPr>
            <p:nvPr/>
          </p:nvSpPr>
          <p:spPr bwMode="auto">
            <a:xfrm>
              <a:off x="288" y="2448"/>
              <a:ext cx="2112"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0" name="Line 50"/>
            <p:cNvSpPr>
              <a:spLocks noChangeShapeType="1"/>
            </p:cNvSpPr>
            <p:nvPr/>
          </p:nvSpPr>
          <p:spPr bwMode="auto">
            <a:xfrm flipV="1">
              <a:off x="2208" y="1152"/>
              <a:ext cx="0" cy="2016"/>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1" name="Line 51"/>
            <p:cNvSpPr>
              <a:spLocks noChangeShapeType="1"/>
            </p:cNvSpPr>
            <p:nvPr/>
          </p:nvSpPr>
          <p:spPr bwMode="auto">
            <a:xfrm flipV="1">
              <a:off x="432" y="1152"/>
              <a:ext cx="1824" cy="1920"/>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2" name="Line 52"/>
            <p:cNvSpPr>
              <a:spLocks noChangeShapeType="1"/>
            </p:cNvSpPr>
            <p:nvPr/>
          </p:nvSpPr>
          <p:spPr bwMode="auto">
            <a:xfrm flipV="1">
              <a:off x="432" y="1104"/>
              <a:ext cx="0" cy="2016"/>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8" name="Group 53"/>
          <p:cNvGrpSpPr>
            <a:grpSpLocks/>
          </p:cNvGrpSpPr>
          <p:nvPr/>
        </p:nvGrpSpPr>
        <p:grpSpPr bwMode="auto">
          <a:xfrm>
            <a:off x="2362200" y="5516563"/>
            <a:ext cx="4800600" cy="579437"/>
            <a:chOff x="1296" y="3430"/>
            <a:chExt cx="3024" cy="365"/>
          </a:xfrm>
        </p:grpSpPr>
        <p:sp>
          <p:nvSpPr>
            <p:cNvPr id="40970" name="Rectangle 54"/>
            <p:cNvSpPr>
              <a:spLocks noChangeArrowheads="1"/>
            </p:cNvSpPr>
            <p:nvPr/>
          </p:nvSpPr>
          <p:spPr bwMode="auto">
            <a:xfrm>
              <a:off x="1900" y="3435"/>
              <a:ext cx="356" cy="35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b="0">
                <a:solidFill>
                  <a:srgbClr val="000000"/>
                </a:solidFill>
              </a:endParaRPr>
            </a:p>
          </p:txBody>
        </p:sp>
        <p:sp>
          <p:nvSpPr>
            <p:cNvPr id="40971" name="Rectangle 55"/>
            <p:cNvSpPr>
              <a:spLocks noChangeArrowheads="1"/>
            </p:cNvSpPr>
            <p:nvPr/>
          </p:nvSpPr>
          <p:spPr bwMode="auto">
            <a:xfrm>
              <a:off x="3100" y="3435"/>
              <a:ext cx="356" cy="35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b="0">
                <a:solidFill>
                  <a:srgbClr val="000000"/>
                </a:solidFill>
              </a:endParaRPr>
            </a:p>
          </p:txBody>
        </p:sp>
        <p:sp>
          <p:nvSpPr>
            <p:cNvPr id="40972" name="Text Box 56"/>
            <p:cNvSpPr txBox="1">
              <a:spLocks noChangeArrowheads="1"/>
            </p:cNvSpPr>
            <p:nvPr/>
          </p:nvSpPr>
          <p:spPr bwMode="auto">
            <a:xfrm>
              <a:off x="2324" y="3430"/>
              <a:ext cx="3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a:t>
              </a:r>
            </a:p>
          </p:txBody>
        </p:sp>
        <p:sp>
          <p:nvSpPr>
            <p:cNvPr id="40973" name="Text Box 57"/>
            <p:cNvSpPr txBox="1">
              <a:spLocks noChangeArrowheads="1"/>
            </p:cNvSpPr>
            <p:nvPr/>
          </p:nvSpPr>
          <p:spPr bwMode="auto">
            <a:xfrm>
              <a:off x="3680" y="3430"/>
              <a:ext cx="6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 0</a:t>
              </a:r>
            </a:p>
          </p:txBody>
        </p:sp>
        <p:sp>
          <p:nvSpPr>
            <p:cNvPr id="40974" name="Text Box 58"/>
            <p:cNvSpPr txBox="1">
              <a:spLocks noChangeArrowheads="1"/>
            </p:cNvSpPr>
            <p:nvPr/>
          </p:nvSpPr>
          <p:spPr bwMode="auto">
            <a:xfrm>
              <a:off x="1296" y="3430"/>
              <a:ext cx="86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Sum(</a:t>
              </a:r>
            </a:p>
          </p:txBody>
        </p:sp>
        <p:sp>
          <p:nvSpPr>
            <p:cNvPr id="40975" name="Text Box 59"/>
            <p:cNvSpPr txBox="1">
              <a:spLocks noChangeArrowheads="1"/>
            </p:cNvSpPr>
            <p:nvPr/>
          </p:nvSpPr>
          <p:spPr bwMode="auto">
            <a:xfrm>
              <a:off x="1814" y="3430"/>
              <a:ext cx="59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3200" b="0">
                  <a:solidFill>
                    <a:srgbClr val="000000"/>
                  </a:solidFill>
                  <a:latin typeface="Arial Narrow" charset="0"/>
                </a:rPr>
                <a:t>       )</a:t>
              </a:r>
            </a:p>
          </p:txBody>
        </p:sp>
        <p:sp>
          <p:nvSpPr>
            <p:cNvPr id="40976" name="Text Box 60"/>
            <p:cNvSpPr txBox="1">
              <a:spLocks noChangeArrowheads="1"/>
            </p:cNvSpPr>
            <p:nvPr/>
          </p:nvSpPr>
          <p:spPr bwMode="auto">
            <a:xfrm>
              <a:off x="2496" y="3430"/>
              <a:ext cx="115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Sum(       )</a:t>
              </a:r>
            </a:p>
          </p:txBody>
        </p:sp>
      </p:grpSp>
    </p:spTree>
    <p:extLst>
      <p:ext uri="{BB962C8B-B14F-4D97-AF65-F5344CB8AC3E}">
        <p14:creationId xmlns:p14="http://schemas.microsoft.com/office/powerpoint/2010/main" val="1645626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Reasoning Conjectures</a:t>
            </a:r>
          </a:p>
        </p:txBody>
      </p:sp>
      <p:sp>
        <p:nvSpPr>
          <p:cNvPr id="3" name="Content Placeholder 2"/>
          <p:cNvSpPr>
            <a:spLocks noGrp="1"/>
          </p:cNvSpPr>
          <p:nvPr>
            <p:ph idx="1"/>
          </p:nvPr>
        </p:nvSpPr>
        <p:spPr>
          <a:xfrm>
            <a:off x="467544" y="1052736"/>
            <a:ext cx="8352928" cy="4824536"/>
          </a:xfrm>
        </p:spPr>
        <p:txBody>
          <a:bodyPr/>
          <a:lstStyle/>
          <a:p>
            <a:r>
              <a:rPr lang="en-GB"/>
              <a:t>What blocks children from displaying reasoning is often lack of facility with number.</a:t>
            </a:r>
          </a:p>
          <a:p>
            <a:r>
              <a:rPr lang="en-GB"/>
              <a:t>Reasoning mathematically involves</a:t>
            </a:r>
            <a:r>
              <a:rPr lang="en-GB">
                <a:solidFill>
                  <a:srgbClr val="FF0000"/>
                </a:solidFill>
              </a:rPr>
              <a:t> seeking relationships</a:t>
            </a:r>
            <a:r>
              <a:rPr lang="en-GB"/>
              <a:t>, then justifying why those relationships are actually properties that always hold.</a:t>
            </a:r>
          </a:p>
          <a:p>
            <a:r>
              <a:rPr lang="en-GB"/>
              <a:t>Put another way, you look for invariants (relationships that don’t change) and then express why they must be invariant.</a:t>
            </a:r>
          </a:p>
          <a:p>
            <a:r>
              <a:rPr lang="en-GB"/>
              <a:t>A task like Cover up can be used to get children to practice adding (you could use fractions or decimals!) while trying to work out what is happening, or even while trying to construct their own!</a:t>
            </a:r>
          </a:p>
        </p:txBody>
      </p:sp>
    </p:spTree>
    <p:extLst>
      <p:ext uri="{BB962C8B-B14F-4D97-AF65-F5344CB8AC3E}">
        <p14:creationId xmlns:p14="http://schemas.microsoft.com/office/powerpoint/2010/main" val="19904051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ertical Scroll 5"/>
          <p:cNvSpPr>
            <a:spLocks noChangeArrowheads="1"/>
          </p:cNvSpPr>
          <p:nvPr/>
        </p:nvSpPr>
        <p:spPr bwMode="auto">
          <a:xfrm>
            <a:off x="4499992" y="332656"/>
            <a:ext cx="4419600" cy="3960440"/>
          </a:xfrm>
          <a:prstGeom prst="verticalScroll">
            <a:avLst>
              <a:gd name="adj" fmla="val 4750"/>
            </a:avLst>
          </a:prstGeom>
          <a:solidFill>
            <a:srgbClr val="004500"/>
          </a:solidFill>
          <a:ln w="9525">
            <a:solidFill>
              <a:schemeClr val="tx1"/>
            </a:solidFill>
            <a:round/>
            <a:headEnd/>
            <a:tailEnd/>
          </a:ln>
        </p:spPr>
        <p:txBody>
          <a:bodyPr/>
          <a:lstStyle/>
          <a:p>
            <a:endParaRPr lang="en-GB" altLang="ko-KR"/>
          </a:p>
        </p:txBody>
      </p:sp>
      <p:sp>
        <p:nvSpPr>
          <p:cNvPr id="2" name="Title 1"/>
          <p:cNvSpPr>
            <a:spLocks noGrp="1"/>
          </p:cNvSpPr>
          <p:nvPr>
            <p:ph type="title"/>
          </p:nvPr>
        </p:nvSpPr>
        <p:spPr/>
        <p:txBody>
          <a:bodyPr/>
          <a:lstStyle/>
          <a:p>
            <a:r>
              <a:rPr lang="en-GB"/>
              <a:t>Frameworks</a:t>
            </a:r>
          </a:p>
        </p:txBody>
      </p:sp>
      <p:pic>
        <p:nvPicPr>
          <p:cNvPr id="5"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6712"/>
            <a:ext cx="37211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0" y="620688"/>
            <a:ext cx="4429125" cy="830997"/>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Doing – Talking – Recording</a:t>
            </a:r>
            <a:br>
              <a:rPr lang="en-GB" altLang="ko-KR" sz="2400" b="0" smtClean="0">
                <a:solidFill>
                  <a:schemeClr val="tx2"/>
                </a:solidFill>
              </a:rPr>
            </a:br>
            <a:r>
              <a:rPr lang="en-GB" altLang="ko-KR" sz="2400" b="0" smtClean="0">
                <a:solidFill>
                  <a:schemeClr val="tx2"/>
                </a:solidFill>
              </a:rPr>
              <a:t>(DTR)</a:t>
            </a:r>
          </a:p>
        </p:txBody>
      </p:sp>
      <p:sp>
        <p:nvSpPr>
          <p:cNvPr id="7" name="TextBox 6"/>
          <p:cNvSpPr txBox="1"/>
          <p:nvPr/>
        </p:nvSpPr>
        <p:spPr>
          <a:xfrm>
            <a:off x="4499992" y="3255367"/>
            <a:ext cx="4429125" cy="830997"/>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Enactive – Iconic – Symbolic</a:t>
            </a:r>
            <a:br>
              <a:rPr lang="en-GB" altLang="ko-KR" sz="2400" b="0" smtClean="0">
                <a:solidFill>
                  <a:schemeClr val="tx2"/>
                </a:solidFill>
              </a:rPr>
            </a:br>
            <a:r>
              <a:rPr lang="en-GB" altLang="ko-KR" sz="2400" b="0" smtClean="0">
                <a:solidFill>
                  <a:schemeClr val="tx2"/>
                </a:solidFill>
              </a:rPr>
              <a:t>(EIS)</a:t>
            </a:r>
          </a:p>
        </p:txBody>
      </p:sp>
      <p:sp>
        <p:nvSpPr>
          <p:cNvPr id="8" name="TextBox 7"/>
          <p:cNvSpPr txBox="1"/>
          <p:nvPr/>
        </p:nvSpPr>
        <p:spPr>
          <a:xfrm>
            <a:off x="4572000" y="2319263"/>
            <a:ext cx="4429125" cy="830997"/>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See – Experience – Master</a:t>
            </a:r>
            <a:br>
              <a:rPr lang="en-GB" altLang="ko-KR" sz="2400" b="0" smtClean="0">
                <a:solidFill>
                  <a:schemeClr val="tx2"/>
                </a:solidFill>
              </a:rPr>
            </a:br>
            <a:r>
              <a:rPr lang="en-GB" altLang="ko-KR" sz="2400" b="0" smtClean="0">
                <a:solidFill>
                  <a:schemeClr val="tx2"/>
                </a:solidFill>
              </a:rPr>
              <a:t>(SEM)</a:t>
            </a:r>
          </a:p>
        </p:txBody>
      </p:sp>
      <p:sp>
        <p:nvSpPr>
          <p:cNvPr id="9" name="TextBox 8"/>
          <p:cNvSpPr txBox="1"/>
          <p:nvPr/>
        </p:nvSpPr>
        <p:spPr>
          <a:xfrm>
            <a:off x="4572000" y="1671191"/>
            <a:ext cx="4429125" cy="461665"/>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(MGA)</a:t>
            </a:r>
          </a:p>
        </p:txBody>
      </p:sp>
      <p:sp>
        <p:nvSpPr>
          <p:cNvPr id="10" name="TextBox 9"/>
          <p:cNvSpPr txBox="1"/>
          <p:nvPr/>
        </p:nvSpPr>
        <p:spPr>
          <a:xfrm>
            <a:off x="4427984" y="5027692"/>
            <a:ext cx="4682645" cy="1569660"/>
          </a:xfrm>
          <a:prstGeom prst="rect">
            <a:avLst/>
          </a:prstGeom>
          <a:solidFill>
            <a:schemeClr val="bg1">
              <a:lumMod val="75000"/>
            </a:schemeClr>
          </a:solidFill>
        </p:spPr>
        <p:txBody>
          <a:bodyPr wrap="square">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rgbClr val="FFFF00"/>
                </a:solidFill>
                <a:effectLst>
                  <a:outerShdw blurRad="50800" dist="38100" dir="2700000" algn="tl" rotWithShape="0">
                    <a:srgbClr val="000000">
                      <a:alpha val="43000"/>
                    </a:srgbClr>
                  </a:outerShdw>
                </a:effectLst>
              </a:rPr>
              <a:t>Specialise … </a:t>
            </a:r>
            <a:br>
              <a:rPr lang="en-GB" altLang="ko-KR" sz="2400" b="0" smtClean="0">
                <a:solidFill>
                  <a:srgbClr val="FFFF00"/>
                </a:solidFill>
                <a:effectLst>
                  <a:outerShdw blurRad="50800" dist="38100" dir="2700000" algn="tl" rotWithShape="0">
                    <a:srgbClr val="000000">
                      <a:alpha val="43000"/>
                    </a:srgbClr>
                  </a:outerShdw>
                </a:effectLst>
              </a:rPr>
            </a:br>
            <a:r>
              <a:rPr lang="en-GB" altLang="ko-KR" sz="2400" b="0" smtClean="0">
                <a:solidFill>
                  <a:srgbClr val="FFFF00"/>
                </a:solidFill>
                <a:effectLst>
                  <a:outerShdw blurRad="50800" dist="38100" dir="2700000" algn="tl" rotWithShape="0">
                    <a:srgbClr val="000000">
                      <a:alpha val="43000"/>
                    </a:srgbClr>
                  </a:outerShdw>
                </a:effectLst>
              </a:rPr>
              <a:t>in order to locate structural relationships …</a:t>
            </a:r>
          </a:p>
          <a:p>
            <a:pPr algn="ctr" eaLnBrk="1" hangingPunct="1">
              <a:defRPr/>
            </a:pPr>
            <a:r>
              <a:rPr lang="en-GB" altLang="ko-KR" sz="2400" b="0">
                <a:solidFill>
                  <a:srgbClr val="FFFF00"/>
                </a:solidFill>
                <a:effectLst>
                  <a:outerShdw blurRad="50800" dist="38100" dir="2700000" algn="tl" rotWithShape="0">
                    <a:srgbClr val="000000">
                      <a:alpha val="43000"/>
                    </a:srgbClr>
                  </a:outerShdw>
                </a:effectLst>
              </a:rPr>
              <a:t>then re-Generalise for yourself</a:t>
            </a:r>
            <a:endParaRPr lang="en-GB" altLang="ko-KR" sz="2400" b="0" smtClean="0">
              <a:solidFill>
                <a:srgbClr val="FFFF00"/>
              </a:solidFill>
              <a:effectLst>
                <a:outerShdw blurRad="50800" dist="38100" dir="2700000" algn="tl" rotWithShape="0">
                  <a:srgbClr val="000000">
                    <a:alpha val="43000"/>
                  </a:srgbClr>
                </a:outerShdw>
              </a:effectLst>
            </a:endParaRPr>
          </a:p>
        </p:txBody>
      </p:sp>
      <p:sp>
        <p:nvSpPr>
          <p:cNvPr id="13" name="Rectangle 12"/>
          <p:cNvSpPr/>
          <p:nvPr/>
        </p:nvSpPr>
        <p:spPr>
          <a:xfrm>
            <a:off x="570229" y="5589240"/>
            <a:ext cx="2982615" cy="523220"/>
          </a:xfrm>
          <a:prstGeom prst="rect">
            <a:avLst/>
          </a:prstGeom>
          <a:solidFill>
            <a:schemeClr val="tx1">
              <a:lumMod val="20000"/>
              <a:lumOff val="80000"/>
            </a:schemeClr>
          </a:solidFill>
        </p:spPr>
        <p:txBody>
          <a:bodyPr wrap="none">
            <a:spAutoFit/>
          </a:bodyPr>
          <a:lstStyle/>
          <a:p>
            <a:pPr algn="ctr" eaLnBrk="1" hangingPunct="1">
              <a:defRPr/>
            </a:pPr>
            <a:r>
              <a:rPr lang="en-GB" altLang="ko-KR" b="0">
                <a:solidFill>
                  <a:srgbClr val="FF0000"/>
                </a:solidFill>
              </a:rPr>
              <a:t>What do I know?</a:t>
            </a:r>
          </a:p>
        </p:txBody>
      </p:sp>
      <p:sp>
        <p:nvSpPr>
          <p:cNvPr id="14" name="Rectangle 13"/>
          <p:cNvSpPr/>
          <p:nvPr/>
        </p:nvSpPr>
        <p:spPr>
          <a:xfrm>
            <a:off x="1195822" y="6093296"/>
            <a:ext cx="2944130" cy="523220"/>
          </a:xfrm>
          <a:prstGeom prst="rect">
            <a:avLst/>
          </a:prstGeom>
          <a:solidFill>
            <a:schemeClr val="tx1">
              <a:lumMod val="20000"/>
              <a:lumOff val="80000"/>
            </a:schemeClr>
          </a:solidFill>
        </p:spPr>
        <p:txBody>
          <a:bodyPr wrap="none">
            <a:spAutoFit/>
          </a:bodyPr>
          <a:lstStyle/>
          <a:p>
            <a:pPr algn="ctr" eaLnBrk="1" hangingPunct="1">
              <a:defRPr/>
            </a:pPr>
            <a:r>
              <a:rPr lang="en-GB" altLang="ko-KR" b="0">
                <a:solidFill>
                  <a:srgbClr val="FF0000"/>
                </a:solidFill>
              </a:rPr>
              <a:t>What do I want?</a:t>
            </a:r>
          </a:p>
        </p:txBody>
      </p:sp>
      <p:sp>
        <p:nvSpPr>
          <p:cNvPr id="11" name="Rectangle 10"/>
          <p:cNvSpPr/>
          <p:nvPr/>
        </p:nvSpPr>
        <p:spPr>
          <a:xfrm>
            <a:off x="3444222" y="5445224"/>
            <a:ext cx="1271794" cy="523220"/>
          </a:xfrm>
          <a:prstGeom prst="rect">
            <a:avLst/>
          </a:prstGeom>
          <a:solidFill>
            <a:srgbClr val="FFFF00"/>
          </a:solidFill>
        </p:spPr>
        <p:txBody>
          <a:bodyPr wrap="none">
            <a:spAutoFit/>
          </a:bodyPr>
          <a:lstStyle/>
          <a:p>
            <a:pPr algn="ctr" eaLnBrk="1" hangingPunct="1">
              <a:defRPr/>
            </a:pPr>
            <a:r>
              <a:rPr lang="en-GB" altLang="ko-KR" b="0">
                <a:solidFill>
                  <a:srgbClr val="FF0000"/>
                </a:solidFill>
              </a:rPr>
              <a:t>Stuck?</a:t>
            </a:r>
          </a:p>
        </p:txBody>
      </p:sp>
    </p:spTree>
    <p:extLst>
      <p:ext uri="{BB962C8B-B14F-4D97-AF65-F5344CB8AC3E}">
        <p14:creationId xmlns:p14="http://schemas.microsoft.com/office/powerpoint/2010/main" val="39651196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Slogan</a:t>
            </a:r>
          </a:p>
        </p:txBody>
      </p:sp>
      <p:sp>
        <p:nvSpPr>
          <p:cNvPr id="3" name="Content Placeholder 2"/>
          <p:cNvSpPr>
            <a:spLocks noGrp="1"/>
          </p:cNvSpPr>
          <p:nvPr>
            <p:ph idx="1"/>
          </p:nvPr>
        </p:nvSpPr>
        <p:spPr>
          <a:xfrm>
            <a:off x="990600" y="1676400"/>
            <a:ext cx="7727950" cy="1752600"/>
          </a:xfrm>
        </p:spPr>
        <p:txBody>
          <a:bodyPr/>
          <a:lstStyle/>
          <a:p>
            <a:r>
              <a:rPr lang="en-GB"/>
              <a:t>A lesson without the opportunity for learners to generalise mathematically …</a:t>
            </a:r>
          </a:p>
          <a:p>
            <a:pPr>
              <a:buFont typeface="Lucida Grande"/>
              <a:buChar char="…"/>
            </a:pPr>
            <a:r>
              <a:rPr lang="en-GB"/>
              <a:t>is not a mathematics lesson!</a:t>
            </a:r>
          </a:p>
        </p:txBody>
      </p:sp>
    </p:spTree>
    <p:extLst>
      <p:ext uri="{BB962C8B-B14F-4D97-AF65-F5344CB8AC3E}">
        <p14:creationId xmlns:p14="http://schemas.microsoft.com/office/powerpoint/2010/main" val="5691051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Mathematical Thinking</a:t>
            </a:r>
          </a:p>
        </p:txBody>
      </p:sp>
      <p:sp>
        <p:nvSpPr>
          <p:cNvPr id="3" name="Content Placeholder 2"/>
          <p:cNvSpPr>
            <a:spLocks noGrp="1"/>
          </p:cNvSpPr>
          <p:nvPr>
            <p:ph idx="1"/>
          </p:nvPr>
        </p:nvSpPr>
        <p:spPr/>
        <p:txBody>
          <a:bodyPr/>
          <a:lstStyle/>
          <a:p>
            <a:r>
              <a:rPr lang="en-GB"/>
              <a:t>How describe the mathematical thinking you have done so far today?</a:t>
            </a:r>
          </a:p>
          <a:p>
            <a:r>
              <a:rPr lang="en-GB"/>
              <a:t>How could you incorporate that into students’  learning?</a:t>
            </a:r>
          </a:p>
        </p:txBody>
      </p:sp>
    </p:spTree>
    <p:extLst>
      <p:ext uri="{BB962C8B-B14F-4D97-AF65-F5344CB8AC3E}">
        <p14:creationId xmlns:p14="http://schemas.microsoft.com/office/powerpoint/2010/main" val="9925698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Possibilities for Action</a:t>
            </a:r>
          </a:p>
        </p:txBody>
      </p:sp>
      <p:sp>
        <p:nvSpPr>
          <p:cNvPr id="5" name="Content Placeholder 4"/>
          <p:cNvSpPr>
            <a:spLocks noGrp="1"/>
          </p:cNvSpPr>
          <p:nvPr>
            <p:ph idx="1"/>
          </p:nvPr>
        </p:nvSpPr>
        <p:spPr>
          <a:xfrm>
            <a:off x="323528" y="1052736"/>
            <a:ext cx="8424936" cy="5400600"/>
          </a:xfrm>
        </p:spPr>
        <p:txBody>
          <a:bodyPr/>
          <a:lstStyle/>
          <a:p>
            <a:r>
              <a:rPr lang="en-GB"/>
              <a:t>Trying small things and making small progress; telling colleagues</a:t>
            </a:r>
          </a:p>
          <a:p>
            <a:r>
              <a:rPr lang="en-GB"/>
              <a:t>Pedagogic strategies used today</a:t>
            </a:r>
          </a:p>
          <a:p>
            <a:r>
              <a:rPr lang="en-GB"/>
              <a:t>Provoking mathematical thinks as happened today</a:t>
            </a:r>
          </a:p>
          <a:p>
            <a:r>
              <a:rPr lang="en-GB"/>
              <a:t>Question &amp; Prompts for mathematcal Thinking (ATM)</a:t>
            </a:r>
          </a:p>
          <a:p>
            <a:r>
              <a:rPr lang="en-GB"/>
              <a:t>Group work and Individual work</a:t>
            </a:r>
          </a:p>
        </p:txBody>
      </p:sp>
    </p:spTree>
    <p:extLst>
      <p:ext uri="{BB962C8B-B14F-4D97-AF65-F5344CB8AC3E}">
        <p14:creationId xmlns:p14="http://schemas.microsoft.com/office/powerpoint/2010/main" val="84520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Money Changing</a:t>
            </a:r>
          </a:p>
        </p:txBody>
      </p:sp>
      <p:sp>
        <p:nvSpPr>
          <p:cNvPr id="3" name="Content Placeholder 2"/>
          <p:cNvSpPr>
            <a:spLocks noGrp="1"/>
          </p:cNvSpPr>
          <p:nvPr>
            <p:ph idx="1"/>
          </p:nvPr>
        </p:nvSpPr>
        <p:spPr/>
        <p:txBody>
          <a:bodyPr/>
          <a:lstStyle/>
          <a:p>
            <a:r>
              <a:rPr lang="en-GB"/>
              <a:t>People who convert currencies offer a ‘buy’ rate and a ‘sell’ rate, and sometimes charge a commission in addition!</a:t>
            </a:r>
          </a:p>
          <a:p>
            <a:r>
              <a:rPr lang="en-GB"/>
              <a:t>Suppose they take </a:t>
            </a:r>
            <a:r>
              <a:rPr lang="en-GB" i="1"/>
              <a:t>c</a:t>
            </a:r>
            <a:r>
              <a:rPr lang="en-GB"/>
              <a:t>% commission from every transaction, and that they sell s Bat for 1£ but buy back at the rate of b Bat for 1£. How can you calculate the commision that make on each transaction?</a:t>
            </a:r>
          </a:p>
        </p:txBody>
      </p:sp>
    </p:spTree>
    <p:extLst>
      <p:ext uri="{BB962C8B-B14F-4D97-AF65-F5344CB8AC3E}">
        <p14:creationId xmlns:p14="http://schemas.microsoft.com/office/powerpoint/2010/main" val="20199395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Closer</a:t>
            </a:r>
          </a:p>
        </p:txBody>
      </p:sp>
      <p:sp>
        <p:nvSpPr>
          <p:cNvPr id="3" name="Content Placeholder 2"/>
          <p:cNvSpPr>
            <a:spLocks noGrp="1"/>
          </p:cNvSpPr>
          <p:nvPr>
            <p:ph idx="1"/>
          </p:nvPr>
        </p:nvSpPr>
        <p:spPr/>
        <p:txBody>
          <a:bodyPr/>
          <a:lstStyle/>
          <a:p>
            <a:r>
              <a:rPr lang="en-GB"/>
              <a:t>8 &lt; √72.3 &lt; 9</a:t>
            </a:r>
          </a:p>
          <a:p>
            <a:r>
              <a:rPr lang="en-GB"/>
              <a:t>Is √72.3 closer to 8 or to 9?</a:t>
            </a:r>
          </a:p>
        </p:txBody>
      </p:sp>
    </p:spTree>
    <p:extLst>
      <p:ext uri="{BB962C8B-B14F-4D97-AF65-F5344CB8AC3E}">
        <p14:creationId xmlns:p14="http://schemas.microsoft.com/office/powerpoint/2010/main" val="18126344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ko-KR">
                <a:latin typeface="Chalkboard" charset="0"/>
                <a:ea typeface="MS PGothic" charset="0"/>
              </a:rPr>
              <a:t>Conjectures</a:t>
            </a:r>
          </a:p>
        </p:txBody>
      </p:sp>
      <p:sp>
        <p:nvSpPr>
          <p:cNvPr id="3" name="Content Placeholder 2"/>
          <p:cNvSpPr>
            <a:spLocks noGrp="1"/>
          </p:cNvSpPr>
          <p:nvPr>
            <p:ph idx="1"/>
          </p:nvPr>
        </p:nvSpPr>
        <p:spPr/>
        <p:txBody>
          <a:bodyPr/>
          <a:lstStyle/>
          <a:p>
            <a:r>
              <a:rPr lang="en-GB" altLang="ko-KR" sz="2000">
                <a:latin typeface="Chalkboard" charset="0"/>
                <a:ea typeface="MS PGothic" charset="0"/>
              </a:rPr>
              <a:t>Everything said here today is a conjecture … to be tested in your experience</a:t>
            </a:r>
          </a:p>
          <a:p>
            <a:r>
              <a:rPr lang="en-GB" altLang="ko-KR" sz="2000">
                <a:latin typeface="Chalkboard" charset="0"/>
                <a:ea typeface="MS PGothic" charset="0"/>
              </a:rPr>
              <a:t>The best way to sensitise yourself to learners …</a:t>
            </a:r>
          </a:p>
          <a:p>
            <a:pPr lvl="1">
              <a:buFont typeface="Lucida Grande"/>
              <a:buChar char="…"/>
            </a:pPr>
            <a:r>
              <a:rPr lang="en-US" altLang="ko-KR">
                <a:latin typeface="Chalkboard" charset="0"/>
                <a:ea typeface="MS PGothic" charset="0"/>
              </a:rPr>
              <a:t> </a:t>
            </a:r>
            <a:r>
              <a:rPr lang="en-GB" altLang="ko-KR">
                <a:latin typeface="Chalkboard" charset="0"/>
                <a:ea typeface="MS PGothic" charset="0"/>
              </a:rPr>
              <a:t>is to experience parallel phenomena yourself </a:t>
            </a:r>
          </a:p>
          <a:p>
            <a:r>
              <a:rPr lang="en-GB" altLang="ko-KR" sz="2000">
                <a:latin typeface="Chalkboard" charset="0"/>
                <a:ea typeface="MS PGothic" charset="0"/>
              </a:rPr>
              <a:t>So, what you get from this</a:t>
            </a:r>
            <a:r>
              <a:rPr lang="en-US" altLang="ko-KR" sz="2000">
                <a:latin typeface="Chalkboard" charset="0"/>
                <a:ea typeface="MS PGothic" charset="0"/>
              </a:rPr>
              <a:t> </a:t>
            </a:r>
            <a:r>
              <a:rPr lang="en-GB" altLang="ko-KR" sz="2000">
                <a:latin typeface="Chalkboard" charset="0"/>
                <a:ea typeface="MS PGothic" charset="0"/>
              </a:rPr>
              <a:t>session is what you notice happening inside you!</a:t>
            </a:r>
          </a:p>
        </p:txBody>
      </p:sp>
    </p:spTree>
    <p:extLst>
      <p:ext uri="{BB962C8B-B14F-4D97-AF65-F5344CB8AC3E}">
        <p14:creationId xmlns:p14="http://schemas.microsoft.com/office/powerpoint/2010/main" val="416298858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Follow Up</a:t>
            </a:r>
          </a:p>
        </p:txBody>
      </p:sp>
      <p:sp>
        <p:nvSpPr>
          <p:cNvPr id="3" name="Content Placeholder 2"/>
          <p:cNvSpPr>
            <a:spLocks noGrp="1"/>
          </p:cNvSpPr>
          <p:nvPr>
            <p:ph idx="1"/>
          </p:nvPr>
        </p:nvSpPr>
        <p:spPr/>
        <p:txBody>
          <a:bodyPr/>
          <a:lstStyle/>
          <a:p>
            <a:r>
              <a:rPr lang="en-GB"/>
              <a:t>j.h.mason @ open.ac.uk</a:t>
            </a:r>
          </a:p>
          <a:p>
            <a:r>
              <a:rPr lang="en-GB"/>
              <a:t>mcs.open.ac.uk/jhm3  </a:t>
            </a:r>
            <a:r>
              <a:rPr lang="en-GB">
                <a:sym typeface="Wingdings"/>
              </a:rPr>
              <a:t></a:t>
            </a:r>
            <a:r>
              <a:rPr lang="en-GB"/>
              <a:t> Presentations</a:t>
            </a:r>
          </a:p>
          <a:p>
            <a:r>
              <a:rPr lang="en-GB"/>
              <a:t>Questions &amp; Prompts (ATM)</a:t>
            </a:r>
          </a:p>
          <a:p>
            <a:r>
              <a:rPr lang="en-GB"/>
              <a:t>Key ideas in Mathematics (OUP)</a:t>
            </a:r>
          </a:p>
          <a:p>
            <a:r>
              <a:rPr lang="en-GB"/>
              <a:t>Learning &amp; Doing Mathematics (Tarquin)</a:t>
            </a:r>
          </a:p>
          <a:p>
            <a:r>
              <a:rPr lang="en-GB"/>
              <a:t>Thinking Mathematically (Pearson)</a:t>
            </a:r>
          </a:p>
          <a:p>
            <a:r>
              <a:rPr lang="en-GB"/>
              <a:t>Developing Thinking in Algebra</a:t>
            </a:r>
          </a:p>
        </p:txBody>
      </p:sp>
    </p:spTree>
    <p:extLst>
      <p:ext uri="{BB962C8B-B14F-4D97-AF65-F5344CB8AC3E}">
        <p14:creationId xmlns:p14="http://schemas.microsoft.com/office/powerpoint/2010/main" val="7718222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Secret Places</a:t>
            </a:r>
          </a:p>
        </p:txBody>
      </p:sp>
      <p:sp>
        <p:nvSpPr>
          <p:cNvPr id="3" name="Content Placeholder 2"/>
          <p:cNvSpPr>
            <a:spLocks noGrp="1"/>
          </p:cNvSpPr>
          <p:nvPr>
            <p:ph idx="1"/>
          </p:nvPr>
        </p:nvSpPr>
        <p:spPr>
          <a:xfrm>
            <a:off x="179512" y="1114400"/>
            <a:ext cx="4968552" cy="4114800"/>
          </a:xfrm>
        </p:spPr>
        <p:txBody>
          <a:bodyPr/>
          <a:lstStyle/>
          <a:p>
            <a:r>
              <a:rPr lang="en-GB"/>
              <a:t>One of these five places has been chosen secretly. </a:t>
            </a:r>
          </a:p>
          <a:p>
            <a:r>
              <a:rPr lang="en-GB"/>
              <a:t>You can get information by clicking on the numbers.</a:t>
            </a:r>
          </a:p>
          <a:p>
            <a:r>
              <a:rPr lang="en-GB"/>
              <a:t>If the place where you click is the secret place, or next to the secret place, it will go red (hot), otherwise it will go blue (cold).</a:t>
            </a:r>
          </a:p>
          <a:p>
            <a:r>
              <a:rPr lang="en-GB"/>
              <a:t>How few clicks can you make and be certain of finding the secret place?</a:t>
            </a:r>
          </a:p>
        </p:txBody>
      </p:sp>
      <p:pic>
        <p:nvPicPr>
          <p:cNvPr id="31" name="Picture 30">
            <a:hlinkClick r:id="rId2" action="ppaction://hlinkfile"/>
          </p:cNvPr>
          <p:cNvPicPr>
            <a:picLocks noChangeAspect="1"/>
          </p:cNvPicPr>
          <p:nvPr/>
        </p:nvPicPr>
        <p:blipFill>
          <a:blip r:embed="rId3"/>
          <a:stretch>
            <a:fillRect/>
          </a:stretch>
        </p:blipFill>
        <p:spPr>
          <a:xfrm>
            <a:off x="5220072" y="1196752"/>
            <a:ext cx="3626124" cy="3543920"/>
          </a:xfrm>
          <a:prstGeom prst="rect">
            <a:avLst/>
          </a:prstGeom>
        </p:spPr>
      </p:pic>
      <p:sp>
        <p:nvSpPr>
          <p:cNvPr id="4" name="Rounded Rectangle 3"/>
          <p:cNvSpPr/>
          <p:nvPr/>
        </p:nvSpPr>
        <p:spPr bwMode="auto">
          <a:xfrm>
            <a:off x="5436096" y="5229200"/>
            <a:ext cx="3168352" cy="93610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a:solidFill>
                  <a:srgbClr val="0D0D0D"/>
                </a:solidFill>
                <a:latin typeface="Chalkboard" pitchFamily="-111" charset="0"/>
              </a:rPr>
              <a:t>Can you always find it in 2 clicks? </a:t>
            </a:r>
            <a:endParaRPr kumimoji="0" lang="en-GB" sz="2000" b="0" i="0" u="none" strike="noStrike" cap="none" normalizeH="0" baseline="0">
              <a:ln>
                <a:noFill/>
              </a:ln>
              <a:solidFill>
                <a:srgbClr val="0D0D0D"/>
              </a:solidFill>
              <a:effectLst/>
              <a:latin typeface="Chalkboard" pitchFamily="-111" charset="0"/>
            </a:endParaRPr>
          </a:p>
        </p:txBody>
      </p:sp>
    </p:spTree>
    <p:extLst>
      <p:ext uri="{BB962C8B-B14F-4D97-AF65-F5344CB8AC3E}">
        <p14:creationId xmlns:p14="http://schemas.microsoft.com/office/powerpoint/2010/main" val="3855992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halkboard" charset="0"/>
                <a:ea typeface="ＭＳ Ｐゴシック" charset="0"/>
                <a:cs typeface="ＭＳ Ｐゴシック" charset="0"/>
              </a:rPr>
              <a:t>Diamond Multiplication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2136775"/>
            <a:ext cx="2286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667968">
            <a:off x="1192213" y="2212975"/>
            <a:ext cx="2286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0" name="Group 12"/>
          <p:cNvGrpSpPr>
            <a:grpSpLocks/>
          </p:cNvGrpSpPr>
          <p:nvPr/>
        </p:nvGrpSpPr>
        <p:grpSpPr bwMode="auto">
          <a:xfrm>
            <a:off x="5796136" y="146178"/>
            <a:ext cx="3109912" cy="6629400"/>
            <a:chOff x="960" y="240"/>
            <a:chExt cx="1824" cy="3888"/>
          </a:xfrm>
          <a:solidFill>
            <a:srgbClr val="FFFFFF"/>
          </a:solidFill>
        </p:grpSpPr>
        <p:sp>
          <p:nvSpPr>
            <p:cNvPr id="29704" name="Rectangle 9"/>
            <p:cNvSpPr>
              <a:spLocks noChangeArrowheads="1"/>
            </p:cNvSpPr>
            <p:nvPr/>
          </p:nvSpPr>
          <p:spPr bwMode="auto">
            <a:xfrm>
              <a:off x="960" y="240"/>
              <a:ext cx="1824" cy="3888"/>
            </a:xfrm>
            <a:prstGeom prst="rect">
              <a:avLst/>
            </a:prstGeom>
            <a:grpFill/>
            <a:ln w="38100">
              <a:solidFill>
                <a:srgbClr val="800000"/>
              </a:solidFill>
              <a:miter lim="800000"/>
              <a:headEnd/>
              <a:tailEnd/>
            </a:ln>
          </p:spPr>
          <p:txBody>
            <a:bodyPr wrap="none" anchor="ctr"/>
            <a:lstStyle/>
            <a:p>
              <a:endParaRPr lang="en-GB"/>
            </a:p>
          </p:txBody>
        </p:sp>
        <p:pic>
          <p:nvPicPr>
            <p:cNvPr id="2970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40"/>
              <a:ext cx="1532" cy="38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7"/>
          <p:cNvGrpSpPr>
            <a:grpSpLocks/>
          </p:cNvGrpSpPr>
          <p:nvPr/>
        </p:nvGrpSpPr>
        <p:grpSpPr bwMode="auto">
          <a:xfrm>
            <a:off x="5796136" y="116632"/>
            <a:ext cx="3109912" cy="6629400"/>
            <a:chOff x="2736" y="432"/>
            <a:chExt cx="1824" cy="3888"/>
          </a:xfrm>
          <a:solidFill>
            <a:srgbClr val="FFFFFF"/>
          </a:solidFill>
        </p:grpSpPr>
        <p:sp>
          <p:nvSpPr>
            <p:cNvPr id="29702" name="Rectangle 5"/>
            <p:cNvSpPr>
              <a:spLocks noChangeArrowheads="1"/>
            </p:cNvSpPr>
            <p:nvPr/>
          </p:nvSpPr>
          <p:spPr bwMode="auto">
            <a:xfrm>
              <a:off x="2736" y="432"/>
              <a:ext cx="1824" cy="3888"/>
            </a:xfrm>
            <a:prstGeom prst="rect">
              <a:avLst/>
            </a:prstGeom>
            <a:grpFill/>
            <a:ln w="38100">
              <a:solidFill>
                <a:srgbClr val="800000"/>
              </a:solidFill>
              <a:miter lim="800000"/>
              <a:headEnd/>
              <a:tailEnd/>
            </a:ln>
          </p:spPr>
          <p:txBody>
            <a:bodyPr wrap="none" anchor="ctr"/>
            <a:lstStyle/>
            <a:p>
              <a:endParaRPr lang="en-GB"/>
            </a:p>
          </p:txBody>
        </p:sp>
        <p:pic>
          <p:nvPicPr>
            <p:cNvPr id="297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432"/>
              <a:ext cx="1539" cy="38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6852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Set Ratios</a:t>
            </a:r>
          </a:p>
        </p:txBody>
      </p:sp>
      <p:sp>
        <p:nvSpPr>
          <p:cNvPr id="3" name="Content Placeholder 2"/>
          <p:cNvSpPr>
            <a:spLocks noGrp="1"/>
          </p:cNvSpPr>
          <p:nvPr>
            <p:ph idx="1"/>
          </p:nvPr>
        </p:nvSpPr>
        <p:spPr>
          <a:xfrm>
            <a:off x="539750" y="765174"/>
            <a:ext cx="8064500" cy="3167881"/>
          </a:xfrm>
        </p:spPr>
        <p:txBody>
          <a:bodyPr/>
          <a:lstStyle/>
          <a:p>
            <a:pPr>
              <a:defRPr/>
            </a:pPr>
            <a:r>
              <a:rPr lang="en-GB"/>
              <a:t>In how many different ways can you place 17 objects so that there are equal numbers of objects in each of two sets?</a:t>
            </a:r>
          </a:p>
          <a:p>
            <a:pPr>
              <a:defRPr/>
            </a:pPr>
            <a:r>
              <a:rPr lang="en-GB"/>
              <a:t>What about requiring that there be twice as many in the left set as in the right set?</a:t>
            </a:r>
          </a:p>
          <a:p>
            <a:pPr>
              <a:defRPr/>
            </a:pPr>
            <a:r>
              <a:rPr lang="en-GB"/>
              <a:t>What about requiring that the ratio of the numbers in the left set to the right set is 3 : 2?</a:t>
            </a:r>
          </a:p>
          <a:p>
            <a:pPr>
              <a:defRPr/>
            </a:pPr>
            <a:r>
              <a:rPr lang="en-GB"/>
              <a:t>What is the largest number of objects that CANNOT be placed in the two sets in any way so that the ratio is 5 : 2?</a:t>
            </a:r>
          </a:p>
        </p:txBody>
      </p:sp>
      <p:sp>
        <p:nvSpPr>
          <p:cNvPr id="33795" name="Oval 3"/>
          <p:cNvSpPr>
            <a:spLocks noChangeArrowheads="1"/>
          </p:cNvSpPr>
          <p:nvPr/>
        </p:nvSpPr>
        <p:spPr bwMode="auto">
          <a:xfrm>
            <a:off x="4644008" y="4508584"/>
            <a:ext cx="2160777" cy="2160776"/>
          </a:xfrm>
          <a:prstGeom prst="ellipse">
            <a:avLst/>
          </a:prstGeom>
          <a:noFill/>
          <a:ln w="28575">
            <a:solidFill>
              <a:srgbClr val="000000"/>
            </a:solidFill>
            <a:round/>
            <a:headEnd/>
            <a:tailEnd/>
          </a:ln>
          <a:extLst/>
        </p:spPr>
        <p:txBody>
          <a:bodyPr/>
          <a:lstStyle/>
          <a:p>
            <a:pPr eaLnBrk="0" hangingPunct="0"/>
            <a:endParaRPr lang="en-GB" b="0">
              <a:solidFill>
                <a:srgbClr val="631908"/>
              </a:solidFill>
            </a:endParaRPr>
          </a:p>
        </p:txBody>
      </p:sp>
      <p:sp>
        <p:nvSpPr>
          <p:cNvPr id="33796" name="Oval 4"/>
          <p:cNvSpPr>
            <a:spLocks noChangeArrowheads="1"/>
          </p:cNvSpPr>
          <p:nvPr/>
        </p:nvSpPr>
        <p:spPr bwMode="auto">
          <a:xfrm>
            <a:off x="6301210" y="4508584"/>
            <a:ext cx="2159669" cy="2160776"/>
          </a:xfrm>
          <a:prstGeom prst="ellipse">
            <a:avLst/>
          </a:prstGeom>
          <a:noFill/>
          <a:ln w="28575">
            <a:solidFill>
              <a:srgbClr val="FF0000"/>
            </a:solidFill>
            <a:round/>
            <a:headEnd/>
            <a:tailEnd/>
          </a:ln>
          <a:extLst/>
        </p:spPr>
        <p:txBody>
          <a:bodyPr/>
          <a:lstStyle/>
          <a:p>
            <a:pPr eaLnBrk="0" hangingPunct="0"/>
            <a:endParaRPr lang="en-GB" b="0">
              <a:solidFill>
                <a:srgbClr val="631908"/>
              </a:solidFill>
            </a:endParaRPr>
          </a:p>
        </p:txBody>
      </p:sp>
      <p:sp>
        <p:nvSpPr>
          <p:cNvPr id="6" name="Rounded Rectangle 5"/>
          <p:cNvSpPr/>
          <p:nvPr/>
        </p:nvSpPr>
        <p:spPr bwMode="auto">
          <a:xfrm>
            <a:off x="899592" y="4725144"/>
            <a:ext cx="1800225" cy="1079500"/>
          </a:xfrm>
          <a:prstGeom prst="roundRect">
            <a:avLst>
              <a:gd name="adj" fmla="val 27510"/>
            </a:avLst>
          </a:prstGeom>
          <a:solidFill>
            <a:srgbClr val="CCFFCC"/>
          </a:solidFill>
          <a:ln w="9525" cap="flat" cmpd="sng" algn="ctr">
            <a:solidFill>
              <a:schemeClr val="accent4">
                <a:lumMod val="10000"/>
              </a:schemeClr>
            </a:solidFill>
            <a:prstDash val="solid"/>
            <a:round/>
            <a:headEnd type="none" w="med" len="med"/>
            <a:tailEnd type="none" w="med" len="med"/>
          </a:ln>
          <a:effectLst/>
        </p:spPr>
        <p:txBody>
          <a:bodyPr/>
          <a:lstStyle/>
          <a:p>
            <a:pPr algn="ctr" eaLnBrk="0" hangingPunct="0">
              <a:defRPr/>
            </a:pPr>
            <a:r>
              <a:rPr lang="en-GB" sz="2400" b="0" dirty="0">
                <a:solidFill>
                  <a:srgbClr val="631908"/>
                </a:solidFill>
              </a:rPr>
              <a:t>What can be varied?</a:t>
            </a:r>
          </a:p>
        </p:txBody>
      </p:sp>
      <p:sp>
        <p:nvSpPr>
          <p:cNvPr id="4" name="TextBox 3"/>
          <p:cNvSpPr txBox="1"/>
          <p:nvPr/>
        </p:nvSpPr>
        <p:spPr>
          <a:xfrm>
            <a:off x="4355976" y="4725144"/>
            <a:ext cx="576064" cy="52322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0">
                <a:solidFill>
                  <a:srgbClr val="000000"/>
                </a:solidFill>
              </a:rPr>
              <a:t>S</a:t>
            </a:r>
            <a:r>
              <a:rPr lang="en-GB" b="0" baseline="-25000">
                <a:solidFill>
                  <a:srgbClr val="000000"/>
                </a:solidFill>
              </a:rPr>
              <a:t>1</a:t>
            </a:r>
            <a:endParaRPr lang="en-GB" b="0">
              <a:solidFill>
                <a:srgbClr val="000000"/>
              </a:solidFill>
            </a:endParaRPr>
          </a:p>
        </p:txBody>
      </p:sp>
      <p:sp>
        <p:nvSpPr>
          <p:cNvPr id="8" name="TextBox 7"/>
          <p:cNvSpPr txBox="1"/>
          <p:nvPr/>
        </p:nvSpPr>
        <p:spPr>
          <a:xfrm>
            <a:off x="8316416" y="4705980"/>
            <a:ext cx="576064" cy="523220"/>
          </a:xfrm>
          <a:prstGeom prst="rect">
            <a:avLst/>
          </a:prstGeom>
          <a:noFill/>
        </p:spPr>
        <p:txBody>
          <a:bodyPr wrap="square" rtlCol="0">
            <a:spAutoFit/>
          </a:bodyPr>
          <a:lstStyle/>
          <a:p>
            <a:r>
              <a:rPr lang="en-GB" b="0">
                <a:solidFill>
                  <a:srgbClr val="FF0000"/>
                </a:solidFill>
              </a:rPr>
              <a:t>S</a:t>
            </a:r>
            <a:r>
              <a:rPr lang="en-GB" b="0" baseline="-25000">
                <a:solidFill>
                  <a:srgbClr val="FF0000"/>
                </a:solidFill>
              </a:rPr>
              <a:t>2</a:t>
            </a:r>
            <a:endParaRPr lang="en-GB" b="0">
              <a:solidFill>
                <a:srgbClr val="FF0000"/>
              </a:solidFill>
            </a:endParaRPr>
          </a:p>
        </p:txBody>
      </p:sp>
    </p:spTree>
    <p:extLst>
      <p:ext uri="{BB962C8B-B14F-4D97-AF65-F5344CB8AC3E}">
        <p14:creationId xmlns:p14="http://schemas.microsoft.com/office/powerpoint/2010/main" val="3294980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Square Deductions</a:t>
            </a:r>
          </a:p>
        </p:txBody>
      </p:sp>
      <p:sp>
        <p:nvSpPr>
          <p:cNvPr id="3" name="Content Placeholder 2"/>
          <p:cNvSpPr>
            <a:spLocks noGrp="1"/>
          </p:cNvSpPr>
          <p:nvPr>
            <p:ph idx="1"/>
          </p:nvPr>
        </p:nvSpPr>
        <p:spPr>
          <a:xfrm>
            <a:off x="152400" y="990600"/>
            <a:ext cx="8839200" cy="838200"/>
          </a:xfrm>
        </p:spPr>
        <p:txBody>
          <a:bodyPr/>
          <a:lstStyle/>
          <a:p>
            <a:r>
              <a:rPr lang="en-US">
                <a:latin typeface="Chalkboard" charset="0"/>
                <a:ea typeface="ＭＳ Ｐゴシック" charset="0"/>
                <a:cs typeface="ＭＳ Ｐゴシック" charset="0"/>
              </a:rPr>
              <a:t>Each of the inner quadrilaterals is a square.</a:t>
            </a:r>
          </a:p>
        </p:txBody>
      </p:sp>
      <p:graphicFrame>
        <p:nvGraphicFramePr>
          <p:cNvPr id="63490" name="Object 2"/>
          <p:cNvGraphicFramePr>
            <a:graphicFrameLocks noChangeAspect="1"/>
          </p:cNvGraphicFramePr>
          <p:nvPr/>
        </p:nvGraphicFramePr>
        <p:xfrm>
          <a:off x="4191000" y="2057400"/>
          <a:ext cx="4710113" cy="4572000"/>
        </p:xfrm>
        <a:graphic>
          <a:graphicData uri="http://schemas.openxmlformats.org/presentationml/2006/ole">
            <mc:AlternateContent xmlns:mc="http://schemas.openxmlformats.org/markup-compatibility/2006">
              <mc:Choice xmlns:v="urn:schemas-microsoft-com:vml" Requires="v">
                <p:oleObj spid="_x0000_s1044" name="Document" r:id="rId3" imgW="3048000" imgH="2959100" progId="Word.Document.12">
                  <p:link updateAutomatic="1"/>
                </p:oleObj>
              </mc:Choice>
              <mc:Fallback>
                <p:oleObj name="Document" r:id="rId3" imgW="3048000" imgH="29591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471011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179512" y="1412776"/>
            <a:ext cx="2520280" cy="1443608"/>
          </a:xfrm>
          <a:prstGeom prst="rect">
            <a:avLst/>
          </a:prstGeom>
          <a:noFill/>
          <a:ln w="12700">
            <a:noFill/>
            <a:miter lim="800000"/>
            <a:headEnd/>
            <a:tailEnd/>
          </a:ln>
          <a:effectLst/>
        </p:spPr>
        <p:txBody>
          <a:bodyPr lIns="90487" tIns="44450" rIns="90487" bIns="44450"/>
          <a:lstStyle>
            <a:lvl1pPr marL="342900" indent="-342900" eaLnBrk="0" hangingPunct="0">
              <a:defRPr sz="2800" b="1">
                <a:solidFill>
                  <a:schemeClr val="tx1"/>
                </a:solidFill>
                <a:latin typeface="Chalkboard" charset="0"/>
                <a:ea typeface="ＭＳ Ｐゴシック" charset="0"/>
                <a:cs typeface="ＭＳ Ｐゴシック" charset="0"/>
              </a:defRPr>
            </a:lvl1pPr>
            <a:lvl2pPr marL="37931725" indent="-37474525" eaLnBrk="0" hangingPunct="0">
              <a:defRPr sz="2800" b="1">
                <a:solidFill>
                  <a:schemeClr val="tx1"/>
                </a:solidFill>
                <a:latin typeface="Chalkboard" charset="0"/>
                <a:ea typeface="ＭＳ Ｐゴシック" charset="0"/>
              </a:defRPr>
            </a:lvl2pPr>
            <a:lvl3pPr eaLnBrk="0" hangingPunct="0">
              <a:defRPr sz="2800" b="1">
                <a:solidFill>
                  <a:schemeClr val="tx1"/>
                </a:solidFill>
                <a:latin typeface="Chalkboard" charset="0"/>
                <a:ea typeface="ＭＳ Ｐゴシック" charset="0"/>
              </a:defRPr>
            </a:lvl3pPr>
            <a:lvl4pPr eaLnBrk="0" hangingPunct="0">
              <a:defRPr sz="2800" b="1">
                <a:solidFill>
                  <a:schemeClr val="tx1"/>
                </a:solidFill>
                <a:latin typeface="Chalkboard" charset="0"/>
                <a:ea typeface="ＭＳ Ｐゴシック" charset="0"/>
              </a:defRPr>
            </a:lvl4pPr>
            <a:lvl5pPr eaLnBrk="0" hangingPunct="0">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20000"/>
              </a:spcBef>
              <a:buClr>
                <a:schemeClr val="bg1"/>
              </a:buClr>
              <a:buSzPct val="75000"/>
              <a:buFont typeface="Wingdings" charset="2"/>
              <a:buChar char="v"/>
            </a:pPr>
            <a:r>
              <a:rPr lang="en-US" sz="2400" b="0">
                <a:solidFill>
                  <a:schemeClr val="accent3">
                    <a:lumMod val="50000"/>
                  </a:schemeClr>
                </a:solidFill>
              </a:rPr>
              <a:t>Can the outer quadrilateral </a:t>
            </a:r>
            <a:br>
              <a:rPr lang="en-US" sz="2400" b="0">
                <a:solidFill>
                  <a:schemeClr val="accent3">
                    <a:lumMod val="50000"/>
                  </a:schemeClr>
                </a:solidFill>
              </a:rPr>
            </a:br>
            <a:r>
              <a:rPr lang="en-US" sz="2400" b="0">
                <a:solidFill>
                  <a:schemeClr val="accent3">
                    <a:lumMod val="50000"/>
                  </a:schemeClr>
                </a:solidFill>
              </a:rPr>
              <a:t>be square?</a:t>
            </a:r>
          </a:p>
        </p:txBody>
      </p:sp>
      <p:sp>
        <p:nvSpPr>
          <p:cNvPr id="4" name="TextBox 3"/>
          <p:cNvSpPr txBox="1"/>
          <p:nvPr/>
        </p:nvSpPr>
        <p:spPr>
          <a:xfrm>
            <a:off x="6804248" y="3933056"/>
            <a:ext cx="351378" cy="461665"/>
          </a:xfrm>
          <a:prstGeom prst="rect">
            <a:avLst/>
          </a:prstGeom>
          <a:noFill/>
        </p:spPr>
        <p:txBody>
          <a:bodyPr wrap="none" rtlCol="0">
            <a:spAutoFit/>
          </a:bodyPr>
          <a:lstStyle/>
          <a:p>
            <a:r>
              <a:rPr lang="en-GB" sz="2400" b="0">
                <a:solidFill>
                  <a:srgbClr val="000000"/>
                </a:solidFill>
              </a:rPr>
              <a:t>a</a:t>
            </a:r>
          </a:p>
        </p:txBody>
      </p:sp>
      <p:sp>
        <p:nvSpPr>
          <p:cNvPr id="7" name="TextBox 6"/>
          <p:cNvSpPr txBox="1"/>
          <p:nvPr/>
        </p:nvSpPr>
        <p:spPr>
          <a:xfrm>
            <a:off x="6516216" y="3140968"/>
            <a:ext cx="356748" cy="461665"/>
          </a:xfrm>
          <a:prstGeom prst="rect">
            <a:avLst/>
          </a:prstGeom>
          <a:noFill/>
        </p:spPr>
        <p:txBody>
          <a:bodyPr wrap="none" rtlCol="0">
            <a:spAutoFit/>
          </a:bodyPr>
          <a:lstStyle/>
          <a:p>
            <a:r>
              <a:rPr lang="en-GB" sz="2400" b="0">
                <a:solidFill>
                  <a:srgbClr val="000000"/>
                </a:solidFill>
              </a:rPr>
              <a:t>b</a:t>
            </a:r>
          </a:p>
        </p:txBody>
      </p:sp>
      <p:sp>
        <p:nvSpPr>
          <p:cNvPr id="8" name="TextBox 7"/>
          <p:cNvSpPr txBox="1"/>
          <p:nvPr/>
        </p:nvSpPr>
        <p:spPr>
          <a:xfrm>
            <a:off x="7668344" y="3284984"/>
            <a:ext cx="687644" cy="461665"/>
          </a:xfrm>
          <a:prstGeom prst="rect">
            <a:avLst/>
          </a:prstGeom>
          <a:noFill/>
        </p:spPr>
        <p:txBody>
          <a:bodyPr wrap="none" rtlCol="0">
            <a:spAutoFit/>
          </a:bodyPr>
          <a:lstStyle/>
          <a:p>
            <a:r>
              <a:rPr lang="en-GB" sz="2400" b="0">
                <a:solidFill>
                  <a:srgbClr val="000000"/>
                </a:solidFill>
              </a:rPr>
              <a:t>a+b</a:t>
            </a:r>
          </a:p>
        </p:txBody>
      </p:sp>
      <p:sp>
        <p:nvSpPr>
          <p:cNvPr id="9" name="TextBox 8"/>
          <p:cNvSpPr txBox="1"/>
          <p:nvPr/>
        </p:nvSpPr>
        <p:spPr>
          <a:xfrm>
            <a:off x="7452320" y="5271591"/>
            <a:ext cx="862783" cy="461665"/>
          </a:xfrm>
          <a:prstGeom prst="rect">
            <a:avLst/>
          </a:prstGeom>
          <a:noFill/>
        </p:spPr>
        <p:txBody>
          <a:bodyPr wrap="none" rtlCol="0">
            <a:spAutoFit/>
          </a:bodyPr>
          <a:lstStyle/>
          <a:p>
            <a:r>
              <a:rPr lang="en-GB" sz="2400" b="0">
                <a:solidFill>
                  <a:srgbClr val="000000"/>
                </a:solidFill>
              </a:rPr>
              <a:t>2a+b</a:t>
            </a:r>
          </a:p>
        </p:txBody>
      </p:sp>
      <p:sp>
        <p:nvSpPr>
          <p:cNvPr id="10" name="TextBox 9"/>
          <p:cNvSpPr txBox="1"/>
          <p:nvPr/>
        </p:nvSpPr>
        <p:spPr>
          <a:xfrm>
            <a:off x="5076056" y="5013176"/>
            <a:ext cx="862783" cy="461665"/>
          </a:xfrm>
          <a:prstGeom prst="rect">
            <a:avLst/>
          </a:prstGeom>
          <a:noFill/>
        </p:spPr>
        <p:txBody>
          <a:bodyPr wrap="none" rtlCol="0">
            <a:spAutoFit/>
          </a:bodyPr>
          <a:lstStyle/>
          <a:p>
            <a:r>
              <a:rPr lang="en-GB" sz="2400" b="0">
                <a:solidFill>
                  <a:srgbClr val="000000"/>
                </a:solidFill>
              </a:rPr>
              <a:t>3a+b</a:t>
            </a:r>
          </a:p>
        </p:txBody>
      </p:sp>
      <p:sp>
        <p:nvSpPr>
          <p:cNvPr id="12" name="TextBox 11"/>
          <p:cNvSpPr txBox="1"/>
          <p:nvPr/>
        </p:nvSpPr>
        <p:spPr>
          <a:xfrm>
            <a:off x="4932040" y="2708920"/>
            <a:ext cx="530915" cy="461665"/>
          </a:xfrm>
          <a:prstGeom prst="rect">
            <a:avLst/>
          </a:prstGeom>
          <a:noFill/>
        </p:spPr>
        <p:txBody>
          <a:bodyPr wrap="none" rtlCol="0">
            <a:spAutoFit/>
          </a:bodyPr>
          <a:lstStyle/>
          <a:p>
            <a:r>
              <a:rPr lang="en-GB" sz="2400" b="0">
                <a:solidFill>
                  <a:srgbClr val="000000"/>
                </a:solidFill>
              </a:rPr>
              <a:t>4a</a:t>
            </a:r>
          </a:p>
        </p:txBody>
      </p:sp>
      <p:sp>
        <p:nvSpPr>
          <p:cNvPr id="13" name="TextBox 12"/>
          <p:cNvSpPr txBox="1"/>
          <p:nvPr/>
        </p:nvSpPr>
        <p:spPr>
          <a:xfrm>
            <a:off x="5988642" y="2060848"/>
            <a:ext cx="882850" cy="461665"/>
          </a:xfrm>
          <a:prstGeom prst="rect">
            <a:avLst/>
          </a:prstGeom>
          <a:noFill/>
        </p:spPr>
        <p:txBody>
          <a:bodyPr wrap="none" rtlCol="0">
            <a:spAutoFit/>
          </a:bodyPr>
          <a:lstStyle/>
          <a:p>
            <a:r>
              <a:rPr lang="en-GB" sz="2400" b="0">
                <a:solidFill>
                  <a:srgbClr val="000000"/>
                </a:solidFill>
              </a:rPr>
              <a:t>4a–b</a:t>
            </a:r>
          </a:p>
        </p:txBody>
      </p:sp>
      <p:sp>
        <p:nvSpPr>
          <p:cNvPr id="14" name="TextBox 13"/>
          <p:cNvSpPr txBox="1"/>
          <p:nvPr/>
        </p:nvSpPr>
        <p:spPr>
          <a:xfrm>
            <a:off x="4499992" y="1556792"/>
            <a:ext cx="2297234" cy="461665"/>
          </a:xfrm>
          <a:prstGeom prst="rect">
            <a:avLst/>
          </a:prstGeom>
          <a:noFill/>
        </p:spPr>
        <p:txBody>
          <a:bodyPr wrap="none" rtlCol="0">
            <a:spAutoFit/>
          </a:bodyPr>
          <a:lstStyle/>
          <a:p>
            <a:r>
              <a:rPr lang="en-GB" sz="2400" b="0">
                <a:solidFill>
                  <a:srgbClr val="000000"/>
                </a:solidFill>
              </a:rPr>
              <a:t>4(4a–b) = a+2b</a:t>
            </a:r>
          </a:p>
        </p:txBody>
      </p:sp>
      <p:sp>
        <p:nvSpPr>
          <p:cNvPr id="15" name="TextBox 14"/>
          <p:cNvSpPr txBox="1"/>
          <p:nvPr/>
        </p:nvSpPr>
        <p:spPr>
          <a:xfrm>
            <a:off x="611560" y="4768056"/>
            <a:ext cx="2101347" cy="461665"/>
          </a:xfrm>
          <a:prstGeom prst="rect">
            <a:avLst/>
          </a:prstGeom>
          <a:noFill/>
        </p:spPr>
        <p:txBody>
          <a:bodyPr wrap="none" rtlCol="0">
            <a:spAutoFit/>
          </a:bodyPr>
          <a:lstStyle/>
          <a:p>
            <a:r>
              <a:rPr lang="en-GB" sz="2400" b="0">
                <a:solidFill>
                  <a:srgbClr val="000000"/>
                </a:solidFill>
              </a:rPr>
              <a:t>7a+b = 5a+2b</a:t>
            </a:r>
          </a:p>
        </p:txBody>
      </p:sp>
      <p:sp>
        <p:nvSpPr>
          <p:cNvPr id="16" name="TextBox 15"/>
          <p:cNvSpPr txBox="1"/>
          <p:nvPr/>
        </p:nvSpPr>
        <p:spPr>
          <a:xfrm>
            <a:off x="467544" y="4336008"/>
            <a:ext cx="2313560" cy="461665"/>
          </a:xfrm>
          <a:prstGeom prst="rect">
            <a:avLst/>
          </a:prstGeom>
          <a:noFill/>
        </p:spPr>
        <p:txBody>
          <a:bodyPr wrap="none" rtlCol="0">
            <a:spAutoFit/>
          </a:bodyPr>
          <a:lstStyle/>
          <a:p>
            <a:r>
              <a:rPr lang="en-GB" sz="2400" b="0">
                <a:solidFill>
                  <a:srgbClr val="000000"/>
                </a:solidFill>
              </a:rPr>
              <a:t>To be a square:</a:t>
            </a:r>
          </a:p>
        </p:txBody>
      </p:sp>
      <p:sp>
        <p:nvSpPr>
          <p:cNvPr id="17" name="TextBox 16"/>
          <p:cNvSpPr txBox="1"/>
          <p:nvPr/>
        </p:nvSpPr>
        <p:spPr>
          <a:xfrm>
            <a:off x="7164288" y="1527175"/>
            <a:ext cx="1371538" cy="461665"/>
          </a:xfrm>
          <a:prstGeom prst="rect">
            <a:avLst/>
          </a:prstGeom>
          <a:noFill/>
        </p:spPr>
        <p:txBody>
          <a:bodyPr wrap="none" rtlCol="0">
            <a:spAutoFit/>
          </a:bodyPr>
          <a:lstStyle/>
          <a:p>
            <a:r>
              <a:rPr lang="en-GB" sz="2400" b="0">
                <a:solidFill>
                  <a:srgbClr val="000000"/>
                </a:solidFill>
              </a:rPr>
              <a:t>15a = 6b</a:t>
            </a:r>
          </a:p>
        </p:txBody>
      </p:sp>
      <p:sp>
        <p:nvSpPr>
          <p:cNvPr id="18" name="TextBox 17"/>
          <p:cNvSpPr txBox="1"/>
          <p:nvPr/>
        </p:nvSpPr>
        <p:spPr>
          <a:xfrm>
            <a:off x="539552" y="5200104"/>
            <a:ext cx="1530700" cy="461665"/>
          </a:xfrm>
          <a:prstGeom prst="rect">
            <a:avLst/>
          </a:prstGeom>
          <a:noFill/>
        </p:spPr>
        <p:txBody>
          <a:bodyPr wrap="none" rtlCol="0">
            <a:spAutoFit/>
          </a:bodyPr>
          <a:lstStyle/>
          <a:p>
            <a:r>
              <a:rPr lang="en-GB" sz="2400" b="0">
                <a:solidFill>
                  <a:srgbClr val="000000"/>
                </a:solidFill>
              </a:rPr>
              <a:t>So 2a = b</a:t>
            </a:r>
          </a:p>
        </p:txBody>
      </p:sp>
      <p:pic>
        <p:nvPicPr>
          <p:cNvPr id="21" name="Picture 20"/>
          <p:cNvPicPr>
            <a:picLocks noChangeAspect="1"/>
          </p:cNvPicPr>
          <p:nvPr/>
        </p:nvPicPr>
        <p:blipFill>
          <a:blip r:embed="rId5"/>
          <a:stretch>
            <a:fillRect/>
          </a:stretch>
        </p:blipFill>
        <p:spPr>
          <a:xfrm>
            <a:off x="1979712" y="5704160"/>
            <a:ext cx="977900" cy="965200"/>
          </a:xfrm>
          <a:prstGeom prst="rect">
            <a:avLst/>
          </a:prstGeom>
        </p:spPr>
      </p:pic>
      <p:sp>
        <p:nvSpPr>
          <p:cNvPr id="23" name="TextBox 22"/>
          <p:cNvSpPr txBox="1"/>
          <p:nvPr/>
        </p:nvSpPr>
        <p:spPr>
          <a:xfrm>
            <a:off x="227193" y="2732728"/>
            <a:ext cx="3480711" cy="1200328"/>
          </a:xfrm>
          <a:prstGeom prst="rect">
            <a:avLst/>
          </a:prstGeom>
          <a:noFill/>
        </p:spPr>
        <p:txBody>
          <a:bodyPr wrap="none" rtlCol="0">
            <a:spAutoFit/>
          </a:bodyPr>
          <a:lstStyle/>
          <a:p>
            <a:pPr algn="ctr"/>
            <a:r>
              <a:rPr lang="en-GB" sz="2400" b="0">
                <a:solidFill>
                  <a:srgbClr val="FF0000"/>
                </a:solidFill>
              </a:rPr>
              <a:t>Acknowledge ignorance:</a:t>
            </a:r>
          </a:p>
          <a:p>
            <a:pPr algn="ctr"/>
            <a:r>
              <a:rPr lang="en-GB" sz="2400" b="0">
                <a:solidFill>
                  <a:srgbClr val="FF0000"/>
                </a:solidFill>
              </a:rPr>
              <a:t>denote size of </a:t>
            </a:r>
            <a:br>
              <a:rPr lang="en-GB" sz="2400" b="0">
                <a:solidFill>
                  <a:srgbClr val="FF0000"/>
                </a:solidFill>
              </a:rPr>
            </a:br>
            <a:r>
              <a:rPr lang="en-GB" sz="2400" b="0">
                <a:solidFill>
                  <a:srgbClr val="FF0000"/>
                </a:solidFill>
              </a:rPr>
              <a:t>smallest square by a</a:t>
            </a:r>
          </a:p>
        </p:txBody>
      </p:sp>
    </p:spTree>
    <p:extLst>
      <p:ext uri="{BB962C8B-B14F-4D97-AF65-F5344CB8AC3E}">
        <p14:creationId xmlns:p14="http://schemas.microsoft.com/office/powerpoint/2010/main" val="2720105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9" grpId="0"/>
      <p:bldP spid="10" grpId="0"/>
      <p:bldP spid="12" grpId="0"/>
      <p:bldP spid="13" grpId="0"/>
      <p:bldP spid="14" grpId="0"/>
      <p:bldP spid="15" grpId="0"/>
      <p:bldP spid="16" grpId="0"/>
      <p:bldP spid="17" grpId="0"/>
      <p:bldP spid="18"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31: a game for two players</a:t>
            </a:r>
          </a:p>
        </p:txBody>
      </p:sp>
      <p:sp>
        <p:nvSpPr>
          <p:cNvPr id="3" name="Content Placeholder 2"/>
          <p:cNvSpPr>
            <a:spLocks noGrp="1"/>
          </p:cNvSpPr>
          <p:nvPr>
            <p:ph idx="1"/>
          </p:nvPr>
        </p:nvSpPr>
        <p:spPr>
          <a:xfrm>
            <a:off x="611560" y="1676400"/>
            <a:ext cx="8106990" cy="4114800"/>
          </a:xfrm>
        </p:spPr>
        <p:txBody>
          <a:bodyPr/>
          <a:lstStyle/>
          <a:p>
            <a:r>
              <a:rPr lang="en-GB"/>
              <a:t>At each move you choose a whole number from 1 to 5.</a:t>
            </a:r>
          </a:p>
          <a:p>
            <a:r>
              <a:rPr lang="en-GB"/>
              <a:t>Each chosen number is added to the running total.  The first person to get the total to be 31 wins.</a:t>
            </a:r>
          </a:p>
          <a:p>
            <a:r>
              <a:rPr lang="en-GB"/>
              <a:t>What is your (best) strategy?</a:t>
            </a:r>
          </a:p>
          <a:p>
            <a:r>
              <a:rPr lang="en-GB"/>
              <a:t>How might you alter the game?</a:t>
            </a:r>
            <a:endParaRPr lang="en-GB"/>
          </a:p>
        </p:txBody>
      </p:sp>
    </p:spTree>
    <p:extLst>
      <p:ext uri="{BB962C8B-B14F-4D97-AF65-F5344CB8AC3E}">
        <p14:creationId xmlns:p14="http://schemas.microsoft.com/office/powerpoint/2010/main" val="3568174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Perimeter Projections</a:t>
            </a:r>
          </a:p>
        </p:txBody>
      </p:sp>
      <p:sp>
        <p:nvSpPr>
          <p:cNvPr id="3" name="Content Placeholder 2"/>
          <p:cNvSpPr>
            <a:spLocks noGrp="1"/>
          </p:cNvSpPr>
          <p:nvPr>
            <p:ph idx="1"/>
          </p:nvPr>
        </p:nvSpPr>
        <p:spPr>
          <a:xfrm>
            <a:off x="467544" y="980728"/>
            <a:ext cx="3456384" cy="504056"/>
          </a:xfrm>
        </p:spPr>
        <p:txBody>
          <a:bodyPr/>
          <a:lstStyle/>
          <a:p>
            <a:r>
              <a:rPr lang="en-GB"/>
              <a:t>Say What You See</a:t>
            </a:r>
          </a:p>
        </p:txBody>
      </p:sp>
      <p:pic>
        <p:nvPicPr>
          <p:cNvPr id="4" name="Square Perim Proj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899592" y="1556792"/>
            <a:ext cx="7467600" cy="2235200"/>
          </a:xfrm>
          <a:prstGeom prst="rect">
            <a:avLst/>
          </a:prstGeom>
        </p:spPr>
      </p:pic>
      <p:pic>
        <p:nvPicPr>
          <p:cNvPr id="5" name="Tilted Sq Perim Projn.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899592" y="3501008"/>
            <a:ext cx="7467601" cy="2235200"/>
          </a:xfrm>
          <a:prstGeom prst="rect">
            <a:avLst/>
          </a:prstGeom>
        </p:spPr>
      </p:pic>
      <p:pic>
        <p:nvPicPr>
          <p:cNvPr id="6" name="Quad Perim projn.mo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899592" y="2852936"/>
            <a:ext cx="7264400" cy="2235200"/>
          </a:xfrm>
          <a:prstGeom prst="rect">
            <a:avLst/>
          </a:prstGeom>
        </p:spPr>
      </p:pic>
      <p:sp>
        <p:nvSpPr>
          <p:cNvPr id="7" name="Action Button: Custom 6">
            <a:hlinkClick r:id="rId11" action="ppaction://hlinkfile" highlightClick="1"/>
          </p:cNvPr>
          <p:cNvSpPr/>
          <p:nvPr/>
        </p:nvSpPr>
        <p:spPr bwMode="auto">
          <a:xfrm>
            <a:off x="7236296" y="404664"/>
            <a:ext cx="720080" cy="864096"/>
          </a:xfrm>
          <a:prstGeom prst="actionButtonBlan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Tree>
    <p:extLst>
      <p:ext uri="{BB962C8B-B14F-4D97-AF65-F5344CB8AC3E}">
        <p14:creationId xmlns:p14="http://schemas.microsoft.com/office/powerpoint/2010/main" val="4100023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md type="call" cmd="stop">
                                      <p:cBhvr>
                                        <p:cTn id="7" dur="1">
                                          <p:stCondLst>
                                            <p:cond delay="0"/>
                                          </p:stCondLst>
                                        </p:cTn>
                                        <p:tgtEl>
                                          <p:spTgt spid="4"/>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5"/>
                                        </p:tgtEl>
                                        <p:attrNameLst>
                                          <p:attrName>style.visibility</p:attrName>
                                        </p:attrNameLst>
                                      </p:cBhvr>
                                      <p:to>
                                        <p:strVal val="hidden"/>
                                      </p:to>
                                    </p:set>
                                    <p:cmd type="call" cmd="stop">
                                      <p:cBhvr>
                                        <p:cTn id="16" dur="1">
                                          <p:stCondLst>
                                            <p:cond delay="0"/>
                                          </p:stCondLst>
                                        </p:cTn>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4"/>
                                        </p:tgtEl>
                                      </p:cBhvr>
                                    </p:cmd>
                                  </p:childTnLst>
                                </p:cTn>
                              </p:par>
                            </p:childTnLst>
                          </p:cTn>
                        </p:par>
                      </p:childTnLst>
                    </p:cTn>
                  </p:par>
                </p:childTnLst>
              </p:cTn>
              <p:nextCondLst>
                <p:cond evt="onClick" delay="0">
                  <p:tgtEl>
                    <p:spTgt spid="4"/>
                  </p:tgtEl>
                </p:cond>
              </p:nextCondLst>
            </p:seq>
            <p:video>
              <p:cMediaNode vol="80000">
                <p:cTn id="26" fill="hold" display="0">
                  <p:stCondLst>
                    <p:cond delay="indefinite"/>
                  </p:stCondLst>
                </p:cTn>
                <p:tgtEl>
                  <p:spTgt spid="4"/>
                </p:tgtEl>
              </p:cMediaNode>
            </p:video>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5"/>
                                        </p:tgtEl>
                                      </p:cBhvr>
                                    </p:cmd>
                                  </p:childTnLst>
                                </p:cTn>
                              </p:par>
                            </p:childTnLst>
                          </p:cTn>
                        </p:par>
                      </p:childTnLst>
                    </p:cTn>
                  </p:par>
                </p:childTnLst>
              </p:cTn>
              <p:nextCondLst>
                <p:cond evt="onClick" delay="0">
                  <p:tgtEl>
                    <p:spTgt spid="5"/>
                  </p:tgtEl>
                </p:cond>
              </p:nextCondLst>
            </p:seq>
            <p:video>
              <p:cMediaNode vol="80000">
                <p:cTn id="32" fill="hold" display="0">
                  <p:stCondLst>
                    <p:cond delay="indefinite"/>
                  </p:stCondLst>
                </p:cTn>
                <p:tgtEl>
                  <p:spTgt spid="5"/>
                </p:tgtEl>
              </p:cMediaNode>
            </p:vide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6"/>
                                        </p:tgtEl>
                                      </p:cBhvr>
                                    </p:cmd>
                                  </p:childTnLst>
                                </p:cTn>
                              </p:par>
                            </p:childTnLst>
                          </p:cTn>
                        </p:par>
                      </p:childTnLst>
                    </p:cTn>
                  </p:par>
                </p:childTnLst>
              </p:cTn>
              <p:nextCondLst>
                <p:cond evt="onClick" delay="0">
                  <p:tgtEl>
                    <p:spTgt spid="6"/>
                  </p:tgtEl>
                </p:cond>
              </p:nextCondLst>
            </p:seq>
            <p:video>
              <p:cMediaNode vol="80000">
                <p:cTn id="38"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More Perimeter Projections</a:t>
            </a:r>
          </a:p>
        </p:txBody>
      </p:sp>
      <p:pic>
        <p:nvPicPr>
          <p:cNvPr id="4" name="Undoing Perim Projns.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19672" y="908720"/>
            <a:ext cx="6965720" cy="4392488"/>
          </a:xfrm>
        </p:spPr>
      </p:pic>
    </p:spTree>
    <p:extLst>
      <p:ext uri="{BB962C8B-B14F-4D97-AF65-F5344CB8AC3E}">
        <p14:creationId xmlns:p14="http://schemas.microsoft.com/office/powerpoint/2010/main" val="359582503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Yellow on Blue">
  <a:themeElements>
    <a:clrScheme name="Custom 1">
      <a:dk1>
        <a:srgbClr val="FFFF99"/>
      </a:dk1>
      <a:lt1>
        <a:srgbClr val="6699FF"/>
      </a:lt1>
      <a:dk2>
        <a:srgbClr val="993300"/>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44229"/>
      </a:dk1>
      <a:lt1>
        <a:srgbClr val="BBBDD6"/>
      </a:lt1>
      <a:dk2>
        <a:srgbClr val="000000"/>
      </a:dk2>
      <a:lt2>
        <a:srgbClr val="A46527"/>
      </a:lt2>
      <a:accent1>
        <a:srgbClr val="FF7C00"/>
      </a:accent1>
      <a:accent2>
        <a:srgbClr val="333399"/>
      </a:accent2>
      <a:accent3>
        <a:srgbClr val="DADBE8"/>
      </a:accent3>
      <a:accent4>
        <a:srgbClr val="393721"/>
      </a:accent4>
      <a:accent5>
        <a:srgbClr val="FFBFAA"/>
      </a:accent5>
      <a:accent6>
        <a:srgbClr val="2D2D8A"/>
      </a:accent6>
      <a:hlink>
        <a:srgbClr val="009999"/>
      </a:hlink>
      <a:folHlink>
        <a:srgbClr val="99CC00"/>
      </a:folHlink>
    </a:clrScheme>
    <a:fontScheme name="Title &amp; Bullets">
      <a:majorFont>
        <a:latin typeface="Chalkboard"/>
        <a:ea typeface="ヒラギノ角ゴ Pro W3"/>
        <a:cs typeface="ヒラギノ角ゴ Pro W3"/>
      </a:majorFont>
      <a:minorFont>
        <a:latin typeface="Chalkboard"/>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10899</TotalTime>
  <Words>950</Words>
  <Application>Microsoft Macintosh PowerPoint</Application>
  <PresentationFormat>On-screen Show (4:3)</PresentationFormat>
  <Paragraphs>140</Paragraphs>
  <Slides>20</Slides>
  <Notes>4</Notes>
  <HiddenSlides>0</HiddenSlides>
  <MMClips>4</MMClips>
  <ScaleCrop>false</ScaleCrop>
  <HeadingPairs>
    <vt:vector size="6" baseType="variant">
      <vt:variant>
        <vt:lpstr>Theme</vt:lpstr>
      </vt:variant>
      <vt:variant>
        <vt:i4>3</vt:i4>
      </vt:variant>
      <vt:variant>
        <vt:lpstr>Links</vt:lpstr>
      </vt:variant>
      <vt:variant>
        <vt:i4>1</vt:i4>
      </vt:variant>
      <vt:variant>
        <vt:lpstr>Slide Titles</vt:lpstr>
      </vt:variant>
      <vt:variant>
        <vt:i4>20</vt:i4>
      </vt:variant>
    </vt:vector>
  </HeadingPairs>
  <TitlesOfParts>
    <vt:vector size="24" baseType="lpstr">
      <vt:lpstr>Yellow on Blue</vt:lpstr>
      <vt:lpstr>Title &amp; Bullets</vt:lpstr>
      <vt:lpstr>Blank Presentation</vt:lpstr>
      <vt:lpstr>???</vt:lpstr>
      <vt:lpstr>Reasoning Reasonably in Mathematics</vt:lpstr>
      <vt:lpstr>Conjectures</vt:lpstr>
      <vt:lpstr>Secret Places</vt:lpstr>
      <vt:lpstr>Diamond Multiplication</vt:lpstr>
      <vt:lpstr>Set Ratios</vt:lpstr>
      <vt:lpstr>Square Deductions</vt:lpstr>
      <vt:lpstr>31: a game for two players</vt:lpstr>
      <vt:lpstr>Perimeter Projections</vt:lpstr>
      <vt:lpstr>More Perimeter Projections</vt:lpstr>
      <vt:lpstr>Bag Reasoning</vt:lpstr>
      <vt:lpstr>Magic Square Reasoning</vt:lpstr>
      <vt:lpstr>More Magic Square Reasoning</vt:lpstr>
      <vt:lpstr>Reasoning Conjectures</vt:lpstr>
      <vt:lpstr>Frameworks</vt:lpstr>
      <vt:lpstr>Slogan</vt:lpstr>
      <vt:lpstr>Mathematical Thinking</vt:lpstr>
      <vt:lpstr>Possibilities for Action</vt:lpstr>
      <vt:lpstr>Money Changing</vt:lpstr>
      <vt:lpstr>Closer</vt:lpstr>
      <vt:lpstr>Follow Up</vt:lpstr>
    </vt:vector>
  </TitlesOfParts>
  <Company>CME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Mason</cp:lastModifiedBy>
  <cp:revision>391</cp:revision>
  <dcterms:created xsi:type="dcterms:W3CDTF">2009-05-15T05:15:20Z</dcterms:created>
  <dcterms:modified xsi:type="dcterms:W3CDTF">2013-03-19T06:06:25Z</dcterms:modified>
</cp:coreProperties>
</file>