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45"/>
  </p:notesMasterIdLst>
  <p:sldIdLst>
    <p:sldId id="337" r:id="rId4"/>
    <p:sldId id="367" r:id="rId5"/>
    <p:sldId id="339" r:id="rId6"/>
    <p:sldId id="372" r:id="rId7"/>
    <p:sldId id="380" r:id="rId8"/>
    <p:sldId id="376" r:id="rId9"/>
    <p:sldId id="377" r:id="rId10"/>
    <p:sldId id="381" r:id="rId11"/>
    <p:sldId id="397" r:id="rId12"/>
    <p:sldId id="375" r:id="rId13"/>
    <p:sldId id="379" r:id="rId14"/>
    <p:sldId id="389" r:id="rId15"/>
    <p:sldId id="398" r:id="rId16"/>
    <p:sldId id="382" r:id="rId17"/>
    <p:sldId id="383" r:id="rId18"/>
    <p:sldId id="384" r:id="rId19"/>
    <p:sldId id="342" r:id="rId20"/>
    <p:sldId id="350" r:id="rId21"/>
    <p:sldId id="385" r:id="rId22"/>
    <p:sldId id="386" r:id="rId23"/>
    <p:sldId id="391" r:id="rId24"/>
    <p:sldId id="387" r:id="rId25"/>
    <p:sldId id="388" r:id="rId26"/>
    <p:sldId id="357" r:id="rId27"/>
    <p:sldId id="358" r:id="rId28"/>
    <p:sldId id="361" r:id="rId29"/>
    <p:sldId id="392" r:id="rId30"/>
    <p:sldId id="393" r:id="rId31"/>
    <p:sldId id="394" r:id="rId32"/>
    <p:sldId id="399" r:id="rId33"/>
    <p:sldId id="400" r:id="rId34"/>
    <p:sldId id="390" r:id="rId35"/>
    <p:sldId id="340" r:id="rId36"/>
    <p:sldId id="341" r:id="rId37"/>
    <p:sldId id="368" r:id="rId38"/>
    <p:sldId id="369" r:id="rId39"/>
    <p:sldId id="370" r:id="rId40"/>
    <p:sldId id="363" r:id="rId41"/>
    <p:sldId id="373" r:id="rId42"/>
    <p:sldId id="351" r:id="rId43"/>
    <p:sldId id="366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8EFA1D-A72C-FF4B-8AB1-5871220BB1CB}">
          <p14:sldIdLst>
            <p14:sldId id="337"/>
            <p14:sldId id="367"/>
            <p14:sldId id="339"/>
          </p14:sldIdLst>
        </p14:section>
        <p14:section name="Exercises" id="{C265885D-9610-3D41-AA91-81B43F2287AB}">
          <p14:sldIdLst>
            <p14:sldId id="372"/>
            <p14:sldId id="380"/>
            <p14:sldId id="376"/>
            <p14:sldId id="377"/>
            <p14:sldId id="381"/>
            <p14:sldId id="397"/>
            <p14:sldId id="375"/>
            <p14:sldId id="379"/>
            <p14:sldId id="389"/>
            <p14:sldId id="398"/>
            <p14:sldId id="382"/>
            <p14:sldId id="383"/>
            <p14:sldId id="384"/>
            <p14:sldId id="342"/>
            <p14:sldId id="350"/>
            <p14:sldId id="385"/>
            <p14:sldId id="386"/>
            <p14:sldId id="391"/>
            <p14:sldId id="387"/>
            <p14:sldId id="388"/>
            <p14:sldId id="357"/>
            <p14:sldId id="358"/>
            <p14:sldId id="361"/>
            <p14:sldId id="392"/>
            <p14:sldId id="393"/>
            <p14:sldId id="394"/>
            <p14:sldId id="399"/>
            <p14:sldId id="400"/>
          </p14:sldIdLst>
        </p14:section>
        <p14:section name="Reflections &amp; Theory" id="{95F64748-9663-7D43-81A4-54289F24D730}">
          <p14:sldIdLst>
            <p14:sldId id="390"/>
            <p14:sldId id="340"/>
            <p14:sldId id="341"/>
            <p14:sldId id="368"/>
            <p14:sldId id="369"/>
            <p14:sldId id="370"/>
            <p14:sldId id="363"/>
            <p14:sldId id="373"/>
            <p14:sldId id="351"/>
            <p14:sldId id="3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1FF1F"/>
    <a:srgbClr val="FFF2C0"/>
    <a:srgbClr val="FF8000"/>
    <a:srgbClr val="000000"/>
    <a:srgbClr val="CCFF66"/>
    <a:srgbClr val="800080"/>
    <a:srgbClr val="800000"/>
    <a:srgbClr val="FFF077"/>
    <a:srgbClr val="8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4" Type="http://schemas.openxmlformats.org/officeDocument/2006/relationships/image" Target="../media/image28.emf"/><Relationship Id="rId15" Type="http://schemas.openxmlformats.org/officeDocument/2006/relationships/image" Target="../media/image2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TenTicks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Exploration of variations that involves learner in lots of ‘practice’ </a:t>
            </a:r>
            <a:br>
              <a:rPr lang="en-GB"/>
            </a:br>
            <a:r>
              <a:rPr lang="en-GB"/>
              <a:t>as</a:t>
            </a:r>
            <a:r>
              <a:rPr lang="en-GB" baseline="0"/>
              <a:t> part of the exploration; student generated!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7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Get students to make up their</a:t>
            </a:r>
            <a:r>
              <a:rPr lang="en-GB" baseline="0"/>
              <a:t> own!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Bury the Bone!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0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Test of comprehension? Test of procedure</a:t>
            </a:r>
            <a:r>
              <a:rPr lang="en-GB" baseline="0"/>
              <a:t> being triggered and followed?</a:t>
            </a:r>
          </a:p>
          <a:p>
            <a:r>
              <a:rPr lang="en-GB"/>
              <a:t>Confusion between factoring and what to do with factors</a:t>
            </a:r>
          </a:p>
          <a:p>
            <a:r>
              <a:rPr lang="en-GB"/>
              <a:t>Is a product of powers of primes actually perceived as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9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How do you know? 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Generalise!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4AA0100-3666-BE42-9543-666229E4E378}" type="slidenum">
              <a:rPr lang="en-US" sz="1200" b="0">
                <a:latin typeface="Lucida Grande" charset="0"/>
              </a:rPr>
              <a:pPr/>
              <a:t>26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6120"/>
            <a:ext cx="6400800" cy="1752600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980728"/>
            <a:ext cx="8496944" cy="5256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536377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2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5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16.bin"/><Relationship Id="rId23" Type="http://schemas.openxmlformats.org/officeDocument/2006/relationships/image" Target="../media/image24.emf"/><Relationship Id="rId24" Type="http://schemas.openxmlformats.org/officeDocument/2006/relationships/oleObject" Target="../embeddings/oleObject17.bin"/><Relationship Id="rId25" Type="http://schemas.openxmlformats.org/officeDocument/2006/relationships/image" Target="../media/image25.emf"/><Relationship Id="rId26" Type="http://schemas.openxmlformats.org/officeDocument/2006/relationships/oleObject" Target="../embeddings/oleObject18.bin"/><Relationship Id="rId27" Type="http://schemas.openxmlformats.org/officeDocument/2006/relationships/image" Target="../media/image26.emf"/><Relationship Id="rId28" Type="http://schemas.openxmlformats.org/officeDocument/2006/relationships/oleObject" Target="../embeddings/oleObject19.bin"/><Relationship Id="rId29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30" Type="http://schemas.openxmlformats.org/officeDocument/2006/relationships/oleObject" Target="../embeddings/oleObject20.bin"/><Relationship Id="rId31" Type="http://schemas.openxmlformats.org/officeDocument/2006/relationships/image" Target="../media/image28.emf"/><Relationship Id="rId32" Type="http://schemas.openxmlformats.org/officeDocument/2006/relationships/oleObject" Target="../embeddings/oleObject21.bin"/><Relationship Id="rId9" Type="http://schemas.openxmlformats.org/officeDocument/2006/relationships/image" Target="../media/image1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9.bin"/><Relationship Id="rId33" Type="http://schemas.openxmlformats.org/officeDocument/2006/relationships/image" Target="../media/image29.e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3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4.bin"/><Relationship Id="rId1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844824"/>
            <a:ext cx="7489825" cy="2376264"/>
          </a:xfrm>
        </p:spPr>
        <p:txBody>
          <a:bodyPr anchor="t"/>
          <a:lstStyle/>
          <a:p>
            <a:pPr algn="ctr"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Exploiting Exercises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in order to develop</a:t>
            </a:r>
            <a:br>
              <a:rPr lang="en-US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Conceptual Appreciation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89246" y="4076700"/>
            <a:ext cx="285122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John Mason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CENEZ High School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Maseru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2013</a:t>
            </a: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0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971056" cy="609600"/>
          </a:xfrm>
        </p:spPr>
        <p:txBody>
          <a:bodyPr/>
          <a:lstStyle/>
          <a:p>
            <a:r>
              <a:rPr lang="en-GB"/>
              <a:t>¾ and ½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2627"/>
            <a:ext cx="8898220" cy="36564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323528" y="4509120"/>
            <a:ext cx="6840760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rgbClr val="800000"/>
                </a:solidFill>
              </a:rPr>
              <a:t>What distinguishes each from the other two?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87624" y="5013176"/>
            <a:ext cx="6840760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chemeClr val="tx2"/>
                </a:solidFill>
              </a:rPr>
              <a:t>What ambiguities might arise?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35696" y="5517232"/>
            <a:ext cx="6840760" cy="64807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What misconceptions or errors might surface?</a:t>
            </a:r>
          </a:p>
        </p:txBody>
      </p:sp>
    </p:spTree>
    <p:extLst>
      <p:ext uri="{BB962C8B-B14F-4D97-AF65-F5344CB8AC3E}">
        <p14:creationId xmlns:p14="http://schemas.microsoft.com/office/powerpoint/2010/main" val="24117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Fraction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7776864" cy="1944216"/>
          </a:xfrm>
        </p:spPr>
        <p:txBody>
          <a:bodyPr/>
          <a:lstStyle/>
          <a:p>
            <a:r>
              <a:rPr lang="en-GB"/>
              <a:t>Write down three integers …</a:t>
            </a:r>
          </a:p>
          <a:p>
            <a:pPr lvl="1"/>
            <a:r>
              <a:rPr lang="en-GB"/>
              <a:t>Their sum has to be 0</a:t>
            </a:r>
          </a:p>
          <a:p>
            <a:r>
              <a:rPr lang="en-GB"/>
              <a:t>Now write out all the mixed fractions that can be formed from these three numbers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70670" y="2348880"/>
            <a:ext cx="1133778" cy="1368152"/>
            <a:chOff x="7164288" y="3140968"/>
            <a:chExt cx="1133778" cy="1368152"/>
          </a:xfrm>
        </p:grpSpPr>
        <p:sp>
          <p:nvSpPr>
            <p:cNvPr id="4" name="Rectangle 3"/>
            <p:cNvSpPr/>
            <p:nvPr/>
          </p:nvSpPr>
          <p:spPr bwMode="auto">
            <a:xfrm>
              <a:off x="7164288" y="3501008"/>
              <a:ext cx="432048" cy="576064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740352" y="3140968"/>
              <a:ext cx="432048" cy="576064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740352" y="3933056"/>
              <a:ext cx="432048" cy="576064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7649994" y="3824816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94513"/>
              </p:ext>
            </p:extLst>
          </p:nvPr>
        </p:nvGraphicFramePr>
        <p:xfrm>
          <a:off x="412990" y="3872560"/>
          <a:ext cx="803705" cy="99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Equation" r:id="rId3" imgW="317500" imgH="393700" progId="Equation.DSMT4">
                  <p:embed/>
                </p:oleObj>
              </mc:Choice>
              <mc:Fallback>
                <p:oleObj name="Equation" r:id="rId3" imgW="317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990" y="3872560"/>
                        <a:ext cx="803705" cy="99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79394"/>
              </p:ext>
            </p:extLst>
          </p:nvPr>
        </p:nvGraphicFramePr>
        <p:xfrm>
          <a:off x="1853150" y="3861250"/>
          <a:ext cx="803705" cy="99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5" imgW="317500" imgH="393700" progId="Equation.DSMT4">
                  <p:embed/>
                </p:oleObj>
              </mc:Choice>
              <mc:Fallback>
                <p:oleObj name="Equation" r:id="rId5" imgW="317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3150" y="3861250"/>
                        <a:ext cx="803705" cy="99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88150"/>
              </p:ext>
            </p:extLst>
          </p:nvPr>
        </p:nvGraphicFramePr>
        <p:xfrm>
          <a:off x="3304927" y="3861048"/>
          <a:ext cx="835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4927" y="3861048"/>
                        <a:ext cx="83502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16921"/>
              </p:ext>
            </p:extLst>
          </p:nvPr>
        </p:nvGraphicFramePr>
        <p:xfrm>
          <a:off x="4745087" y="3861048"/>
          <a:ext cx="835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9" imgW="330200" imgH="393700" progId="Equation.DSMT4">
                  <p:embed/>
                </p:oleObj>
              </mc:Choice>
              <mc:Fallback>
                <p:oleObj name="Equation" r:id="rId9" imgW="330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45087" y="3861048"/>
                        <a:ext cx="83502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30786"/>
              </p:ext>
            </p:extLst>
          </p:nvPr>
        </p:nvGraphicFramePr>
        <p:xfrm>
          <a:off x="6185247" y="3861048"/>
          <a:ext cx="835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11" imgW="330200" imgH="393700" progId="Equation.DSMT4">
                  <p:embed/>
                </p:oleObj>
              </mc:Choice>
              <mc:Fallback>
                <p:oleObj name="Equation" r:id="rId11" imgW="330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85247" y="3861048"/>
                        <a:ext cx="83502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13517"/>
              </p:ext>
            </p:extLst>
          </p:nvPr>
        </p:nvGraphicFramePr>
        <p:xfrm>
          <a:off x="7697415" y="3861048"/>
          <a:ext cx="835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13" imgW="330200" imgH="393700" progId="Equation.DSMT4">
                  <p:embed/>
                </p:oleObj>
              </mc:Choice>
              <mc:Fallback>
                <p:oleObj name="Equation" r:id="rId13" imgW="330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7415" y="3861048"/>
                        <a:ext cx="83502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64767" y="564993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–1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2679" y="4857998"/>
            <a:ext cx="2649760" cy="647923"/>
            <a:chOff x="899592" y="5013325"/>
            <a:chExt cx="2649760" cy="6479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899592" y="5085184"/>
              <a:ext cx="720080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3" idx="2"/>
            </p:cNvCxnSpPr>
            <p:nvPr/>
          </p:nvCxnSpPr>
          <p:spPr bwMode="auto">
            <a:xfrm flipH="1">
              <a:off x="2195736" y="5013325"/>
              <a:ext cx="1353616" cy="6479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368823" y="4857849"/>
            <a:ext cx="5746104" cy="1152128"/>
            <a:chOff x="899592" y="5085184"/>
            <a:chExt cx="5746104" cy="1152128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899592" y="5085184"/>
              <a:ext cx="2016224" cy="11521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6" idx="2"/>
            </p:cNvCxnSpPr>
            <p:nvPr/>
          </p:nvCxnSpPr>
          <p:spPr bwMode="auto">
            <a:xfrm flipH="1">
              <a:off x="3419872" y="5085333"/>
              <a:ext cx="3225824" cy="10799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5364088" y="4857849"/>
            <a:ext cx="1469231" cy="648072"/>
            <a:chOff x="1158553" y="5013176"/>
            <a:chExt cx="1469231" cy="648072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1158553" y="5096495"/>
              <a:ext cx="461119" cy="5647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>
              <a:off x="1691680" y="5013176"/>
              <a:ext cx="936104" cy="648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4385047" y="586596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–1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09183" y="564993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–1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360711" y="4008269"/>
            <a:ext cx="6264696" cy="580712"/>
            <a:chOff x="1187624" y="4163596"/>
            <a:chExt cx="6264696" cy="580712"/>
          </a:xfrm>
        </p:grpSpPr>
        <p:sp>
          <p:nvSpPr>
            <p:cNvPr id="17" name="TextBox 16"/>
            <p:cNvSpPr txBox="1"/>
            <p:nvPr/>
          </p:nvSpPr>
          <p:spPr>
            <a:xfrm>
              <a:off x="1187624" y="422108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27784" y="420192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8104" y="4163596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0272" y="420192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9952" y="420192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308304" y="63813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Griffiths 2013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96144" y="28860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buClr>
                <a:schemeClr val="bg1"/>
              </a:buClr>
              <a:buSzPct val="75000"/>
              <a:buFont typeface="Wingdings" charset="2"/>
              <a:buChar char="v"/>
            </a:pPr>
            <a:r>
              <a:rPr lang="en-GB" sz="2400" b="0">
                <a:solidFill>
                  <a:srgbClr val="000000"/>
                </a:solidFill>
              </a:rPr>
              <a:t>Now add them all up.</a:t>
            </a:r>
          </a:p>
          <a:p>
            <a:pPr marL="342900" lvl="1" indent="-342900">
              <a:buClr>
                <a:schemeClr val="bg1"/>
              </a:buClr>
              <a:buSzPct val="75000"/>
              <a:buFont typeface="Wingdings" charset="2"/>
              <a:buChar char="v"/>
            </a:pPr>
            <a:r>
              <a:rPr lang="en-GB" sz="2400" b="0">
                <a:solidFill>
                  <a:srgbClr val="000000"/>
                </a:solidFill>
              </a:rPr>
              <a:t>Example: 3, 4, -7</a:t>
            </a:r>
          </a:p>
        </p:txBody>
      </p:sp>
    </p:spTree>
    <p:extLst>
      <p:ext uri="{BB962C8B-B14F-4D97-AF65-F5344CB8AC3E}">
        <p14:creationId xmlns:p14="http://schemas.microsoft.com/office/powerpoint/2010/main" val="149176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40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651944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>
                <a:solidFill>
                  <a:srgbClr val="4040FF"/>
                </a:solidFill>
              </a:rPr>
              <a:t>Adapted from Häggström (2008 p90)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7524328" y="836712"/>
            <a:ext cx="1403648" cy="648072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Easiest?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452320" y="1772816"/>
            <a:ext cx="1498617" cy="648072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Hardest?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230205"/>
              </p:ext>
            </p:extLst>
          </p:nvPr>
        </p:nvGraphicFramePr>
        <p:xfrm>
          <a:off x="539552" y="332656"/>
          <a:ext cx="191084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Equation" r:id="rId4" imgW="863600" imgH="520700" progId="Equation.DSMT4">
                  <p:embed/>
                </p:oleObj>
              </mc:Choice>
              <mc:Fallback>
                <p:oleObj name="Equation" r:id="rId4" imgW="8636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332656"/>
                        <a:ext cx="1910846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04001"/>
              </p:ext>
            </p:extLst>
          </p:nvPr>
        </p:nvGraphicFramePr>
        <p:xfrm>
          <a:off x="2987824" y="260648"/>
          <a:ext cx="183620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Equation" r:id="rId6" imgW="838200" imgH="558800" progId="Equation.DSMT4">
                  <p:embed/>
                </p:oleObj>
              </mc:Choice>
              <mc:Fallback>
                <p:oleObj name="Equation" r:id="rId6" imgW="838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7824" y="260648"/>
                        <a:ext cx="1836204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968498"/>
              </p:ext>
            </p:extLst>
          </p:nvPr>
        </p:nvGraphicFramePr>
        <p:xfrm>
          <a:off x="5305173" y="260648"/>
          <a:ext cx="189184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8" imgW="863600" imgH="558800" progId="Equation.DSMT4">
                  <p:embed/>
                </p:oleObj>
              </mc:Choice>
              <mc:Fallback>
                <p:oleObj name="Equation" r:id="rId8" imgW="863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5173" y="260648"/>
                        <a:ext cx="1891847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454184"/>
              </p:ext>
            </p:extLst>
          </p:nvPr>
        </p:nvGraphicFramePr>
        <p:xfrm>
          <a:off x="539552" y="1556792"/>
          <a:ext cx="219788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tion" r:id="rId10" imgW="1003300" imgH="558800" progId="Equation.DSMT4">
                  <p:embed/>
                </p:oleObj>
              </mc:Choice>
              <mc:Fallback>
                <p:oleObj name="Equation" r:id="rId10" imgW="1003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552" y="1556792"/>
                        <a:ext cx="2197880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17443"/>
              </p:ext>
            </p:extLst>
          </p:nvPr>
        </p:nvGraphicFramePr>
        <p:xfrm>
          <a:off x="539552" y="2756925"/>
          <a:ext cx="1872208" cy="124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12" imgW="838200" imgH="558800" progId="Equation.DSMT4">
                  <p:embed/>
                </p:oleObj>
              </mc:Choice>
              <mc:Fallback>
                <p:oleObj name="Equation" r:id="rId12" imgW="838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9552" y="2756925"/>
                        <a:ext cx="1872208" cy="124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83545"/>
              </p:ext>
            </p:extLst>
          </p:nvPr>
        </p:nvGraphicFramePr>
        <p:xfrm>
          <a:off x="539552" y="3997063"/>
          <a:ext cx="2016224" cy="12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Equation" r:id="rId14" imgW="914400" imgH="558800" progId="Equation.DSMT4">
                  <p:embed/>
                </p:oleObj>
              </mc:Choice>
              <mc:Fallback>
                <p:oleObj name="Equation" r:id="rId14" imgW="914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552" y="3997063"/>
                        <a:ext cx="2016224" cy="123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02003"/>
              </p:ext>
            </p:extLst>
          </p:nvPr>
        </p:nvGraphicFramePr>
        <p:xfrm>
          <a:off x="539552" y="5354074"/>
          <a:ext cx="2232248" cy="124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Equation" r:id="rId16" imgW="1003300" imgH="558800" progId="Equation.DSMT4">
                  <p:embed/>
                </p:oleObj>
              </mc:Choice>
              <mc:Fallback>
                <p:oleObj name="Equation" r:id="rId16" imgW="1003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9552" y="5354074"/>
                        <a:ext cx="2232248" cy="1243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80806"/>
              </p:ext>
            </p:extLst>
          </p:nvPr>
        </p:nvGraphicFramePr>
        <p:xfrm>
          <a:off x="2987824" y="1556792"/>
          <a:ext cx="2185392" cy="133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Equation" r:id="rId18" imgW="914400" imgH="558800" progId="Equation.DSMT4">
                  <p:embed/>
                </p:oleObj>
              </mc:Choice>
              <mc:Fallback>
                <p:oleObj name="Equation" r:id="rId18" imgW="914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987824" y="1556792"/>
                        <a:ext cx="2185392" cy="1335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61597"/>
              </p:ext>
            </p:extLst>
          </p:nvPr>
        </p:nvGraphicFramePr>
        <p:xfrm>
          <a:off x="2987824" y="2861568"/>
          <a:ext cx="1878506" cy="121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Equation" r:id="rId20" imgW="863600" imgH="558800" progId="Equation.DSMT4">
                  <p:embed/>
                </p:oleObj>
              </mc:Choice>
              <mc:Fallback>
                <p:oleObj name="Equation" r:id="rId20" imgW="863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987824" y="2861568"/>
                        <a:ext cx="1878506" cy="1215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94624"/>
              </p:ext>
            </p:extLst>
          </p:nvPr>
        </p:nvGraphicFramePr>
        <p:xfrm>
          <a:off x="2987824" y="4149080"/>
          <a:ext cx="1944216" cy="115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Equation" r:id="rId22" imgW="939800" imgH="558800" progId="Equation.DSMT4">
                  <p:embed/>
                </p:oleObj>
              </mc:Choice>
              <mc:Fallback>
                <p:oleObj name="Equation" r:id="rId22" imgW="9398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987824" y="4149080"/>
                        <a:ext cx="1944216" cy="1156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325771"/>
              </p:ext>
            </p:extLst>
          </p:nvPr>
        </p:nvGraphicFramePr>
        <p:xfrm>
          <a:off x="2987824" y="5445224"/>
          <a:ext cx="193767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Equation" r:id="rId24" imgW="939800" imgH="558800" progId="Equation.DSMT4">
                  <p:embed/>
                </p:oleObj>
              </mc:Choice>
              <mc:Fallback>
                <p:oleObj name="Equation" r:id="rId24" imgW="9398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87824" y="5445224"/>
                        <a:ext cx="1937670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82053"/>
              </p:ext>
            </p:extLst>
          </p:nvPr>
        </p:nvGraphicFramePr>
        <p:xfrm>
          <a:off x="5305173" y="5445125"/>
          <a:ext cx="19383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tion" r:id="rId26" imgW="1003300" imgH="558800" progId="Equation.DSMT4">
                  <p:embed/>
                </p:oleObj>
              </mc:Choice>
              <mc:Fallback>
                <p:oleObj name="Equation" r:id="rId26" imgW="10033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305173" y="5445125"/>
                        <a:ext cx="1938338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631673"/>
              </p:ext>
            </p:extLst>
          </p:nvPr>
        </p:nvGraphicFramePr>
        <p:xfrm>
          <a:off x="5305173" y="1628800"/>
          <a:ext cx="200313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28" imgW="863600" imgH="558800" progId="Equation.DSMT4">
                  <p:embed/>
                </p:oleObj>
              </mc:Choice>
              <mc:Fallback>
                <p:oleObj name="Equation" r:id="rId28" imgW="863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305173" y="1628800"/>
                        <a:ext cx="2003131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829132"/>
              </p:ext>
            </p:extLst>
          </p:nvPr>
        </p:nvGraphicFramePr>
        <p:xfrm>
          <a:off x="5305173" y="2924944"/>
          <a:ext cx="1872208" cy="121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30" imgW="863600" imgH="558800" progId="Equation.DSMT4">
                  <p:embed/>
                </p:oleObj>
              </mc:Choice>
              <mc:Fallback>
                <p:oleObj name="Equation" r:id="rId30" imgW="863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05173" y="2924944"/>
                        <a:ext cx="1872208" cy="121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213719"/>
              </p:ext>
            </p:extLst>
          </p:nvPr>
        </p:nvGraphicFramePr>
        <p:xfrm>
          <a:off x="5305173" y="4221088"/>
          <a:ext cx="181656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Equation" r:id="rId32" imgW="939800" imgH="558800" progId="Equation.DSMT4">
                  <p:embed/>
                </p:oleObj>
              </mc:Choice>
              <mc:Fallback>
                <p:oleObj name="Equation" r:id="rId32" imgW="9398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305173" y="4221088"/>
                        <a:ext cx="1816565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 bwMode="auto">
          <a:xfrm>
            <a:off x="7380312" y="5661248"/>
            <a:ext cx="1498617" cy="100811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bg1"/>
                </a:solidFill>
                <a:latin typeface="Chalkboard" pitchFamily="-111" charset="0"/>
              </a:rPr>
              <a:t>What is Varying</a:t>
            </a: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452320" y="2852936"/>
            <a:ext cx="1691680" cy="1368152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bg1"/>
                </a:solidFill>
                <a:latin typeface="Chalkboard" pitchFamily="-111" charset="0"/>
              </a:rPr>
              <a:t>Put in order of difficulty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36296" y="4437112"/>
            <a:ext cx="1907704" cy="936104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bg1"/>
                </a:solidFill>
                <a:latin typeface="Chalkboard" pitchFamily="-111" charset="0"/>
              </a:rPr>
              <a:t>Sort into categories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Simultaneous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3456384"/>
          </a:xfrm>
        </p:spPr>
        <p:txBody>
          <a:bodyPr/>
          <a:lstStyle/>
          <a:p>
            <a:r>
              <a:rPr lang="en-GB"/>
              <a:t>x = 2, y = -5</a:t>
            </a:r>
          </a:p>
          <a:p>
            <a:r>
              <a:rPr lang="en-GB"/>
              <a:t>x = 2, 3y = -15</a:t>
            </a:r>
          </a:p>
          <a:p>
            <a:r>
              <a:rPr lang="en-GB"/>
              <a:t>x = 2, x + 3y = -13</a:t>
            </a:r>
          </a:p>
          <a:p>
            <a:r>
              <a:rPr lang="en-GB"/>
              <a:t>x = 2, 2x + 3y = -11</a:t>
            </a:r>
          </a:p>
          <a:p>
            <a:r>
              <a:rPr lang="en-GB"/>
              <a:t>2x = 4, 2x + 3y = -11</a:t>
            </a:r>
          </a:p>
          <a:p>
            <a:r>
              <a:rPr lang="en-GB"/>
              <a:t>3x = 6, 2x + 3y = -11</a:t>
            </a:r>
          </a:p>
          <a:p>
            <a:r>
              <a:rPr lang="en-GB"/>
              <a:t>3x – y = 11, 9x + 3y = 4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Rounded Rectangle 3"/>
          <p:cNvSpPr/>
          <p:nvPr/>
        </p:nvSpPr>
        <p:spPr bwMode="auto">
          <a:xfrm>
            <a:off x="5436096" y="1412776"/>
            <a:ext cx="3168352" cy="72008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Doing &amp; Undoing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36096" y="2564904"/>
            <a:ext cx="3168352" cy="1080120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>
                <a:solidFill>
                  <a:srgbClr val="800000"/>
                </a:solidFill>
                <a:latin typeface="Chalkboard" pitchFamily="-111" charset="0"/>
              </a:rPr>
              <a:t>What actions are available?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being varied?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6341258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90"/>
                </a:solidFill>
              </a:rPr>
              <a:t>SiyVula Grade 10 1.5 p17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7376156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 bwMode="auto">
          <a:xfrm>
            <a:off x="2195736" y="1412776"/>
            <a:ext cx="1512168" cy="9144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halkboard" pitchFamily="-111" charset="0"/>
              </a:rPr>
              <a:t>What is changing?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67744" y="2204864"/>
            <a:ext cx="1656184" cy="1152128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What is staying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 the same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588224" y="908720"/>
            <a:ext cx="2160240" cy="2160240"/>
          </a:xfrm>
          <a:prstGeom prst="roundRect">
            <a:avLst/>
          </a:prstGeom>
          <a:solidFill>
            <a:srgbClr val="FFF2C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Construct:</a:t>
            </a:r>
            <a:endParaRPr lang="en-GB" sz="2000" b="0">
              <a:solidFill>
                <a:schemeClr val="bg1"/>
              </a:solidFill>
              <a:latin typeface="Chalkboard" pitchFamily="-11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A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 simple one;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baseline="0">
                <a:solidFill>
                  <a:schemeClr val="bg1"/>
                </a:solidFill>
                <a:latin typeface="Chalkboard" pitchFamily="-111" charset="0"/>
              </a:rPr>
              <a:t>A peculiar one;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bg1"/>
                </a:solidFill>
                <a:latin typeface="Chalkboard" pitchFamily="-111" charset="0"/>
              </a:rPr>
              <a:t>A hard one;</a:t>
            </a:r>
            <a:endParaRPr lang="en-GB" sz="2000" b="0" baseline="0">
              <a:solidFill>
                <a:schemeClr val="bg1"/>
              </a:solidFill>
              <a:latin typeface="Chalkboard" pitchFamily="-11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As general a one as you can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11760" y="3284984"/>
            <a:ext cx="1584176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is developing?</a:t>
            </a:r>
          </a:p>
        </p:txBody>
      </p:sp>
    </p:spTree>
    <p:extLst>
      <p:ext uri="{BB962C8B-B14F-4D97-AF65-F5344CB8AC3E}">
        <p14:creationId xmlns:p14="http://schemas.microsoft.com/office/powerpoint/2010/main" val="375936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being varied?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1" y="836712"/>
            <a:ext cx="7029269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 bwMode="auto">
          <a:xfrm>
            <a:off x="4067944" y="1484784"/>
            <a:ext cx="1368152" cy="9144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halkboard" pitchFamily="-111" charset="0"/>
              </a:rPr>
              <a:t>What is changing?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139952" y="2276872"/>
            <a:ext cx="1656184" cy="1152128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What is staying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 the same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588224" y="1412776"/>
            <a:ext cx="2160240" cy="2160240"/>
          </a:xfrm>
          <a:prstGeom prst="roundRect">
            <a:avLst/>
          </a:prstGeom>
          <a:solidFill>
            <a:srgbClr val="FFF2C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Construct:</a:t>
            </a:r>
            <a:endParaRPr lang="en-GB" sz="2000" b="0">
              <a:solidFill>
                <a:schemeClr val="bg1"/>
              </a:solidFill>
              <a:latin typeface="Chalkboard" pitchFamily="-11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A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 simple one;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baseline="0">
                <a:solidFill>
                  <a:schemeClr val="bg1"/>
                </a:solidFill>
                <a:latin typeface="Chalkboard" pitchFamily="-111" charset="0"/>
              </a:rPr>
              <a:t>A peculiar one;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bg1"/>
                </a:solidFill>
                <a:latin typeface="Chalkboard" pitchFamily="-111" charset="0"/>
              </a:rPr>
              <a:t>A hard one;</a:t>
            </a:r>
            <a:endParaRPr lang="en-GB" sz="2000" b="0" baseline="0">
              <a:solidFill>
                <a:schemeClr val="bg1"/>
              </a:solidFill>
              <a:latin typeface="Chalkboard" pitchFamily="-11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As general a one as you can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283968" y="3356992"/>
            <a:ext cx="1584176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is developing?</a:t>
            </a:r>
          </a:p>
        </p:txBody>
      </p:sp>
    </p:spTree>
    <p:extLst>
      <p:ext uri="{BB962C8B-B14F-4D97-AF65-F5344CB8AC3E}">
        <p14:creationId xmlns:p14="http://schemas.microsoft.com/office/powerpoint/2010/main" val="44002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Doing &amp; Undoing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5496445" cy="29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2160" y="6341258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90"/>
                </a:solidFill>
              </a:rPr>
              <a:t>SiyVula Grade 10 p248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980728"/>
            <a:ext cx="7727950" cy="96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4. Calculate the unknown lengths in the diagrams below: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07704" y="4437112"/>
            <a:ext cx="1440160" cy="9144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halkboard" pitchFamily="-111" charset="0"/>
              </a:rPr>
              <a:t>What is changing?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87824" y="5085184"/>
            <a:ext cx="1656184" cy="1152128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What is staying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 the same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660232" y="1700808"/>
            <a:ext cx="2160240" cy="2160240"/>
          </a:xfrm>
          <a:prstGeom prst="roundRect">
            <a:avLst/>
          </a:prstGeom>
          <a:solidFill>
            <a:srgbClr val="FFF2C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Construct:</a:t>
            </a:r>
            <a:endParaRPr lang="en-GB" sz="2000" b="0">
              <a:solidFill>
                <a:schemeClr val="bg1"/>
              </a:solidFill>
              <a:latin typeface="Chalkboard" pitchFamily="-11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A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 simple one;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baseline="0">
                <a:solidFill>
                  <a:schemeClr val="bg1"/>
                </a:solidFill>
                <a:latin typeface="Chalkboard" pitchFamily="-111" charset="0"/>
              </a:rPr>
              <a:t>A peculiar one;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bg1"/>
                </a:solidFill>
                <a:latin typeface="Chalkboard" pitchFamily="-111" charset="0"/>
              </a:rPr>
              <a:t>A hard one;</a:t>
            </a:r>
            <a:endParaRPr lang="en-GB" sz="2000" b="0" baseline="0">
              <a:solidFill>
                <a:schemeClr val="bg1"/>
              </a:solidFill>
              <a:latin typeface="Chalkboard" pitchFamily="-11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As general a one as you can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211960" y="5778052"/>
            <a:ext cx="1584176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is developing?</a:t>
            </a:r>
          </a:p>
        </p:txBody>
      </p:sp>
    </p:spTree>
    <p:extLst>
      <p:ext uri="{BB962C8B-B14F-4D97-AF65-F5344CB8AC3E}">
        <p14:creationId xmlns:p14="http://schemas.microsoft.com/office/powerpoint/2010/main" val="408780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Least Common Multiples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644008" y="1844824"/>
            <a:ext cx="3744416" cy="115212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exactly</a:t>
            </a:r>
            <a:r>
              <a:rPr kumimoji="0" lang="en-GB" sz="28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 is being ‘exercised’?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23682" y="2852936"/>
            <a:ext cx="3948718" cy="72008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Make up an ‘easy’ one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283968" y="3429000"/>
            <a:ext cx="4020726" cy="72008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halkboard" pitchFamily="-111" charset="0"/>
              </a:rPr>
              <a:t>Make up a ‘hard’ one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583722" y="4005064"/>
            <a:ext cx="4380766" cy="72008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halkboard" pitchFamily="-111" charset="0"/>
              </a:rPr>
              <a:t>Make up a ‘peculiar’ one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799746" y="4581128"/>
            <a:ext cx="4344254" cy="72008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halkboard" pitchFamily="-111" charset="0"/>
              </a:rPr>
              <a:t>Make up a ‘general’ one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499992" y="5157192"/>
            <a:ext cx="4608512" cy="151216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>
                <a:solidFill>
                  <a:schemeClr val="tx2"/>
                </a:solidFill>
                <a:latin typeface="Chalkboard" pitchFamily="-111" charset="0"/>
              </a:rPr>
              <a:t>Make up one that shows you know how to do questions like this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568" y="1484784"/>
            <a:ext cx="129614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18, 15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55, 5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21, 7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7, 28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14, 49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12, 32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5, 35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30, 8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64, 4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15, 21 </a:t>
            </a:r>
          </a:p>
          <a:p>
            <a:endParaRPr lang="en-GB" sz="2400" b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5736" y="1477227"/>
            <a:ext cx="259228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2x3</a:t>
            </a:r>
            <a:r>
              <a:rPr lang="en-US" sz="2400" b="0" baseline="3000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, 3x5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5x11, 5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3x7, 7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7, 4x7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2x7, 7x7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0" baseline="3000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x3, 2</a:t>
            </a:r>
            <a:r>
              <a:rPr lang="en-US" sz="2400" b="0" baseline="3000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5, 5x7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2x3x5, 2</a:t>
            </a:r>
            <a:r>
              <a:rPr lang="en-US" sz="2400" b="0" baseline="3000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0" baseline="3000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, 2</a:t>
            </a:r>
            <a:r>
              <a:rPr lang="en-US" sz="2400" b="0" baseline="3000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3x5, 3x7 </a:t>
            </a:r>
          </a:p>
          <a:p>
            <a:endParaRPr lang="en-GB" sz="2400" b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76064"/>
          </a:xfrm>
        </p:spPr>
        <p:txBody>
          <a:bodyPr/>
          <a:lstStyle/>
          <a:p>
            <a:r>
              <a:rPr lang="en-US"/>
              <a:t>Find the Least Common Multiple of each number pair.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4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Make Up One … Like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1728192"/>
          </a:xfrm>
        </p:spPr>
        <p:txBody>
          <a:bodyPr/>
          <a:lstStyle/>
          <a:p>
            <a:r>
              <a:rPr lang="en-GB"/>
              <a:t>Hard?</a:t>
            </a:r>
          </a:p>
          <a:p>
            <a:pPr lvl="1"/>
            <a:r>
              <a:rPr lang="en-GB"/>
              <a:t>Find the LCM of 180 and 372</a:t>
            </a:r>
          </a:p>
          <a:p>
            <a:r>
              <a:rPr lang="en-GB"/>
              <a:t>Peculiar?</a:t>
            </a:r>
          </a:p>
          <a:p>
            <a:pPr lvl="1"/>
            <a:r>
              <a:rPr lang="en-GB"/>
              <a:t>Find the LCM of 2x3</a:t>
            </a:r>
            <a:r>
              <a:rPr lang="en-GB" baseline="30000"/>
              <a:t>2</a:t>
            </a:r>
            <a:r>
              <a:rPr lang="en-GB"/>
              <a:t>x5</a:t>
            </a:r>
            <a:r>
              <a:rPr lang="en-GB" baseline="30000"/>
              <a:t>3</a:t>
            </a:r>
            <a:r>
              <a:rPr lang="en-GB"/>
              <a:t>x7</a:t>
            </a:r>
            <a:r>
              <a:rPr lang="en-GB" baseline="30000"/>
              <a:t>5</a:t>
            </a:r>
            <a:r>
              <a:rPr lang="en-GB"/>
              <a:t> and 2</a:t>
            </a:r>
            <a:r>
              <a:rPr lang="en-GB" baseline="30000"/>
              <a:t>7</a:t>
            </a:r>
            <a:r>
              <a:rPr lang="en-GB"/>
              <a:t>x3</a:t>
            </a:r>
            <a:r>
              <a:rPr lang="en-GB" baseline="30000"/>
              <a:t>5</a:t>
            </a:r>
            <a:r>
              <a:rPr lang="en-GB"/>
              <a:t>x5</a:t>
            </a:r>
            <a:r>
              <a:rPr lang="en-GB" baseline="30000"/>
              <a:t>3</a:t>
            </a:r>
            <a:r>
              <a:rPr lang="en-GB"/>
              <a:t>x7</a:t>
            </a:r>
            <a:r>
              <a:rPr lang="en-GB" baseline="30000"/>
              <a:t>2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23528" y="2708920"/>
            <a:ext cx="8496944" cy="1287760"/>
            <a:chOff x="467544" y="3284984"/>
            <a:chExt cx="8496944" cy="128776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4226111"/>
                </p:ext>
              </p:extLst>
            </p:nvPr>
          </p:nvGraphicFramePr>
          <p:xfrm>
            <a:off x="3347864" y="3573016"/>
            <a:ext cx="1800200" cy="611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" name="Equation" r:id="rId4" imgW="673100" imgH="228600" progId="Equation.DSMT4">
                    <p:embed/>
                  </p:oleObj>
                </mc:Choice>
                <mc:Fallback>
                  <p:oleObj name="Equation" r:id="rId4" imgW="673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47864" y="3573016"/>
                          <a:ext cx="1800200" cy="6113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041834"/>
                </p:ext>
              </p:extLst>
            </p:nvPr>
          </p:nvGraphicFramePr>
          <p:xfrm>
            <a:off x="5868144" y="3573016"/>
            <a:ext cx="1855068" cy="618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" name="Equation" r:id="rId6" imgW="685800" imgH="228600" progId="Equation.DSMT4">
                    <p:embed/>
                  </p:oleObj>
                </mc:Choice>
                <mc:Fallback>
                  <p:oleObj name="Equation" r:id="rId6" imgW="685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868144" y="3573016"/>
                          <a:ext cx="1855068" cy="6183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467544" y="3284984"/>
              <a:ext cx="8496944" cy="1287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75000"/>
                <a:buFont typeface="Wingdings" charset="2"/>
                <a:buChar char="v"/>
                <a:defRPr sz="2400">
                  <a:solidFill>
                    <a:schemeClr val="accent3">
                      <a:lumMod val="50000"/>
                    </a:schemeClr>
                  </a:solidFill>
                  <a:effectLst/>
                  <a:latin typeface="+mn-lt"/>
                  <a:ea typeface="ＭＳ Ｐゴシック" pitchFamily="-65" charset="-128"/>
                  <a:cs typeface="ＭＳ Ｐゴシック" pitchFamily="-65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5">
                    <a:lumMod val="50000"/>
                  </a:schemeClr>
                </a:buClr>
                <a:buSzPct val="100000"/>
                <a:buFontTx/>
                <a:buChar char="–"/>
                <a:defRPr sz="2000">
                  <a:solidFill>
                    <a:schemeClr val="bg2">
                      <a:lumMod val="10000"/>
                    </a:schemeClr>
                  </a:solidFill>
                  <a:effectLst/>
                  <a:latin typeface="+mn-lt"/>
                  <a:ea typeface="ＭＳ Ｐゴシック" pitchFamily="-111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SzPct val="100000"/>
                <a:buFont typeface="Wingdings" charset="2"/>
                <a:buChar char="Ø"/>
                <a:defRPr sz="2000">
                  <a:solidFill>
                    <a:srgbClr val="008000"/>
                  </a:solidFill>
                  <a:latin typeface="+mj-lt"/>
                  <a:ea typeface="ＭＳ Ｐゴシック" pitchFamily="-111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Monotype Sorts" charset="0"/>
                <a:buChar char="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9pPr>
            </a:lstStyle>
            <a:p>
              <a:r>
                <a:rPr lang="en-GB" b="0"/>
                <a:t>General</a:t>
              </a:r>
            </a:p>
            <a:p>
              <a:pPr lvl="1"/>
              <a:r>
                <a:rPr lang="en-GB" b="0"/>
                <a:t>Find the LCM of                       and   </a:t>
              </a:r>
            </a:p>
          </p:txBody>
        </p:sp>
      </p:grpSp>
      <p:sp>
        <p:nvSpPr>
          <p:cNvPr id="8" name="Rounded Rectangle 7"/>
          <p:cNvSpPr/>
          <p:nvPr/>
        </p:nvSpPr>
        <p:spPr bwMode="auto">
          <a:xfrm>
            <a:off x="467544" y="3861048"/>
            <a:ext cx="3764896" cy="165618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0">
                <a:solidFill>
                  <a:schemeClr val="tx2"/>
                </a:solidFill>
              </a:rPr>
              <a:t>In how many different ways can a given number </a:t>
            </a:r>
            <a:r>
              <a:rPr lang="en-GB" sz="2400" b="0" i="1">
                <a:solidFill>
                  <a:schemeClr val="tx2"/>
                </a:solidFill>
              </a:rPr>
              <a:t>n</a:t>
            </a:r>
            <a:r>
              <a:rPr lang="en-GB" sz="2400" b="0">
                <a:solidFill>
                  <a:schemeClr val="tx2"/>
                </a:solidFill>
              </a:rPr>
              <a:t> be the LCM of two numbers?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88024" y="3861048"/>
            <a:ext cx="4032448" cy="165618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Powers: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>
                <a:solidFill>
                  <a:srgbClr val="800000"/>
                </a:solidFill>
                <a:latin typeface="Chalkboard" pitchFamily="-111" charset="0"/>
              </a:rPr>
              <a:t>Making choices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>
                <a:solidFill>
                  <a:srgbClr val="800000"/>
                </a:solidFill>
                <a:latin typeface="Chalkboard" pitchFamily="-111" charset="0"/>
              </a:rPr>
              <a:t>Expressing Generality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9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Doing &amp; Undoing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7727950" cy="3528392"/>
          </a:xfrm>
        </p:spPr>
        <p:txBody>
          <a:bodyPr/>
          <a:lstStyle/>
          <a:p>
            <a:r>
              <a:rPr lang="en-GB"/>
              <a:t>4. Three sets of data are given:</a:t>
            </a:r>
          </a:p>
          <a:p>
            <a:r>
              <a:rPr lang="en-GB"/>
              <a:t>• Data set 1: {9; 12; 12; 14; 16; 22; 24}</a:t>
            </a:r>
          </a:p>
          <a:p>
            <a:r>
              <a:rPr lang="en-GB"/>
              <a:t>• Data set 2: {7; 7; 8; 11; 13; 15; 16; 16}</a:t>
            </a:r>
          </a:p>
          <a:p>
            <a:r>
              <a:rPr lang="en-GB"/>
              <a:t>• Data set 3: {11; 15; 16; 17; 19; 19; 22; 24; 27}</a:t>
            </a:r>
          </a:p>
          <a:p>
            <a:r>
              <a:rPr lang="en-GB"/>
              <a:t>For each data set ﬁnd:</a:t>
            </a:r>
          </a:p>
          <a:p>
            <a:pPr marL="457200" lvl="1" indent="0">
              <a:buNone/>
            </a:pPr>
            <a:r>
              <a:rPr lang="en-GB"/>
              <a:t>(a) the range                  (b) the lower quartile</a:t>
            </a:r>
          </a:p>
          <a:p>
            <a:pPr marL="457200" lvl="1" indent="0">
              <a:buNone/>
            </a:pPr>
            <a:r>
              <a:rPr lang="en-GB"/>
              <a:t>(c) the interquartile range  (d) the semi-interquartile range</a:t>
            </a:r>
          </a:p>
          <a:p>
            <a:pPr marL="457200" lvl="1" indent="0">
              <a:buNone/>
            </a:pPr>
            <a:r>
              <a:rPr lang="en-GB"/>
              <a:t>(e) the median                 (f) the upper quartile</a:t>
            </a:r>
          </a:p>
          <a:p>
            <a:endParaRPr lang="en-GB"/>
          </a:p>
        </p:txBody>
      </p:sp>
      <p:sp>
        <p:nvSpPr>
          <p:cNvPr id="4" name="Rounded Rectangle 3"/>
          <p:cNvSpPr/>
          <p:nvPr/>
        </p:nvSpPr>
        <p:spPr bwMode="auto">
          <a:xfrm>
            <a:off x="611560" y="4563172"/>
            <a:ext cx="3096344" cy="153012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Specify </a:t>
            </a:r>
            <a:r>
              <a:rPr kumimoji="0" lang="en-GB" sz="28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one or more features from a to f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203848" y="5229200"/>
            <a:ext cx="5400600" cy="115212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Construct your own data set with those</a:t>
            </a:r>
            <a:r>
              <a:rPr kumimoji="0" lang="en-GB" sz="28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properties specified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634125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90"/>
                </a:solidFill>
              </a:rPr>
              <a:t>SiyVula Grade 10 9.4 p313</a:t>
            </a:r>
          </a:p>
        </p:txBody>
      </p:sp>
    </p:spTree>
    <p:extLst>
      <p:ext uri="{BB962C8B-B14F-4D97-AF65-F5344CB8AC3E}">
        <p14:creationId xmlns:p14="http://schemas.microsoft.com/office/powerpoint/2010/main" val="250342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Conjectures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976664"/>
          </a:xfrm>
        </p:spPr>
        <p:txBody>
          <a:bodyPr/>
          <a:lstStyle/>
          <a:p>
            <a:pPr marL="514350" indent="-457200"/>
            <a:r>
              <a:rPr lang="en-GB"/>
              <a:t>Everything said is a conjecture, uttered in order to externalise it, consider it, and modify it on the basis of people’s responses</a:t>
            </a:r>
          </a:p>
          <a:p>
            <a:r>
              <a:rPr lang="en-GB"/>
              <a:t>It’s not the task that is rich, but the way that the task is used</a:t>
            </a:r>
          </a:p>
          <a:p>
            <a:r>
              <a:rPr lang="en-GB"/>
              <a:t>Exercising is only one of six fundamental modes of interaction between </a:t>
            </a:r>
            <a:br>
              <a:rPr lang="en-GB"/>
            </a:br>
            <a:r>
              <a:rPr lang="en-GB"/>
              <a:t>      Mathematics, Learner &amp; Teacher</a:t>
            </a:r>
          </a:p>
          <a:p>
            <a:pPr lvl="1"/>
            <a:r>
              <a:rPr lang="en-GB"/>
              <a:t>Useful exercise requires an upwelling of desire generated, by the mathematics, experienced by the learner and mediated by the teacher (setting the tasks)</a:t>
            </a:r>
          </a:p>
          <a:p>
            <a:r>
              <a:rPr lang="en-GB"/>
              <a:t>Learners believe that by attempting the tasks they are set, learning will magically happen</a:t>
            </a:r>
          </a:p>
        </p:txBody>
      </p:sp>
    </p:spTree>
    <p:extLst>
      <p:ext uri="{BB962C8B-B14F-4D97-AF65-F5344CB8AC3E}">
        <p14:creationId xmlns:p14="http://schemas.microsoft.com/office/powerpoint/2010/main" val="246113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Of What is This an Example?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3</a:t>
            </a:r>
            <a:r>
              <a:rPr lang="en-GB" i="1"/>
              <a:t>x</a:t>
            </a:r>
            <a:r>
              <a:rPr lang="en-GB"/>
              <a:t> + 14 = 2(12 - </a:t>
            </a:r>
            <a:r>
              <a:rPr lang="en-GB" i="1"/>
              <a:t>x</a:t>
            </a:r>
            <a:r>
              <a:rPr lang="en-GB"/>
              <a:t>)</a:t>
            </a:r>
          </a:p>
          <a:p>
            <a:r>
              <a:rPr lang="en-GB"/>
              <a:t>5</a:t>
            </a:r>
            <a:r>
              <a:rPr lang="en-GB" i="1"/>
              <a:t>x</a:t>
            </a:r>
            <a:r>
              <a:rPr lang="en-GB"/>
              <a:t> – 3 = 5(</a:t>
            </a:r>
            <a:r>
              <a:rPr lang="en-GB" i="1"/>
              <a:t>x</a:t>
            </a:r>
            <a:r>
              <a:rPr lang="en-GB"/>
              <a:t> – 1) + 2</a:t>
            </a:r>
          </a:p>
          <a:p>
            <a:r>
              <a:rPr lang="en-GB"/>
              <a:t>2 3/7</a:t>
            </a:r>
          </a:p>
          <a:p>
            <a:r>
              <a:rPr lang="en-GB"/>
              <a:t>100(1 + .0</a:t>
            </a:r>
            <a:r>
              <a:rPr lang="en-GB" i="1"/>
              <a:t>1</a:t>
            </a:r>
            <a:r>
              <a:rPr lang="en-GB"/>
              <a:t>n); </a:t>
            </a:r>
            <a:r>
              <a:rPr lang="en-GB" i="1"/>
              <a:t>P</a:t>
            </a:r>
            <a:r>
              <a:rPr lang="en-GB"/>
              <a:t>(1 + .03)</a:t>
            </a:r>
            <a:r>
              <a:rPr lang="en-GB" i="1" baseline="30000"/>
              <a:t>n</a:t>
            </a:r>
            <a:endParaRPr lang="en-GB"/>
          </a:p>
          <a:p>
            <a:r>
              <a:rPr lang="en-GB" i="1"/>
              <a:t>y</a:t>
            </a:r>
            <a:r>
              <a:rPr lang="en-GB"/>
              <a:t> = </a:t>
            </a:r>
            <a:r>
              <a:rPr lang="en-GB" i="1"/>
              <a:t>x</a:t>
            </a:r>
            <a:r>
              <a:rPr lang="en-GB" baseline="30000"/>
              <a:t>3</a:t>
            </a:r>
            <a:r>
              <a:rPr lang="en-GB"/>
              <a:t> – </a:t>
            </a:r>
            <a:r>
              <a:rPr lang="en-GB" i="1"/>
              <a:t>x</a:t>
            </a:r>
            <a:r>
              <a:rPr lang="en-GB" baseline="30000"/>
              <a:t>2</a:t>
            </a:r>
            <a:r>
              <a:rPr lang="en-GB"/>
              <a:t> + </a:t>
            </a:r>
            <a:r>
              <a:rPr lang="en-GB" i="1"/>
              <a:t>x</a:t>
            </a:r>
            <a:r>
              <a:rPr lang="en-GB"/>
              <a:t> – 1</a:t>
            </a:r>
          </a:p>
        </p:txBody>
      </p:sp>
    </p:spTree>
    <p:extLst>
      <p:ext uri="{BB962C8B-B14F-4D97-AF65-F5344CB8AC3E}">
        <p14:creationId xmlns:p14="http://schemas.microsoft.com/office/powerpoint/2010/main" val="323021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Practicing Recurring Decimals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7727950" cy="3960440"/>
          </a:xfrm>
        </p:spPr>
        <p:txBody>
          <a:bodyPr/>
          <a:lstStyle/>
          <a:p>
            <a:r>
              <a:rPr lang="en-GB"/>
              <a:t>5.</a:t>
            </a:r>
            <a:r>
              <a:rPr lang="en-GB" i="1"/>
              <a:t> </a:t>
            </a:r>
            <a:r>
              <a:rPr lang="en-GB"/>
              <a:t>Write the following using the recurring decimal notation:</a:t>
            </a:r>
          </a:p>
          <a:p>
            <a:pPr marL="457200" lvl="1" indent="0">
              <a:buNone/>
            </a:pPr>
            <a:r>
              <a:rPr lang="en-GB"/>
              <a:t>(a) 0,11111111 . . .</a:t>
            </a:r>
          </a:p>
          <a:p>
            <a:pPr marL="457200" lvl="1" indent="0">
              <a:buNone/>
            </a:pPr>
            <a:r>
              <a:rPr lang="en-GB"/>
              <a:t>(b) 0,1212121212 . . .</a:t>
            </a:r>
          </a:p>
          <a:p>
            <a:pPr marL="457200" lvl="1" indent="0">
              <a:buNone/>
            </a:pPr>
            <a:r>
              <a:rPr lang="en-GB"/>
              <a:t>(c) 0,123123123123 . . .</a:t>
            </a:r>
          </a:p>
          <a:p>
            <a:pPr marL="457200" lvl="1" indent="0">
              <a:buNone/>
            </a:pPr>
            <a:r>
              <a:rPr lang="en-GB"/>
              <a:t>(d) 0,11414541454145 . . .</a:t>
            </a:r>
          </a:p>
          <a:p>
            <a:r>
              <a:rPr lang="en-GB"/>
              <a:t>6. Write the following in decimal form, using the recurring decimal notation:</a:t>
            </a:r>
          </a:p>
          <a:p>
            <a:pPr marL="457200" lvl="1" indent="0">
              <a:buNone/>
            </a:pPr>
            <a:r>
              <a:rPr lang="en-GB"/>
              <a:t>(a) 2/3       (b) 1 3/11      (c) 4 5/6     (d) 2 1/9</a:t>
            </a:r>
          </a:p>
          <a:p>
            <a:r>
              <a:rPr lang="en-GB"/>
              <a:t>7. Write the following decimals in fractional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64852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90"/>
                </a:solidFill>
              </a:rPr>
              <a:t>SiyVula Grade 10 1.3 p2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22156"/>
            <a:ext cx="1152128" cy="129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92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Constrained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1872208"/>
          </a:xfrm>
        </p:spPr>
        <p:txBody>
          <a:bodyPr/>
          <a:lstStyle/>
          <a:p>
            <a:r>
              <a:rPr lang="en-GB"/>
              <a:t>Write down a decimal number between 2 and 3</a:t>
            </a:r>
          </a:p>
          <a:p>
            <a:r>
              <a:rPr lang="en-GB"/>
              <a:t>and which does NOT use the digit 5</a:t>
            </a:r>
          </a:p>
          <a:p>
            <a:r>
              <a:rPr lang="en-GB"/>
              <a:t>and which DOES use the digit 7</a:t>
            </a:r>
          </a:p>
          <a:p>
            <a:r>
              <a:rPr lang="en-GB"/>
              <a:t>and which is as close to 5/2 as possible</a:t>
            </a:r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75656" y="3717032"/>
            <a:ext cx="172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2.4999…97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3717032"/>
            <a:ext cx="171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2.47999…9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4509120"/>
            <a:ext cx="2486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2.4999…97999…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668045"/>
              </p:ext>
            </p:extLst>
          </p:nvPr>
        </p:nvGraphicFramePr>
        <p:xfrm>
          <a:off x="6124575" y="3762375"/>
          <a:ext cx="7699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3" imgW="596900" imgH="266700" progId="Equation.DSMT4">
                  <p:embed/>
                </p:oleObj>
              </mc:Choice>
              <mc:Fallback>
                <p:oleObj name="Equation" r:id="rId3" imgW="596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4575" y="3762375"/>
                        <a:ext cx="769938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916718"/>
              </p:ext>
            </p:extLst>
          </p:nvPr>
        </p:nvGraphicFramePr>
        <p:xfrm>
          <a:off x="4932040" y="4509120"/>
          <a:ext cx="2019675" cy="46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5" imgW="889000" imgH="203200" progId="Equation.DSMT4">
                  <p:embed/>
                </p:oleObj>
              </mc:Choice>
              <mc:Fallback>
                <p:oleObj name="Equation" r:id="rId5" imgW="88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040" y="4509120"/>
                        <a:ext cx="2019675" cy="46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26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Another &amp;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1728192"/>
          </a:xfrm>
        </p:spPr>
        <p:txBody>
          <a:bodyPr/>
          <a:lstStyle/>
          <a:p>
            <a:r>
              <a:rPr lang="en-GB"/>
              <a:t>Write down a pair of numbers</a:t>
            </a:r>
          </a:p>
          <a:p>
            <a:pPr lvl="1"/>
            <a:r>
              <a:rPr lang="en-GB"/>
              <a:t>whose difference is two</a:t>
            </a:r>
          </a:p>
          <a:p>
            <a:pPr lvl="1"/>
            <a:r>
              <a:rPr lang="en-GB"/>
              <a:t>and another pair</a:t>
            </a:r>
          </a:p>
          <a:p>
            <a:pPr lvl="1"/>
            <a:r>
              <a:rPr lang="en-GB"/>
              <a:t>and another pair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2564904"/>
            <a:ext cx="8496944" cy="18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Write down a quadratic function whose inter-rootal distance is 2</a:t>
            </a:r>
          </a:p>
          <a:p>
            <a:pPr lvl="1"/>
            <a:r>
              <a:rPr lang="en-GB" b="0"/>
              <a:t>and another one</a:t>
            </a:r>
          </a:p>
          <a:p>
            <a:pPr lvl="1"/>
            <a:r>
              <a:rPr lang="en-GB" b="0"/>
              <a:t>and another one</a:t>
            </a:r>
          </a:p>
          <a:p>
            <a:pPr lvl="1"/>
            <a:r>
              <a:rPr lang="en-GB" b="0"/>
              <a:t>And another one for which the coefficient of </a:t>
            </a:r>
            <a:r>
              <a:rPr lang="en-GB" b="0" i="1"/>
              <a:t>x</a:t>
            </a:r>
            <a:r>
              <a:rPr lang="en-GB" b="0" baseline="30000"/>
              <a:t>2 </a:t>
            </a:r>
            <a:r>
              <a:rPr lang="en-GB" b="0"/>
              <a:t>is negative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4509120"/>
            <a:ext cx="8496944" cy="18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Write down the equations of a pair of straight lines…</a:t>
            </a:r>
          </a:p>
          <a:p>
            <a:pPr lvl="1"/>
            <a:r>
              <a:rPr lang="en-GB" b="0"/>
              <a:t>For which the </a:t>
            </a:r>
            <a:r>
              <a:rPr lang="en-GB" b="0" i="1"/>
              <a:t>x</a:t>
            </a:r>
            <a:r>
              <a:rPr lang="en-GB" b="0"/>
              <a:t>-intercepts differ by 2</a:t>
            </a:r>
          </a:p>
          <a:p>
            <a:pPr lvl="1"/>
            <a:r>
              <a:rPr lang="en-GB" b="0"/>
              <a:t>For which the </a:t>
            </a:r>
            <a:r>
              <a:rPr lang="en-GB" b="0" i="1"/>
              <a:t>y</a:t>
            </a:r>
            <a:r>
              <a:rPr lang="en-GB" b="0"/>
              <a:t> intercepts differ by 2</a:t>
            </a:r>
          </a:p>
          <a:p>
            <a:pPr lvl="1"/>
            <a:r>
              <a:rPr lang="en-GB" b="0"/>
              <a:t>For which the slopes differ by 2</a:t>
            </a:r>
          </a:p>
          <a:p>
            <a:pPr lvl="1"/>
            <a:r>
              <a:rPr lang="en-GB" b="0"/>
              <a:t>Meeting all three constraints!</a:t>
            </a:r>
          </a:p>
        </p:txBody>
      </p:sp>
    </p:spTree>
    <p:extLst>
      <p:ext uri="{BB962C8B-B14F-4D97-AF65-F5344CB8AC3E}">
        <p14:creationId xmlns:p14="http://schemas.microsoft.com/office/powerpoint/2010/main" val="406908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Fraction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2808312"/>
          </a:xfrm>
        </p:spPr>
        <p:txBody>
          <a:bodyPr/>
          <a:lstStyle/>
          <a:p>
            <a:r>
              <a:rPr lang="en-GB"/>
              <a:t>Raise your hand when you can see (on this slide) …</a:t>
            </a:r>
          </a:p>
          <a:p>
            <a:pPr lvl="1"/>
            <a:r>
              <a:rPr lang="en-GB"/>
              <a:t>Something that is 3/5 of something else</a:t>
            </a:r>
          </a:p>
          <a:p>
            <a:pPr lvl="1"/>
            <a:r>
              <a:rPr lang="en-GB"/>
              <a:t>Something that is 2/5 of something else</a:t>
            </a:r>
          </a:p>
          <a:p>
            <a:pPr lvl="1"/>
            <a:r>
              <a:rPr lang="en-GB"/>
              <a:t>Something that is 2/3 of something else</a:t>
            </a:r>
          </a:p>
          <a:p>
            <a:pPr lvl="1"/>
            <a:r>
              <a:rPr lang="en-GB"/>
              <a:t>Something that is 3/2 of something else</a:t>
            </a:r>
          </a:p>
          <a:p>
            <a:pPr lvl="1"/>
            <a:r>
              <a:rPr lang="en-GB"/>
              <a:t>Something that is 5/3 of something else</a:t>
            </a:r>
          </a:p>
          <a:p>
            <a:pPr lvl="1"/>
            <a:r>
              <a:rPr lang="en-GB"/>
              <a:t>What other fraction actions can you see?</a:t>
            </a:r>
          </a:p>
          <a:p>
            <a:r>
              <a:rPr lang="en-GB"/>
              <a:t>Draw a picture for which you can directly see </a:t>
            </a:r>
          </a:p>
          <a:p>
            <a:pPr lvl="1"/>
            <a:r>
              <a:rPr lang="en-GB"/>
              <a:t>3/7 of, 4/3 of and 7/8 of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60032" y="476672"/>
            <a:ext cx="576064" cy="576064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36096" y="476672"/>
            <a:ext cx="576064" cy="576064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12160" y="476672"/>
            <a:ext cx="576064" cy="576064"/>
          </a:xfrm>
          <a:prstGeom prst="rect">
            <a:avLst/>
          </a:prstGeom>
          <a:solidFill>
            <a:srgbClr val="7F7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88224" y="476672"/>
            <a:ext cx="576064" cy="576064"/>
          </a:xfrm>
          <a:prstGeom prst="rect">
            <a:avLst/>
          </a:prstGeom>
          <a:solidFill>
            <a:srgbClr val="7F7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64288" y="476672"/>
            <a:ext cx="576064" cy="576064"/>
          </a:xfrm>
          <a:prstGeom prst="rect">
            <a:avLst/>
          </a:prstGeom>
          <a:solidFill>
            <a:srgbClr val="7F7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39752" y="5085184"/>
            <a:ext cx="4608512" cy="576064"/>
            <a:chOff x="2411760" y="5733256"/>
            <a:chExt cx="4608512" cy="576064"/>
          </a:xfrm>
        </p:grpSpPr>
        <p:sp>
          <p:nvSpPr>
            <p:cNvPr id="9" name="Rectangle 8"/>
            <p:cNvSpPr/>
            <p:nvPr/>
          </p:nvSpPr>
          <p:spPr bwMode="auto">
            <a:xfrm>
              <a:off x="2411760" y="5733256"/>
              <a:ext cx="576064" cy="576064"/>
            </a:xfrm>
            <a:prstGeom prst="rect">
              <a:avLst/>
            </a:prstGeom>
            <a:solidFill>
              <a:schemeClr val="tx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87824" y="5733256"/>
              <a:ext cx="576064" cy="576064"/>
            </a:xfrm>
            <a:prstGeom prst="rect">
              <a:avLst/>
            </a:prstGeom>
            <a:solidFill>
              <a:schemeClr val="tx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63888" y="5733256"/>
              <a:ext cx="576064" cy="576064"/>
            </a:xfrm>
            <a:prstGeom prst="rect">
              <a:avLst/>
            </a:prstGeom>
            <a:solidFill>
              <a:schemeClr val="tx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139952" y="5733256"/>
              <a:ext cx="576064" cy="576064"/>
            </a:xfrm>
            <a:prstGeom prst="rect">
              <a:avLst/>
            </a:prstGeom>
            <a:solidFill>
              <a:srgbClr val="7F7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16016" y="5733256"/>
              <a:ext cx="576064" cy="576064"/>
            </a:xfrm>
            <a:prstGeom prst="rect">
              <a:avLst/>
            </a:prstGeom>
            <a:solidFill>
              <a:srgbClr val="7F7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292080" y="5733256"/>
              <a:ext cx="576064" cy="576064"/>
            </a:xfrm>
            <a:prstGeom prst="rect">
              <a:avLst/>
            </a:prstGeom>
            <a:solidFill>
              <a:srgbClr val="7F7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868144" y="5733256"/>
              <a:ext cx="576064" cy="576064"/>
            </a:xfrm>
            <a:prstGeom prst="rect">
              <a:avLst/>
            </a:prstGeom>
            <a:solidFill>
              <a:srgbClr val="7F7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44208" y="5733256"/>
              <a:ext cx="576064" cy="576064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17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Fraction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7" y="1196752"/>
            <a:ext cx="6705009" cy="3960440"/>
          </a:xfrm>
        </p:spPr>
        <p:txBody>
          <a:bodyPr/>
          <a:lstStyle/>
          <a:p>
            <a:r>
              <a:rPr lang="en-GB"/>
              <a:t>Raise your hand when you can see</a:t>
            </a:r>
          </a:p>
          <a:p>
            <a:pPr lvl="1"/>
            <a:r>
              <a:rPr lang="en-GB"/>
              <a:t>Something that is 1/4 of something else</a:t>
            </a:r>
          </a:p>
          <a:p>
            <a:pPr lvl="1"/>
            <a:r>
              <a:rPr lang="en-GB"/>
              <a:t>And another</a:t>
            </a:r>
          </a:p>
          <a:p>
            <a:pPr lvl="1"/>
            <a:r>
              <a:rPr lang="en-GB"/>
              <a:t>And another</a:t>
            </a:r>
          </a:p>
          <a:p>
            <a:pPr lvl="1"/>
            <a:r>
              <a:rPr lang="en-GB"/>
              <a:t>Something that is 1/5 of something else</a:t>
            </a:r>
          </a:p>
          <a:p>
            <a:pPr lvl="1"/>
            <a:r>
              <a:rPr lang="en-GB"/>
              <a:t>And another</a:t>
            </a:r>
          </a:p>
          <a:p>
            <a:pPr lvl="1"/>
            <a:r>
              <a:rPr lang="en-GB"/>
              <a:t>And another</a:t>
            </a:r>
          </a:p>
          <a:p>
            <a:pPr lvl="1"/>
            <a:r>
              <a:rPr lang="en-GB"/>
              <a:t>Something that is 1/20</a:t>
            </a:r>
            <a:r>
              <a:rPr lang="en-GB" baseline="30000"/>
              <a:t>th</a:t>
            </a:r>
            <a:r>
              <a:rPr lang="en-GB"/>
              <a:t> of something else</a:t>
            </a:r>
          </a:p>
          <a:p>
            <a:pPr lvl="1"/>
            <a:r>
              <a:rPr lang="en-GB"/>
              <a:t>Something that is </a:t>
            </a:r>
          </a:p>
          <a:p>
            <a:pPr lvl="1"/>
            <a:r>
              <a:rPr lang="en-GB"/>
              <a:t>1/4 of something else – 1/5 of the same thing</a:t>
            </a:r>
          </a:p>
          <a:p>
            <a:r>
              <a:rPr lang="en-GB"/>
              <a:t>Draw a diagram which enables you to see</a:t>
            </a:r>
            <a:br>
              <a:rPr lang="en-GB"/>
            </a:br>
            <a:r>
              <a:rPr lang="en-GB"/>
              <a:t>1/6 of something – 1/7 of the same thing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84168" y="1052736"/>
            <a:ext cx="2880320" cy="2304256"/>
            <a:chOff x="6084168" y="1052736"/>
            <a:chExt cx="2880320" cy="2304256"/>
          </a:xfrm>
        </p:grpSpPr>
        <p:sp>
          <p:nvSpPr>
            <p:cNvPr id="4" name="Rectangle 3"/>
            <p:cNvSpPr/>
            <p:nvPr/>
          </p:nvSpPr>
          <p:spPr bwMode="auto">
            <a:xfrm>
              <a:off x="6084168" y="1052736"/>
              <a:ext cx="576064" cy="576064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660232" y="1052736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236296" y="1052736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812360" y="1052736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388424" y="1052736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84168" y="1628800"/>
              <a:ext cx="576064" cy="576064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660232" y="1628800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36296" y="1628800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812360" y="1628800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388424" y="1628800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84168" y="2204864"/>
              <a:ext cx="576064" cy="576064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660232" y="2204864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6296" y="2204864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812360" y="2204864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388424" y="2204864"/>
              <a:ext cx="576064" cy="57606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084168" y="2780928"/>
              <a:ext cx="576064" cy="576064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660232" y="2780928"/>
              <a:ext cx="576064" cy="576064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236296" y="2780928"/>
              <a:ext cx="576064" cy="576064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812360" y="2780928"/>
              <a:ext cx="576064" cy="576064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388424" y="2780928"/>
              <a:ext cx="576064" cy="576064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 bwMode="auto">
          <a:xfrm>
            <a:off x="2267744" y="5877272"/>
            <a:ext cx="6048672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732600"/>
                </a:solidFill>
                <a:effectLst/>
                <a:latin typeface="Chalkboard" pitchFamily="-111" charset="0"/>
              </a:rPr>
              <a:t>Seeking</a:t>
            </a:r>
            <a:r>
              <a:rPr kumimoji="0" lang="en-GB" sz="2800" b="0" i="0" u="none" strike="noStrike" cap="none" normalizeH="0">
                <a:ln>
                  <a:noFill/>
                </a:ln>
                <a:solidFill>
                  <a:srgbClr val="732600"/>
                </a:solidFill>
                <a:effectLst/>
                <a:latin typeface="Chalkboard" pitchFamily="-111" charset="0"/>
              </a:rPr>
              <a:t> &amp; Expressing Generality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rgbClr val="7326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7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Counting Out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1800225"/>
          </a:xfrm>
        </p:spPr>
        <p:txBody>
          <a:bodyPr/>
          <a:lstStyle/>
          <a:p>
            <a:pPr>
              <a:defRPr/>
            </a:pPr>
            <a:r>
              <a:rPr lang="en-GB" sz="2400"/>
              <a:t>In a selection ‘game’ you start at the left and count forwards and backwards until you get to a specified number (say 37). Which object will you end on?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1857375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A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3081338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B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4305300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C</a:t>
            </a:r>
          </a:p>
        </p:txBody>
      </p:sp>
      <p:sp>
        <p:nvSpPr>
          <p:cNvPr id="9" name="Can 8"/>
          <p:cNvSpPr/>
          <p:nvPr/>
        </p:nvSpPr>
        <p:spPr bwMode="auto">
          <a:xfrm>
            <a:off x="5529263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D</a:t>
            </a:r>
          </a:p>
        </p:txBody>
      </p:sp>
      <p:sp>
        <p:nvSpPr>
          <p:cNvPr id="10" name="Can 9"/>
          <p:cNvSpPr/>
          <p:nvPr/>
        </p:nvSpPr>
        <p:spPr bwMode="auto">
          <a:xfrm>
            <a:off x="6753225" y="2565400"/>
            <a:ext cx="914400" cy="1216025"/>
          </a:xfrm>
          <a:prstGeom prst="can">
            <a:avLst>
              <a:gd name="adj" fmla="val 28918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 dirty="0">
                <a:solidFill>
                  <a:srgbClr val="631908"/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3275" y="3933825"/>
            <a:ext cx="504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238" y="3933825"/>
            <a:ext cx="504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1200" y="3933825"/>
            <a:ext cx="504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5163" y="3933825"/>
            <a:ext cx="5048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713" y="3933825"/>
            <a:ext cx="5032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3275" y="45212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7238" y="45212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1200" y="45212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45163" y="45212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6100" y="5157788"/>
            <a:ext cx="792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388" y="5732463"/>
            <a:ext cx="87852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0" dirty="0">
                <a:solidFill>
                  <a:schemeClr val="accent3">
                    <a:lumMod val="10000"/>
                  </a:schemeClr>
                </a:solidFill>
              </a:rPr>
              <a:t>If that object is elimated, you start again from the ‘next’. Which object is the last one left?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3575" y="5157788"/>
            <a:ext cx="792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solidFill>
                  <a:schemeClr val="accent3">
                    <a:lumMod val="1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0191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Doing &amp; Undoing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adding two numbers is ‘doing’, what is ‘undoing’ a number additively?</a:t>
            </a:r>
          </a:p>
          <a:p>
            <a:r>
              <a:rPr lang="en-GB"/>
              <a:t>If multiplying two numbers is ‘doing’, what is ‘undoing’ a number multiplicatively?</a:t>
            </a:r>
          </a:p>
          <a:p>
            <a:r>
              <a:rPr lang="en-GB"/>
              <a:t>If finding the LCM of two numbers is ‘doing’, what is ‘undoing’ a number LCM-atively?</a:t>
            </a:r>
          </a:p>
          <a:p>
            <a:r>
              <a:rPr lang="en-GB"/>
              <a:t>If adding two fractions is ‘doing’, what is ‘undoing’ a fraction additively?</a:t>
            </a:r>
          </a:p>
          <a:p>
            <a:r>
              <a:rPr lang="en-GB"/>
              <a:t>If multiplying two fractions is ‘doing’, what is ‘undoing’ a fraction multiplicatively?</a:t>
            </a:r>
          </a:p>
          <a:p>
            <a:r>
              <a:rPr lang="en-GB"/>
              <a:t>If raising 10 to a given power is ‘doing’, what is ‘undoing’ a number using base 10?</a:t>
            </a:r>
          </a:p>
          <a:p>
            <a:pPr marL="0" indent="0">
              <a:buNone/>
            </a:pP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24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09600"/>
          </a:xfrm>
        </p:spPr>
        <p:txBody>
          <a:bodyPr/>
          <a:lstStyle/>
          <a:p>
            <a:r>
              <a:rPr lang="en-GB"/>
              <a:t>What’s the Same &amp; What’s Different?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3456384" cy="196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63948"/>
            <a:ext cx="3384376" cy="1833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869160"/>
            <a:ext cx="3323446" cy="18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155679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1">
                <a:solidFill>
                  <a:srgbClr val="000000"/>
                </a:solidFill>
              </a:rPr>
              <a:t>y</a:t>
            </a:r>
            <a:r>
              <a:rPr lang="en-GB" sz="2400" b="0">
                <a:solidFill>
                  <a:srgbClr val="000000"/>
                </a:solidFill>
              </a:rPr>
              <a:t> = </a:t>
            </a:r>
            <a:r>
              <a:rPr lang="en-GB" sz="2400" b="0" i="1">
                <a:solidFill>
                  <a:srgbClr val="000000"/>
                </a:solidFill>
              </a:rPr>
              <a:t>a</a:t>
            </a:r>
            <a:r>
              <a:rPr lang="en-GB" sz="2400" b="0">
                <a:solidFill>
                  <a:srgbClr val="000000"/>
                </a:solidFill>
              </a:rPr>
              <a:t> tan(</a:t>
            </a:r>
            <a:r>
              <a:rPr lang="en-GB" sz="2400" b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θ) + </a:t>
            </a:r>
            <a:r>
              <a:rPr lang="en-GB" sz="2400" b="0" i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q</a:t>
            </a:r>
            <a:endParaRPr lang="en-GB" sz="2400" b="0" i="1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2048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Which graph is which?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6341258"/>
            <a:ext cx="33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90"/>
                </a:solidFill>
              </a:rPr>
              <a:t>SiyVula Grade 10 5.6 p174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355976" y="4869160"/>
            <a:ext cx="4464496" cy="144016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Card Sort: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000000"/>
                </a:solidFill>
                <a:latin typeface="Chalkboard" pitchFamily="-111" charset="0"/>
              </a:rPr>
              <a:t>   Graphs &amp;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   Graphs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 with 2 parameters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halkboard" pitchFamily="-111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62346"/>
              </p:ext>
            </p:extLst>
          </p:nvPr>
        </p:nvGraphicFramePr>
        <p:xfrm>
          <a:off x="5148064" y="2852936"/>
          <a:ext cx="3312368" cy="1800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7680"/>
                <a:gridCol w="1226536"/>
                <a:gridCol w="1368152"/>
              </a:tblGrid>
              <a:tr h="4454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000000"/>
                          </a:solidFill>
                        </a:rPr>
                        <a:t>a &gt; 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000000"/>
                          </a:solidFill>
                        </a:rPr>
                        <a:t>a &lt; 0</a:t>
                      </a:r>
                      <a:endParaRPr lang="en-GB"/>
                    </a:p>
                  </a:txBody>
                  <a:tcPr/>
                </a:tc>
              </a:tr>
              <a:tr h="451597"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000000"/>
                          </a:solidFill>
                        </a:rPr>
                        <a:t>q &gt; 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1597"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000000"/>
                          </a:solidFill>
                        </a:rPr>
                        <a:t>q = 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1597">
                <a:tc>
                  <a:txBody>
                    <a:bodyPr/>
                    <a:lstStyle/>
                    <a:p>
                      <a:r>
                        <a:rPr lang="en-GB" sz="1800" b="0">
                          <a:solidFill>
                            <a:srgbClr val="000000"/>
                          </a:solidFill>
                        </a:rPr>
                        <a:t>q &lt; 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27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Card Sorting Tasks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3"/>
            <a:ext cx="2770901" cy="3456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91" y="764704"/>
            <a:ext cx="2864847" cy="4176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599" y="21828"/>
            <a:ext cx="3403600" cy="455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904" y="2420888"/>
            <a:ext cx="3403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7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2664296"/>
          </a:xfrm>
        </p:spPr>
        <p:txBody>
          <a:bodyPr/>
          <a:lstStyle/>
          <a:p>
            <a:r>
              <a:rPr lang="en-GB"/>
              <a:t>How did you study for mathematics examinations?</a:t>
            </a:r>
          </a:p>
          <a:p>
            <a:r>
              <a:rPr lang="en-GB"/>
              <a:t>What did you try to remember?</a:t>
            </a:r>
            <a:br>
              <a:rPr lang="en-GB"/>
            </a:br>
            <a:r>
              <a:rPr lang="en-GB"/>
              <a:t>What did you try to understand?</a:t>
            </a:r>
          </a:p>
          <a:p>
            <a:r>
              <a:rPr lang="en-GB"/>
              <a:t>What could you reconstruct when needed?</a:t>
            </a:r>
          </a:p>
          <a:p>
            <a:r>
              <a:rPr lang="en-GB"/>
              <a:t>What would you like students to be doing when studying for tests?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259632" y="4365104"/>
            <a:ext cx="1800200" cy="79208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Practice?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123728" y="4941168"/>
            <a:ext cx="3024336" cy="792088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Practice</a:t>
            </a:r>
            <a:r>
              <a:rPr kumimoji="0" lang="en-GB" sz="2800" b="0" i="0" u="none" strike="noStrike" cap="none" normalizeH="0">
                <a:ln>
                  <a:noFill/>
                </a:ln>
                <a:solidFill>
                  <a:srgbClr val="CCFF66"/>
                </a:solidFill>
                <a:effectLst/>
                <a:latin typeface="Chalkboard" pitchFamily="-111" charset="0"/>
              </a:rPr>
              <a:t> what?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rgbClr val="CCFF66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059832" y="5589240"/>
            <a:ext cx="3168352" cy="72008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Chalkboard" pitchFamily="-111" charset="0"/>
              </a:rPr>
              <a:t>Practice</a:t>
            </a:r>
            <a:r>
              <a:rPr kumimoji="0" lang="en-GB" sz="2800" b="0" i="0" u="none" strike="noStrike" cap="none" normalizeH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Chalkboard" pitchFamily="-111" charset="0"/>
              </a:rPr>
              <a:t> how?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3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Problems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7668344" y="980728"/>
            <a:ext cx="504056" cy="432048"/>
          </a:xfrm>
          <a:prstGeom prst="cloudCallou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  <a:latin typeface="Chalkboard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52320" y="1556792"/>
            <a:ext cx="1440160" cy="576064"/>
            <a:chOff x="7236296" y="1844824"/>
            <a:chExt cx="1440160" cy="576064"/>
          </a:xfrm>
        </p:grpSpPr>
        <p:sp>
          <p:nvSpPr>
            <p:cNvPr id="5" name="Cloud Callout 4"/>
            <p:cNvSpPr/>
            <p:nvPr/>
          </p:nvSpPr>
          <p:spPr bwMode="auto">
            <a:xfrm>
              <a:off x="7236296" y="198884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0352" y="1844824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+5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80312" y="2204864"/>
            <a:ext cx="1728192" cy="576064"/>
            <a:chOff x="7236296" y="2564904"/>
            <a:chExt cx="1728192" cy="576064"/>
          </a:xfrm>
        </p:grpSpPr>
        <p:sp>
          <p:nvSpPr>
            <p:cNvPr id="7" name="Cloud Callout 6"/>
            <p:cNvSpPr/>
            <p:nvPr/>
          </p:nvSpPr>
          <p:spPr bwMode="auto">
            <a:xfrm>
              <a:off x="7236296" y="270892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2360" y="256490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+ 14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76256" y="3068960"/>
            <a:ext cx="2088232" cy="576064"/>
            <a:chOff x="7308304" y="2564904"/>
            <a:chExt cx="2088232" cy="576064"/>
          </a:xfrm>
        </p:grpSpPr>
        <p:sp>
          <p:nvSpPr>
            <p:cNvPr id="12" name="Cloud Callout 11"/>
            <p:cNvSpPr/>
            <p:nvPr/>
          </p:nvSpPr>
          <p:spPr bwMode="auto">
            <a:xfrm>
              <a:off x="7308304" y="270892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12360" y="2564904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- 6 = 7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52320" y="3933056"/>
            <a:ext cx="1728192" cy="576064"/>
            <a:chOff x="7236296" y="1844824"/>
            <a:chExt cx="1728192" cy="576064"/>
          </a:xfrm>
        </p:grpSpPr>
        <p:sp>
          <p:nvSpPr>
            <p:cNvPr id="22" name="Cloud Callout 21"/>
            <p:cNvSpPr/>
            <p:nvPr/>
          </p:nvSpPr>
          <p:spPr bwMode="auto">
            <a:xfrm>
              <a:off x="7236296" y="198884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12360" y="184482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= 13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96744" y="4797152"/>
            <a:ext cx="2699792" cy="576064"/>
            <a:chOff x="7236296" y="1844824"/>
            <a:chExt cx="2699792" cy="576064"/>
          </a:xfrm>
        </p:grpSpPr>
        <p:sp>
          <p:nvSpPr>
            <p:cNvPr id="25" name="Cloud Callout 24"/>
            <p:cNvSpPr/>
            <p:nvPr/>
          </p:nvSpPr>
          <p:spPr bwMode="auto">
            <a:xfrm>
              <a:off x="7236296" y="198884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2360" y="1844824"/>
              <a:ext cx="2123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+ 14 = 26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95536" y="225770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>
                <a:solidFill>
                  <a:srgbClr val="0000D5"/>
                </a:solidFill>
              </a:rPr>
              <a:t>At the next stop 9 people got on.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5536" y="2908101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>
                <a:solidFill>
                  <a:srgbClr val="0000D5"/>
                </a:solidFill>
              </a:rPr>
              <a:t>At the next stop I got off with 19 others, and noticed that there were now 7 people on the bus.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7544" y="4563125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>
                <a:solidFill>
                  <a:srgbClr val="0000D5"/>
                </a:solidFill>
              </a:rPr>
              <a:t>What was the maximum number of people on the bus at any one time?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528" y="1178749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>
                <a:solidFill>
                  <a:srgbClr val="0000D5"/>
                </a:solidFill>
              </a:rPr>
              <a:t>When the bus reached my stop where 4 other people were waiting, we all got on.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23528" y="5733256"/>
            <a:ext cx="3672408" cy="72008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can be varied?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779912" y="5949280"/>
            <a:ext cx="5364088" cy="7200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>
                <a:solidFill>
                  <a:schemeClr val="bg1"/>
                </a:solidFill>
                <a:latin typeface="Chalkboard" pitchFamily="-111" charset="0"/>
              </a:rPr>
              <a:t>How will the answer change</a:t>
            </a: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799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27" grpId="0"/>
      <p:bldP spid="28" grpId="0"/>
      <p:bldP spid="20" grpId="0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Problem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6696744" cy="4114800"/>
          </a:xfrm>
        </p:spPr>
        <p:txBody>
          <a:bodyPr/>
          <a:lstStyle/>
          <a:p>
            <a:r>
              <a:rPr lang="en-GB"/>
              <a:t>When the bus reached my stop where 4 other people were waiting, we all got on.</a:t>
            </a:r>
          </a:p>
          <a:p>
            <a:r>
              <a:rPr lang="en-GB"/>
              <a:t>At the next stop 9 people got on.</a:t>
            </a:r>
          </a:p>
          <a:p>
            <a:r>
              <a:rPr lang="en-GB"/>
              <a:t>At the next stop I got off with 19 others, and noticed that there were now half as many people on the bus as it had when it got to the stop where I got on.</a:t>
            </a:r>
          </a:p>
          <a:p>
            <a:r>
              <a:rPr lang="en-GB"/>
              <a:t>What was the maximum number of people on the bus at any one time?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7668344" y="980728"/>
            <a:ext cx="504056" cy="432048"/>
          </a:xfrm>
          <a:prstGeom prst="cloudCallou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  <a:latin typeface="Chalkboard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52320" y="1700808"/>
            <a:ext cx="1440160" cy="576064"/>
            <a:chOff x="7236296" y="1844824"/>
            <a:chExt cx="1440160" cy="576064"/>
          </a:xfrm>
        </p:grpSpPr>
        <p:sp>
          <p:nvSpPr>
            <p:cNvPr id="5" name="Cloud Callout 4"/>
            <p:cNvSpPr/>
            <p:nvPr/>
          </p:nvSpPr>
          <p:spPr bwMode="auto">
            <a:xfrm>
              <a:off x="7236296" y="198884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0352" y="1844824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+5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24328" y="2564904"/>
            <a:ext cx="1728192" cy="576064"/>
            <a:chOff x="7236296" y="2564904"/>
            <a:chExt cx="1728192" cy="576064"/>
          </a:xfrm>
        </p:grpSpPr>
        <p:sp>
          <p:nvSpPr>
            <p:cNvPr id="7" name="Cloud Callout 6"/>
            <p:cNvSpPr/>
            <p:nvPr/>
          </p:nvSpPr>
          <p:spPr bwMode="auto">
            <a:xfrm>
              <a:off x="7236296" y="270892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2360" y="256490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+ 14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6296" y="3429000"/>
            <a:ext cx="1728192" cy="576064"/>
            <a:chOff x="7236296" y="2564904"/>
            <a:chExt cx="1728192" cy="576064"/>
          </a:xfrm>
        </p:grpSpPr>
        <p:sp>
          <p:nvSpPr>
            <p:cNvPr id="12" name="Cloud Callout 11"/>
            <p:cNvSpPr/>
            <p:nvPr/>
          </p:nvSpPr>
          <p:spPr bwMode="auto">
            <a:xfrm>
              <a:off x="7236296" y="270892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12360" y="256490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- 6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72200" y="4509120"/>
            <a:ext cx="2592288" cy="523220"/>
            <a:chOff x="6012160" y="4365104"/>
            <a:chExt cx="2592288" cy="523220"/>
          </a:xfrm>
        </p:grpSpPr>
        <p:grpSp>
          <p:nvGrpSpPr>
            <p:cNvPr id="15" name="Group 14"/>
            <p:cNvGrpSpPr/>
            <p:nvPr/>
          </p:nvGrpSpPr>
          <p:grpSpPr>
            <a:xfrm>
              <a:off x="6012160" y="4365104"/>
              <a:ext cx="2592288" cy="523220"/>
              <a:chOff x="6660232" y="2564904"/>
              <a:chExt cx="2592288" cy="523220"/>
            </a:xfrm>
          </p:grpSpPr>
          <p:sp>
            <p:nvSpPr>
              <p:cNvPr id="16" name="Cloud Callout 15"/>
              <p:cNvSpPr/>
              <p:nvPr/>
            </p:nvSpPr>
            <p:spPr bwMode="auto">
              <a:xfrm>
                <a:off x="7092280" y="2636912"/>
                <a:ext cx="504056" cy="432048"/>
              </a:xfrm>
              <a:prstGeom prst="cloudCallou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60232" y="2564904"/>
                <a:ext cx="2592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solidFill>
                      <a:srgbClr val="000000"/>
                    </a:solidFill>
                  </a:rPr>
                  <a:t>2(     - 6) = </a:t>
                </a:r>
              </a:p>
            </p:txBody>
          </p:sp>
        </p:grpSp>
        <p:sp>
          <p:nvSpPr>
            <p:cNvPr id="18" name="Cloud Callout 17"/>
            <p:cNvSpPr/>
            <p:nvPr/>
          </p:nvSpPr>
          <p:spPr bwMode="auto">
            <a:xfrm>
              <a:off x="8100392" y="4437112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64288" y="5301208"/>
            <a:ext cx="1728192" cy="576064"/>
            <a:chOff x="7236296" y="1844824"/>
            <a:chExt cx="1728192" cy="576064"/>
          </a:xfrm>
        </p:grpSpPr>
        <p:sp>
          <p:nvSpPr>
            <p:cNvPr id="22" name="Cloud Callout 21"/>
            <p:cNvSpPr/>
            <p:nvPr/>
          </p:nvSpPr>
          <p:spPr bwMode="auto">
            <a:xfrm>
              <a:off x="7236296" y="198884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12360" y="184482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= 12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44208" y="6093296"/>
            <a:ext cx="2699792" cy="576064"/>
            <a:chOff x="7236296" y="1844824"/>
            <a:chExt cx="2699792" cy="576064"/>
          </a:xfrm>
        </p:grpSpPr>
        <p:sp>
          <p:nvSpPr>
            <p:cNvPr id="25" name="Cloud Callout 24"/>
            <p:cNvSpPr/>
            <p:nvPr/>
          </p:nvSpPr>
          <p:spPr bwMode="auto">
            <a:xfrm>
              <a:off x="7236296" y="1988840"/>
              <a:ext cx="504056" cy="432048"/>
            </a:xfrm>
            <a:prstGeom prst="cloudCallou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2360" y="1844824"/>
              <a:ext cx="2123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+ 14 = 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99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Reflections</a:t>
            </a:r>
            <a:br>
              <a:rPr lang="en-GB"/>
            </a:br>
            <a:r>
              <a:rPr lang="en-GB"/>
              <a:t>&amp; </a:t>
            </a:r>
            <a:br>
              <a:rPr lang="en-GB"/>
            </a:br>
            <a:r>
              <a:rPr lang="en-GB"/>
              <a:t>Theoretical Considerations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3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r>
              <a:rPr lang="en-GB"/>
              <a:t>Epistemology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27950" cy="2400672"/>
          </a:xfrm>
        </p:spPr>
        <p:txBody>
          <a:bodyPr/>
          <a:lstStyle/>
          <a:p>
            <a:r>
              <a:rPr lang="en-GB"/>
              <a:t>What it means “to know”</a:t>
            </a:r>
          </a:p>
          <a:p>
            <a:r>
              <a:rPr lang="en-GB"/>
              <a:t>How we come to ‘know’ something</a:t>
            </a:r>
          </a:p>
          <a:p>
            <a:r>
              <a:rPr lang="en-GB"/>
              <a:t>Knowing that …</a:t>
            </a:r>
          </a:p>
          <a:p>
            <a:r>
              <a:rPr lang="en-GB"/>
              <a:t>Knowing how to …</a:t>
            </a:r>
          </a:p>
          <a:p>
            <a:r>
              <a:rPr lang="en-GB"/>
              <a:t>Knowing when to 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27984" y="4221088"/>
            <a:ext cx="3456384" cy="648072"/>
            <a:chOff x="4427984" y="4005064"/>
            <a:chExt cx="3456384" cy="648072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5076056" y="4005064"/>
              <a:ext cx="2808312" cy="648072"/>
            </a:xfrm>
            <a:prstGeom prst="round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halkboard" pitchFamily="-111" charset="0"/>
                </a:rPr>
                <a:t>Knowing</a:t>
              </a:r>
            </a:p>
          </p:txBody>
        </p:sp>
        <p:sp>
          <p:nvSpPr>
            <p:cNvPr id="5" name="Right Brace 4"/>
            <p:cNvSpPr/>
            <p:nvPr/>
          </p:nvSpPr>
          <p:spPr bwMode="auto">
            <a:xfrm>
              <a:off x="4427984" y="4149080"/>
              <a:ext cx="648072" cy="432048"/>
            </a:xfrm>
            <a:prstGeom prst="righ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71600" y="42930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SzPct val="75000"/>
              <a:buFont typeface="Wingdings" charset="2"/>
              <a:buChar char="v"/>
            </a:pPr>
            <a:r>
              <a:rPr lang="en-GB" b="0">
                <a:solidFill>
                  <a:schemeClr val="accent3">
                    <a:lumMod val="50000"/>
                  </a:schemeClr>
                </a:solidFill>
              </a:rPr>
              <a:t>Knowing to act …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80384" y="2636912"/>
            <a:ext cx="3456384" cy="1224136"/>
            <a:chOff x="4427984" y="2780928"/>
            <a:chExt cx="3456384" cy="122413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5076056" y="2996952"/>
              <a:ext cx="2808312" cy="64807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Chalkboard" pitchFamily="-111" charset="0"/>
                </a:rPr>
                <a:t>Knowing about </a:t>
              </a:r>
            </a:p>
          </p:txBody>
        </p:sp>
        <p:sp>
          <p:nvSpPr>
            <p:cNvPr id="10" name="Right Brace 9"/>
            <p:cNvSpPr/>
            <p:nvPr/>
          </p:nvSpPr>
          <p:spPr bwMode="auto">
            <a:xfrm>
              <a:off x="4427984" y="2780928"/>
              <a:ext cx="648072" cy="1224136"/>
            </a:xfrm>
            <a:prstGeom prst="rightBrace">
              <a:avLst/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691680" y="5085184"/>
            <a:ext cx="5112568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Is it enough simply to ‘do’?</a:t>
            </a:r>
          </a:p>
        </p:txBody>
      </p:sp>
    </p:spTree>
    <p:extLst>
      <p:ext uri="{BB962C8B-B14F-4D97-AF65-F5344CB8AC3E}">
        <p14:creationId xmlns:p14="http://schemas.microsoft.com/office/powerpoint/2010/main" val="87397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Epistemological 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1800200"/>
          </a:xfrm>
        </p:spPr>
        <p:txBody>
          <a:bodyPr/>
          <a:lstStyle/>
          <a:p>
            <a:r>
              <a:rPr lang="en-GB"/>
              <a:t>“Practice makes perfect”?</a:t>
            </a:r>
          </a:p>
          <a:p>
            <a:r>
              <a:rPr lang="en-GB"/>
              <a:t>Attempting the tasks I am set ...</a:t>
            </a:r>
          </a:p>
          <a:p>
            <a:pPr marL="457200" lvl="1" indent="0">
              <a:buNone/>
            </a:pPr>
            <a:r>
              <a:rPr lang="en-GB"/>
              <a:t>… somehow leads to learning?</a:t>
            </a:r>
          </a:p>
          <a:p>
            <a:pPr marL="400050"/>
            <a:r>
              <a:rPr lang="en-GB"/>
              <a:t>Reconstructing for myself?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951947"/>
            <a:ext cx="590465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algn="ctr"/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Do as many questions </a:t>
            </a:r>
            <a:br>
              <a:rPr lang="en-GB" sz="2400" b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as you need to do so that </a:t>
            </a:r>
            <a:br>
              <a:rPr lang="en-GB" sz="2400" b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you can do any question of this type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652120" y="4221088"/>
            <a:ext cx="2088232" cy="115212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halkboard" pitchFamily="-111" charset="0"/>
              </a:rPr>
              <a:t>Source of confidence!</a:t>
            </a:r>
          </a:p>
        </p:txBody>
      </p:sp>
    </p:spTree>
    <p:extLst>
      <p:ext uri="{BB962C8B-B14F-4D97-AF65-F5344CB8AC3E}">
        <p14:creationId xmlns:p14="http://schemas.microsoft.com/office/powerpoint/2010/main" val="393438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Making Use of the Whole Psyche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727950" cy="672480"/>
          </a:xfrm>
        </p:spPr>
        <p:txBody>
          <a:bodyPr/>
          <a:lstStyle/>
          <a:p>
            <a:r>
              <a:rPr lang="en-GB"/>
              <a:t>Assenting &amp; Asserting</a:t>
            </a:r>
          </a:p>
          <a:p>
            <a:endParaRPr lang="en-GB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97" y="2860872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39096" y="2154435"/>
            <a:ext cx="3178175" cy="1327151"/>
            <a:chOff x="2912" y="540"/>
            <a:chExt cx="2002" cy="836"/>
          </a:xfrm>
        </p:grpSpPr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470572" y="2178247"/>
            <a:ext cx="3463925" cy="1022349"/>
            <a:chOff x="1546" y="555"/>
            <a:chExt cx="2182" cy="644"/>
          </a:xfrm>
        </p:grpSpPr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1546" y="555"/>
              <a:ext cx="21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Awareness (cognition)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619672" y="2852936"/>
            <a:ext cx="1455738" cy="463551"/>
            <a:chOff x="1010" y="987"/>
            <a:chExt cx="917" cy="292"/>
          </a:xfrm>
        </p:grpSpPr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721147" y="4421385"/>
            <a:ext cx="2528888" cy="1292225"/>
            <a:chOff x="444" y="1968"/>
            <a:chExt cx="1593" cy="814"/>
          </a:xfrm>
        </p:grpSpPr>
        <p:sp>
          <p:nvSpPr>
            <p:cNvPr id="15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5858297" y="3540324"/>
            <a:ext cx="2743200" cy="862013"/>
            <a:chOff x="3680" y="1413"/>
            <a:chExt cx="1728" cy="543"/>
          </a:xfrm>
        </p:grpSpPr>
        <p:sp>
          <p:nvSpPr>
            <p:cNvPr id="18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315122" y="4497585"/>
            <a:ext cx="1449388" cy="2165350"/>
            <a:chOff x="2078" y="2016"/>
            <a:chExt cx="913" cy="1364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2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12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Probing Affordances &amp;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7727950" cy="5832648"/>
          </a:xfrm>
        </p:spPr>
        <p:txBody>
          <a:bodyPr/>
          <a:lstStyle/>
          <a:p>
            <a:r>
              <a:rPr lang="en-GB"/>
              <a:t>Cognitive</a:t>
            </a:r>
          </a:p>
          <a:p>
            <a:pPr lvl="1"/>
            <a:r>
              <a:rPr lang="en-GB"/>
              <a:t>What images, associations, alternative presentations?</a:t>
            </a:r>
          </a:p>
          <a:p>
            <a:pPr lvl="1"/>
            <a:r>
              <a:rPr lang="en-GB"/>
              <a:t>What is available to be learned (what is being varied, what is invariant)?</a:t>
            </a:r>
          </a:p>
          <a:p>
            <a:r>
              <a:rPr lang="en-GB"/>
              <a:t>Behavioural</a:t>
            </a:r>
          </a:p>
          <a:p>
            <a:pPr lvl="1"/>
            <a:r>
              <a:rPr lang="en-GB"/>
              <a:t>What technical terms used or useful</a:t>
            </a:r>
          </a:p>
          <a:p>
            <a:pPr lvl="1"/>
            <a:r>
              <a:rPr lang="en-GB"/>
              <a:t>What inner incantations helpful?</a:t>
            </a:r>
          </a:p>
          <a:p>
            <a:pPr lvl="1"/>
            <a:r>
              <a:rPr lang="en-GB"/>
              <a:t>What specific techniques called upon and developed?</a:t>
            </a:r>
          </a:p>
          <a:p>
            <a:r>
              <a:rPr lang="en-GB"/>
              <a:t>Affective (dispositions &amp; purpose/utility)</a:t>
            </a:r>
          </a:p>
          <a:p>
            <a:pPr lvl="1"/>
            <a:r>
              <a:rPr lang="en-GB"/>
              <a:t>Where are the techniques useful?</a:t>
            </a:r>
          </a:p>
          <a:p>
            <a:pPr lvl="1"/>
            <a:r>
              <a:rPr lang="en-GB"/>
              <a:t>How are exercises seen by learners (epistemic stances)</a:t>
            </a:r>
          </a:p>
          <a:p>
            <a:r>
              <a:rPr lang="en-GB"/>
              <a:t>Attention-Will</a:t>
            </a:r>
          </a:p>
          <a:p>
            <a:pPr lvl="1"/>
            <a:r>
              <a:rPr lang="en-GB"/>
              <a:t>What was worth stressing and what ignoring?</a:t>
            </a:r>
          </a:p>
          <a:p>
            <a:pPr lvl="1"/>
            <a:r>
              <a:rPr lang="en-GB"/>
              <a:t>What properties called upon</a:t>
            </a:r>
          </a:p>
          <a:p>
            <a:pPr lvl="1"/>
            <a:r>
              <a:rPr lang="en-GB"/>
              <a:t>What relationships recognised?</a:t>
            </a:r>
          </a:p>
        </p:txBody>
      </p:sp>
    </p:spTree>
    <p:extLst>
      <p:ext uri="{BB962C8B-B14F-4D97-AF65-F5344CB8AC3E}">
        <p14:creationId xmlns:p14="http://schemas.microsoft.com/office/powerpoint/2010/main" val="234033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Strategies for Use with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5616624"/>
          </a:xfrm>
        </p:spPr>
        <p:txBody>
          <a:bodyPr/>
          <a:lstStyle/>
          <a:p>
            <a:r>
              <a:rPr lang="en-GB" sz="2400"/>
              <a:t>Sort collection of different contexts, different variants, different parameters</a:t>
            </a:r>
          </a:p>
          <a:p>
            <a:r>
              <a:rPr lang="en-GB" sz="2400"/>
              <a:t>Characterise odd one out from three instances</a:t>
            </a:r>
          </a:p>
          <a:p>
            <a:r>
              <a:rPr lang="en-GB" sz="2400"/>
              <a:t>Put in order of anticipated challenge</a:t>
            </a:r>
          </a:p>
          <a:p>
            <a:r>
              <a:rPr lang="en-GB" sz="2400"/>
              <a:t>Do as many as you need to in order to be able to do any question of this type</a:t>
            </a:r>
          </a:p>
          <a:p>
            <a:r>
              <a:rPr lang="en-GB" sz="2400"/>
              <a:t>Construct (and do) an Easy, Hard, Peculiar and where possible, General task of this type</a:t>
            </a:r>
          </a:p>
          <a:p>
            <a:r>
              <a:rPr lang="en-GB" sz="2400"/>
              <a:t>Decide between appropriate and flawed solutions</a:t>
            </a:r>
          </a:p>
          <a:p>
            <a:r>
              <a:rPr lang="en-GB" sz="2400"/>
              <a:t>Describe how to recognise a task ‘of this type’;</a:t>
            </a:r>
            <a:br>
              <a:rPr lang="en-GB" sz="2400"/>
            </a:br>
            <a:r>
              <a:rPr lang="en-GB" sz="2400"/>
              <a:t>Tell someone ‘how to do a task of this type’</a:t>
            </a:r>
          </a:p>
          <a:p>
            <a:r>
              <a:rPr lang="en-GB" sz="2400"/>
              <a:t>What are tasks like these accomplishing (narrative about place in mathematics)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7213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Narratives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1656184"/>
          </a:xfrm>
        </p:spPr>
        <p:txBody>
          <a:bodyPr/>
          <a:lstStyle/>
          <a:p>
            <a:r>
              <a:rPr lang="en-GB"/>
              <a:t>Reconstructing</a:t>
            </a:r>
          </a:p>
          <a:p>
            <a:r>
              <a:rPr lang="en-GB"/>
              <a:t>Expressing for themselves</a:t>
            </a:r>
          </a:p>
          <a:p>
            <a:r>
              <a:rPr lang="en-GB"/>
              <a:t>Communicating</a:t>
            </a:r>
          </a:p>
        </p:txBody>
      </p:sp>
    </p:spTree>
    <p:extLst>
      <p:ext uri="{BB962C8B-B14F-4D97-AF65-F5344CB8AC3E}">
        <p14:creationId xmlns:p14="http://schemas.microsoft.com/office/powerpoint/2010/main" val="198345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technical terms involved?</a:t>
            </a:r>
          </a:p>
          <a:p>
            <a:r>
              <a:rPr lang="en-GB"/>
              <a:t>What concepts called upon?</a:t>
            </a:r>
          </a:p>
          <a:p>
            <a:r>
              <a:rPr lang="en-GB"/>
              <a:t>What mathematical themes encountered?</a:t>
            </a:r>
          </a:p>
          <a:p>
            <a:r>
              <a:rPr lang="en-GB"/>
              <a:t>What mathematical powers used (and developed)?</a:t>
            </a:r>
          </a:p>
          <a:p>
            <a:r>
              <a:rPr lang="en-GB"/>
              <a:t>What links or associations with other mathematical topics or techniques?</a:t>
            </a:r>
          </a:p>
        </p:txBody>
      </p:sp>
    </p:spTree>
    <p:extLst>
      <p:ext uri="{BB962C8B-B14F-4D97-AF65-F5344CB8AC3E}">
        <p14:creationId xmlns:p14="http://schemas.microsoft.com/office/powerpoint/2010/main" val="107359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Some Sample Exercises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Experience for YOU!</a:t>
            </a:r>
          </a:p>
        </p:txBody>
      </p:sp>
    </p:spTree>
    <p:extLst>
      <p:ext uri="{BB962C8B-B14F-4D97-AF65-F5344CB8AC3E}">
        <p14:creationId xmlns:p14="http://schemas.microsoft.com/office/powerpoint/2010/main" val="230746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Practicing to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Easy (simple), Peculiar, Hard, General</a:t>
            </a:r>
          </a:p>
          <a:p>
            <a:r>
              <a:rPr lang="en-GB"/>
              <a:t>Show me that you know how to do questions like these</a:t>
            </a:r>
          </a:p>
          <a:p>
            <a:r>
              <a:rPr lang="en-GB"/>
              <a:t>Of what is this an example?</a:t>
            </a:r>
          </a:p>
          <a:p>
            <a:r>
              <a:rPr lang="en-GB"/>
              <a:t>From ‘Doing’ to ‘Undoing’</a:t>
            </a:r>
          </a:p>
          <a:p>
            <a:r>
              <a:rPr lang="en-GB"/>
              <a:t>Constrained Construction</a:t>
            </a:r>
          </a:p>
          <a:p>
            <a:r>
              <a:rPr lang="en-GB"/>
              <a:t>Another &amp; Another</a:t>
            </a:r>
          </a:p>
          <a:p>
            <a:r>
              <a:rPr lang="en-GB"/>
              <a:t>Narratives</a:t>
            </a:r>
          </a:p>
          <a:p>
            <a:r>
              <a:rPr lang="en-GB"/>
              <a:t>Card Sorts</a:t>
            </a:r>
          </a:p>
        </p:txBody>
      </p:sp>
    </p:spTree>
    <p:extLst>
      <p:ext uri="{BB962C8B-B14F-4D97-AF65-F5344CB8AC3E}">
        <p14:creationId xmlns:p14="http://schemas.microsoft.com/office/powerpoint/2010/main" val="354226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 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26876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Jhm @ open.ac.uk</a:t>
            </a:r>
          </a:p>
          <a:p>
            <a:r>
              <a:rPr lang="en-GB" b="0">
                <a:solidFill>
                  <a:srgbClr val="000000"/>
                </a:solidFill>
              </a:rPr>
              <a:t>mcs.open.ac.uk/jhm3</a:t>
            </a:r>
            <a:r>
              <a:rPr lang="en-GB" b="0"/>
              <a:t>  </a:t>
            </a:r>
            <a:r>
              <a:rPr lang="en-GB" b="0">
                <a:solidFill>
                  <a:schemeClr val="bg1">
                    <a:lumMod val="75000"/>
                  </a:schemeClr>
                </a:solidFill>
              </a:rPr>
              <a:t>[go to ‘presentations’]</a:t>
            </a:r>
          </a:p>
          <a:p>
            <a:endParaRPr lang="en-GB" b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b="0">
                <a:solidFill>
                  <a:schemeClr val="accent3">
                    <a:lumMod val="50000"/>
                  </a:schemeClr>
                </a:solidFill>
              </a:rPr>
              <a:t>Learning &amp; Doing Mathematics (Tarquin)</a:t>
            </a:r>
          </a:p>
          <a:p>
            <a:r>
              <a:rPr lang="en-GB" b="0">
                <a:solidFill>
                  <a:schemeClr val="accent3">
                    <a:lumMod val="50000"/>
                  </a:schemeClr>
                </a:solidFill>
              </a:rPr>
              <a:t>Designing &amp; Using Mathematical Tasks (Tarquin)</a:t>
            </a:r>
          </a:p>
        </p:txBody>
      </p:sp>
    </p:spTree>
    <p:extLst>
      <p:ext uri="{BB962C8B-B14F-4D97-AF65-F5344CB8AC3E}">
        <p14:creationId xmlns:p14="http://schemas.microsoft.com/office/powerpoint/2010/main" val="36327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Relational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1728192"/>
          </a:xfrm>
        </p:spPr>
        <p:txBody>
          <a:bodyPr/>
          <a:lstStyle/>
          <a:p>
            <a:r>
              <a:rPr lang="en-GB"/>
              <a:t>Raise you hand when you have decided whether the following is true</a:t>
            </a:r>
          </a:p>
          <a:p>
            <a:r>
              <a:rPr lang="en-GB"/>
              <a:t>23 – 19 + 17 + 19 = 40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860032" y="1700808"/>
            <a:ext cx="2880320" cy="100811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Jumping in and calculating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084168" y="2564904"/>
            <a:ext cx="2880320" cy="1728192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000000"/>
                </a:solidFill>
                <a:latin typeface="Chalkboard" pitchFamily="-111" charset="0"/>
              </a:rPr>
              <a:t>Starting to calculate, then realising you don’t have to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732240" y="4221088"/>
            <a:ext cx="2232248" cy="108012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000000"/>
                </a:solidFill>
                <a:latin typeface="Chalkboard" pitchFamily="-111" charset="0"/>
              </a:rPr>
              <a:t>Pausing and looking first!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824" y="2545740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43 + 79 – 42 = 80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080" y="31938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37 + 52 – 32 = 57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378904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1453 + 4639 – 1659 – 4433 = 0 </a:t>
            </a:r>
            <a:endParaRPr lang="en-GB"/>
          </a:p>
        </p:txBody>
      </p:sp>
      <p:sp>
        <p:nvSpPr>
          <p:cNvPr id="10" name="Rounded Rectangle 9"/>
          <p:cNvSpPr/>
          <p:nvPr/>
        </p:nvSpPr>
        <p:spPr bwMode="auto">
          <a:xfrm>
            <a:off x="4427984" y="2852936"/>
            <a:ext cx="2880320" cy="72008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9552" y="4293096"/>
            <a:ext cx="2520280" cy="504056"/>
            <a:chOff x="539552" y="4293096"/>
            <a:chExt cx="2520280" cy="504056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539552" y="4293096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3059832" y="4293096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755576" y="4293096"/>
            <a:ext cx="3744416" cy="648072"/>
            <a:chOff x="539552" y="4293096"/>
            <a:chExt cx="2520280" cy="504056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V="1">
              <a:off x="539552" y="4293096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059832" y="4293096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1763688" y="4293096"/>
            <a:ext cx="2520280" cy="504056"/>
            <a:chOff x="539552" y="4293096"/>
            <a:chExt cx="2520280" cy="504056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539552" y="4293096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3059832" y="4293096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Rounded Rectangle 21"/>
          <p:cNvSpPr/>
          <p:nvPr/>
        </p:nvSpPr>
        <p:spPr bwMode="auto">
          <a:xfrm>
            <a:off x="323528" y="5157192"/>
            <a:ext cx="6552728" cy="79208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In how</a:t>
            </a:r>
            <a:r>
              <a:rPr kumimoji="0" lang="en-GB" sz="28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many different ways can you …</a:t>
            </a:r>
            <a:endParaRPr kumimoji="0" lang="en-GB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995936" y="5805264"/>
            <a:ext cx="3528392" cy="79208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Make up your own!</a:t>
            </a:r>
          </a:p>
        </p:txBody>
      </p:sp>
    </p:spTree>
    <p:extLst>
      <p:ext uri="{BB962C8B-B14F-4D97-AF65-F5344CB8AC3E}">
        <p14:creationId xmlns:p14="http://schemas.microsoft.com/office/powerpoint/2010/main" val="41244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  <p:bldP spid="1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764704"/>
            <a:ext cx="81915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Revision of Ratio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37" y="2528664"/>
            <a:ext cx="1384300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771800" y="5301208"/>
            <a:ext cx="6048672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What is achieved by ‘doing’ all of these?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63688" y="4149080"/>
            <a:ext cx="6768752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After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 15 minutes, </a:t>
            </a:r>
            <a:br>
              <a:rPr kumimoji="0" lang="en-GB" sz="24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</a:br>
            <a:r>
              <a:rPr kumimoji="0" lang="en-GB" sz="24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what question might learners be working on</a:t>
            </a: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915816" y="6093296"/>
            <a:ext cx="6048672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What else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 could be done with</a:t>
            </a: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 these?</a:t>
            </a:r>
          </a:p>
        </p:txBody>
      </p:sp>
    </p:spTree>
    <p:extLst>
      <p:ext uri="{BB962C8B-B14F-4D97-AF65-F5344CB8AC3E}">
        <p14:creationId xmlns:p14="http://schemas.microsoft.com/office/powerpoint/2010/main" val="15599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Exploring Ratio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number 15 has been divided in some ratio and the parts are both integers. In how many different ways can this be done? Generalise!</a:t>
            </a:r>
          </a:p>
          <a:p>
            <a:r>
              <a:rPr lang="en-GB"/>
              <a:t>If some number has been divided in the ratio </a:t>
            </a:r>
            <a:br>
              <a:rPr lang="en-GB"/>
            </a:br>
            <a:r>
              <a:rPr lang="en-GB"/>
              <a:t>3 : 2, and one of the parts is 12, what could the other part be? Generalise!</a:t>
            </a:r>
          </a:p>
          <a:p>
            <a:r>
              <a:rPr lang="en-GB"/>
              <a:t>If some number has been divided in the ratio </a:t>
            </a:r>
            <a:br>
              <a:rPr lang="en-GB"/>
            </a:br>
            <a:r>
              <a:rPr lang="en-GB"/>
              <a:t>5 : 2, and the difference in the parts is 6, what could the original number have been? Generalise!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131840" y="5517232"/>
            <a:ext cx="5040560" cy="79208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Student Generated ‘Practice’</a:t>
            </a:r>
          </a:p>
        </p:txBody>
      </p:sp>
    </p:spTree>
    <p:extLst>
      <p:ext uri="{BB962C8B-B14F-4D97-AF65-F5344CB8AC3E}">
        <p14:creationId xmlns:p14="http://schemas.microsoft.com/office/powerpoint/2010/main" val="270842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Investments</a:t>
            </a:r>
            <a:r>
              <a:rPr lang="en-GB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18003"/>
            <a:ext cx="8136904" cy="56793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3419872" y="188640"/>
            <a:ext cx="5724128" cy="64807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732600"/>
                </a:solidFill>
                <a:effectLst/>
                <a:latin typeface="Chalkboard" pitchFamily="-111" charset="0"/>
              </a:rPr>
              <a:t>What is the same &amp;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339367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756320"/>
          </a:xfrm>
        </p:spPr>
        <p:txBody>
          <a:bodyPr/>
          <a:lstStyle/>
          <a:p>
            <a:r>
              <a:rPr lang="en-GB"/>
              <a:t>Simple &amp; Compound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6336704" cy="936104"/>
          </a:xfrm>
        </p:spPr>
        <p:txBody>
          <a:bodyPr/>
          <a:lstStyle/>
          <a:p>
            <a:r>
              <a:rPr lang="en-GB"/>
              <a:t>What is the same and different about</a:t>
            </a:r>
          </a:p>
          <a:p>
            <a:pPr marL="457200" lvl="1" indent="0">
              <a:buNone/>
            </a:pPr>
            <a:r>
              <a:rPr lang="en-GB" sz="2400" i="1"/>
              <a:t>P</a:t>
            </a:r>
            <a:r>
              <a:rPr lang="en-GB" sz="2400"/>
              <a:t>(1 + </a:t>
            </a:r>
            <a:r>
              <a:rPr lang="en-GB" sz="2400" i="1"/>
              <a:t>ni</a:t>
            </a:r>
            <a:r>
              <a:rPr lang="en-GB" sz="2400"/>
              <a:t>) and </a:t>
            </a:r>
            <a:r>
              <a:rPr lang="en-GB" sz="2400" i="1"/>
              <a:t>P</a:t>
            </a:r>
            <a:r>
              <a:rPr lang="en-GB" sz="2400"/>
              <a:t>(1 + i)</a:t>
            </a:r>
            <a:r>
              <a:rPr lang="en-GB" sz="2400" i="1" baseline="30000"/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6341258"/>
            <a:ext cx="399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90"/>
                </a:solidFill>
              </a:rPr>
              <a:t>SiyVula Grade 10 p192ff, 200ff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627784" y="2204864"/>
            <a:ext cx="5688632" cy="115212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How do you think about these two formulae?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995936" y="3212976"/>
            <a:ext cx="4320480" cy="72008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>
                <a:solidFill>
                  <a:srgbClr val="000000"/>
                </a:solidFill>
                <a:latin typeface="Chalkboard" pitchFamily="-111" charset="0"/>
              </a:rPr>
              <a:t>Any images or diagrams?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76056" y="3861048"/>
            <a:ext cx="3240360" cy="108012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>
                <a:solidFill>
                  <a:schemeClr val="tx2"/>
                </a:solidFill>
                <a:latin typeface="Chalkboard" pitchFamily="-111" charset="0"/>
              </a:rPr>
              <a:t>How do you know which to use?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040" y="414908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457200"/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What is the relation between simple interest and compound interest?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547664" y="5517232"/>
            <a:ext cx="4176464" cy="576064"/>
          </a:xfrm>
          <a:prstGeom prst="roundRect">
            <a:avLst/>
          </a:prstGeom>
          <a:solidFill>
            <a:srgbClr val="FFF0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rPr>
              <a:t>When are they the same?</a:t>
            </a:r>
          </a:p>
        </p:txBody>
      </p:sp>
    </p:spTree>
    <p:extLst>
      <p:ext uri="{BB962C8B-B14F-4D97-AF65-F5344CB8AC3E}">
        <p14:creationId xmlns:p14="http://schemas.microsoft.com/office/powerpoint/2010/main" val="83156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8369</TotalTime>
  <Words>2356</Words>
  <Application>Microsoft Macintosh PowerPoint</Application>
  <PresentationFormat>On-screen Show (4:3)</PresentationFormat>
  <Paragraphs>390</Paragraphs>
  <Slides>41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Yellow on Blue</vt:lpstr>
      <vt:lpstr>Title &amp; Bullets</vt:lpstr>
      <vt:lpstr>Blank Presentation</vt:lpstr>
      <vt:lpstr>Equation</vt:lpstr>
      <vt:lpstr>Exploiting Exercises in order to develop Conceptual Appreciation</vt:lpstr>
      <vt:lpstr>Conjectures</vt:lpstr>
      <vt:lpstr>Studying</vt:lpstr>
      <vt:lpstr>Some Sample Exercises</vt:lpstr>
      <vt:lpstr>Relational Thinking</vt:lpstr>
      <vt:lpstr>Revision of Ratio Division</vt:lpstr>
      <vt:lpstr>Exploring Ratio Division</vt:lpstr>
      <vt:lpstr>Investments:</vt:lpstr>
      <vt:lpstr>Simple &amp; Compound Interest</vt:lpstr>
      <vt:lpstr>¾ and ½ </vt:lpstr>
      <vt:lpstr>Fraction Addition</vt:lpstr>
      <vt:lpstr>PowerPoint Presentation</vt:lpstr>
      <vt:lpstr>Simultaneous Equations</vt:lpstr>
      <vt:lpstr>What is being varied?</vt:lpstr>
      <vt:lpstr>What is being varied?</vt:lpstr>
      <vt:lpstr>Doing &amp; Undoing</vt:lpstr>
      <vt:lpstr>Least Common Multiples</vt:lpstr>
      <vt:lpstr>Make Up One … Like This</vt:lpstr>
      <vt:lpstr>Doing &amp; Undoing</vt:lpstr>
      <vt:lpstr>Of What is This an Example?</vt:lpstr>
      <vt:lpstr>Practicing Recurring Decimals</vt:lpstr>
      <vt:lpstr>Constrained Construction</vt:lpstr>
      <vt:lpstr>Another &amp; Another</vt:lpstr>
      <vt:lpstr>Fraction Actions</vt:lpstr>
      <vt:lpstr>More Fraction Actions</vt:lpstr>
      <vt:lpstr>Counting Out</vt:lpstr>
      <vt:lpstr>Doing &amp; Undoing</vt:lpstr>
      <vt:lpstr>What’s the Same &amp; What’s Different?</vt:lpstr>
      <vt:lpstr>A Card Sorting Tasks</vt:lpstr>
      <vt:lpstr>Word Problems</vt:lpstr>
      <vt:lpstr>Word Problem Variation</vt:lpstr>
      <vt:lpstr>Reflections &amp;  Theoretical Considerations</vt:lpstr>
      <vt:lpstr>Epistemology …</vt:lpstr>
      <vt:lpstr>Epistemological Stances</vt:lpstr>
      <vt:lpstr>Making Use of the Whole Psyche</vt:lpstr>
      <vt:lpstr>Probing Affordances &amp; Potential</vt:lpstr>
      <vt:lpstr>Strategies for Use with Exercises</vt:lpstr>
      <vt:lpstr>Narratives</vt:lpstr>
      <vt:lpstr>Reflection Strategies</vt:lpstr>
      <vt:lpstr>From Practicing to Understanding</vt:lpstr>
      <vt:lpstr>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310</cp:revision>
  <dcterms:created xsi:type="dcterms:W3CDTF">2009-05-15T05:15:20Z</dcterms:created>
  <dcterms:modified xsi:type="dcterms:W3CDTF">2013-06-10T05:16:14Z</dcterms:modified>
</cp:coreProperties>
</file>