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25"/>
  </p:notesMasterIdLst>
  <p:handoutMasterIdLst>
    <p:handoutMasterId r:id="rId26"/>
  </p:handoutMasterIdLst>
  <p:sldIdLst>
    <p:sldId id="256" r:id="rId4"/>
    <p:sldId id="295" r:id="rId5"/>
    <p:sldId id="264" r:id="rId6"/>
    <p:sldId id="283" r:id="rId7"/>
    <p:sldId id="293" r:id="rId8"/>
    <p:sldId id="294" r:id="rId9"/>
    <p:sldId id="289" r:id="rId10"/>
    <p:sldId id="273" r:id="rId11"/>
    <p:sldId id="261" r:id="rId12"/>
    <p:sldId id="287" r:id="rId13"/>
    <p:sldId id="260" r:id="rId14"/>
    <p:sldId id="290" r:id="rId15"/>
    <p:sldId id="285" r:id="rId16"/>
    <p:sldId id="280" r:id="rId17"/>
    <p:sldId id="286" r:id="rId18"/>
    <p:sldId id="265" r:id="rId19"/>
    <p:sldId id="269" r:id="rId20"/>
    <p:sldId id="292" r:id="rId21"/>
    <p:sldId id="277" r:id="rId22"/>
    <p:sldId id="288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F956017-0408-9B42-91DA-415F479CF8E2}">
          <p14:sldIdLst>
            <p14:sldId id="256"/>
            <p14:sldId id="295"/>
            <p14:sldId id="264"/>
            <p14:sldId id="283"/>
            <p14:sldId id="293"/>
            <p14:sldId id="294"/>
            <p14:sldId id="289"/>
            <p14:sldId id="273"/>
            <p14:sldId id="261"/>
            <p14:sldId id="287"/>
            <p14:sldId id="260"/>
            <p14:sldId id="290"/>
            <p14:sldId id="285"/>
            <p14:sldId id="280"/>
            <p14:sldId id="286"/>
            <p14:sldId id="265"/>
            <p14:sldId id="269"/>
            <p14:sldId id="292"/>
          </p14:sldIdLst>
        </p14:section>
        <p14:section name="Meta-Reflections" id="{2F6FF478-0BC9-AE43-9255-C9450E63040F}">
          <p14:sldIdLst>
            <p14:sldId id="277"/>
            <p14:sldId id="288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8000"/>
    <a:srgbClr val="000000"/>
    <a:srgbClr val="CCFF66"/>
    <a:srgbClr val="B1CEFA"/>
    <a:srgbClr val="FFB5C2"/>
    <a:srgbClr val="AAAEF9"/>
    <a:srgbClr val="00FFFF"/>
    <a:srgbClr val="083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00" autoAdjust="0"/>
  </p:normalViewPr>
  <p:slideViewPr>
    <p:cSldViewPr>
      <p:cViewPr>
        <p:scale>
          <a:sx n="75" d="100"/>
          <a:sy n="75" d="100"/>
        </p:scale>
        <p:origin x="-3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DCB2DE-1815-EE4E-A21A-3B25BE3CFD80}" type="datetime1">
              <a:rPr lang="en-US"/>
              <a:pPr>
                <a:defRPr/>
              </a:pPr>
              <a:t>02/06/2012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9BD20D-7963-104A-BF19-9182DE178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5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D22E2BE1-B86F-7041-BC73-58CC951CAC96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Parking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Make up one Like this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9B6A1C3B-CC8D-F84E-B235-7FC42EBE7419}" type="slidenum">
              <a:rPr lang="en-US" sz="1200" b="0">
                <a:latin typeface="Lucida Grande" charset="0"/>
              </a:rPr>
              <a:pPr/>
              <a:t>3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D84748A6-9B89-314E-A200-05317143A334}" type="slidenum">
              <a:rPr lang="en-US" sz="1200" b="0">
                <a:latin typeface="Lucida Grande" charset="0"/>
              </a:rPr>
              <a:pPr/>
              <a:t>8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CC7319D7-36AD-B245-A158-21BF8B38C594}" type="slidenum">
              <a:rPr lang="en-US" sz="1200" b="0">
                <a:latin typeface="Lucida Grande" charset="0"/>
              </a:rPr>
              <a:pPr/>
              <a:t>9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Dave Hewitt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THOAN sequences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What operation applied</a:t>
            </a:r>
            <a:r>
              <a:rPr lang="en-US" baseline="0">
                <a:ea typeface="ＭＳ Ｐゴシック" charset="0"/>
                <a:cs typeface="ＭＳ Ｐゴシック" charset="0"/>
              </a:rPr>
              <a:t> four times is the same as ‘adding 3’?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about exponentiation?</a:t>
            </a:r>
          </a:p>
          <a:p>
            <a:r>
              <a:rPr lang="en-GB"/>
              <a:t>What operation, performed twice, multiplies by 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80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Flexibility</a:t>
            </a:r>
          </a:p>
          <a:p>
            <a:r>
              <a:rPr lang="en-GB"/>
              <a:t>Generalisation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7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promote reflection on the relationship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6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D1DCA95-1F87-1041-9AC8-CE999BDE60B8}" type="slidenum">
              <a:rPr lang="en-US" sz="1200" b="0">
                <a:latin typeface="Lucida Grande" charset="0"/>
              </a:rPr>
              <a:pPr/>
              <a:t>19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0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23B9-8E80-FB49-A2F2-A4D4F317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5308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F843-D0BD-4F42-9EDE-4FD1761D7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9928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314E-749C-3C4A-A626-F2BCF684E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870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4508-4946-C244-BD43-E1B93D172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0462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FDCCB-1233-6C47-9921-49A4E7E0A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096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67B6-50AB-4B46-8A3C-9347F8F05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3930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C5CDD-96E8-8F43-A073-27E5D77B4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031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2842-6336-E24C-88AB-47E27D40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7850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EE7E1-6272-E948-8E85-5089E776B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6975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DC0EB-61AB-EC48-AB74-7BE6EC42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1036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4BD3-7B04-A341-A9D8-867CC1174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0924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A237-D4DC-6144-A709-2476EA531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6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E8B1-5056-5341-A126-EC6ECBD93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5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0BB0-FDCA-CC45-A66D-490A8E8BE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75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B673-5E03-9544-AE91-60C62BB71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2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37F7-3FA9-5E4A-8473-9D6DF24CD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9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636CA-4607-114F-A919-3B5A3BF81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23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34B5-5A96-4944-A604-78EF0503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547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9B08-981F-A246-9437-329A83DA6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1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7E130-7867-0E47-8388-EFE701A5B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4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A78A-5310-FF44-A5C0-A115D9153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3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8DEB-A1DF-A746-A56D-EA0CA236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9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47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77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0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2513"/>
            <a:ext cx="8064500" cy="475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-36513" y="6516688"/>
            <a:ext cx="6858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1D55CB-82EA-0247-82A5-A62AB14447E3}" type="slidenum">
              <a:rPr lang="en-US" sz="1800" b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800" b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charset="2"/>
        <a:buChar char="u"/>
        <a:defRPr sz="24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9059C8A9-968C-0345-A476-9F6D949EB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charset="0"/>
          <a:ea typeface="ヒラギノ角ゴ Pro W3" charset="-128"/>
          <a:cs typeface="ヒラギノ角ゴ Pro W3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charset="0"/>
          <a:ea typeface="ヒラギノ角ゴ Pro W3" charset="-128"/>
          <a:cs typeface="ヒラギノ角ゴ Pro W3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charset="0"/>
          <a:ea typeface="ヒラギノ角ゴ Pro W3" charset="-128"/>
          <a:cs typeface="ヒラギノ角ゴ Pro W3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charset="0"/>
          <a:ea typeface="ヒラギノ角ゴ Pro W3" charset="-128"/>
          <a:cs typeface="ヒラギノ角ゴ Pro W3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charset="0"/>
          <a:ea typeface="ヒラギノ角ゴ Pro W3" charset="-128"/>
          <a:cs typeface="ヒラギノ角ゴ Pro W3" charset="-128"/>
          <a:sym typeface="Chalkboar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charset="0"/>
          <a:ea typeface="ヒラギノ角ゴ Pro W3" charset="-128"/>
          <a:cs typeface="ヒラギノ角ゴ Pro W3" charset="-128"/>
          <a:sym typeface="Chalkboar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charset="0"/>
          <a:ea typeface="ヒラギノ角ゴ Pro W3" charset="-128"/>
          <a:cs typeface="ヒラギノ角ゴ Pro W3" charset="-128"/>
          <a:sym typeface="Chalkboar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charset="0"/>
          <a:ea typeface="ヒラギノ角ゴ Pro W3" charset="-128"/>
          <a:cs typeface="ヒラギノ角ゴ Pro W3" charset="-128"/>
          <a:sym typeface="Chalkboard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 W6" charset="-128"/>
          <a:cs typeface="ヒラギノ明朝 Pro W6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 W6" charset="-128"/>
          <a:cs typeface="ヒラギノ明朝 Pro W6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 W6" charset="-128"/>
          <a:cs typeface="ヒラギノ明朝 Pro W6" charset="-128"/>
          <a:sym typeface="Hoefler Text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 W6" charset="-128"/>
          <a:cs typeface="ヒラギノ明朝 Pro W6" charset="-128"/>
          <a:sym typeface="Hoefler Text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 W6" charset="-128"/>
          <a:cs typeface="ヒラギノ明朝 Pro W6" charset="-128"/>
          <a:sym typeface="Hoefler Text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 W6" charset="-128"/>
          <a:cs typeface="ヒラギノ明朝 Pro W6" charset="-128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2A8EEDC7-3774-E642-BC00-F135745C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hm3/Documents/Files/%20%20%20%20Current%20Activities/%20%20%20%20%20Events%202012/05.26-30%20May%20Singapore/Plenary/Applets/Altitudinal%20Squares/Altitudinal%20Squares.html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hm3/Documents/Files/%20%20%20%20Current%20Activities/%20%20%20%20%20Events%202012/05.26-30%20May%20Singapore/Plenary/Applets/Carpets/Two%20Carpets.html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jhm3/Documents/Files/%20%20%20%20Current%20Activities/%20%20%20%20%20Events%202012/05.26-30%20May%20Singapore/Plenary/Applets/Patterns%20from%202/Patterns%20from%202.c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hm3/Documents/Files/%20%20%20%20Current%20Activities/%20%20%20%20%20Events%202012/05.26-30%20May%20Singapore/Plenary/Applets/More%20or%20Less/More%20or%20Less.html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772816"/>
            <a:ext cx="7488435" cy="2566342"/>
          </a:xfrm>
        </p:spPr>
        <p:txBody>
          <a:bodyPr anchor="t"/>
          <a:lstStyle/>
          <a:p>
            <a:pPr algn="ctr">
              <a:defRPr/>
            </a:pPr>
            <a:r>
              <a:rPr lang="en-GB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Working with the Whole Psyche: </a:t>
            </a:r>
            <a:br>
              <a:rPr lang="en-GB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can a teacher do for students?</a:t>
            </a:r>
            <a:br>
              <a:rPr lang="en-GB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2800" dirty="0">
                <a:solidFill>
                  <a:srgbClr val="00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Nurturing Reflective Learners Mathematically</a:t>
            </a:r>
            <a:br>
              <a:rPr lang="en-GB" sz="2800" dirty="0">
                <a:solidFill>
                  <a:srgbClr val="00FFFF"/>
                </a:solidFill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sz="2800" dirty="0">
                <a:solidFill>
                  <a:srgbClr val="00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in Secondary School</a:t>
            </a:r>
            <a:r>
              <a:rPr lang="en-GB" sz="2800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sz="2800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sz="2800" dirty="0"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br>
              <a:rPr lang="en-GB" sz="2800" dirty="0">
                <a:latin typeface="Chalkboard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998940" y="4572000"/>
            <a:ext cx="303182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Mason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AME-SMS Singapore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May 2012</a:t>
            </a: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GB" sz="1800" b="0" dirty="0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The Open University</a:t>
                </a:r>
              </a:p>
              <a:p>
                <a:pPr algn="ctr">
                  <a:defRPr/>
                </a:pPr>
                <a:r>
                  <a:rPr lang="en-GB" sz="1800" b="0" dirty="0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Maths </a:t>
                </a:r>
                <a:r>
                  <a:rPr lang="en-GB" sz="1800" b="0" dirty="0" err="1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Dept</a:t>
                </a:r>
                <a:endParaRPr lang="en-GB" sz="1800" b="0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GB" sz="1800" b="0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University of Oxford</a:t>
                </a:r>
              </a:p>
              <a:p>
                <a:pPr algn="ctr">
                  <a:defRPr/>
                </a:pPr>
                <a:r>
                  <a:rPr lang="en-GB" sz="1800" b="0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Doing &amp; Undoing Multiplicatively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513"/>
            <a:ext cx="8892480" cy="3744639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What are analogues for multiplication?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★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What undoes 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multiplying by 3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★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What undoes 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dividing by 4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★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What undoes ‘multiplying by 3 and then dividing by 4’?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★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What undoes 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multiplying by 3/4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1371600" lvl="2" indent="-457200">
              <a:lnSpc>
                <a:spcPct val="90000"/>
              </a:lnSpc>
              <a:buClrTx/>
              <a:buSzPct val="75000"/>
              <a:buFont typeface="Wingdings" charset="2"/>
              <a:buChar char="u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Two different expressions!</a:t>
            </a:r>
          </a:p>
          <a:p>
            <a:pPr marL="1428750" lvl="2" indent="-514350">
              <a:lnSpc>
                <a:spcPct val="90000"/>
              </a:lnSpc>
              <a:buClrTx/>
              <a:buSzPct val="75000"/>
              <a:buFont typeface="Lucida Grande"/>
              <a:buChar char="✓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‘Dividing by 3/4’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or ‘multiplying by 4 and dividing by 3’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★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What operation undoes ‘dividing 24 by’?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483768" y="5589240"/>
            <a:ext cx="6336704" cy="720080"/>
          </a:xfrm>
          <a:prstGeom prst="wedgeRoundRectCallout">
            <a:avLst>
              <a:gd name="adj1" fmla="val -52710"/>
              <a:gd name="adj2" fmla="val -132346"/>
              <a:gd name="adj3" fmla="val 16667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 charset="0"/>
              </a:rPr>
              <a:t>What question am I going to ask you next?</a:t>
            </a:r>
          </a:p>
        </p:txBody>
      </p:sp>
    </p:spTree>
    <p:extLst>
      <p:ext uri="{BB962C8B-B14F-4D97-AF65-F5344CB8AC3E}">
        <p14:creationId xmlns:p14="http://schemas.microsoft.com/office/powerpoint/2010/main" val="313584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Reflection 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What got me stuck? Unstuck?</a:t>
            </a:r>
          </a:p>
          <a:p>
            <a:pPr>
              <a:defRPr/>
            </a:pPr>
            <a:r>
              <a:rPr lang="en-GB"/>
              <a:t>What actions were effective?</a:t>
            </a:r>
          </a:p>
          <a:p>
            <a:pPr lvl="1">
              <a:defRPr/>
            </a:pPr>
            <a:r>
              <a:rPr lang="en-GB"/>
              <a:t>What made them effective?</a:t>
            </a:r>
          </a:p>
          <a:p>
            <a:pPr>
              <a:defRPr/>
            </a:pPr>
            <a:r>
              <a:rPr lang="en-GB"/>
              <a:t>What actions were ineffective?</a:t>
            </a:r>
          </a:p>
          <a:p>
            <a:pPr lvl="1">
              <a:defRPr/>
            </a:pPr>
            <a:r>
              <a:rPr lang="en-GB"/>
              <a:t>What made them ineffective?</a:t>
            </a:r>
          </a:p>
          <a:p>
            <a:pPr>
              <a:defRPr/>
            </a:pPr>
            <a:r>
              <a:rPr lang="en-GB"/>
              <a:t>What powers called upon?</a:t>
            </a:r>
          </a:p>
          <a:p>
            <a:pPr>
              <a:defRPr/>
            </a:pPr>
            <a:r>
              <a:rPr lang="en-GB"/>
              <a:t>What themes encountered?</a:t>
            </a:r>
          </a:p>
          <a:p>
            <a:pPr>
              <a:defRPr/>
            </a:pPr>
            <a:r>
              <a:rPr lang="en-GB"/>
              <a:t>What would be useful to have come-to-mind in the future?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Square Sums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908720"/>
            <a:ext cx="6184900" cy="5727700"/>
          </a:xfrm>
          <a:prstGeom prst="rect">
            <a:avLst/>
          </a:prstGeom>
        </p:spPr>
      </p:pic>
      <p:sp>
        <p:nvSpPr>
          <p:cNvPr id="12" name="Rounded Rectangle 11">
            <a:hlinkClick r:id="rId3" action="ppaction://hlinkfile"/>
          </p:cNvPr>
          <p:cNvSpPr/>
          <p:nvPr/>
        </p:nvSpPr>
        <p:spPr bwMode="auto">
          <a:xfrm>
            <a:off x="467544" y="5157192"/>
            <a:ext cx="648072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  <a:latin typeface="Chalkboar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124744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Imagine a triangle …</a:t>
            </a:r>
          </a:p>
          <a:p>
            <a: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Imagine the circumcentre;</a:t>
            </a:r>
          </a:p>
          <a:p>
            <a:endParaRPr lang="en-GB" sz="2400" b="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Drop perpendiculars to the edges;</a:t>
            </a:r>
          </a:p>
          <a:p>
            <a: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 each half of each edge, put a square outwards, one yellow, one cyan.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340768"/>
            <a:ext cx="55372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build="p"/>
      <p:bldP spid="16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3276600" y="3860800"/>
            <a:ext cx="5616575" cy="1512888"/>
          </a:xfrm>
          <a:prstGeom prst="wedgeRoundRectCallout">
            <a:avLst>
              <a:gd name="adj1" fmla="val 1264"/>
              <a:gd name="adj2" fmla="val -219546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400" b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of </a:t>
            </a:r>
          </a:p>
          <a:p>
            <a:pPr algn="ctr"/>
            <a:r>
              <a:rPr lang="en-GB" sz="2400" b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Directed – Prompted – Spontaneous</a:t>
            </a:r>
          </a:p>
          <a:p>
            <a:pPr algn="ctr"/>
            <a:r>
              <a:rPr lang="en-GB" sz="2400" b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(Scaffolding &amp; Fading)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What question am I going to ask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What actions were effective?</a:t>
            </a:r>
          </a:p>
          <a:p>
            <a:pPr lvl="1">
              <a:defRPr/>
            </a:pPr>
            <a:r>
              <a:rPr lang="en-GB"/>
              <a:t>What made them effective</a:t>
            </a:r>
          </a:p>
          <a:p>
            <a:pPr>
              <a:defRPr/>
            </a:pPr>
            <a:r>
              <a:rPr lang="en-GB"/>
              <a:t>What would I like to have come to mind in the future?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Carpet Theorem</a:t>
            </a:r>
          </a:p>
        </p:txBody>
      </p:sp>
      <p:sp>
        <p:nvSpPr>
          <p:cNvPr id="48130" name="Rounded Rectangle 3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667625" y="1341438"/>
            <a:ext cx="649288" cy="574675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b="0">
              <a:solidFill>
                <a:srgbClr val="63190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5661025"/>
            <a:ext cx="68341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are the red and blue areas related?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052736"/>
            <a:ext cx="6527800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Is this slide needed?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052736"/>
            <a:ext cx="8064896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actions were effective?</a:t>
            </a:r>
          </a:p>
          <a:p>
            <a:pPr lvl="1">
              <a:defRPr/>
            </a:pPr>
            <a:r>
              <a:rPr lang="en-GB" b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made them effective?</a:t>
            </a:r>
          </a:p>
          <a:p>
            <a:pPr>
              <a:defRPr/>
            </a:pPr>
            <a:r>
              <a: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actions were ineffective?</a:t>
            </a:r>
          </a:p>
          <a:p>
            <a:pPr lvl="1">
              <a:defRPr/>
            </a:pPr>
            <a:r>
              <a:rPr lang="en-GB" b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made them ineffective?</a:t>
            </a:r>
          </a:p>
          <a:p>
            <a:pPr>
              <a:defRPr/>
            </a:pPr>
            <a:r>
              <a: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would I like to have come to mind in the future?</a:t>
            </a:r>
          </a:p>
          <a:p>
            <a:pPr>
              <a:defRPr/>
            </a:pPr>
            <a:r>
              <a: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mathematical themes were encountered?</a:t>
            </a:r>
          </a:p>
          <a:p>
            <a:pPr>
              <a:defRPr/>
            </a:pPr>
            <a:r>
              <a: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mathematical powers played a role?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Put your hand up when you can see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064500" cy="2736850"/>
          </a:xfrm>
        </p:spPr>
        <p:txBody>
          <a:bodyPr/>
          <a:lstStyle/>
          <a:p>
            <a:pPr>
              <a:defRPr/>
            </a:pPr>
            <a:r>
              <a:rPr lang="en-GB"/>
              <a:t>Something that is the same as 3/5 of something else</a:t>
            </a:r>
          </a:p>
          <a:p>
            <a:pPr>
              <a:defRPr/>
            </a:pPr>
            <a:r>
              <a:rPr lang="en-GB"/>
              <a:t>Something that is the same as 2/5 of something else</a:t>
            </a:r>
          </a:p>
          <a:p>
            <a:pPr>
              <a:defRPr/>
            </a:pPr>
            <a:r>
              <a:rPr lang="en-GB"/>
              <a:t>Something that is the same as 2/3 of something else</a:t>
            </a:r>
          </a:p>
          <a:p>
            <a:pPr>
              <a:defRPr/>
            </a:pPr>
            <a:r>
              <a:rPr lang="en-GB"/>
              <a:t>Something that is the same as 5/3 of something else</a:t>
            </a:r>
          </a:p>
          <a:p>
            <a:pPr>
              <a:defRPr/>
            </a:pPr>
            <a:r>
              <a:rPr lang="en-GB"/>
              <a:t>…</a:t>
            </a:r>
          </a:p>
        </p:txBody>
      </p:sp>
      <p:grpSp>
        <p:nvGrpSpPr>
          <p:cNvPr id="44035" name="Group 41"/>
          <p:cNvGrpSpPr>
            <a:grpSpLocks/>
          </p:cNvGrpSpPr>
          <p:nvPr/>
        </p:nvGrpSpPr>
        <p:grpSpPr bwMode="auto">
          <a:xfrm>
            <a:off x="2700338" y="1052513"/>
            <a:ext cx="2667000" cy="533400"/>
            <a:chOff x="1536" y="3312"/>
            <a:chExt cx="1680" cy="336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1536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1872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2208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2544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880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5435600" y="4149725"/>
            <a:ext cx="3048000" cy="2438400"/>
            <a:chOff x="1968" y="1488"/>
            <a:chExt cx="1920" cy="1536"/>
          </a:xfrm>
        </p:grpSpPr>
        <p:sp>
          <p:nvSpPr>
            <p:cNvPr id="11" name="Rectangle 46"/>
            <p:cNvSpPr>
              <a:spLocks noChangeArrowheads="1"/>
            </p:cNvSpPr>
            <p:nvPr/>
          </p:nvSpPr>
          <p:spPr bwMode="auto">
            <a:xfrm>
              <a:off x="1968" y="1488"/>
              <a:ext cx="384" cy="384"/>
            </a:xfrm>
            <a:prstGeom prst="rect">
              <a:avLst/>
            </a:prstGeom>
            <a:solidFill>
              <a:srgbClr val="8DA1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2352" y="1488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3" name="Rectangle 48"/>
            <p:cNvSpPr>
              <a:spLocks noChangeArrowheads="1"/>
            </p:cNvSpPr>
            <p:nvPr/>
          </p:nvSpPr>
          <p:spPr bwMode="auto">
            <a:xfrm>
              <a:off x="2736" y="1488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4" name="Rectangle 49"/>
            <p:cNvSpPr>
              <a:spLocks noChangeArrowheads="1"/>
            </p:cNvSpPr>
            <p:nvPr/>
          </p:nvSpPr>
          <p:spPr bwMode="auto">
            <a:xfrm>
              <a:off x="3120" y="1488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968" y="1872"/>
              <a:ext cx="384" cy="384"/>
            </a:xfrm>
            <a:prstGeom prst="rect">
              <a:avLst/>
            </a:prstGeom>
            <a:solidFill>
              <a:srgbClr val="8DA1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2352" y="1872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" name="Rectangle 52"/>
            <p:cNvSpPr>
              <a:spLocks noChangeArrowheads="1"/>
            </p:cNvSpPr>
            <p:nvPr/>
          </p:nvSpPr>
          <p:spPr bwMode="auto">
            <a:xfrm>
              <a:off x="2736" y="1872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3120" y="1872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9" name="Rectangle 54"/>
            <p:cNvSpPr>
              <a:spLocks noChangeArrowheads="1"/>
            </p:cNvSpPr>
            <p:nvPr/>
          </p:nvSpPr>
          <p:spPr bwMode="auto">
            <a:xfrm>
              <a:off x="1968" y="2256"/>
              <a:ext cx="384" cy="384"/>
            </a:xfrm>
            <a:prstGeom prst="rect">
              <a:avLst/>
            </a:prstGeom>
            <a:solidFill>
              <a:srgbClr val="8DA1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0" name="Rectangle 55"/>
            <p:cNvSpPr>
              <a:spLocks noChangeArrowheads="1"/>
            </p:cNvSpPr>
            <p:nvPr/>
          </p:nvSpPr>
          <p:spPr bwMode="auto">
            <a:xfrm>
              <a:off x="2352" y="2256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1" name="Rectangle 56"/>
            <p:cNvSpPr>
              <a:spLocks noChangeArrowheads="1"/>
            </p:cNvSpPr>
            <p:nvPr/>
          </p:nvSpPr>
          <p:spPr bwMode="auto">
            <a:xfrm>
              <a:off x="2736" y="2256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3120" y="2256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3" name="Rectangle 58"/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2352" y="2640"/>
              <a:ext cx="384" cy="384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2736" y="2640"/>
              <a:ext cx="384" cy="384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3120" y="2640"/>
              <a:ext cx="384" cy="384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3504" y="1488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" name="Rectangle 63"/>
            <p:cNvSpPr>
              <a:spLocks noChangeArrowheads="1"/>
            </p:cNvSpPr>
            <p:nvPr/>
          </p:nvSpPr>
          <p:spPr bwMode="auto">
            <a:xfrm>
              <a:off x="3504" y="1872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3504" y="2256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0" name="Rectangle 65"/>
            <p:cNvSpPr>
              <a:spLocks noChangeArrowheads="1"/>
            </p:cNvSpPr>
            <p:nvPr/>
          </p:nvSpPr>
          <p:spPr bwMode="auto">
            <a:xfrm>
              <a:off x="3504" y="2640"/>
              <a:ext cx="384" cy="384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5729" y="4797425"/>
            <a:ext cx="4477496" cy="1200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Something that is the same as </a:t>
            </a:r>
            <a:b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1/4 – 1/5</a:t>
            </a:r>
            <a:b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of something else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Patterns From Two</a:t>
            </a:r>
          </a:p>
        </p:txBody>
      </p:sp>
      <p:sp>
        <p:nvSpPr>
          <p:cNvPr id="50178" name="Action Button: Custom 3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916238" y="1557338"/>
            <a:ext cx="2303462" cy="1223962"/>
          </a:xfrm>
          <a:prstGeom prst="actionButtonBlank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GB" b="0">
                <a:solidFill>
                  <a:srgbClr val="631908"/>
                </a:solidFill>
              </a:rPr>
              <a:t>2 +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Tabled Variations</a:t>
            </a:r>
          </a:p>
        </p:txBody>
      </p:sp>
      <p:pic>
        <p:nvPicPr>
          <p:cNvPr id="6" name="Pictur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08720"/>
            <a:ext cx="8460432" cy="52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07257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Structure of the Psyche</a:t>
            </a:r>
          </a:p>
        </p:txBody>
      </p:sp>
      <p:grpSp>
        <p:nvGrpSpPr>
          <p:cNvPr id="59395" name="Group 17"/>
          <p:cNvGrpSpPr>
            <a:grpSpLocks/>
          </p:cNvGrpSpPr>
          <p:nvPr/>
        </p:nvGrpSpPr>
        <p:grpSpPr bwMode="auto">
          <a:xfrm>
            <a:off x="4622800" y="1800820"/>
            <a:ext cx="3178175" cy="1327150"/>
            <a:chOff x="2912" y="540"/>
            <a:chExt cx="2002" cy="836"/>
          </a:xfrm>
        </p:grpSpPr>
        <p:sp>
          <p:nvSpPr>
            <p:cNvPr id="31751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40980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9396" name="Group 16"/>
          <p:cNvGrpSpPr>
            <a:grpSpLocks/>
          </p:cNvGrpSpPr>
          <p:nvPr/>
        </p:nvGrpSpPr>
        <p:grpSpPr bwMode="auto">
          <a:xfrm>
            <a:off x="2454275" y="1608732"/>
            <a:ext cx="1711325" cy="1238250"/>
            <a:chOff x="1546" y="419"/>
            <a:chExt cx="1078" cy="780"/>
          </a:xfrm>
        </p:grpSpPr>
        <p:sp>
          <p:nvSpPr>
            <p:cNvPr id="31749" name="Rectangle 5"/>
            <p:cNvSpPr>
              <a:spLocks/>
            </p:cNvSpPr>
            <p:nvPr/>
          </p:nvSpPr>
          <p:spPr bwMode="auto">
            <a:xfrm>
              <a:off x="1546" y="419"/>
              <a:ext cx="1078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Awareness </a:t>
              </a:r>
              <a:b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(cognition)</a:t>
              </a:r>
            </a:p>
          </p:txBody>
        </p:sp>
        <p:sp>
          <p:nvSpPr>
            <p:cNvPr id="40978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9397" name="Group 21"/>
          <p:cNvGrpSpPr>
            <a:grpSpLocks/>
          </p:cNvGrpSpPr>
          <p:nvPr/>
        </p:nvGrpSpPr>
        <p:grpSpPr bwMode="auto">
          <a:xfrm>
            <a:off x="1603375" y="2499320"/>
            <a:ext cx="1455738" cy="463550"/>
            <a:chOff x="1010" y="987"/>
            <a:chExt cx="917" cy="292"/>
          </a:xfrm>
        </p:grpSpPr>
        <p:sp>
          <p:nvSpPr>
            <p:cNvPr id="31750" name="Rectangle 6"/>
            <p:cNvSpPr>
              <a:spLocks/>
            </p:cNvSpPr>
            <p:nvPr/>
          </p:nvSpPr>
          <p:spPr bwMode="auto">
            <a:xfrm>
              <a:off x="1010" y="987"/>
              <a:ext cx="413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Will</a:t>
              </a:r>
            </a:p>
          </p:txBody>
        </p:sp>
        <p:sp>
          <p:nvSpPr>
            <p:cNvPr id="40976" name="Line 10"/>
            <p:cNvSpPr>
              <a:spLocks noChangeShapeType="1"/>
            </p:cNvSpPr>
            <p:nvPr/>
          </p:nvSpPr>
          <p:spPr bwMode="auto">
            <a:xfrm rot="10800000">
              <a:off x="1458" y="1162"/>
              <a:ext cx="469" cy="11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9398" name="Group 20"/>
          <p:cNvGrpSpPr>
            <a:grpSpLocks/>
          </p:cNvGrpSpPr>
          <p:nvPr/>
        </p:nvGrpSpPr>
        <p:grpSpPr bwMode="auto">
          <a:xfrm>
            <a:off x="704850" y="4067770"/>
            <a:ext cx="2528888" cy="1508125"/>
            <a:chOff x="444" y="1968"/>
            <a:chExt cx="1593" cy="950"/>
          </a:xfrm>
        </p:grpSpPr>
        <p:sp>
          <p:nvSpPr>
            <p:cNvPr id="31748" name="Rectangle 4"/>
            <p:cNvSpPr>
              <a:spLocks/>
            </p:cNvSpPr>
            <p:nvPr/>
          </p:nvSpPr>
          <p:spPr bwMode="auto">
            <a:xfrm>
              <a:off x="444" y="2375"/>
              <a:ext cx="970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Body </a:t>
              </a:r>
              <a:b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(enaction)</a:t>
              </a:r>
            </a:p>
          </p:txBody>
        </p:sp>
        <p:sp>
          <p:nvSpPr>
            <p:cNvPr id="40974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9399" name="Group 18"/>
          <p:cNvGrpSpPr>
            <a:grpSpLocks/>
          </p:cNvGrpSpPr>
          <p:nvPr/>
        </p:nvGrpSpPr>
        <p:grpSpPr bwMode="auto">
          <a:xfrm>
            <a:off x="5842000" y="3186707"/>
            <a:ext cx="2744788" cy="862013"/>
            <a:chOff x="3680" y="1413"/>
            <a:chExt cx="1729" cy="543"/>
          </a:xfrm>
        </p:grpSpPr>
        <p:sp>
          <p:nvSpPr>
            <p:cNvPr id="31747" name="Rectangle 3"/>
            <p:cNvSpPr>
              <a:spLocks/>
            </p:cNvSpPr>
            <p:nvPr/>
          </p:nvSpPr>
          <p:spPr bwMode="auto">
            <a:xfrm>
              <a:off x="4526" y="1413"/>
              <a:ext cx="883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9400" name="Group 19"/>
          <p:cNvGrpSpPr>
            <a:grpSpLocks/>
          </p:cNvGrpSpPr>
          <p:nvPr/>
        </p:nvGrpSpPr>
        <p:grpSpPr bwMode="auto">
          <a:xfrm>
            <a:off x="3298825" y="4143970"/>
            <a:ext cx="1462088" cy="2165350"/>
            <a:chOff x="2078" y="2016"/>
            <a:chExt cx="921" cy="1364"/>
          </a:xfrm>
        </p:grpSpPr>
        <p:sp>
          <p:nvSpPr>
            <p:cNvPr id="40969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1758" name="Rectangle 14"/>
            <p:cNvSpPr>
              <a:spLocks/>
            </p:cNvSpPr>
            <p:nvPr/>
          </p:nvSpPr>
          <p:spPr bwMode="auto">
            <a:xfrm>
              <a:off x="2078" y="2837"/>
              <a:ext cx="921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064500" cy="2808759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</a:rPr>
              <a:t>Tasks</a:t>
            </a:r>
            <a:r>
              <a:rPr lang="en-GB"/>
              <a:t> –&gt; (mathematical) </a:t>
            </a:r>
            <a:r>
              <a:rPr lang="en-GB">
                <a:solidFill>
                  <a:srgbClr val="FFFF00"/>
                </a:solidFill>
              </a:rPr>
              <a:t>Activity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GB"/>
              <a:t>                –&gt; (mathematical) </a:t>
            </a:r>
            <a:r>
              <a:rPr lang="en-GB">
                <a:solidFill>
                  <a:srgbClr val="FFFF00"/>
                </a:solidFill>
              </a:rPr>
              <a:t>Actions 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GB"/>
              <a:t>                      –&gt; (mathematical) </a:t>
            </a:r>
            <a:r>
              <a:rPr lang="en-GB">
                <a:solidFill>
                  <a:srgbClr val="FFFF00"/>
                </a:solidFill>
              </a:rPr>
              <a:t>Experience 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GB"/>
              <a:t>                              –&gt; (mathematical) </a:t>
            </a:r>
            <a:r>
              <a:rPr lang="en-GB">
                <a:solidFill>
                  <a:srgbClr val="FFFF00"/>
                </a:solidFill>
              </a:rPr>
              <a:t>Awareness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308304" y="188640"/>
            <a:ext cx="1584176" cy="1656184"/>
          </a:xfrm>
          <a:prstGeom prst="wedgeRoundRectCallout">
            <a:avLst>
              <a:gd name="adj1" fmla="val -37935"/>
              <a:gd name="adj2" fmla="val 80790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That which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  <a:t> enables action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3140968"/>
            <a:ext cx="8568952" cy="2808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u"/>
              <a:defRPr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lvl="1" indent="0">
              <a:buNone/>
              <a:defRPr/>
            </a:pPr>
            <a:r>
              <a:rPr lang="en-GB" b="0"/>
              <a:t>This requires initial engagement </a:t>
            </a:r>
            <a:r>
              <a:rPr lang="en-GB" b="0" i="1">
                <a:solidFill>
                  <a:srgbClr val="00FFFF"/>
                </a:solidFill>
              </a:rPr>
              <a:t>in</a:t>
            </a:r>
            <a:r>
              <a:rPr lang="en-GB" b="0"/>
              <a:t> activity</a:t>
            </a:r>
          </a:p>
          <a:p>
            <a:pPr>
              <a:defRPr/>
            </a:pPr>
            <a:r>
              <a:rPr lang="en-GB" b="0"/>
              <a:t>But …</a:t>
            </a:r>
            <a:br>
              <a:rPr lang="en-GB" b="0"/>
            </a:br>
            <a:r>
              <a:rPr lang="en-GB" b="0"/>
              <a:t>One thing we don’t seem to learn from experience …</a:t>
            </a:r>
          </a:p>
          <a:p>
            <a:pPr lvl="1">
              <a:buFont typeface="Lucida Grande"/>
              <a:buChar char="…"/>
              <a:defRPr/>
            </a:pPr>
            <a:r>
              <a:rPr lang="en-GB" b="0"/>
              <a:t> is that we don’t often learn from experience alone</a:t>
            </a:r>
          </a:p>
          <a:p>
            <a:pPr>
              <a:defRPr/>
            </a:pPr>
            <a:r>
              <a:rPr lang="en-GB" b="0"/>
              <a:t>In order to learn from experience it is often necessary to withdraw from the activity-action</a:t>
            </a:r>
          </a:p>
          <a:p>
            <a:pPr marL="457200" lvl="1" indent="0">
              <a:buFontTx/>
              <a:buNone/>
              <a:defRPr/>
            </a:pPr>
            <a:r>
              <a:rPr lang="en-GB" b="0"/>
              <a:t>          and to reflect </a:t>
            </a:r>
            <a:r>
              <a:rPr lang="en-GB" b="0" i="1">
                <a:solidFill>
                  <a:srgbClr val="00FFFF"/>
                </a:solidFill>
              </a:rPr>
              <a:t>on</a:t>
            </a:r>
            <a:r>
              <a:rPr lang="en-GB" b="0"/>
              <a:t>, even </a:t>
            </a:r>
            <a:r>
              <a:rPr lang="en-GB" b="0" i="1">
                <a:solidFill>
                  <a:srgbClr val="00FFFF"/>
                </a:solidFill>
              </a:rPr>
              <a:t>reconstruct</a:t>
            </a:r>
            <a:r>
              <a:rPr lang="en-GB" b="0" i="1"/>
              <a:t> </a:t>
            </a:r>
            <a:r>
              <a:rPr lang="en-GB" b="0"/>
              <a:t>the action</a:t>
            </a:r>
          </a:p>
          <a:p>
            <a:pPr>
              <a:defRPr/>
            </a:pPr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0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Meta-Reflection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424863" cy="5328815"/>
          </a:xfrm>
        </p:spPr>
        <p:txBody>
          <a:bodyPr/>
          <a:lstStyle/>
          <a:p>
            <a:pPr>
              <a:defRPr/>
            </a:pPr>
            <a:r>
              <a:rPr lang="en-GB"/>
              <a:t>Was there something that struck you,</a:t>
            </a:r>
            <a:br>
              <a:rPr lang="en-GB"/>
            </a:br>
            <a:r>
              <a:rPr lang="en-GB"/>
              <a:t>that perhaps you would ike to work on or develop?</a:t>
            </a:r>
          </a:p>
          <a:p>
            <a:pPr>
              <a:defRPr/>
            </a:pPr>
            <a:r>
              <a:rPr lang="en-GB"/>
              <a:t>Imagine yourself as vividly as possible</a:t>
            </a:r>
            <a:br>
              <a:rPr lang="en-GB"/>
            </a:br>
            <a:r>
              <a:rPr lang="en-GB"/>
              <a:t>in the place where you would do that work,</a:t>
            </a:r>
            <a:br>
              <a:rPr lang="en-GB"/>
            </a:br>
            <a:r>
              <a:rPr lang="en-GB"/>
              <a:t>working on it</a:t>
            </a:r>
          </a:p>
          <a:p>
            <a:pPr lvl="1">
              <a:defRPr/>
            </a:pPr>
            <a:r>
              <a:rPr lang="en-GB"/>
              <a:t>Perhaps in a classroom acting in some fresh manner</a:t>
            </a:r>
          </a:p>
          <a:p>
            <a:pPr lvl="1">
              <a:defRPr/>
            </a:pPr>
            <a:r>
              <a:rPr lang="en-GB"/>
              <a:t>Perhaps when preparing a lesson</a:t>
            </a:r>
          </a:p>
          <a:p>
            <a:pPr>
              <a:defRPr/>
            </a:pPr>
            <a:r>
              <a:rPr lang="en-GB"/>
              <a:t>Using your mental imagery to place yourself in the future, to pre-pare, is the single core technique that human beings have developed.</a:t>
            </a:r>
          </a:p>
          <a:p>
            <a:pPr lvl="1">
              <a:defRPr/>
            </a:pPr>
            <a:r>
              <a:rPr lang="en-GB"/>
              <a:t>Researching Your Own Practice Using the Discipline of Noticing (Routledge Falmer 2002)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350" y="1484313"/>
            <a:ext cx="185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b="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19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To Follow Up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http://mcs.open.ac.uk/jhm3</a:t>
            </a:r>
          </a:p>
          <a:p>
            <a:pPr algn="ctr">
              <a:defRPr/>
            </a:pPr>
            <a:r>
              <a:rPr lang="en-GB" b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Presentations</a:t>
            </a:r>
          </a:p>
          <a:p>
            <a:pPr algn="ctr">
              <a:defRPr/>
            </a:pPr>
            <a:r>
              <a:rPr lang="en-GB" b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Applets</a:t>
            </a:r>
          </a:p>
          <a:p>
            <a:pPr algn="ctr">
              <a:defRPr/>
            </a:pPr>
            <a:r>
              <a:rPr lang="en-GB" b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Structured Variation Grids</a:t>
            </a:r>
          </a:p>
          <a:p>
            <a:pPr algn="ctr">
              <a:defRPr/>
            </a:pPr>
            <a:r>
              <a:rPr lang="en-GB" b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j.h.mason@open.ac.uk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Arithmetical Relations &amp; Properties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052513"/>
            <a:ext cx="5976937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is </a:t>
            </a:r>
            <a:b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53 + 74 - 29 – 53 + 29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6264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True or false: 137 + 481 = 481 + 137?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833117"/>
            <a:ext cx="66246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True or false:  37 + 94 = 34 + 97?</a:t>
            </a: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6443663" y="981075"/>
            <a:ext cx="2736850" cy="576263"/>
          </a:xfrm>
          <a:prstGeom prst="wedgeRoundRectCallout">
            <a:avLst>
              <a:gd name="adj1" fmla="val -82097"/>
              <a:gd name="adj2" fmla="val 77202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400" b="0" dirty="0">
                <a:solidFill>
                  <a:schemeClr val="accent5">
                    <a:lumMod val="2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did you do?</a:t>
            </a:r>
            <a:endParaRPr lang="en-GB" sz="2400" b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019925" y="1484313"/>
            <a:ext cx="1655763" cy="576262"/>
          </a:xfrm>
          <a:prstGeom prst="wedgeRoundRectCallout">
            <a:avLst>
              <a:gd name="adj1" fmla="val -4124"/>
              <a:gd name="adj2" fmla="val 27226"/>
              <a:gd name="adj3" fmla="val 16667"/>
            </a:avLst>
          </a:prstGeom>
          <a:solidFill>
            <a:srgbClr val="FFB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400" b="0" dirty="0">
                <a:solidFill>
                  <a:schemeClr val="accent5">
                    <a:lumMod val="2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Calculate?</a:t>
            </a:r>
            <a:endParaRPr lang="en-GB" sz="2400" b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875463" y="1989138"/>
            <a:ext cx="1944687" cy="1079500"/>
          </a:xfrm>
          <a:prstGeom prst="wedgeRoundRectCallout">
            <a:avLst>
              <a:gd name="adj1" fmla="val -4124"/>
              <a:gd name="adj2" fmla="val 27226"/>
              <a:gd name="adj3" fmla="val 16667"/>
            </a:avLst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2400" b="0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Start calculating?</a:t>
            </a:r>
            <a:endParaRPr lang="en-GB" sz="2400" b="0" dirty="0">
              <a:solidFill>
                <a:schemeClr val="tx2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7380288" y="2924175"/>
            <a:ext cx="1439862" cy="1296988"/>
          </a:xfrm>
          <a:prstGeom prst="wedgeRoundRectCallout">
            <a:avLst>
              <a:gd name="adj1" fmla="val -4124"/>
              <a:gd name="adj2" fmla="val 27226"/>
              <a:gd name="adj3" fmla="val 16667"/>
            </a:avLst>
          </a:prstGeom>
          <a:solidFill>
            <a:srgbClr val="FFB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2400" b="0" dirty="0">
                <a:solidFill>
                  <a:schemeClr val="accent5">
                    <a:lumMod val="2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Scan &amp; process first??</a:t>
            </a:r>
            <a:endParaRPr lang="en-GB" sz="2400" b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588224" y="4581128"/>
            <a:ext cx="2304727" cy="1368152"/>
          </a:xfrm>
          <a:prstGeom prst="wedgeRoundRectCallout">
            <a:avLst>
              <a:gd name="adj1" fmla="val -74658"/>
              <a:gd name="adj2" fmla="val -137386"/>
              <a:gd name="adj3" fmla="val 16667"/>
            </a:avLst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2000" b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Say to someone else what the generality is in each case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Reflective 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What could be generalised?</a:t>
            </a:r>
          </a:p>
          <a:p>
            <a:pPr>
              <a:defRPr/>
            </a:pPr>
            <a:r>
              <a:rPr lang="en-GB"/>
              <a:t>What did you notice? What struck you?</a:t>
            </a:r>
          </a:p>
          <a:p>
            <a:pPr>
              <a:defRPr/>
            </a:pPr>
            <a:r>
              <a:rPr lang="en-GB"/>
              <a:t>What actions were effective?</a:t>
            </a:r>
          </a:p>
          <a:p>
            <a:pPr lvl="1">
              <a:defRPr/>
            </a:pPr>
            <a:r>
              <a:rPr lang="en-GB"/>
              <a:t>What made them effective?</a:t>
            </a:r>
          </a:p>
          <a:p>
            <a:pPr>
              <a:defRPr/>
            </a:pPr>
            <a:r>
              <a:rPr lang="en-GB"/>
              <a:t>What would be worth looking out for in the future?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48064" y="4005064"/>
            <a:ext cx="3168352" cy="1728192"/>
          </a:xfrm>
          <a:prstGeom prst="wedgeRoundRectCallout">
            <a:avLst>
              <a:gd name="adj1" fmla="val -59848"/>
              <a:gd name="adj2" fmla="val -82515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  <a:t>Parking …</a:t>
            </a:r>
            <a:b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</a:b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  <a:t>the first idea that comes to mind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Relationships</a:t>
            </a:r>
          </a:p>
        </p:txBody>
      </p:sp>
      <p:sp>
        <p:nvSpPr>
          <p:cNvPr id="4" name="Oval Callout 3"/>
          <p:cNvSpPr>
            <a:spLocks noChangeArrowheads="1"/>
          </p:cNvSpPr>
          <p:nvPr/>
        </p:nvSpPr>
        <p:spPr bwMode="auto">
          <a:xfrm>
            <a:off x="251520" y="3645024"/>
            <a:ext cx="4536504" cy="1152525"/>
          </a:xfrm>
          <a:prstGeom prst="wedgeEllipseCallout">
            <a:avLst>
              <a:gd name="adj1" fmla="val 34449"/>
              <a:gd name="adj2" fmla="val -155565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2400" b="0">
                <a:solidFill>
                  <a:srgbClr val="631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Make up one of your own like this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2669407" y="4294287"/>
            <a:ext cx="2089150" cy="1150937"/>
          </a:xfrm>
          <a:prstGeom prst="wedgeEllipseCallout">
            <a:avLst>
              <a:gd name="adj1" fmla="val -37432"/>
              <a:gd name="adj2" fmla="val -18924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400" b="0" dirty="0">
                <a:solidFill>
                  <a:srgbClr val="631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 and another;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4182294" y="4870351"/>
            <a:ext cx="1973263" cy="1150937"/>
          </a:xfrm>
          <a:prstGeom prst="wedgeEllipseCallout">
            <a:avLst>
              <a:gd name="adj1" fmla="val -33144"/>
              <a:gd name="adj2" fmla="val 4592"/>
            </a:avLst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400" b="0" dirty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 and another!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20" y="1180009"/>
            <a:ext cx="66246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Given that 275275 is divisible by 7, 11 and 13, what is the remainder on dividing 275275021 by 7? By 11? By 13?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6084168" y="2564904"/>
            <a:ext cx="2844824" cy="2088232"/>
          </a:xfrm>
          <a:prstGeom prst="cloudCallout">
            <a:avLst>
              <a:gd name="adj1" fmla="val -91478"/>
              <a:gd name="adj2" fmla="val 31025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FFFF00"/>
                </a:solidFill>
              </a:rPr>
              <a:t>Probing the student’s example space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9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Reflective Withdrawal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4752975"/>
          </a:xfrm>
        </p:spPr>
        <p:txBody>
          <a:bodyPr/>
          <a:lstStyle/>
          <a:p>
            <a:pPr>
              <a:defRPr/>
            </a:pPr>
            <a:r>
              <a:rPr lang="en-GB"/>
              <a:t>What could be generalised?</a:t>
            </a:r>
          </a:p>
          <a:p>
            <a:pPr>
              <a:defRPr/>
            </a:pPr>
            <a:r>
              <a:rPr lang="en-GB"/>
              <a:t>What did you notice? What struck you?</a:t>
            </a:r>
          </a:p>
          <a:p>
            <a:pPr>
              <a:defRPr/>
            </a:pPr>
            <a:r>
              <a:rPr lang="en-GB"/>
              <a:t>What actions were effective?</a:t>
            </a:r>
          </a:p>
          <a:p>
            <a:pPr lvl="1">
              <a:defRPr/>
            </a:pPr>
            <a:r>
              <a:rPr lang="en-GB"/>
              <a:t>What made them effective?</a:t>
            </a:r>
          </a:p>
          <a:p>
            <a:pPr>
              <a:defRPr/>
            </a:pPr>
            <a:r>
              <a:rPr lang="en-GB"/>
              <a:t>What would be worth looking out for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2537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Birds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7504" y="2276649"/>
            <a:ext cx="5184576" cy="20164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u"/>
              <a:defRPr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b="0"/>
              <a:t>Two birds, close-yoked companions</a:t>
            </a:r>
            <a:br>
              <a:rPr lang="en-GB" b="0"/>
            </a:br>
            <a:r>
              <a:rPr lang="en-GB" b="0"/>
              <a:t>Both clasp the same tree;</a:t>
            </a:r>
            <a:br>
              <a:rPr lang="en-GB" b="0"/>
            </a:br>
            <a:r>
              <a:rPr lang="en-GB" b="0"/>
              <a:t>One eats of the sweet fruit,</a:t>
            </a:r>
            <a:br>
              <a:rPr lang="en-GB" b="0"/>
            </a:br>
            <a:r>
              <a:rPr lang="en-GB" b="0"/>
              <a:t>The other looks on without eating.</a:t>
            </a:r>
          </a:p>
          <a:p>
            <a:pPr marL="0" indent="0">
              <a:buNone/>
            </a:pPr>
            <a:r>
              <a:rPr lang="en-GB" b="0"/>
              <a:t>                       [Rg Veda]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851275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83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219225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Structure of the Psyche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22800" y="1512788"/>
            <a:ext cx="3178175" cy="1327150"/>
            <a:chOff x="2912" y="540"/>
            <a:chExt cx="2002" cy="836"/>
          </a:xfrm>
        </p:grpSpPr>
        <p:sp>
          <p:nvSpPr>
            <p:cNvPr id="31751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40980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54275" y="1320700"/>
            <a:ext cx="1711325" cy="1238250"/>
            <a:chOff x="1546" y="419"/>
            <a:chExt cx="1078" cy="780"/>
          </a:xfrm>
        </p:grpSpPr>
        <p:sp>
          <p:nvSpPr>
            <p:cNvPr id="31749" name="Rectangle 5"/>
            <p:cNvSpPr>
              <a:spLocks/>
            </p:cNvSpPr>
            <p:nvPr/>
          </p:nvSpPr>
          <p:spPr bwMode="auto">
            <a:xfrm>
              <a:off x="1546" y="419"/>
              <a:ext cx="1078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Awareness </a:t>
              </a:r>
              <a:b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(cognition)</a:t>
              </a:r>
            </a:p>
          </p:txBody>
        </p:sp>
        <p:sp>
          <p:nvSpPr>
            <p:cNvPr id="40978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603375" y="2211288"/>
            <a:ext cx="1455738" cy="463550"/>
            <a:chOff x="1010" y="987"/>
            <a:chExt cx="917" cy="292"/>
          </a:xfrm>
        </p:grpSpPr>
        <p:sp>
          <p:nvSpPr>
            <p:cNvPr id="31750" name="Rectangle 6"/>
            <p:cNvSpPr>
              <a:spLocks/>
            </p:cNvSpPr>
            <p:nvPr/>
          </p:nvSpPr>
          <p:spPr bwMode="auto">
            <a:xfrm>
              <a:off x="1010" y="987"/>
              <a:ext cx="413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Will</a:t>
              </a:r>
            </a:p>
          </p:txBody>
        </p:sp>
        <p:sp>
          <p:nvSpPr>
            <p:cNvPr id="40976" name="Line 10"/>
            <p:cNvSpPr>
              <a:spLocks noChangeShapeType="1"/>
            </p:cNvSpPr>
            <p:nvPr/>
          </p:nvSpPr>
          <p:spPr bwMode="auto">
            <a:xfrm rot="10800000">
              <a:off x="1458" y="1162"/>
              <a:ext cx="469" cy="11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04850" y="3779738"/>
            <a:ext cx="2528888" cy="1508125"/>
            <a:chOff x="444" y="1968"/>
            <a:chExt cx="1593" cy="950"/>
          </a:xfrm>
        </p:grpSpPr>
        <p:sp>
          <p:nvSpPr>
            <p:cNvPr id="31748" name="Rectangle 4"/>
            <p:cNvSpPr>
              <a:spLocks/>
            </p:cNvSpPr>
            <p:nvPr/>
          </p:nvSpPr>
          <p:spPr bwMode="auto">
            <a:xfrm>
              <a:off x="444" y="2375"/>
              <a:ext cx="970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Body </a:t>
              </a:r>
              <a:b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(enaction)</a:t>
              </a:r>
            </a:p>
          </p:txBody>
        </p:sp>
        <p:sp>
          <p:nvSpPr>
            <p:cNvPr id="40974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842000" y="2898675"/>
            <a:ext cx="2744788" cy="862013"/>
            <a:chOff x="3680" y="1413"/>
            <a:chExt cx="1729" cy="543"/>
          </a:xfrm>
        </p:grpSpPr>
        <p:sp>
          <p:nvSpPr>
            <p:cNvPr id="31747" name="Rectangle 3"/>
            <p:cNvSpPr>
              <a:spLocks/>
            </p:cNvSpPr>
            <p:nvPr/>
          </p:nvSpPr>
          <p:spPr bwMode="auto">
            <a:xfrm>
              <a:off x="4526" y="1413"/>
              <a:ext cx="883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298825" y="3855938"/>
            <a:ext cx="1462088" cy="2165350"/>
            <a:chOff x="2078" y="2016"/>
            <a:chExt cx="921" cy="1364"/>
          </a:xfrm>
        </p:grpSpPr>
        <p:sp>
          <p:nvSpPr>
            <p:cNvPr id="40969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1758" name="Rectangle 14"/>
            <p:cNvSpPr>
              <a:spLocks/>
            </p:cNvSpPr>
            <p:nvPr/>
          </p:nvSpPr>
          <p:spPr bwMode="auto">
            <a:xfrm>
              <a:off x="2078" y="2837"/>
              <a:ext cx="921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Doing &amp; Undoing Additively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33400" y="1066800"/>
            <a:ext cx="8382000" cy="277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/"/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What operation undoes </a:t>
            </a:r>
            <a:r>
              <a:rPr lang="ja-JP" alt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adding 3</a:t>
            </a:r>
            <a:r>
              <a:rPr lang="ja-JP" alt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/"/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What operation undoes </a:t>
            </a:r>
            <a:r>
              <a:rPr lang="ja-JP" alt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subtracting 4</a:t>
            </a:r>
            <a:r>
              <a:rPr lang="ja-JP" alt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/"/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What operation sequence undoes adding 3 then subtracting 4?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/"/>
              <a:defRPr/>
            </a:pPr>
            <a:r>
              <a:rPr 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single operation does the same?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/"/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What operation undoes </a:t>
            </a:r>
            <a:r>
              <a:rPr lang="ja-JP" alt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subtracting from 7</a:t>
            </a:r>
            <a:r>
              <a:rPr lang="ja-JP" alt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144" y="443711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7 –</a:t>
            </a:r>
          </a:p>
        </p:txBody>
      </p:sp>
      <p:sp>
        <p:nvSpPr>
          <p:cNvPr id="3" name="Cloud Callout 2"/>
          <p:cNvSpPr/>
          <p:nvPr/>
        </p:nvSpPr>
        <p:spPr bwMode="auto">
          <a:xfrm>
            <a:off x="6660232" y="4437112"/>
            <a:ext cx="504056" cy="360040"/>
          </a:xfrm>
          <a:prstGeom prst="cloudCallout">
            <a:avLst>
              <a:gd name="adj1" fmla="val -40989"/>
              <a:gd name="adj2" fmla="val 95422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  <a:latin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436510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7812360" y="4437112"/>
            <a:ext cx="504056" cy="504056"/>
          </a:xfrm>
          <a:prstGeom prst="wedgeEllipseCallout">
            <a:avLst>
              <a:gd name="adj1" fmla="val -44349"/>
              <a:gd name="adj2" fmla="val 79297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  <a:latin typeface="Chalkboard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9512" y="4005064"/>
            <a:ext cx="4320480" cy="1368152"/>
          </a:xfrm>
          <a:prstGeom prst="roundRect">
            <a:avLst/>
          </a:prstGeom>
          <a:solidFill>
            <a:srgbClr val="FFB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Mary Boole: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“acknowledge your ignorance</a:t>
            </a:r>
            <a:br>
              <a:rPr lang="en-GB" sz="2400" b="0" dirty="0">
                <a:solidFill>
                  <a:srgbClr val="631908"/>
                </a:solidFill>
              </a:rPr>
            </a:br>
            <a:r>
              <a:rPr lang="en-GB" sz="2400" b="0" dirty="0">
                <a:solidFill>
                  <a:srgbClr val="631908"/>
                </a:solidFill>
              </a:rPr>
              <a:t> … denote it by something!”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6660232" y="5301208"/>
            <a:ext cx="504056" cy="360040"/>
          </a:xfrm>
          <a:prstGeom prst="cloudCallout">
            <a:avLst>
              <a:gd name="adj1" fmla="val -40989"/>
              <a:gd name="adj2" fmla="val 95422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  <a:latin typeface="Chalkboar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522920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?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059832" y="5589240"/>
            <a:ext cx="2808312" cy="1080120"/>
          </a:xfrm>
          <a:prstGeom prst="wedgeRoundRectCallout">
            <a:avLst>
              <a:gd name="adj1" fmla="val 56950"/>
              <a:gd name="adj2" fmla="val -222827"/>
              <a:gd name="adj3" fmla="val 16667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solidFill>
                  <a:srgbClr val="631908"/>
                </a:solidFill>
              </a:rPr>
              <a:t>What can be varied without changing the form?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2" autoUpdateAnimBg="0"/>
      <p:bldP spid="2" grpId="0"/>
      <p:bldP spid="3" grpId="0" animBg="1"/>
      <p:bldP spid="5" grpId="0"/>
      <p:bldP spid="6" grpId="0" animBg="1"/>
      <p:bldP spid="7" grpId="0" animBg="1"/>
      <p:bldP spid="10" grpId="0" animBg="1"/>
      <p:bldP spid="11" grpId="0"/>
      <p:bldP spid="4" grpId="0" animBg="1"/>
    </p:bldLst>
  </p:timing>
</p:sld>
</file>

<file path=ppt/theme/theme1.xml><?xml version="1.0" encoding="utf-8"?>
<a:theme xmlns:a="http://schemas.openxmlformats.org/drawingml/2006/main" name="Yellow on Blue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>
            <a:ln>
              <a:noFill/>
            </a:ln>
            <a:solidFill>
              <a:srgbClr val="631908"/>
            </a:solidFill>
            <a:effectLst/>
            <a:latin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defRPr>
        </a:defPPr>
      </a:lstStyle>
    </a:tx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3972</TotalTime>
  <Words>741</Words>
  <Application>Microsoft Macintosh PowerPoint</Application>
  <PresentationFormat>On-screen Show (4:3)</PresentationFormat>
  <Paragraphs>161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Yellow on Blue</vt:lpstr>
      <vt:lpstr>Title &amp; Bullets</vt:lpstr>
      <vt:lpstr>Blank Presentation</vt:lpstr>
      <vt:lpstr>Working with the Whole Psyche:  what can a teacher do for students? Nurturing Reflective Learners Mathematically in Secondary School   </vt:lpstr>
      <vt:lpstr>Assumptions</vt:lpstr>
      <vt:lpstr>Arithmetical Relations &amp; Properties</vt:lpstr>
      <vt:lpstr>Reflective Withdrawal</vt:lpstr>
      <vt:lpstr>More Relationships</vt:lpstr>
      <vt:lpstr>Reflective Withdrawal</vt:lpstr>
      <vt:lpstr>Two Birds</vt:lpstr>
      <vt:lpstr>Structure of the Psyche</vt:lpstr>
      <vt:lpstr>Doing &amp; Undoing Additively</vt:lpstr>
      <vt:lpstr>Doing &amp; Undoing Multiplicatively</vt:lpstr>
      <vt:lpstr>Reflection on …</vt:lpstr>
      <vt:lpstr>Square Sums</vt:lpstr>
      <vt:lpstr>What question am I going to ask you?</vt:lpstr>
      <vt:lpstr>Carpet Theorem</vt:lpstr>
      <vt:lpstr>Is this slide needed?</vt:lpstr>
      <vt:lpstr>Put your hand up when you can see …</vt:lpstr>
      <vt:lpstr>Patterns From Two</vt:lpstr>
      <vt:lpstr>Tabled Variations</vt:lpstr>
      <vt:lpstr>Structure of the Psyche</vt:lpstr>
      <vt:lpstr>Meta-Reflection</vt:lpstr>
      <vt:lpstr>To 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220</cp:revision>
  <cp:lastPrinted>2010-11-02T12:25:14Z</cp:lastPrinted>
  <dcterms:created xsi:type="dcterms:W3CDTF">2010-11-02T10:01:54Z</dcterms:created>
  <dcterms:modified xsi:type="dcterms:W3CDTF">2012-06-02T05:13:12Z</dcterms:modified>
</cp:coreProperties>
</file>