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50" r:id="rId3"/>
  </p:sldMasterIdLst>
  <p:notesMasterIdLst>
    <p:notesMasterId r:id="rId65"/>
  </p:notesMasterIdLst>
  <p:sldIdLst>
    <p:sldId id="289" r:id="rId4"/>
    <p:sldId id="327" r:id="rId5"/>
    <p:sldId id="290" r:id="rId6"/>
    <p:sldId id="294" r:id="rId7"/>
    <p:sldId id="295" r:id="rId8"/>
    <p:sldId id="258" r:id="rId9"/>
    <p:sldId id="322" r:id="rId10"/>
    <p:sldId id="323" r:id="rId11"/>
    <p:sldId id="329" r:id="rId12"/>
    <p:sldId id="305" r:id="rId13"/>
    <p:sldId id="321" r:id="rId14"/>
    <p:sldId id="324" r:id="rId15"/>
    <p:sldId id="310" r:id="rId16"/>
    <p:sldId id="308" r:id="rId17"/>
    <p:sldId id="309" r:id="rId18"/>
    <p:sldId id="325" r:id="rId19"/>
    <p:sldId id="312" r:id="rId20"/>
    <p:sldId id="313" r:id="rId21"/>
    <p:sldId id="314" r:id="rId22"/>
    <p:sldId id="326" r:id="rId23"/>
    <p:sldId id="333" r:id="rId24"/>
    <p:sldId id="269" r:id="rId25"/>
    <p:sldId id="280" r:id="rId26"/>
    <p:sldId id="271" r:id="rId27"/>
    <p:sldId id="283" r:id="rId28"/>
    <p:sldId id="270" r:id="rId29"/>
    <p:sldId id="268" r:id="rId30"/>
    <p:sldId id="273" r:id="rId31"/>
    <p:sldId id="272" r:id="rId32"/>
    <p:sldId id="274" r:id="rId33"/>
    <p:sldId id="285" r:id="rId34"/>
    <p:sldId id="286" r:id="rId35"/>
    <p:sldId id="334" r:id="rId36"/>
    <p:sldId id="288" r:id="rId37"/>
    <p:sldId id="263" r:id="rId38"/>
    <p:sldId id="264" r:id="rId39"/>
    <p:sldId id="261" r:id="rId40"/>
    <p:sldId id="262" r:id="rId41"/>
    <p:sldId id="293" r:id="rId42"/>
    <p:sldId id="292" r:id="rId43"/>
    <p:sldId id="316" r:id="rId44"/>
    <p:sldId id="328" r:id="rId45"/>
    <p:sldId id="287" r:id="rId46"/>
    <p:sldId id="315" r:id="rId47"/>
    <p:sldId id="317" r:id="rId48"/>
    <p:sldId id="318" r:id="rId49"/>
    <p:sldId id="319" r:id="rId50"/>
    <p:sldId id="320" r:id="rId51"/>
    <p:sldId id="330" r:id="rId52"/>
    <p:sldId id="296" r:id="rId53"/>
    <p:sldId id="304" r:id="rId54"/>
    <p:sldId id="303" r:id="rId55"/>
    <p:sldId id="300" r:id="rId56"/>
    <p:sldId id="301" r:id="rId57"/>
    <p:sldId id="299" r:id="rId58"/>
    <p:sldId id="298" r:id="rId59"/>
    <p:sldId id="297" r:id="rId60"/>
    <p:sldId id="302" r:id="rId61"/>
    <p:sldId id="331" r:id="rId62"/>
    <p:sldId id="332" r:id="rId63"/>
    <p:sldId id="335" r:id="rId64"/>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6416D7A6-83C1-FB47-A926-6DE4747E50F9}">
          <p14:sldIdLst>
            <p14:sldId id="289"/>
            <p14:sldId id="327"/>
            <p14:sldId id="290"/>
            <p14:sldId id="294"/>
            <p14:sldId id="295"/>
            <p14:sldId id="258"/>
          </p14:sldIdLst>
        </p14:section>
        <p14:section name="Pure Maths" id="{9332AE9D-EF1E-C84C-B270-16DE9ADB9C5C}">
          <p14:sldIdLst>
            <p14:sldId id="322"/>
            <p14:sldId id="323"/>
            <p14:sldId id="329"/>
            <p14:sldId id="305"/>
            <p14:sldId id="321"/>
            <p14:sldId id="324"/>
            <p14:sldId id="310"/>
            <p14:sldId id="308"/>
            <p14:sldId id="309"/>
            <p14:sldId id="325"/>
            <p14:sldId id="312"/>
            <p14:sldId id="313"/>
            <p14:sldId id="314"/>
            <p14:sldId id="326"/>
            <p14:sldId id="333"/>
          </p14:sldIdLst>
        </p14:section>
        <p14:section name="Material World Phenomena" id="{9E2BB4E8-8810-F740-950D-A290EAEB3677}">
          <p14:sldIdLst>
            <p14:sldId id="269"/>
            <p14:sldId id="280"/>
            <p14:sldId id="271"/>
            <p14:sldId id="283"/>
            <p14:sldId id="270"/>
            <p14:sldId id="268"/>
            <p14:sldId id="273"/>
            <p14:sldId id="272"/>
            <p14:sldId id="274"/>
            <p14:sldId id="285"/>
            <p14:sldId id="286"/>
            <p14:sldId id="334"/>
          </p14:sldIdLst>
        </p14:section>
        <p14:section name="Curiosities" id="{CAF1A73F-CD34-B84C-81AD-E85E9CBC2C09}">
          <p14:sldIdLst>
            <p14:sldId id="288"/>
            <p14:sldId id="263"/>
            <p14:sldId id="264"/>
            <p14:sldId id="261"/>
            <p14:sldId id="262"/>
            <p14:sldId id="293"/>
          </p14:sldIdLst>
        </p14:section>
        <p14:section name="Reflection" id="{5A7BCDD1-18E3-F045-B13D-20C9342156CF}">
          <p14:sldIdLst>
            <p14:sldId id="292"/>
            <p14:sldId id="316"/>
            <p14:sldId id="328"/>
            <p14:sldId id="287"/>
            <p14:sldId id="315"/>
            <p14:sldId id="317"/>
            <p14:sldId id="318"/>
            <p14:sldId id="319"/>
            <p14:sldId id="320"/>
            <p14:sldId id="330"/>
            <p14:sldId id="296"/>
            <p14:sldId id="304"/>
            <p14:sldId id="303"/>
            <p14:sldId id="300"/>
            <p14:sldId id="301"/>
            <p14:sldId id="299"/>
            <p14:sldId id="298"/>
            <p14:sldId id="297"/>
            <p14:sldId id="302"/>
            <p14:sldId id="331"/>
            <p14:sldId id="332"/>
            <p14:sldId id="33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FF1F"/>
    <a:srgbClr val="FFF2C0"/>
    <a:srgbClr val="FF8000"/>
    <a:srgbClr val="000000"/>
    <a:srgbClr val="CCFF66"/>
    <a:srgbClr val="800080"/>
    <a:srgbClr val="800000"/>
    <a:srgbClr val="FFF077"/>
    <a:srgbClr val="8DA1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624" y="-13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_rels/viewProps.xml.rels><?xml version="1.0" encoding="UTF-8" standalone="yes"?>
<Relationships xmlns="http://schemas.openxmlformats.org/package/2006/relationships"><Relationship Id="rId3" Type="http://schemas.openxmlformats.org/officeDocument/2006/relationships/slide" Target="slides/slide15.xml"/><Relationship Id="rId4" Type="http://schemas.openxmlformats.org/officeDocument/2006/relationships/slide" Target="slides/slide17.xml"/><Relationship Id="rId5" Type="http://schemas.openxmlformats.org/officeDocument/2006/relationships/slide" Target="slides/slide18.xml"/><Relationship Id="rId6" Type="http://schemas.openxmlformats.org/officeDocument/2006/relationships/slide" Target="slides/slide19.xml"/><Relationship Id="rId1" Type="http://schemas.openxmlformats.org/officeDocument/2006/relationships/slide" Target="slides/slide13.xml"/><Relationship Id="rId2"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Lucida Grande" charset="0"/>
              </a:defRPr>
            </a:lvl1pPr>
          </a:lstStyle>
          <a:p>
            <a:pPr>
              <a:defRPr/>
            </a:pPr>
            <a:endParaRPr lang="en-GB"/>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Lucida Grande" charset="0"/>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Lucida Grande" charset="0"/>
              </a:defRPr>
            </a:lvl1pPr>
          </a:lstStyle>
          <a:p>
            <a:pPr>
              <a:defRPr/>
            </a:pPr>
            <a:endParaRPr lang="en-GB"/>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Lucida Grande" charset="0"/>
              </a:defRPr>
            </a:lvl1pPr>
          </a:lstStyle>
          <a:p>
            <a:pPr>
              <a:defRPr/>
            </a:pPr>
            <a:fld id="{A0FCEBD3-A582-5442-AF13-50C2B7E2B653}" type="slidenum">
              <a:rPr lang="en-US"/>
              <a:pPr>
                <a:defRPr/>
              </a:pPr>
              <a:t>‹#›</a:t>
            </a:fld>
            <a:endParaRPr lang="en-US"/>
          </a:p>
        </p:txBody>
      </p:sp>
    </p:spTree>
    <p:extLst>
      <p:ext uri="{BB962C8B-B14F-4D97-AF65-F5344CB8AC3E}">
        <p14:creationId xmlns:p14="http://schemas.microsoft.com/office/powerpoint/2010/main" val="243371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DD030908-223A-A24B-90FC-9A41DA1200A9}" type="slidenum">
              <a:rPr lang="en-US" sz="1200" b="0">
                <a:latin typeface="Lucida Grande" charset="0"/>
              </a:rPr>
              <a:pPr/>
              <a:t>1</a:t>
            </a:fld>
            <a:endParaRPr lang="en-US" sz="1200" b="0">
              <a:latin typeface="Lucida Grande"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charset="0"/>
                <a:ea typeface="ＭＳ Ｐゴシック" charset="0"/>
                <a:cs typeface="ＭＳ Ｐゴシック" charset="0"/>
              </a:rPr>
              <a:t>When in a situation</a:t>
            </a:r>
          </a:p>
          <a:p>
            <a:r>
              <a:rPr lang="en-US">
                <a:latin typeface="Times" charset="0"/>
                <a:ea typeface="ＭＳ Ｐゴシック" charset="0"/>
                <a:cs typeface="ＭＳ Ｐゴシック" charset="0"/>
              </a:rPr>
              <a:t>W</a:t>
            </a:r>
            <a:r>
              <a:rPr lang="en-GB">
                <a:latin typeface="Times" charset="0"/>
                <a:ea typeface="ＭＳ Ｐゴシック" charset="0"/>
                <a:cs typeface="ＭＳ Ｐゴシック" charset="0"/>
              </a:rPr>
              <a:t>hen confronted with a task, as a learner</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7D9432E9-7111-1B48-A009-5F28658243E0}" type="slidenum">
              <a:rPr lang="en-US" sz="1200" b="0">
                <a:latin typeface="Lucida Grande" charset="0"/>
              </a:rPr>
              <a:pPr/>
              <a:t>41</a:t>
            </a:fld>
            <a:endParaRPr lang="en-US" sz="1200" b="0">
              <a:latin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charset="0"/>
                <a:ea typeface="ＭＳ Ｐゴシック" charset="0"/>
                <a:cs typeface="ＭＳ Ｐゴシック" charset="0"/>
              </a:rPr>
              <a:t>e.g. Fence-post argument</a:t>
            </a:r>
          </a:p>
          <a:p>
            <a:r>
              <a:rPr lang="en-GB">
                <a:latin typeface="Times" charset="0"/>
                <a:ea typeface="ＭＳ Ｐゴシック" charset="0"/>
                <a:cs typeface="ＭＳ Ｐゴシック" charset="0"/>
              </a:rPr>
              <a:t>e.</a:t>
            </a:r>
            <a:r>
              <a:rPr lang="en-US">
                <a:latin typeface="Times" charset="0"/>
                <a:ea typeface="ＭＳ Ｐゴシック" charset="0"/>
                <a:cs typeface="ＭＳ Ｐゴシック" charset="0"/>
              </a:rPr>
              <a:t>g</a:t>
            </a:r>
            <a:r>
              <a:rPr lang="en-GB">
                <a:latin typeface="Times" charset="0"/>
                <a:ea typeface="ＭＳ Ｐゴシック" charset="0"/>
                <a:cs typeface="ＭＳ Ｐゴシック" charset="0"/>
              </a:rPr>
              <a:t> working backwards</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77C7AEAA-0BC5-184A-886A-2B20AB24F380}" type="slidenum">
              <a:rPr lang="en-US" sz="1200" b="0">
                <a:latin typeface="Lucida Grande" charset="0"/>
              </a:rPr>
              <a:pPr/>
              <a:t>47</a:t>
            </a:fld>
            <a:endParaRPr lang="en-US" sz="1200" b="0">
              <a:latin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33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600">
                <a:latin typeface="Chalkboard" charset="0"/>
                <a:cs typeface="Chalkboard" charset="0"/>
                <a:sym typeface="Chalkboard" charset="0"/>
              </a:rPr>
              <a:t>Three modes of representation (Jerome Bruner)</a:t>
            </a:r>
          </a:p>
          <a:p>
            <a:endParaRPr lang="en-US" sz="3600">
              <a:latin typeface="Chalkboard" charset="0"/>
              <a:cs typeface="Chalkboard" charset="0"/>
              <a:sym typeface="Chalkboard"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through affect to motives</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56</a:t>
            </a:fld>
            <a:endParaRPr lang="en-US"/>
          </a:p>
        </p:txBody>
      </p:sp>
    </p:spTree>
    <p:extLst>
      <p:ext uri="{BB962C8B-B14F-4D97-AF65-F5344CB8AC3E}">
        <p14:creationId xmlns:p14="http://schemas.microsoft.com/office/powerpoint/2010/main" val="279532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a:solidFill>
                  <a:srgbClr val="732600"/>
                </a:solidFill>
              </a:rPr>
              <a:t>Rasmussen &amp; Kwon (2002). An Enquiry-Oriented Approach to Mathematics Education. J of Math’l Behavior 26 p189-194.</a:t>
            </a:r>
          </a:p>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2</a:t>
            </a:fld>
            <a:endParaRPr lang="en-US"/>
          </a:p>
        </p:txBody>
      </p:sp>
    </p:spTree>
    <p:extLst>
      <p:ext uri="{BB962C8B-B14F-4D97-AF65-F5344CB8AC3E}">
        <p14:creationId xmlns:p14="http://schemas.microsoft.com/office/powerpoint/2010/main" val="2133744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Degree of generality: very specific</a:t>
            </a:r>
            <a:r>
              <a:rPr lang="en-GB" baseline="0"/>
              <a:t> </a:t>
            </a:r>
            <a:r>
              <a:rPr lang="en-GB"/>
              <a:t>(numerical); dynamically general; abstractly general</a:t>
            </a:r>
          </a:p>
        </p:txBody>
      </p:sp>
      <p:sp>
        <p:nvSpPr>
          <p:cNvPr id="4" name="Slide Number Placeholder 3"/>
          <p:cNvSpPr>
            <a:spLocks noGrp="1"/>
          </p:cNvSpPr>
          <p:nvPr>
            <p:ph type="sldNum" sz="quarter" idx="10"/>
          </p:nvPr>
        </p:nvSpPr>
        <p:spPr/>
        <p:txBody>
          <a:bodyPr/>
          <a:lstStyle/>
          <a:p>
            <a:pPr>
              <a:defRPr/>
            </a:pPr>
            <a:fld id="{509DEAFB-C6C6-9E48-9776-37D73C04362D}" type="slidenum">
              <a:rPr lang="en-US"/>
              <a:pPr>
                <a:defRPr/>
              </a:pPr>
              <a:t>14</a:t>
            </a:fld>
            <a:endParaRPr lang="en-US"/>
          </a:p>
        </p:txBody>
      </p:sp>
    </p:spTree>
    <p:extLst>
      <p:ext uri="{BB962C8B-B14F-4D97-AF65-F5344CB8AC3E}">
        <p14:creationId xmlns:p14="http://schemas.microsoft.com/office/powerpoint/2010/main" val="401103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can be varied?</a:t>
            </a:r>
          </a:p>
          <a:p>
            <a:r>
              <a:rPr lang="en-GB"/>
              <a:t>What about an infinite array (Least</a:t>
            </a:r>
            <a:r>
              <a:rPr lang="en-GB" baseline="0"/>
              <a:t> Upper Bounds and Greatest Lower Bounds)?</a:t>
            </a:r>
            <a:endParaRPr lang="en-GB"/>
          </a:p>
        </p:txBody>
      </p:sp>
      <p:sp>
        <p:nvSpPr>
          <p:cNvPr id="4" name="Slide Number Placeholder 3"/>
          <p:cNvSpPr>
            <a:spLocks noGrp="1"/>
          </p:cNvSpPr>
          <p:nvPr>
            <p:ph type="sldNum" sz="quarter" idx="10"/>
          </p:nvPr>
        </p:nvSpPr>
        <p:spPr/>
        <p:txBody>
          <a:bodyPr/>
          <a:lstStyle/>
          <a:p>
            <a:pPr>
              <a:defRPr/>
            </a:pPr>
            <a:fld id="{509DEAFB-C6C6-9E48-9776-37D73C04362D}" type="slidenum">
              <a:rPr lang="en-US"/>
              <a:pPr>
                <a:defRPr/>
              </a:pPr>
              <a:t>18</a:t>
            </a:fld>
            <a:endParaRPr lang="en-US"/>
          </a:p>
        </p:txBody>
      </p:sp>
    </p:spTree>
    <p:extLst>
      <p:ext uri="{BB962C8B-B14F-4D97-AF65-F5344CB8AC3E}">
        <p14:creationId xmlns:p14="http://schemas.microsoft.com/office/powerpoint/2010/main" val="272667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a:solidFill>
            <a:srgbClr val="FFFFFF"/>
          </a:solidFill>
          <a:ln/>
        </p:spPr>
      </p:sp>
      <p:sp>
        <p:nvSpPr>
          <p:cNvPr id="52226"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a:latin typeface="Chalkboard" charset="0"/>
                <a:ea typeface="ＭＳ Ｐゴシック" charset="0"/>
                <a:cs typeface="Chalkboard" charset="0"/>
                <a:sym typeface="Chalkboard" charset="0"/>
              </a:rPr>
              <a:t>Setting an impossible task in order to prompt possibility and significance of a theorem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charset="0"/>
                <a:ea typeface="ＭＳ Ｐゴシック" charset="0"/>
                <a:cs typeface="ＭＳ Ｐゴシック" charset="0"/>
              </a:rPr>
              <a:t>Surprise;</a:t>
            </a:r>
          </a:p>
          <a:p>
            <a:r>
              <a:rPr lang="en-GB">
                <a:latin typeface="Times" charset="0"/>
                <a:ea typeface="ＭＳ Ｐゴシック" charset="0"/>
                <a:cs typeface="ＭＳ Ｐゴシック" charset="0"/>
              </a:rPr>
              <a:t>Use of diagrams</a:t>
            </a:r>
          </a:p>
          <a:p>
            <a:r>
              <a:rPr lang="en-GB">
                <a:latin typeface="Times" charset="0"/>
                <a:ea typeface="ＭＳ Ｐゴシック" charset="0"/>
                <a:cs typeface="ＭＳ Ｐゴシック" charset="0"/>
              </a:rPr>
              <a:t>Use of symbols (particular/general)</a:t>
            </a: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B1E600BA-9CA9-DD44-9D9C-50990360FC49}" type="slidenum">
              <a:rPr lang="en-US" sz="1200" b="0">
                <a:latin typeface="Lucida Grande" charset="0"/>
              </a:rPr>
              <a:pPr/>
              <a:t>25</a:t>
            </a:fld>
            <a:endParaRPr lang="en-US" sz="1200" b="0">
              <a:latin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charset="0"/>
                <a:ea typeface="ＭＳ Ｐゴシック" charset="0"/>
                <a:cs typeface="ＭＳ Ｐゴシック" charset="0"/>
              </a:rPr>
              <a:t>Shape of curve</a:t>
            </a:r>
          </a:p>
          <a:p>
            <a:r>
              <a:rPr lang="en-GB">
                <a:latin typeface="Times" charset="0"/>
                <a:ea typeface="ＭＳ Ｐゴシック" charset="0"/>
                <a:cs typeface="ＭＳ Ｐゴシック" charset="0"/>
              </a:rPr>
              <a:t>Alternating light and dark patterns</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2DAB1933-483D-4B4A-A0EF-48516FB39B14}" type="slidenum">
              <a:rPr lang="en-US" sz="1200" b="0">
                <a:latin typeface="Lucida Grande" charset="0"/>
              </a:rPr>
              <a:pPr/>
              <a:t>26</a:t>
            </a:fld>
            <a:endParaRPr lang="en-US" sz="1200" b="0">
              <a:latin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charset="0"/>
                <a:ea typeface="ＭＳ Ｐゴシック" charset="0"/>
                <a:cs typeface="ＭＳ Ｐゴシック" charset="0"/>
              </a:rPr>
              <a:t>Not all phenomena are ‘material world’</a:t>
            </a: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02CF2576-759C-0947-A9E4-E65EE595E180}" type="slidenum">
              <a:rPr lang="en-US" sz="1200" b="0">
                <a:latin typeface="Lucida Grande" charset="0"/>
              </a:rPr>
              <a:pPr/>
              <a:t>35</a:t>
            </a:fld>
            <a:endParaRPr lang="en-US" sz="1200" b="0">
              <a:latin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charset="0"/>
                <a:ea typeface="ＭＳ Ｐゴシック" charset="0"/>
                <a:cs typeface="ＭＳ Ｐゴシック" charset="0"/>
              </a:rPr>
              <a:t>Rectangle into a square`/</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C7A1B3FB-04FE-A44E-832E-D46091EAE52C}" type="slidenum">
              <a:rPr lang="en-US" sz="1200" b="0">
                <a:latin typeface="Lucida Grande" charset="0"/>
              </a:rPr>
              <a:pPr/>
              <a:t>36</a:t>
            </a:fld>
            <a:endParaRPr lang="en-US" sz="1200" b="0">
              <a:latin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Tree>
    <p:extLst>
      <p:ext uri="{BB962C8B-B14F-4D97-AF65-F5344CB8AC3E}">
        <p14:creationId xmlns:p14="http://schemas.microsoft.com/office/powerpoint/2010/main" val="8317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836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52400"/>
            <a:ext cx="2103437" cy="5638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152400"/>
            <a:ext cx="6157913" cy="5638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2963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81873C-8276-E449-9733-905D3995D321}" type="slidenum">
              <a:rPr lang="en-US"/>
              <a:pPr>
                <a:defRPr/>
              </a:pPr>
              <a:t>‹#›</a:t>
            </a:fld>
            <a:endParaRPr lang="en-US"/>
          </a:p>
        </p:txBody>
      </p:sp>
    </p:spTree>
    <p:extLst>
      <p:ext uri="{BB962C8B-B14F-4D97-AF65-F5344CB8AC3E}">
        <p14:creationId xmlns:p14="http://schemas.microsoft.com/office/powerpoint/2010/main" val="21637704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A4A3CEBE-BB09-FF47-976F-58E9EA93EF95}" type="slidenum">
              <a:rPr lang="en-US"/>
              <a:pPr>
                <a:defRPr/>
              </a:pPr>
              <a:t>‹#›</a:t>
            </a:fld>
            <a:endParaRPr lang="en-US"/>
          </a:p>
        </p:txBody>
      </p:sp>
    </p:spTree>
    <p:extLst>
      <p:ext uri="{BB962C8B-B14F-4D97-AF65-F5344CB8AC3E}">
        <p14:creationId xmlns:p14="http://schemas.microsoft.com/office/powerpoint/2010/main" val="394589224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4C7E853A-A83C-3A4B-B9BD-B0175DFF883E}" type="slidenum">
              <a:rPr lang="en-US"/>
              <a:pPr>
                <a:defRPr/>
              </a:pPr>
              <a:t>‹#›</a:t>
            </a:fld>
            <a:endParaRPr lang="en-US"/>
          </a:p>
        </p:txBody>
      </p:sp>
    </p:spTree>
    <p:extLst>
      <p:ext uri="{BB962C8B-B14F-4D97-AF65-F5344CB8AC3E}">
        <p14:creationId xmlns:p14="http://schemas.microsoft.com/office/powerpoint/2010/main" val="190338421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5240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51485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Box 4"/>
          <p:cNvSpPr txBox="1">
            <a:spLocks noGrp="1" noChangeArrowheads="1"/>
          </p:cNvSpPr>
          <p:nvPr>
            <p:ph type="sldNum" sz="quarter" idx="10"/>
          </p:nvPr>
        </p:nvSpPr>
        <p:spPr>
          <a:ln/>
        </p:spPr>
        <p:txBody>
          <a:bodyPr/>
          <a:lstStyle>
            <a:lvl1pPr>
              <a:defRPr/>
            </a:lvl1pPr>
          </a:lstStyle>
          <a:p>
            <a:pPr>
              <a:defRPr/>
            </a:pPr>
            <a:fld id="{123E941A-E36A-9545-AB27-523028EFB6ED}" type="slidenum">
              <a:rPr lang="en-US"/>
              <a:pPr>
                <a:defRPr/>
              </a:pPr>
              <a:t>‹#›</a:t>
            </a:fld>
            <a:endParaRPr lang="en-US"/>
          </a:p>
        </p:txBody>
      </p:sp>
    </p:spTree>
    <p:extLst>
      <p:ext uri="{BB962C8B-B14F-4D97-AF65-F5344CB8AC3E}">
        <p14:creationId xmlns:p14="http://schemas.microsoft.com/office/powerpoint/2010/main" val="340151284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Text Box 4"/>
          <p:cNvSpPr txBox="1">
            <a:spLocks noGrp="1" noChangeArrowheads="1"/>
          </p:cNvSpPr>
          <p:nvPr>
            <p:ph type="sldNum" sz="quarter" idx="10"/>
          </p:nvPr>
        </p:nvSpPr>
        <p:spPr>
          <a:ln/>
        </p:spPr>
        <p:txBody>
          <a:bodyPr/>
          <a:lstStyle>
            <a:lvl1pPr>
              <a:defRPr/>
            </a:lvl1pPr>
          </a:lstStyle>
          <a:p>
            <a:pPr>
              <a:defRPr/>
            </a:pPr>
            <a:fld id="{F3B41067-1855-014B-96A8-DA7D0568624B}" type="slidenum">
              <a:rPr lang="en-US"/>
              <a:pPr>
                <a:defRPr/>
              </a:pPr>
              <a:t>‹#›</a:t>
            </a:fld>
            <a:endParaRPr lang="en-US"/>
          </a:p>
        </p:txBody>
      </p:sp>
    </p:spTree>
    <p:extLst>
      <p:ext uri="{BB962C8B-B14F-4D97-AF65-F5344CB8AC3E}">
        <p14:creationId xmlns:p14="http://schemas.microsoft.com/office/powerpoint/2010/main" val="92642131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Text Box 4"/>
          <p:cNvSpPr txBox="1">
            <a:spLocks noGrp="1" noChangeArrowheads="1"/>
          </p:cNvSpPr>
          <p:nvPr>
            <p:ph type="sldNum" sz="quarter" idx="10"/>
          </p:nvPr>
        </p:nvSpPr>
        <p:spPr>
          <a:ln/>
        </p:spPr>
        <p:txBody>
          <a:bodyPr/>
          <a:lstStyle>
            <a:lvl1pPr>
              <a:defRPr/>
            </a:lvl1pPr>
          </a:lstStyle>
          <a:p>
            <a:pPr>
              <a:defRPr/>
            </a:pPr>
            <a:fld id="{765B661D-C418-414D-A709-C47B17498711}" type="slidenum">
              <a:rPr lang="en-US"/>
              <a:pPr>
                <a:defRPr/>
              </a:pPr>
              <a:t>‹#›</a:t>
            </a:fld>
            <a:endParaRPr lang="en-US"/>
          </a:p>
        </p:txBody>
      </p:sp>
    </p:spTree>
    <p:extLst>
      <p:ext uri="{BB962C8B-B14F-4D97-AF65-F5344CB8AC3E}">
        <p14:creationId xmlns:p14="http://schemas.microsoft.com/office/powerpoint/2010/main" val="3494518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A53DA9F-FC11-0346-B46B-99C4D4ADA3FA}" type="slidenum">
              <a:rPr lang="en-US"/>
              <a:pPr>
                <a:defRPr/>
              </a:pPr>
              <a:t>‹#›</a:t>
            </a:fld>
            <a:endParaRPr lang="en-US"/>
          </a:p>
        </p:txBody>
      </p:sp>
    </p:spTree>
    <p:extLst>
      <p:ext uri="{BB962C8B-B14F-4D97-AF65-F5344CB8AC3E}">
        <p14:creationId xmlns:p14="http://schemas.microsoft.com/office/powerpoint/2010/main" val="28199455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C45D6CA-AA83-214C-8B87-02FEE1D522B6}" type="slidenum">
              <a:rPr lang="en-US"/>
              <a:pPr>
                <a:defRPr/>
              </a:pPr>
              <a:t>‹#›</a:t>
            </a:fld>
            <a:endParaRPr lang="en-US"/>
          </a:p>
        </p:txBody>
      </p:sp>
    </p:spTree>
    <p:extLst>
      <p:ext uri="{BB962C8B-B14F-4D97-AF65-F5344CB8AC3E}">
        <p14:creationId xmlns:p14="http://schemas.microsoft.com/office/powerpoint/2010/main" val="20522541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05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Chalkboard" pitchFamily="-111"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9EFA7021-EC8E-6A47-AB51-F5F6BA5D744A}" type="slidenum">
              <a:rPr lang="en-US"/>
              <a:pPr>
                <a:defRPr/>
              </a:pPr>
              <a:t>‹#›</a:t>
            </a:fld>
            <a:endParaRPr lang="en-US"/>
          </a:p>
        </p:txBody>
      </p:sp>
    </p:spTree>
    <p:extLst>
      <p:ext uri="{BB962C8B-B14F-4D97-AF65-F5344CB8AC3E}">
        <p14:creationId xmlns:p14="http://schemas.microsoft.com/office/powerpoint/2010/main" val="5750443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4C98BB-B838-7A4D-9242-708A09D67F66}" type="slidenum">
              <a:rPr lang="en-US"/>
              <a:pPr>
                <a:defRPr/>
              </a:pPr>
              <a:t>‹#›</a:t>
            </a:fld>
            <a:endParaRPr lang="en-US"/>
          </a:p>
        </p:txBody>
      </p:sp>
    </p:spTree>
    <p:extLst>
      <p:ext uri="{BB962C8B-B14F-4D97-AF65-F5344CB8AC3E}">
        <p14:creationId xmlns:p14="http://schemas.microsoft.com/office/powerpoint/2010/main" val="138410428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88900"/>
            <a:ext cx="2143125" cy="60833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52400" y="88900"/>
            <a:ext cx="6276975" cy="60833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05C8A354-DBA1-1A43-AFD3-900AA1A89573}" type="slidenum">
              <a:rPr lang="en-US"/>
              <a:pPr>
                <a:defRPr/>
              </a:pPr>
              <a:t>‹#›</a:t>
            </a:fld>
            <a:endParaRPr lang="en-US"/>
          </a:p>
        </p:txBody>
      </p:sp>
    </p:spTree>
    <p:extLst>
      <p:ext uri="{BB962C8B-B14F-4D97-AF65-F5344CB8AC3E}">
        <p14:creationId xmlns:p14="http://schemas.microsoft.com/office/powerpoint/2010/main" val="254361015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4D2DC9C9-3A70-9C45-8395-5050EA22361D}" type="slidenum">
              <a:rPr lang="en-US"/>
              <a:pPr>
                <a:defRPr/>
              </a:pPr>
              <a:t>‹#›</a:t>
            </a:fld>
            <a:endParaRPr lang="en-US"/>
          </a:p>
        </p:txBody>
      </p:sp>
    </p:spTree>
    <p:extLst>
      <p:ext uri="{BB962C8B-B14F-4D97-AF65-F5344CB8AC3E}">
        <p14:creationId xmlns:p14="http://schemas.microsoft.com/office/powerpoint/2010/main" val="2881832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BC1D1D25-E0D1-E74C-BB85-8721036A4BC1}" type="slidenum">
              <a:rPr lang="en-US"/>
              <a:pPr>
                <a:defRPr/>
              </a:pPr>
              <a:t>‹#›</a:t>
            </a:fld>
            <a:endParaRPr lang="en-US"/>
          </a:p>
        </p:txBody>
      </p:sp>
    </p:spTree>
    <p:extLst>
      <p:ext uri="{BB962C8B-B14F-4D97-AF65-F5344CB8AC3E}">
        <p14:creationId xmlns:p14="http://schemas.microsoft.com/office/powerpoint/2010/main" val="2190021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B9001D-2FE4-5243-99A1-1B469F76BFB8}" type="slidenum">
              <a:rPr lang="en-US"/>
              <a:pPr>
                <a:defRPr/>
              </a:pPr>
              <a:t>‹#›</a:t>
            </a:fld>
            <a:endParaRPr lang="en-US"/>
          </a:p>
        </p:txBody>
      </p:sp>
    </p:spTree>
    <p:extLst>
      <p:ext uri="{BB962C8B-B14F-4D97-AF65-F5344CB8AC3E}">
        <p14:creationId xmlns:p14="http://schemas.microsoft.com/office/powerpoint/2010/main" val="371712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048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7244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pPr>
              <a:defRPr/>
            </a:pPr>
            <a:fld id="{E76444C5-5C26-4241-8CDE-74AAD7DB01BD}" type="slidenum">
              <a:rPr lang="en-US"/>
              <a:pPr>
                <a:defRPr/>
              </a:pPr>
              <a:t>‹#›</a:t>
            </a:fld>
            <a:endParaRPr lang="en-US"/>
          </a:p>
        </p:txBody>
      </p:sp>
    </p:spTree>
    <p:extLst>
      <p:ext uri="{BB962C8B-B14F-4D97-AF65-F5344CB8AC3E}">
        <p14:creationId xmlns:p14="http://schemas.microsoft.com/office/powerpoint/2010/main" val="23658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pPr>
              <a:defRPr/>
            </a:pPr>
            <a:fld id="{52E9DEB5-E6EF-8C42-A07C-852754A27EFF}" type="slidenum">
              <a:rPr lang="en-US"/>
              <a:pPr>
                <a:defRPr/>
              </a:pPr>
              <a:t>‹#›</a:t>
            </a:fld>
            <a:endParaRPr lang="en-US"/>
          </a:p>
        </p:txBody>
      </p:sp>
    </p:spTree>
    <p:extLst>
      <p:ext uri="{BB962C8B-B14F-4D97-AF65-F5344CB8AC3E}">
        <p14:creationId xmlns:p14="http://schemas.microsoft.com/office/powerpoint/2010/main" val="705041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C1F6DF07-0A07-D94B-817B-336108EDC8EC}" type="slidenum">
              <a:rPr lang="en-US"/>
              <a:pPr>
                <a:defRPr/>
              </a:pPr>
              <a:t>‹#›</a:t>
            </a:fld>
            <a:endParaRPr lang="en-US"/>
          </a:p>
        </p:txBody>
      </p:sp>
    </p:spTree>
    <p:extLst>
      <p:ext uri="{BB962C8B-B14F-4D97-AF65-F5344CB8AC3E}">
        <p14:creationId xmlns:p14="http://schemas.microsoft.com/office/powerpoint/2010/main" val="204530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F96F7F89-9AB1-234F-B8D1-DB51C2E6627D}" type="slidenum">
              <a:rPr lang="en-US"/>
              <a:pPr>
                <a:defRPr/>
              </a:pPr>
              <a:t>‹#›</a:t>
            </a:fld>
            <a:endParaRPr lang="en-US"/>
          </a:p>
        </p:txBody>
      </p:sp>
    </p:spTree>
    <p:extLst>
      <p:ext uri="{BB962C8B-B14F-4D97-AF65-F5344CB8AC3E}">
        <p14:creationId xmlns:p14="http://schemas.microsoft.com/office/powerpoint/2010/main" val="39709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97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03FF962-821A-2E49-8A24-F01D3C78EDF4}" type="slidenum">
              <a:rPr lang="en-US"/>
              <a:pPr>
                <a:defRPr/>
              </a:pPr>
              <a:t>‹#›</a:t>
            </a:fld>
            <a:endParaRPr lang="en-US"/>
          </a:p>
        </p:txBody>
      </p:sp>
    </p:spTree>
    <p:extLst>
      <p:ext uri="{BB962C8B-B14F-4D97-AF65-F5344CB8AC3E}">
        <p14:creationId xmlns:p14="http://schemas.microsoft.com/office/powerpoint/2010/main" val="353897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6D8B277-0E2F-AC4C-8BC7-5C1A10E8F5C1}" type="slidenum">
              <a:rPr lang="en-US"/>
              <a:pPr>
                <a:defRPr/>
              </a:pPr>
              <a:t>‹#›</a:t>
            </a:fld>
            <a:endParaRPr lang="en-US"/>
          </a:p>
        </p:txBody>
      </p:sp>
    </p:spTree>
    <p:extLst>
      <p:ext uri="{BB962C8B-B14F-4D97-AF65-F5344CB8AC3E}">
        <p14:creationId xmlns:p14="http://schemas.microsoft.com/office/powerpoint/2010/main" val="215974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9B749F9-BB89-964D-9BB0-EB0C1764E316}" type="slidenum">
              <a:rPr lang="en-US"/>
              <a:pPr>
                <a:defRPr/>
              </a:pPr>
              <a:t>‹#›</a:t>
            </a:fld>
            <a:endParaRPr lang="en-US"/>
          </a:p>
        </p:txBody>
      </p:sp>
    </p:spTree>
    <p:extLst>
      <p:ext uri="{BB962C8B-B14F-4D97-AF65-F5344CB8AC3E}">
        <p14:creationId xmlns:p14="http://schemas.microsoft.com/office/powerpoint/2010/main" val="3856679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28600"/>
            <a:ext cx="2171700" cy="6400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228600"/>
            <a:ext cx="6362700" cy="6400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BCA0568-EE28-1144-BF90-979F2E93A0B0}" type="slidenum">
              <a:rPr lang="en-US"/>
              <a:pPr>
                <a:defRPr/>
              </a:pPr>
              <a:t>‹#›</a:t>
            </a:fld>
            <a:endParaRPr lang="en-US"/>
          </a:p>
        </p:txBody>
      </p:sp>
    </p:spTree>
    <p:extLst>
      <p:ext uri="{BB962C8B-B14F-4D97-AF65-F5344CB8AC3E}">
        <p14:creationId xmlns:p14="http://schemas.microsoft.com/office/powerpoint/2010/main" val="66886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99060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93077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54082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09843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50489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99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4332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359841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304800" y="152400"/>
            <a:ext cx="7772400"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p>
            <a:pPr lvl="0"/>
            <a:r>
              <a:rPr lang="en-GB"/>
              <a:t>Click to edit Master title style</a:t>
            </a:r>
          </a:p>
        </p:txBody>
      </p:sp>
      <p:sp>
        <p:nvSpPr>
          <p:cNvPr id="3076" name="Rectangle 4"/>
          <p:cNvSpPr>
            <a:spLocks noGrp="1" noChangeArrowheads="1"/>
          </p:cNvSpPr>
          <p:nvPr>
            <p:ph type="body" idx="1"/>
          </p:nvPr>
        </p:nvSpPr>
        <p:spPr bwMode="auto">
          <a:xfrm>
            <a:off x="990600" y="1676400"/>
            <a:ext cx="77279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77" name="Text Box 5"/>
          <p:cNvSpPr txBox="1">
            <a:spLocks noChangeArrowheads="1"/>
          </p:cNvSpPr>
          <p:nvPr userDrawn="1"/>
        </p:nvSpPr>
        <p:spPr bwMode="auto">
          <a:xfrm>
            <a:off x="76200" y="6338888"/>
            <a:ext cx="685800" cy="457200"/>
          </a:xfrm>
          <a:prstGeom prst="rect">
            <a:avLst/>
          </a:prstGeom>
          <a:noFill/>
          <a:ln w="9525">
            <a:noFill/>
            <a:miter lim="800000"/>
            <a:headEnd/>
            <a:tailEnd/>
          </a:ln>
          <a:effectLst/>
        </p:spPr>
        <p:txBody>
          <a:bodyPr>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spcBef>
                <a:spcPct val="50000"/>
              </a:spcBef>
              <a:defRPr/>
            </a:pPr>
            <a:fld id="{81FB3A04-3DDA-6D4B-B419-E64C2CC61434}" type="slidenum">
              <a:rPr lang="en-US" sz="2400" b="0" smtClean="0">
                <a:solidFill>
                  <a:srgbClr val="000000"/>
                </a:solidFill>
                <a:latin typeface="Lucida Grande" charset="0"/>
              </a:rPr>
              <a:pPr>
                <a:spcBef>
                  <a:spcPct val="50000"/>
                </a:spcBef>
                <a:defRPr/>
              </a:pPr>
              <a:t>‹#›</a:t>
            </a:fld>
            <a:endParaRPr lang="en-US" sz="2400" b="0" smtClean="0">
              <a:solidFill>
                <a:srgbClr val="000000"/>
              </a:solidFill>
              <a:latin typeface="Lucida Grande" charset="0"/>
            </a:endParaRP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bldLvl="2">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36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p:titleStyle>
    <p:body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355600" y="88900"/>
            <a:ext cx="6680200" cy="749300"/>
          </a:xfrm>
          <a:prstGeom prst="rect">
            <a:avLst/>
          </a:prstGeom>
          <a:noFill/>
          <a:ln w="12700">
            <a:noFill/>
            <a:miter lim="800000"/>
            <a:headEnd/>
            <a:tailEnd/>
          </a:ln>
          <a:effectLst>
            <a:outerShdw blurRad="25400" dist="63500"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88067" name="Rectangle 3"/>
          <p:cNvSpPr>
            <a:spLocks noGrp="1" noChangeArrowheads="1"/>
          </p:cNvSpPr>
          <p:nvPr>
            <p:ph type="body" idx="1"/>
          </p:nvPr>
        </p:nvSpPr>
        <p:spPr bwMode="auto">
          <a:xfrm>
            <a:off x="152400" y="1016000"/>
            <a:ext cx="8572500" cy="5156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square" lIns="0" tIns="0" rIns="0" bIns="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Hoefler Text" charset="0"/>
              </a:rPr>
              <a:t>Fourth level</a:t>
            </a:r>
          </a:p>
          <a:p>
            <a:pPr lvl="4"/>
            <a:r>
              <a:rPr lang="en-US">
                <a:sym typeface="Hoefler Text" charset="0"/>
              </a:rPr>
              <a:t>Fifth level</a:t>
            </a:r>
          </a:p>
        </p:txBody>
      </p:sp>
      <p:sp>
        <p:nvSpPr>
          <p:cNvPr id="88068" name="Text Box 4"/>
          <p:cNvSpPr txBox="1">
            <a:spLocks noGrp="1" noChangeArrowheads="1"/>
          </p:cNvSpPr>
          <p:nvPr>
            <p:ph type="sldNum" sz="quarter" idx="4"/>
          </p:nvPr>
        </p:nvSpPr>
        <p:spPr bwMode="auto">
          <a:xfrm>
            <a:off x="146050" y="6280150"/>
            <a:ext cx="469900" cy="584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none" lIns="91440" tIns="45720" rIns="91440" bIns="45720" numCol="1" anchor="t" anchorCtr="0" compatLnSpc="1">
            <a:prstTxWarp prst="textNoShape">
              <a:avLst/>
            </a:prstTxWarp>
          </a:bodyPr>
          <a:lstStyle>
            <a:lvl1pPr algn="ctr" eaLnBrk="1" hangingPunct="1">
              <a:defRPr sz="3200" b="0">
                <a:cs typeface="Chalkboard" charset="0"/>
                <a:sym typeface="Chalkboard" charset="0"/>
              </a:defRPr>
            </a:lvl1pPr>
          </a:lstStyle>
          <a:p>
            <a:pPr>
              <a:defRPr/>
            </a:pPr>
            <a:fld id="{F9BEE6A6-C067-B541-8D44-9DCE80682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l" rtl="0" eaLnBrk="0" fontAlgn="base" hangingPunct="0">
        <a:spcBef>
          <a:spcPct val="0"/>
        </a:spcBef>
        <a:spcAft>
          <a:spcPct val="0"/>
        </a:spcAft>
        <a:defRPr sz="3600">
          <a:solidFill>
            <a:srgbClr val="110086"/>
          </a:solidFill>
          <a:latin typeface="+mj-lt"/>
          <a:ea typeface="+mj-ea"/>
          <a:cs typeface="+mj-cs"/>
          <a:sym typeface="Chalkboard" charset="0"/>
        </a:defRPr>
      </a:lvl1pPr>
      <a:lvl2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2pPr>
      <a:lvl3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3pPr>
      <a:lvl4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4pPr>
      <a:lvl5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5pPr>
      <a:lvl6pPr marL="4572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6pPr>
      <a:lvl7pPr marL="9144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7pPr>
      <a:lvl8pPr marL="13716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8pPr>
      <a:lvl9pPr marL="18288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9pPr>
    </p:titleStyle>
    <p:bodyStyle>
      <a:lvl1pPr marL="381000" indent="-381000" algn="l" rtl="0" eaLnBrk="0" fontAlgn="base" hangingPunct="0">
        <a:spcBef>
          <a:spcPts val="1000"/>
        </a:spcBef>
        <a:spcAft>
          <a:spcPct val="0"/>
        </a:spcAft>
        <a:buSzPct val="116000"/>
        <a:buChar char="•"/>
        <a:defRPr sz="3200">
          <a:solidFill>
            <a:srgbClr val="2300FF"/>
          </a:solidFill>
          <a:effectLst>
            <a:outerShdw blurRad="38100" dist="38100" dir="2700000" algn="tl">
              <a:srgbClr val="000000"/>
            </a:outerShdw>
          </a:effectLst>
          <a:latin typeface="+mn-lt"/>
          <a:ea typeface="+mn-ea"/>
          <a:cs typeface="+mn-cs"/>
          <a:sym typeface="Chalkboard" charset="0"/>
        </a:defRPr>
      </a:lvl1pPr>
      <a:lvl2pPr marL="769938" indent="-401638" algn="l" rtl="0" eaLnBrk="0" fontAlgn="base" hangingPunct="0">
        <a:spcBef>
          <a:spcPts val="900"/>
        </a:spcBef>
        <a:spcAft>
          <a:spcPct val="0"/>
        </a:spcAft>
        <a:buSzPct val="77000"/>
        <a:buChar char="•"/>
        <a:defRPr sz="2400">
          <a:solidFill>
            <a:srgbClr val="008400"/>
          </a:solidFill>
          <a:effectLst>
            <a:outerShdw blurRad="38100" dist="38100" dir="2700000" algn="tl">
              <a:srgbClr val="000000"/>
            </a:outerShdw>
          </a:effectLst>
          <a:latin typeface="+mn-lt"/>
          <a:ea typeface="+mn-ea"/>
          <a:cs typeface="+mn-cs"/>
          <a:sym typeface="Chalkboard" charset="0"/>
        </a:defRPr>
      </a:lvl2pPr>
      <a:lvl3pPr marL="1176338" indent="-249238" algn="l" rtl="0" eaLnBrk="0" fontAlgn="base" hangingPunct="0">
        <a:spcBef>
          <a:spcPts val="900"/>
        </a:spcBef>
        <a:spcAft>
          <a:spcPct val="0"/>
        </a:spcAft>
        <a:buClr>
          <a:srgbClr val="444229"/>
        </a:buClr>
        <a:buSzPct val="125000"/>
        <a:buFont typeface="Hoefler Text" charset="0"/>
        <a:buChar char="•"/>
        <a:defRPr sz="2400">
          <a:solidFill>
            <a:srgbClr val="940000"/>
          </a:solidFill>
          <a:effectLst>
            <a:outerShdw blurRad="38100" dist="38100" dir="2700000" algn="tl">
              <a:srgbClr val="000000"/>
            </a:outerShdw>
          </a:effectLst>
          <a:latin typeface="+mn-lt"/>
          <a:ea typeface="+mn-ea"/>
          <a:cs typeface="+mn-cs"/>
          <a:sym typeface="Chalkboard" charset="0"/>
        </a:defRPr>
      </a:lvl3pPr>
      <a:lvl4pPr marL="15446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4pPr>
      <a:lvl5pPr marL="19129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5pPr>
      <a:lvl6pPr marL="23701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6pPr>
      <a:lvl7pPr marL="28273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7pPr>
      <a:lvl8pPr marL="32845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8pPr>
      <a:lvl9pPr marL="37417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04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AutoShape 3"/>
          <p:cNvSpPr>
            <a:spLocks noGrp="1" noChangeArrowheads="1"/>
          </p:cNvSpPr>
          <p:nvPr>
            <p:ph type="body" idx="1"/>
          </p:nvPr>
        </p:nvSpPr>
        <p:spPr bwMode="auto">
          <a:xfrm>
            <a:off x="304800" y="1524000"/>
            <a:ext cx="8686800" cy="5105400"/>
          </a:xfrm>
          <a:prstGeom prst="roundRect">
            <a:avLst>
              <a:gd name="adj" fmla="val 34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sldNum" sz="quarter" idx="4"/>
          </p:nvPr>
        </p:nvSpPr>
        <p:spPr bwMode="auto">
          <a:xfrm>
            <a:off x="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Times" charset="0"/>
              </a:defRPr>
            </a:lvl1pPr>
          </a:lstStyle>
          <a:p>
            <a:pPr>
              <a:defRPr/>
            </a:pPr>
            <a:fld id="{EDDDA3EC-EAA5-0E44-83EC-F204EA7B18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1" end="1"/>
                                            </p:txEl>
                                          </p:spTgt>
                                        </p:tgtEl>
                                        <p:attrNameLst>
                                          <p:attrName>ppt_c</p:attrName>
                                        </p:attrNameLst>
                                      </p:cBhvr>
                                      <p:to>
                                        <a:srgbClr val="66CC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2" end="2"/>
                                            </p:txEl>
                                          </p:spTgt>
                                        </p:tgtEl>
                                        <p:attrNameLst>
                                          <p:attrName>ppt_c</p:attrName>
                                        </p:attrNameLst>
                                      </p:cBhvr>
                                      <p:to>
                                        <a:srgbClr val="66CC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3" end="3"/>
                                            </p:txEl>
                                          </p:spTgt>
                                        </p:tgtEl>
                                        <p:attrNameLst>
                                          <p:attrName>ppt_c</p:attrName>
                                        </p:attrNameLst>
                                      </p:cBhvr>
                                      <p:to>
                                        <a:srgbClr val="66CC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4" end="4"/>
                                            </p:txEl>
                                          </p:spTgt>
                                        </p:tgtEl>
                                        <p:attrNameLst>
                                          <p:attrName>ppt_c</p:attrName>
                                        </p:attrNameLst>
                                      </p:cBhvr>
                                      <p:to>
                                        <a:srgbClr val="66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tmplLst>
          <p:tmpl lvl="1">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3">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4">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5">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Lst>
      </p:bldP>
    </p:bldLst>
  </p:timing>
  <p:txStyles>
    <p:titleStyle>
      <a:lvl1pPr algn="ctr" rtl="0" eaLnBrk="0" fontAlgn="base" hangingPunct="0">
        <a:spcBef>
          <a:spcPct val="0"/>
        </a:spcBef>
        <a:spcAft>
          <a:spcPct val="0"/>
        </a:spcAft>
        <a:defRPr sz="3600" b="1">
          <a:solidFill>
            <a:srgbClr val="CC99FF"/>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CC99FF"/>
          </a:solidFill>
          <a:latin typeface="Comic Sans MS" pitchFamily="-111" charset="0"/>
        </a:defRPr>
      </a:lvl6pPr>
      <a:lvl7pPr marL="914400" algn="ctr" rtl="0" eaLnBrk="0" fontAlgn="base" hangingPunct="0">
        <a:spcBef>
          <a:spcPct val="0"/>
        </a:spcBef>
        <a:spcAft>
          <a:spcPct val="0"/>
        </a:spcAft>
        <a:defRPr sz="3600" b="1">
          <a:solidFill>
            <a:srgbClr val="CC99FF"/>
          </a:solidFill>
          <a:latin typeface="Comic Sans MS" pitchFamily="-111" charset="0"/>
        </a:defRPr>
      </a:lvl7pPr>
      <a:lvl8pPr marL="1371600" algn="ctr" rtl="0" eaLnBrk="0" fontAlgn="base" hangingPunct="0">
        <a:spcBef>
          <a:spcPct val="0"/>
        </a:spcBef>
        <a:spcAft>
          <a:spcPct val="0"/>
        </a:spcAft>
        <a:defRPr sz="3600" b="1">
          <a:solidFill>
            <a:srgbClr val="CC99FF"/>
          </a:solidFill>
          <a:latin typeface="Comic Sans MS" pitchFamily="-111" charset="0"/>
        </a:defRPr>
      </a:lvl8pPr>
      <a:lvl9pPr marL="1828800" algn="ctr" rtl="0" eaLnBrk="0" fontAlgn="base" hangingPunct="0">
        <a:spcBef>
          <a:spcPct val="0"/>
        </a:spcBef>
        <a:spcAft>
          <a:spcPct val="0"/>
        </a:spcAft>
        <a:defRPr sz="3600" b="1">
          <a:solidFill>
            <a:srgbClr val="CC99FF"/>
          </a:solidFill>
          <a:latin typeface="Comic Sans MS" pitchFamily="-111" charset="0"/>
        </a:defRPr>
      </a:lvl9pPr>
    </p:titleStyle>
    <p:bodyStyle>
      <a:lvl1pPr marL="342900" indent="-342900" algn="l" rtl="0" eaLnBrk="0" fontAlgn="base" hangingPunct="0">
        <a:spcBef>
          <a:spcPct val="20000"/>
        </a:spcBef>
        <a:spcAft>
          <a:spcPct val="0"/>
        </a:spcAft>
        <a:buClr>
          <a:schemeClr val="bg1"/>
        </a:buClr>
        <a:buFont typeface="Webdings" charset="0"/>
        <a:buChar char="&quot;"/>
        <a:defRPr sz="3200" b="1">
          <a:solidFill>
            <a:srgbClr val="FFFF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bg1"/>
        </a:buClr>
        <a:buFont typeface="Wingdings" charset="0"/>
        <a:buChar char="z"/>
        <a:defRPr sz="3200" b="1">
          <a:solidFill>
            <a:srgbClr val="FFCC66"/>
          </a:solidFill>
          <a:latin typeface="Arial Narrow" pitchFamily="-111" charset="0"/>
          <a:ea typeface="ＭＳ Ｐゴシック" pitchFamily="-111" charset="-128"/>
        </a:defRPr>
      </a:lvl2pPr>
      <a:lvl3pPr marL="1143000" indent="-228600" algn="l" rtl="0" eaLnBrk="0" fontAlgn="base" hangingPunct="0">
        <a:spcBef>
          <a:spcPct val="20000"/>
        </a:spcBef>
        <a:spcAft>
          <a:spcPct val="0"/>
        </a:spcAft>
        <a:buChar char="•"/>
        <a:defRPr sz="3200" b="1" i="1">
          <a:solidFill>
            <a:srgbClr val="FFCC66"/>
          </a:solidFill>
          <a:latin typeface="Arial Narrow" pitchFamily="-111" charset="0"/>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jhm3/Documents/Files/%20%20%20%20Current%20Activities/%20%20%20%20%20Events%202012/10.11%20Oct%20Denmark/Cindy%20Tangent%20Power/Tangent%20%20Power.html" TargetMode="Externa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file://localhost/Users/jhm3/Documents/Files/%20%20%20%20Current%20Activities/%20%20%20%20%20Events%202012/10.11%20Oct%20Denmark/Applets/Linear%20Mapping/Linear%20Mapping%20Col%20Spac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file://localhost/Users/jhm3/Documents/Files/%20%20%20%20Current%20Activities/%20%20%20%20%20Events%202012/10.11%20Oct%20Denmark/Applets/Cobwebs/Cobwebs%20V34.htm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file://localhost/Users/jhm3/Documents/Files/%20%20%20%20Current%20Activities/%20%20%20%20%20Events%202012/10.11%20Oct%20Denmark/Applets/Cindy%20PolyGon%20Centres/Polygon%20Centres.html" TargetMode="External"/><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slide" Target="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slide" Target="slide6.xml"/></Relationships>
</file>

<file path=ppt/slides/_rels/slide32.xml.rels><?xml version="1.0" encoding="UTF-8" standalone="yes"?>
<Relationships xmlns="http://schemas.openxmlformats.org/package/2006/relationships"><Relationship Id="rId3" Type="http://schemas.microsoft.com/office/2007/relationships/media" Target="../media/media3.mov"/><Relationship Id="rId4" Type="http://schemas.openxmlformats.org/officeDocument/2006/relationships/video" Target="../media/media3.mov"/><Relationship Id="rId5" Type="http://schemas.openxmlformats.org/officeDocument/2006/relationships/slideLayout" Target="../slideLayouts/slideLayout2.xml"/><Relationship Id="rId6" Type="http://schemas.openxmlformats.org/officeDocument/2006/relationships/image" Target="../media/image32.jpeg"/><Relationship Id="rId7" Type="http://schemas.openxmlformats.org/officeDocument/2006/relationships/image" Target="../media/image33.png"/><Relationship Id="rId8" Type="http://schemas.openxmlformats.org/officeDocument/2006/relationships/image" Target="../media/image34.png"/><Relationship Id="rId1" Type="http://schemas.microsoft.com/office/2007/relationships/media" Target="../media/media2.mov"/><Relationship Id="rId2" Type="http://schemas.openxmlformats.org/officeDocument/2006/relationships/video" Target="../media/media2.mov"/></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Word_97_-_2004_Document1.doc"/><Relationship Id="rId5" Type="http://schemas.openxmlformats.org/officeDocument/2006/relationships/image" Target="../media/image3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36.png"/><Relationship Id="rId1" Type="http://schemas.microsoft.com/office/2007/relationships/media" Target="file://localhost/Users/jhm3/Documents/Files/%20%20%20%20Archive/%20%20Past%20years/2009/Camborne%20ATM%20/Dudeney%20hinge.mpg.mpeg" TargetMode="External"/><Relationship Id="rId2" Type="http://schemas.openxmlformats.org/officeDocument/2006/relationships/video" Target="file://localhost/Users/jhm3/Documents/Files/%20%20%20%20Archive/%20%20Past%20years/2009/Camborne%20ATM%20/Dudeney%20hinge.mpg.mpeg"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37.png"/><Relationship Id="rId6" Type="http://schemas.openxmlformats.org/officeDocument/2006/relationships/slide" Target="slide10.xml"/><Relationship Id="rId1" Type="http://schemas.microsoft.com/office/2007/relationships/media" Target="file://localhost/Users/jhm3/Documents/Files/%20%20%20%20Archive/%20%20Past%20years/2009/Camborne%20ATM%20/Table%20Hinge.mpg.mpeg" TargetMode="External"/><Relationship Id="rId2" Type="http://schemas.openxmlformats.org/officeDocument/2006/relationships/video" Target="file://localhost/Users/jhm3/Documents/Files/%20%20%20%20Archive/%20%20Past%20years/2009/Camborne%20ATM%20/Table%20Hinge.mpg.mpe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57.xml"/><Relationship Id="rId4" Type="http://schemas.openxmlformats.org/officeDocument/2006/relationships/slide" Target="slide55.xml"/><Relationship Id="rId5" Type="http://schemas.openxmlformats.org/officeDocument/2006/relationships/slide" Target="slide60.xml"/><Relationship Id="rId6" Type="http://schemas.openxmlformats.org/officeDocument/2006/relationships/slide" Target="slide58.xml"/><Relationship Id="rId7" Type="http://schemas.openxmlformats.org/officeDocument/2006/relationships/slide" Target="slide56.xml"/><Relationship Id="rId8" Type="http://schemas.openxmlformats.org/officeDocument/2006/relationships/slide" Target="slide52.xml"/><Relationship Id="rId9" Type="http://schemas.openxmlformats.org/officeDocument/2006/relationships/slide" Target="slide53.xml"/><Relationship Id="rId10" Type="http://schemas.openxmlformats.org/officeDocument/2006/relationships/slide" Target="slide54.xml"/><Relationship Id="rId11" Type="http://schemas.openxmlformats.org/officeDocument/2006/relationships/slide" Target="slide59.xml"/><Relationship Id="rId1" Type="http://schemas.openxmlformats.org/officeDocument/2006/relationships/slideLayout" Target="../slideLayouts/slideLayout2.xml"/><Relationship Id="rId2" Type="http://schemas.openxmlformats.org/officeDocument/2006/relationships/slide" Target="slide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slide" Target="slide50.xml"/><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hyperlink" Target="file://localhost/Users/jhm3/Documents/Files/%20%20%20%20Current%20Activities/%20%20%20%20%20Events%202012/10.11%20Oct%20Denmark/Applets/Rolling%20Polygons/Rolling%20Polygons.html" TargetMode="External"/><Relationship Id="rId6" Type="http://schemas.openxmlformats.org/officeDocument/2006/relationships/hyperlink" Target="file://localhost/Users/jhm3/Documents/Files/%20%20%20%20Current%20Activities/%20%20%20%20%20Events%202012/10.11%20Oct%20Denmark/Applets/Rolling%20Polygons/Rolling%20Polygons%20V2.html" TargetMode="External"/><Relationship Id="rId1" Type="http://schemas.microsoft.com/office/2007/relationships/media" Target="../media/media1.mov"/><Relationship Id="rId2" Type="http://schemas.openxmlformats.org/officeDocument/2006/relationships/video" Target="../media/media1.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jhm3/Documents/Files/%20%20%20%20Current%20Activities/%20%20%20%20%20Events%202012/10.11%20Oct%20Denmark/Applets/Chord%20Expansion/Chord%20Expansion.html" TargetMode="Externa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55576" y="2061146"/>
            <a:ext cx="7489825" cy="1871910"/>
          </a:xfrm>
        </p:spPr>
        <p:txBody>
          <a:bodyPr anchor="t"/>
          <a:lstStyle/>
          <a:p>
            <a:pPr algn="ctr">
              <a:defRPr/>
            </a:pPr>
            <a:r>
              <a:rPr lang="en-GB">
                <a:latin typeface="Chalkboard" charset="0"/>
                <a:ea typeface="ＭＳ Ｐゴシック" charset="0"/>
                <a:cs typeface="ＭＳ Ｐゴシック" charset="0"/>
              </a:rPr>
              <a:t>To Learn is To Seek</a:t>
            </a:r>
            <a:r>
              <a:rPr lang="en-US">
                <a:latin typeface="Chalkboard" charset="0"/>
                <a:ea typeface="ＭＳ Ｐゴシック" charset="0"/>
                <a:cs typeface="ＭＳ Ｐゴシック" charset="0"/>
              </a:rPr>
              <a:t>:</a:t>
            </a:r>
            <a:br>
              <a:rPr lang="en-US">
                <a:latin typeface="Chalkboard" charset="0"/>
                <a:ea typeface="ＭＳ Ｐゴシック" charset="0"/>
                <a:cs typeface="ＭＳ Ｐゴシック" charset="0"/>
              </a:rPr>
            </a:br>
            <a:r>
              <a:rPr lang="en-US">
                <a:latin typeface="Chalkboard" charset="0"/>
                <a:ea typeface="ＭＳ Ｐゴシック" charset="0"/>
                <a:cs typeface="ＭＳ Ｐゴシック" charset="0"/>
              </a:rPr>
              <a:t>enquiry as a mode </a:t>
            </a:r>
            <a:br>
              <a:rPr lang="en-US">
                <a:latin typeface="Chalkboard" charset="0"/>
                <a:ea typeface="ＭＳ Ｐゴシック" charset="0"/>
                <a:cs typeface="ＭＳ Ｐゴシック" charset="0"/>
              </a:rPr>
            </a:br>
            <a:r>
              <a:rPr lang="en-US">
                <a:latin typeface="Chalkboard" charset="0"/>
                <a:ea typeface="ＭＳ Ｐゴシック" charset="0"/>
                <a:cs typeface="ＭＳ Ｐゴシック" charset="0"/>
              </a:rPr>
              <a:t>of studying mathematics</a:t>
            </a:r>
          </a:p>
        </p:txBody>
      </p:sp>
      <p:sp>
        <p:nvSpPr>
          <p:cNvPr id="18436" name="Rectangle 4"/>
          <p:cNvSpPr>
            <a:spLocks noChangeArrowheads="1"/>
          </p:cNvSpPr>
          <p:nvPr/>
        </p:nvSpPr>
        <p:spPr bwMode="auto">
          <a:xfrm>
            <a:off x="2792413" y="4076700"/>
            <a:ext cx="3444875" cy="1766888"/>
          </a:xfrm>
          <a:prstGeom prst="rect">
            <a:avLst/>
          </a:prstGeom>
          <a:noFill/>
          <a:ln w="9525">
            <a:noFill/>
            <a:miter lim="800000"/>
            <a:headEnd/>
            <a:tailEnd/>
          </a:ln>
          <a:effectLst/>
        </p:spPr>
        <p:txBody>
          <a:bodyPr wrap="none">
            <a:spAutoFit/>
          </a:bodyPr>
          <a:lstStyle/>
          <a:p>
            <a:pPr algn="ctr">
              <a:spcBef>
                <a:spcPct val="20000"/>
              </a:spcBef>
              <a:buClr>
                <a:schemeClr val="tx2"/>
              </a:buClr>
              <a:buSzPct val="75000"/>
              <a:buFont typeface="Monotype Sorts" charset="0"/>
              <a:buNone/>
              <a:defRPr/>
            </a:pPr>
            <a:r>
              <a:rPr lang="en-US" sz="3200" b="0">
                <a:solidFill>
                  <a:schemeClr val="accent3">
                    <a:lumMod val="50000"/>
                  </a:schemeClr>
                </a:solidFill>
                <a:effectLst>
                  <a:outerShdw blurRad="38100" dist="38100" dir="2700000" algn="tl">
                    <a:schemeClr val="tx1"/>
                  </a:outerShdw>
                </a:effectLst>
              </a:rPr>
              <a:t>John Mason</a:t>
            </a:r>
          </a:p>
          <a:p>
            <a:pPr algn="ctr">
              <a:spcBef>
                <a:spcPct val="20000"/>
              </a:spcBef>
              <a:buClr>
                <a:schemeClr val="tx2"/>
              </a:buClr>
              <a:buSzPct val="75000"/>
              <a:buFont typeface="Monotype Sorts" charset="0"/>
              <a:buNone/>
              <a:defRPr/>
            </a:pPr>
            <a:r>
              <a:rPr lang="en-US" sz="3200" b="0">
                <a:solidFill>
                  <a:schemeClr val="accent3">
                    <a:lumMod val="50000"/>
                  </a:schemeClr>
                </a:solidFill>
                <a:effectLst>
                  <a:outerShdw blurRad="38100" dist="38100" dir="2700000" algn="tl">
                    <a:schemeClr val="tx1"/>
                  </a:outerShdw>
                </a:effectLst>
              </a:rPr>
              <a:t>Roskilde Denmark</a:t>
            </a:r>
            <a:endParaRPr lang="en-US" sz="3200">
              <a:solidFill>
                <a:schemeClr val="accent3">
                  <a:lumMod val="50000"/>
                </a:schemeClr>
              </a:solidFill>
              <a:effectLst>
                <a:outerShdw blurRad="38100" dist="38100" dir="2700000" algn="tl">
                  <a:schemeClr val="tx1"/>
                </a:outerShdw>
              </a:effectLst>
            </a:endParaRPr>
          </a:p>
          <a:p>
            <a:pPr algn="ctr">
              <a:spcBef>
                <a:spcPct val="20000"/>
              </a:spcBef>
              <a:buClr>
                <a:schemeClr val="tx2"/>
              </a:buClr>
              <a:buSzPct val="75000"/>
              <a:buFont typeface="Monotype Sorts" charset="0"/>
              <a:buNone/>
              <a:defRPr/>
            </a:pPr>
            <a:r>
              <a:rPr lang="en-US" sz="3200" b="0">
                <a:solidFill>
                  <a:schemeClr val="accent3">
                    <a:lumMod val="50000"/>
                  </a:schemeClr>
                </a:solidFill>
                <a:effectLst>
                  <a:outerShdw blurRad="38100" dist="38100" dir="2700000" algn="tl">
                    <a:schemeClr val="tx1"/>
                  </a:outerShdw>
                </a:effectLst>
              </a:rPr>
              <a:t>Oct 2012</a:t>
            </a:r>
          </a:p>
        </p:txBody>
      </p:sp>
      <p:grpSp>
        <p:nvGrpSpPr>
          <p:cNvPr id="27651" name="Group 13"/>
          <p:cNvGrpSpPr>
            <a:grpSpLocks/>
          </p:cNvGrpSpPr>
          <p:nvPr/>
        </p:nvGrpSpPr>
        <p:grpSpPr bwMode="auto">
          <a:xfrm>
            <a:off x="403225" y="4953000"/>
            <a:ext cx="8740775" cy="1708150"/>
            <a:chOff x="110" y="96"/>
            <a:chExt cx="5506" cy="1076"/>
          </a:xfrm>
        </p:grpSpPr>
        <p:grpSp>
          <p:nvGrpSpPr>
            <p:cNvPr id="27655" name="Group 11"/>
            <p:cNvGrpSpPr>
              <a:grpSpLocks/>
            </p:cNvGrpSpPr>
            <p:nvPr/>
          </p:nvGrpSpPr>
          <p:grpSpPr bwMode="auto">
            <a:xfrm>
              <a:off x="110" y="96"/>
              <a:ext cx="1457" cy="983"/>
              <a:chOff x="38" y="96"/>
              <a:chExt cx="1457" cy="983"/>
            </a:xfrm>
          </p:grpSpPr>
          <p:pic>
            <p:nvPicPr>
              <p:cNvPr id="27659" name="Picture 6" descr="OUPowerPoint18mm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 y="96"/>
                <a:ext cx="469"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38" y="672"/>
                <a:ext cx="1457" cy="407"/>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a:defRPr/>
                </a:pPr>
                <a:r>
                  <a:rPr lang="en-GB" sz="1800" b="0">
                    <a:solidFill>
                      <a:srgbClr val="0000FF"/>
                    </a:solidFill>
                  </a:rPr>
                  <a:t>The Open University</a:t>
                </a:r>
              </a:p>
              <a:p>
                <a:pPr algn="ctr">
                  <a:defRPr/>
                </a:pPr>
                <a:r>
                  <a:rPr lang="en-GB" sz="1800" b="0">
                    <a:solidFill>
                      <a:srgbClr val="0000FF"/>
                    </a:solidFill>
                  </a:rPr>
                  <a:t>Maths Dept</a:t>
                </a:r>
              </a:p>
            </p:txBody>
          </p:sp>
        </p:grpSp>
        <p:grpSp>
          <p:nvGrpSpPr>
            <p:cNvPr id="27656" name="Group 12"/>
            <p:cNvGrpSpPr>
              <a:grpSpLocks/>
            </p:cNvGrpSpPr>
            <p:nvPr/>
          </p:nvGrpSpPr>
          <p:grpSpPr bwMode="auto">
            <a:xfrm>
              <a:off x="4152" y="144"/>
              <a:ext cx="1464" cy="1028"/>
              <a:chOff x="4080" y="144"/>
              <a:chExt cx="1464" cy="1028"/>
            </a:xfrm>
          </p:grpSpPr>
          <p:pic>
            <p:nvPicPr>
              <p:cNvPr id="276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 y="144"/>
                <a:ext cx="48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10"/>
              <p:cNvSpPr txBox="1">
                <a:spLocks noChangeArrowheads="1"/>
              </p:cNvSpPr>
              <p:nvPr/>
            </p:nvSpPr>
            <p:spPr bwMode="auto">
              <a:xfrm>
                <a:off x="4080" y="768"/>
                <a:ext cx="1464" cy="404"/>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a:defRPr/>
                </a:pPr>
                <a:r>
                  <a:rPr lang="en-GB" sz="1800" b="0">
                    <a:solidFill>
                      <a:srgbClr val="0000FF"/>
                    </a:solidFill>
                  </a:rPr>
                  <a:t>University of Oxford</a:t>
                </a:r>
              </a:p>
              <a:p>
                <a:pPr algn="ctr">
                  <a:defRPr/>
                </a:pPr>
                <a:r>
                  <a:rPr lang="en-GB" sz="1800" b="0">
                    <a:solidFill>
                      <a:srgbClr val="0000FF"/>
                    </a:solidFill>
                  </a:rPr>
                  <a:t>Dept of Education</a:t>
                </a:r>
              </a:p>
            </p:txBody>
          </p:sp>
        </p:grpSp>
      </p:grpSp>
      <p:pic>
        <p:nvPicPr>
          <p:cNvPr id="2765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1701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9"/>
          <p:cNvSpPr txBox="1">
            <a:spLocks noChangeArrowheads="1"/>
          </p:cNvSpPr>
          <p:nvPr/>
        </p:nvSpPr>
        <p:spPr bwMode="auto">
          <a:xfrm>
            <a:off x="0" y="1219200"/>
            <a:ext cx="2865438" cy="307975"/>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defRPr/>
            </a:pPr>
            <a:r>
              <a:rPr lang="en-US" sz="1400" b="0">
                <a:solidFill>
                  <a:srgbClr val="0000FF"/>
                </a:solidFill>
              </a:rPr>
              <a:t>Promoting Mathematical Thinking</a:t>
            </a:r>
          </a:p>
        </p:txBody>
      </p:sp>
      <p:pic>
        <p:nvPicPr>
          <p:cNvPr id="27654" name="Picture 12" descr="NCETM_CPD_Standard_Logo FINAL 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72338" y="0"/>
            <a:ext cx="1871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Tangent Power</a:t>
            </a:r>
          </a:p>
        </p:txBody>
      </p:sp>
      <p:sp>
        <p:nvSpPr>
          <p:cNvPr id="4" name="Rectangle 3"/>
          <p:cNvSpPr/>
          <p:nvPr/>
        </p:nvSpPr>
        <p:spPr>
          <a:xfrm>
            <a:off x="251520" y="980728"/>
            <a:ext cx="2232248" cy="4893647"/>
          </a:xfrm>
          <a:prstGeom prst="rect">
            <a:avLst/>
          </a:prstGeom>
        </p:spPr>
        <p:txBody>
          <a:bodyPr wrap="square">
            <a:spAutoFit/>
          </a:bodyPr>
          <a:lstStyle/>
          <a:p>
            <a:r>
              <a:rPr lang="en-GB" sz="2400" b="0">
                <a:solidFill>
                  <a:srgbClr val="000090"/>
                </a:solidFill>
              </a:rPr>
              <a:t>The tangent power of a point P wrt a function is the number of tangents to </a:t>
            </a:r>
            <a:r>
              <a:rPr lang="en-GB" sz="2400" b="0" i="1">
                <a:solidFill>
                  <a:srgbClr val="000090"/>
                </a:solidFill>
              </a:rPr>
              <a:t>f</a:t>
            </a:r>
            <a:r>
              <a:rPr lang="en-GB" sz="2400" b="0">
                <a:solidFill>
                  <a:srgbClr val="000090"/>
                </a:solidFill>
              </a:rPr>
              <a:t> through the point P.</a:t>
            </a:r>
          </a:p>
          <a:p>
            <a:endParaRPr lang="en-GB" sz="2400" b="0">
              <a:solidFill>
                <a:srgbClr val="000090"/>
              </a:solidFill>
            </a:endParaRPr>
          </a:p>
          <a:p>
            <a:r>
              <a:rPr lang="en-GB" sz="2400" b="0">
                <a:solidFill>
                  <a:srgbClr val="000090"/>
                </a:solidFill>
              </a:rPr>
              <a:t>Where is the largest tangent power?</a:t>
            </a:r>
          </a:p>
        </p:txBody>
      </p:sp>
      <p:pic>
        <p:nvPicPr>
          <p:cNvPr id="6" name="Picture 5">
            <a:hlinkClick r:id="rId2" action="ppaction://hlinkfile"/>
          </p:cNvPr>
          <p:cNvPicPr>
            <a:picLocks noChangeAspect="1"/>
          </p:cNvPicPr>
          <p:nvPr/>
        </p:nvPicPr>
        <p:blipFill>
          <a:blip r:embed="rId3"/>
          <a:stretch>
            <a:fillRect/>
          </a:stretch>
        </p:blipFill>
        <p:spPr>
          <a:xfrm>
            <a:off x="2555776" y="620688"/>
            <a:ext cx="6350000" cy="6019800"/>
          </a:xfrm>
          <a:prstGeom prst="rect">
            <a:avLst/>
          </a:prstGeom>
        </p:spPr>
      </p:pic>
    </p:spTree>
    <p:extLst>
      <p:ext uri="{BB962C8B-B14F-4D97-AF65-F5344CB8AC3E}">
        <p14:creationId xmlns:p14="http://schemas.microsoft.com/office/powerpoint/2010/main" val="14146612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Tangent Power Reviewed</a:t>
            </a:r>
          </a:p>
        </p:txBody>
      </p:sp>
      <p:sp>
        <p:nvSpPr>
          <p:cNvPr id="3" name="Content Placeholder 2"/>
          <p:cNvSpPr>
            <a:spLocks noGrp="1"/>
          </p:cNvSpPr>
          <p:nvPr>
            <p:ph idx="1"/>
          </p:nvPr>
        </p:nvSpPr>
        <p:spPr/>
        <p:txBody>
          <a:bodyPr/>
          <a:lstStyle/>
          <a:p>
            <a:r>
              <a:rPr lang="en-GB"/>
              <a:t>What mathematical concepts were encountered?</a:t>
            </a:r>
          </a:p>
          <a:p>
            <a:r>
              <a:rPr lang="en-GB"/>
              <a:t>What classic obstacles might be challenged?</a:t>
            </a:r>
          </a:p>
          <a:p>
            <a:r>
              <a:rPr lang="en-GB"/>
              <a:t>What actions were effective?</a:t>
            </a:r>
          </a:p>
        </p:txBody>
      </p:sp>
    </p:spTree>
    <p:extLst>
      <p:ext uri="{BB962C8B-B14F-4D97-AF65-F5344CB8AC3E}">
        <p14:creationId xmlns:p14="http://schemas.microsoft.com/office/powerpoint/2010/main" val="40801735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Ordering Lines</a:t>
            </a:r>
          </a:p>
        </p:txBody>
      </p:sp>
      <p:sp>
        <p:nvSpPr>
          <p:cNvPr id="3" name="Content Placeholder 2"/>
          <p:cNvSpPr>
            <a:spLocks noGrp="1"/>
          </p:cNvSpPr>
          <p:nvPr>
            <p:ph idx="1"/>
          </p:nvPr>
        </p:nvSpPr>
        <p:spPr/>
        <p:txBody>
          <a:bodyPr/>
          <a:lstStyle/>
          <a:p>
            <a:r>
              <a:rPr lang="en-GB"/>
              <a:t>In how many different ways can the expressions </a:t>
            </a:r>
            <a:r>
              <a:rPr lang="en-GB" i="1"/>
              <a:t>a</a:t>
            </a:r>
            <a:r>
              <a:rPr lang="en-GB" i="1" baseline="-25000"/>
              <a:t>k</a:t>
            </a:r>
            <a:r>
              <a:rPr lang="en-GB" i="1"/>
              <a:t>x</a:t>
            </a:r>
            <a:r>
              <a:rPr lang="en-GB"/>
              <a:t> + </a:t>
            </a:r>
            <a:r>
              <a:rPr lang="en-GB" i="1"/>
              <a:t>b</a:t>
            </a:r>
            <a:r>
              <a:rPr lang="en-GB" i="1" baseline="-25000"/>
              <a:t>k </a:t>
            </a:r>
            <a:r>
              <a:rPr lang="en-GB"/>
              <a:t>(</a:t>
            </a:r>
            <a:r>
              <a:rPr lang="en-GB" i="1"/>
              <a:t>k </a:t>
            </a:r>
            <a:r>
              <a:rPr lang="en-GB"/>
              <a:t>= 1 .. 3) be placed in order and still have a solution for </a:t>
            </a:r>
            <a:r>
              <a:rPr lang="en-GB" i="1"/>
              <a:t>x</a:t>
            </a:r>
            <a:r>
              <a:rPr lang="en-GB"/>
              <a:t>?</a:t>
            </a:r>
          </a:p>
          <a:p>
            <a:r>
              <a:rPr lang="en-GB"/>
              <a:t>Generalise</a:t>
            </a:r>
          </a:p>
        </p:txBody>
      </p:sp>
    </p:spTree>
    <p:extLst>
      <p:ext uri="{BB962C8B-B14F-4D97-AF65-F5344CB8AC3E}">
        <p14:creationId xmlns:p14="http://schemas.microsoft.com/office/powerpoint/2010/main" val="39900571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Chalkboard" charset="0"/>
                <a:ea typeface="ＭＳ Ｐゴシック" charset="0"/>
                <a:cs typeface="ＭＳ Ｐゴシック" charset="0"/>
              </a:rPr>
              <a:t>Linear Transformations</a:t>
            </a:r>
          </a:p>
        </p:txBody>
      </p:sp>
      <p:sp>
        <p:nvSpPr>
          <p:cNvPr id="7" name="Content Placeholder 6"/>
          <p:cNvSpPr>
            <a:spLocks noGrp="1"/>
          </p:cNvSpPr>
          <p:nvPr>
            <p:ph idx="1"/>
          </p:nvPr>
        </p:nvSpPr>
        <p:spPr>
          <a:xfrm>
            <a:off x="3131840" y="838200"/>
            <a:ext cx="5976664" cy="5867400"/>
          </a:xfrm>
        </p:spPr>
        <p:txBody>
          <a:bodyPr/>
          <a:lstStyle/>
          <a:p>
            <a:pPr>
              <a:defRPr/>
            </a:pPr>
            <a:r>
              <a:rPr lang="en-US" sz="2400">
                <a:latin typeface="Chalkboard" charset="0"/>
                <a:ea typeface="ＭＳ Ｐゴシック" charset="0"/>
                <a:cs typeface="ＭＳ Ｐゴシック" charset="0"/>
              </a:rPr>
              <a:t>What is being exemplified?</a:t>
            </a:r>
          </a:p>
          <a:p>
            <a:pPr lvl="1">
              <a:defRPr/>
            </a:pPr>
            <a:r>
              <a:rPr lang="en-US" sz="2400">
                <a:latin typeface="Chalkboard" charset="0"/>
                <a:ea typeface="ＭＳ Ｐゴシック" charset="0"/>
              </a:rPr>
              <a:t>How a linear mapping is specified</a:t>
            </a:r>
          </a:p>
          <a:p>
            <a:pPr lvl="1">
              <a:defRPr/>
            </a:pPr>
            <a:r>
              <a:rPr lang="en-US" sz="2400">
                <a:latin typeface="Chalkboard" charset="0"/>
                <a:ea typeface="ＭＳ Ｐゴシック" charset="0"/>
              </a:rPr>
              <a:t>Relation between vector and image</a:t>
            </a:r>
          </a:p>
          <a:p>
            <a:pPr lvl="1">
              <a:defRPr/>
            </a:pPr>
            <a:r>
              <a:rPr lang="en-US" sz="2400">
                <a:latin typeface="Chalkboard" charset="0"/>
                <a:ea typeface="ＭＳ Ｐゴシック" charset="0"/>
              </a:rPr>
              <a:t>Action of transformation on a set</a:t>
            </a:r>
          </a:p>
          <a:p>
            <a:pPr lvl="1">
              <a:defRPr/>
            </a:pPr>
            <a:r>
              <a:rPr lang="en-US" sz="2400">
                <a:latin typeface="Chalkboard" charset="0"/>
                <a:ea typeface="ＭＳ Ｐゴシック" charset="0"/>
              </a:rPr>
              <a:t>Eigenvectors etc</a:t>
            </a:r>
          </a:p>
          <a:p>
            <a:pPr lvl="1">
              <a:defRPr/>
            </a:pPr>
            <a:r>
              <a:rPr lang="en-US" sz="2400">
                <a:latin typeface="Chalkboard" charset="0"/>
                <a:ea typeface="ＭＳ Ｐゴシック" charset="0"/>
              </a:rPr>
              <a:t>Two dimensions </a:t>
            </a:r>
            <a:r>
              <a:rPr lang="ja-JP" altLang="en-US" sz="2400">
                <a:latin typeface="Chalkboard" charset="0"/>
                <a:ea typeface="ＭＳ Ｐゴシック" charset="0"/>
              </a:rPr>
              <a:t>‘</a:t>
            </a:r>
            <a:r>
              <a:rPr lang="en-US" sz="2400">
                <a:latin typeface="Chalkboard" charset="0"/>
                <a:ea typeface="ＭＳ Ｐゴシック" charset="0"/>
              </a:rPr>
              <a:t>typical</a:t>
            </a:r>
            <a:r>
              <a:rPr lang="ja-JP" altLang="en-US" sz="2400">
                <a:latin typeface="Chalkboard" charset="0"/>
                <a:ea typeface="ＭＳ Ｐゴシック" charset="0"/>
              </a:rPr>
              <a:t>’</a:t>
            </a:r>
            <a:r>
              <a:rPr lang="en-US" sz="2400">
                <a:latin typeface="Chalkboard" charset="0"/>
                <a:ea typeface="ＭＳ Ｐゴシック" charset="0"/>
              </a:rPr>
              <a:t> of higher dimensions</a:t>
            </a:r>
          </a:p>
          <a:p>
            <a:pPr lvl="1">
              <a:defRPr/>
            </a:pPr>
            <a:r>
              <a:rPr lang="en-US" sz="2400">
                <a:latin typeface="Chalkboard" charset="0"/>
                <a:ea typeface="ＭＳ Ｐゴシック" charset="0"/>
              </a:rPr>
              <a:t>How ICT can be used to support mental imagery</a:t>
            </a:r>
          </a:p>
          <a:p>
            <a:pPr lvl="1">
              <a:defRPr/>
            </a:pPr>
            <a:r>
              <a:rPr lang="en-US" sz="2400">
                <a:latin typeface="Chalkboard" charset="0"/>
                <a:ea typeface="ＭＳ Ｐゴシック" charset="0"/>
              </a:rPr>
              <a:t>How ICT can be used to prompt questions</a:t>
            </a:r>
          </a:p>
          <a:p>
            <a:pPr>
              <a:defRPr/>
            </a:pPr>
            <a:r>
              <a:rPr lang="en-US" sz="2400">
                <a:latin typeface="Chalkboard" charset="0"/>
                <a:ea typeface="ＭＳ Ｐゴシック" charset="0"/>
                <a:cs typeface="ＭＳ Ｐゴシック" charset="0"/>
              </a:rPr>
              <a:t>What would you want learners to do with this experience?</a:t>
            </a:r>
          </a:p>
          <a:p>
            <a:pPr lvl="1">
              <a:defRPr/>
            </a:pPr>
            <a:endParaRPr lang="en-US" sz="2000">
              <a:latin typeface="Chalkboard" charset="0"/>
              <a:ea typeface="ＭＳ Ｐゴシック" charset="0"/>
            </a:endParaRPr>
          </a:p>
        </p:txBody>
      </p:sp>
      <p:pic>
        <p:nvPicPr>
          <p:cNvPr id="409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3357698" cy="315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Action Button: Custom 3">
            <a:hlinkClick r:id="rId3" action="ppaction://hlinkfile" highlightClick="1"/>
          </p:cNvPr>
          <p:cNvSpPr>
            <a:spLocks noChangeArrowheads="1"/>
          </p:cNvSpPr>
          <p:nvPr/>
        </p:nvSpPr>
        <p:spPr bwMode="auto">
          <a:xfrm>
            <a:off x="152400" y="1676400"/>
            <a:ext cx="3328802" cy="3120752"/>
          </a:xfrm>
          <a:prstGeom prst="actionButtonBlank">
            <a:avLst/>
          </a:prstGeom>
          <a:solidFill>
            <a:schemeClr val="accent1">
              <a:alpha val="0"/>
            </a:schemeClr>
          </a:solidFill>
          <a:ln w="9525">
            <a:solidFill>
              <a:schemeClr val="tx1"/>
            </a:solidFill>
            <a:round/>
            <a:headEnd/>
            <a:tailEnd/>
          </a:ln>
        </p:spPr>
        <p:txBody>
          <a:bodyPr/>
          <a:lstStyle/>
          <a:p>
            <a:endParaRPr lang="en-GB"/>
          </a:p>
        </p:txBody>
      </p:sp>
    </p:spTree>
    <p:extLst>
      <p:ext uri="{BB962C8B-B14F-4D97-AF65-F5344CB8AC3E}">
        <p14:creationId xmlns:p14="http://schemas.microsoft.com/office/powerpoint/2010/main" val="6618851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5469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a:latin typeface="Chalkboard" charset="0"/>
                <a:ea typeface="ＭＳ Ｐゴシック" charset="0"/>
                <a:cs typeface="ＭＳ Ｐゴシック" charset="0"/>
              </a:rPr>
              <a:t>Cobwebs</a:t>
            </a:r>
          </a:p>
        </p:txBody>
      </p:sp>
      <p:sp>
        <p:nvSpPr>
          <p:cNvPr id="38915" name="Action Button: Custom 3">
            <a:hlinkClick r:id="rId4" action="ppaction://hlinkfile" highlightClick="1"/>
          </p:cNvPr>
          <p:cNvSpPr>
            <a:spLocks noChangeArrowheads="1"/>
          </p:cNvSpPr>
          <p:nvPr/>
        </p:nvSpPr>
        <p:spPr bwMode="auto">
          <a:xfrm>
            <a:off x="914400" y="1143000"/>
            <a:ext cx="7543800" cy="3581400"/>
          </a:xfrm>
          <a:prstGeom prst="actionButtonBlank">
            <a:avLst/>
          </a:prstGeom>
          <a:solidFill>
            <a:srgbClr val="CCFFCC">
              <a:alpha val="0"/>
            </a:srgbClr>
          </a:solidFill>
          <a:ln w="9525">
            <a:solidFill>
              <a:schemeClr val="tx1"/>
            </a:solidFill>
            <a:round/>
            <a:headEnd/>
            <a:tailEnd/>
          </a:ln>
        </p:spPr>
        <p:txBody>
          <a:bodyPr/>
          <a:lstStyle/>
          <a:p>
            <a:endParaRPr lang="en-GB"/>
          </a:p>
        </p:txBody>
      </p:sp>
    </p:spTree>
    <p:extLst>
      <p:ext uri="{BB962C8B-B14F-4D97-AF65-F5344CB8AC3E}">
        <p14:creationId xmlns:p14="http://schemas.microsoft.com/office/powerpoint/2010/main" val="5635123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Chalkboard" charset="0"/>
                <a:ea typeface="ＭＳ Ｐゴシック" charset="0"/>
                <a:cs typeface="ＭＳ Ｐゴシック" charset="0"/>
              </a:rPr>
              <a:t>Cobwebs Reviewed</a:t>
            </a:r>
          </a:p>
        </p:txBody>
      </p:sp>
      <p:sp>
        <p:nvSpPr>
          <p:cNvPr id="3" name="Content Placeholder 2"/>
          <p:cNvSpPr>
            <a:spLocks noGrp="1"/>
          </p:cNvSpPr>
          <p:nvPr>
            <p:ph idx="1"/>
          </p:nvPr>
        </p:nvSpPr>
        <p:spPr/>
        <p:txBody>
          <a:bodyPr/>
          <a:lstStyle/>
          <a:p>
            <a:pPr>
              <a:defRPr/>
            </a:pPr>
            <a:r>
              <a:rPr lang="en-US">
                <a:latin typeface="Chalkboard" charset="0"/>
                <a:ea typeface="ＭＳ Ｐゴシック" charset="0"/>
                <a:cs typeface="ＭＳ Ｐゴシック" charset="0"/>
              </a:rPr>
              <a:t>What was being exemplified?</a:t>
            </a:r>
          </a:p>
          <a:p>
            <a:pPr lvl="1">
              <a:defRPr/>
            </a:pPr>
            <a:r>
              <a:rPr lang="en-US">
                <a:latin typeface="Chalkboard" charset="0"/>
                <a:ea typeface="ＭＳ Ｐゴシック" charset="0"/>
              </a:rPr>
              <a:t>Cubic specified by 4 points, Quartic by 5</a:t>
            </a:r>
          </a:p>
          <a:p>
            <a:pPr lvl="1">
              <a:defRPr/>
            </a:pPr>
            <a:r>
              <a:rPr lang="en-US">
                <a:latin typeface="Chalkboard" charset="0"/>
                <a:ea typeface="ＭＳ Ｐゴシック" charset="0"/>
              </a:rPr>
              <a:t>Any cubic; Any quartic</a:t>
            </a:r>
          </a:p>
          <a:p>
            <a:pPr lvl="1">
              <a:defRPr/>
            </a:pPr>
            <a:r>
              <a:rPr lang="en-US">
                <a:latin typeface="Chalkboard" charset="0"/>
                <a:ea typeface="ＭＳ Ｐゴシック" charset="0"/>
              </a:rPr>
              <a:t>Cobweb constructions and reading graphs</a:t>
            </a:r>
          </a:p>
          <a:p>
            <a:pPr lvl="1">
              <a:defRPr/>
            </a:pPr>
            <a:r>
              <a:rPr lang="en-US">
                <a:latin typeface="Chalkboard" charset="0"/>
                <a:ea typeface="ＭＳ Ｐゴシック" charset="0"/>
              </a:rPr>
              <a:t>Way to imagine composite functions</a:t>
            </a:r>
          </a:p>
          <a:p>
            <a:pPr lvl="1">
              <a:defRPr/>
            </a:pPr>
            <a:r>
              <a:rPr lang="en-US">
                <a:latin typeface="Chalkboard" charset="0"/>
                <a:ea typeface="ＭＳ Ｐゴシック" charset="0"/>
              </a:rPr>
              <a:t>Properties of composite functions</a:t>
            </a:r>
          </a:p>
        </p:txBody>
      </p:sp>
    </p:spTree>
    <p:extLst>
      <p:ext uri="{BB962C8B-B14F-4D97-AF65-F5344CB8AC3E}">
        <p14:creationId xmlns:p14="http://schemas.microsoft.com/office/powerpoint/2010/main" val="9050356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Original Tangents</a:t>
            </a:r>
          </a:p>
        </p:txBody>
      </p:sp>
      <p:sp>
        <p:nvSpPr>
          <p:cNvPr id="3" name="Content Placeholder 2"/>
          <p:cNvSpPr>
            <a:spLocks noGrp="1"/>
          </p:cNvSpPr>
          <p:nvPr>
            <p:ph idx="1"/>
          </p:nvPr>
        </p:nvSpPr>
        <p:spPr/>
        <p:txBody>
          <a:bodyPr/>
          <a:lstStyle/>
          <a:p>
            <a:r>
              <a:rPr lang="en-GB"/>
              <a:t>At what point does the tangent to </a:t>
            </a:r>
            <a:r>
              <a:rPr lang="en-GB" i="1"/>
              <a:t>y</a:t>
            </a:r>
            <a:r>
              <a:rPr lang="en-GB"/>
              <a:t> = </a:t>
            </a:r>
            <a:r>
              <a:rPr lang="en-GB" i="1"/>
              <a:t>e</a:t>
            </a:r>
            <a:r>
              <a:rPr lang="en-GB" i="1" baseline="30000"/>
              <a:t>x</a:t>
            </a:r>
            <a:r>
              <a:rPr lang="en-GB" i="1"/>
              <a:t> </a:t>
            </a:r>
            <a:r>
              <a:rPr lang="en-GB"/>
              <a:t>pass though the origin?</a:t>
            </a:r>
          </a:p>
          <a:p>
            <a:pPr lvl="1"/>
            <a:r>
              <a:rPr lang="en-GB"/>
              <a:t>What about </a:t>
            </a:r>
            <a:r>
              <a:rPr lang="en-GB" i="1"/>
              <a:t>y</a:t>
            </a:r>
            <a:r>
              <a:rPr lang="en-GB"/>
              <a:t> = </a:t>
            </a:r>
            <a:r>
              <a:rPr lang="en-GB" i="1"/>
              <a:t>e</a:t>
            </a:r>
            <a:r>
              <a:rPr lang="en-GB" baseline="30000"/>
              <a:t>2</a:t>
            </a:r>
            <a:r>
              <a:rPr lang="en-GB" i="1" baseline="30000"/>
              <a:t>x </a:t>
            </a:r>
            <a:r>
              <a:rPr lang="en-GB"/>
              <a:t>?</a:t>
            </a:r>
          </a:p>
          <a:p>
            <a:pPr lvl="1"/>
            <a:r>
              <a:rPr lang="en-GB"/>
              <a:t>Generalise</a:t>
            </a:r>
          </a:p>
          <a:p>
            <a:pPr lvl="1"/>
            <a:r>
              <a:rPr lang="en-GB"/>
              <a:t>What is the locus as the parameter varies?</a:t>
            </a:r>
          </a:p>
          <a:p>
            <a:r>
              <a:rPr lang="en-GB"/>
              <a:t>At what point does the tangent to </a:t>
            </a:r>
            <a:r>
              <a:rPr lang="en-GB" i="1"/>
              <a:t>y</a:t>
            </a:r>
            <a:r>
              <a:rPr lang="en-GB"/>
              <a:t> = (</a:t>
            </a:r>
            <a:r>
              <a:rPr lang="en-GB" i="1"/>
              <a:t>mx)</a:t>
            </a:r>
            <a:r>
              <a:rPr lang="en-GB" baseline="30000"/>
              <a:t>2</a:t>
            </a:r>
            <a:r>
              <a:rPr lang="en-GB"/>
              <a:t> + 1 pass through the origin for different values of </a:t>
            </a:r>
            <a:r>
              <a:rPr lang="en-GB" i="1"/>
              <a:t>m</a:t>
            </a:r>
            <a:r>
              <a:rPr lang="en-GB"/>
              <a:t>?</a:t>
            </a:r>
          </a:p>
          <a:p>
            <a:r>
              <a:rPr lang="en-GB"/>
              <a:t>At what point does the tangent to </a:t>
            </a:r>
            <a:r>
              <a:rPr lang="en-GB" i="1"/>
              <a:t>y</a:t>
            </a:r>
            <a:r>
              <a:rPr lang="en-GB"/>
              <a:t> = </a:t>
            </a:r>
            <a:r>
              <a:rPr lang="en-GB" i="1"/>
              <a:t>m</a:t>
            </a:r>
            <a:r>
              <a:rPr lang="en-GB"/>
              <a:t>(</a:t>
            </a:r>
            <a:r>
              <a:rPr lang="en-GB" i="1"/>
              <a:t>x</a:t>
            </a:r>
            <a:r>
              <a:rPr lang="en-GB" baseline="30000"/>
              <a:t>2</a:t>
            </a:r>
            <a:r>
              <a:rPr lang="en-GB"/>
              <a:t> + 1) pass through the origin for different values of </a:t>
            </a:r>
            <a:r>
              <a:rPr lang="en-GB" i="1"/>
              <a:t>m</a:t>
            </a:r>
            <a:r>
              <a:rPr lang="en-GB"/>
              <a:t>?</a:t>
            </a:r>
          </a:p>
          <a:p>
            <a:r>
              <a:rPr lang="en-GB"/>
              <a:t>Explain the general phenomenon</a:t>
            </a:r>
          </a:p>
        </p:txBody>
      </p:sp>
    </p:spTree>
    <p:extLst>
      <p:ext uri="{BB962C8B-B14F-4D97-AF65-F5344CB8AC3E}">
        <p14:creationId xmlns:p14="http://schemas.microsoft.com/office/powerpoint/2010/main" val="2600970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Constant Sum</a:t>
            </a:r>
          </a:p>
        </p:txBody>
      </p:sp>
      <p:sp>
        <p:nvSpPr>
          <p:cNvPr id="3" name="Content Placeholder 2"/>
          <p:cNvSpPr>
            <a:spLocks noGrp="1"/>
          </p:cNvSpPr>
          <p:nvPr>
            <p:ph idx="1"/>
          </p:nvPr>
        </p:nvSpPr>
        <p:spPr>
          <a:xfrm>
            <a:off x="251520" y="1196752"/>
            <a:ext cx="5112568" cy="3096344"/>
          </a:xfrm>
        </p:spPr>
        <p:txBody>
          <a:bodyPr/>
          <a:lstStyle/>
          <a:p>
            <a:r>
              <a:rPr lang="en-GB"/>
              <a:t>Add up any 4 entries, one taken from each row and each column.</a:t>
            </a:r>
          </a:p>
          <a:p>
            <a:r>
              <a:rPr lang="en-GB"/>
              <a:t>The answer is (always) 6</a:t>
            </a:r>
          </a:p>
          <a:p>
            <a:r>
              <a:rPr lang="en-GB"/>
              <a:t>Why?</a:t>
            </a:r>
          </a:p>
          <a:p>
            <a:endParaRPr lang="en-GB"/>
          </a:p>
        </p:txBody>
      </p:sp>
      <p:sp>
        <p:nvSpPr>
          <p:cNvPr id="37" name="Rounded Rectangle 36"/>
          <p:cNvSpPr/>
          <p:nvPr/>
        </p:nvSpPr>
        <p:spPr bwMode="auto">
          <a:xfrm>
            <a:off x="35496" y="3933056"/>
            <a:ext cx="4824536" cy="72008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rgbClr val="631908"/>
                </a:solidFill>
              </a:rPr>
              <a:t>E</a:t>
            </a:r>
            <a:r>
              <a:rPr lang="en-GB" sz="2400" b="0">
                <a:solidFill>
                  <a:schemeClr val="accent5">
                    <a:lumMod val="25000"/>
                  </a:schemeClr>
                </a:solidFill>
              </a:rPr>
              <a:t>xample of (use of) permutations</a:t>
            </a:r>
            <a:endParaRPr kumimoji="0" lang="en-GB" sz="2400" b="0" i="0" u="none" strike="noStrike" cap="none" normalizeH="0" baseline="0">
              <a:ln>
                <a:noFill/>
              </a:ln>
              <a:solidFill>
                <a:schemeClr val="accent5">
                  <a:lumMod val="25000"/>
                </a:schemeClr>
              </a:solidFill>
              <a:effectLst/>
            </a:endParaRPr>
          </a:p>
        </p:txBody>
      </p:sp>
      <p:sp>
        <p:nvSpPr>
          <p:cNvPr id="38" name="Rounded Rectangle 37"/>
          <p:cNvSpPr/>
          <p:nvPr/>
        </p:nvSpPr>
        <p:spPr bwMode="auto">
          <a:xfrm>
            <a:off x="323528" y="4509120"/>
            <a:ext cx="6048672" cy="72008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rgbClr val="631908"/>
                </a:solidFill>
              </a:rPr>
              <a:t>E</a:t>
            </a:r>
            <a:r>
              <a:rPr lang="en-GB" sz="2400" b="0">
                <a:solidFill>
                  <a:schemeClr val="accent5">
                    <a:lumMod val="25000"/>
                  </a:schemeClr>
                </a:solidFill>
              </a:rPr>
              <a:t>xample of seeking invariant relationships</a:t>
            </a:r>
            <a:endParaRPr kumimoji="0" lang="en-GB" sz="2400" b="0" i="0" u="none" strike="noStrike" cap="none" normalizeH="0" baseline="0">
              <a:ln>
                <a:noFill/>
              </a:ln>
              <a:solidFill>
                <a:schemeClr val="accent5">
                  <a:lumMod val="25000"/>
                </a:schemeClr>
              </a:solidFill>
              <a:effectLst/>
            </a:endParaRPr>
          </a:p>
        </p:txBody>
      </p:sp>
      <p:sp>
        <p:nvSpPr>
          <p:cNvPr id="40" name="Rounded Rectangle 39"/>
          <p:cNvSpPr/>
          <p:nvPr/>
        </p:nvSpPr>
        <p:spPr bwMode="auto">
          <a:xfrm>
            <a:off x="755576" y="5085184"/>
            <a:ext cx="8208912" cy="72008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rgbClr val="631908"/>
                </a:solidFill>
              </a:rPr>
              <a:t>E</a:t>
            </a:r>
            <a:r>
              <a:rPr lang="en-GB" sz="2400" b="0">
                <a:solidFill>
                  <a:schemeClr val="accent5">
                    <a:lumMod val="25000"/>
                  </a:schemeClr>
                </a:solidFill>
              </a:rPr>
              <a:t>xample of focusing on actions preserving an invariance</a:t>
            </a:r>
            <a:endParaRPr kumimoji="0" lang="en-GB" sz="2400" b="0" i="0" u="none" strike="noStrike" cap="none" normalizeH="0" baseline="0">
              <a:ln>
                <a:noFill/>
              </a:ln>
              <a:solidFill>
                <a:schemeClr val="accent5">
                  <a:lumMod val="25000"/>
                </a:schemeClr>
              </a:solidFill>
              <a:effectLst/>
            </a:endParaRPr>
          </a:p>
        </p:txBody>
      </p:sp>
      <p:sp>
        <p:nvSpPr>
          <p:cNvPr id="39" name="Rounded Rectangle 38"/>
          <p:cNvSpPr/>
          <p:nvPr/>
        </p:nvSpPr>
        <p:spPr bwMode="auto">
          <a:xfrm>
            <a:off x="2195736" y="5589240"/>
            <a:ext cx="3888432" cy="648072"/>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rgbClr val="631908"/>
                </a:solidFill>
              </a:rPr>
              <a:t>Opportunity to generalise</a:t>
            </a:r>
            <a:endParaRPr kumimoji="0" lang="en-GB" sz="2400" b="0" i="0" u="none" strike="noStrike" cap="none" normalizeH="0" baseline="0">
              <a:ln>
                <a:noFill/>
              </a:ln>
              <a:solidFill>
                <a:schemeClr val="accent5">
                  <a:lumMod val="25000"/>
                </a:schemeClr>
              </a:solidFill>
              <a:effectLst/>
            </a:endParaRPr>
          </a:p>
        </p:txBody>
      </p:sp>
      <p:grpSp>
        <p:nvGrpSpPr>
          <p:cNvPr id="4" name="Group 3"/>
          <p:cNvGrpSpPr/>
          <p:nvPr/>
        </p:nvGrpSpPr>
        <p:grpSpPr>
          <a:xfrm>
            <a:off x="5580112" y="1412776"/>
            <a:ext cx="2982480" cy="2996146"/>
            <a:chOff x="0" y="71499"/>
            <a:chExt cx="2127965" cy="2138015"/>
          </a:xfrm>
          <a:solidFill>
            <a:schemeClr val="tx2">
              <a:lumMod val="75000"/>
            </a:schemeClr>
          </a:solidFill>
        </p:grpSpPr>
        <p:sp>
          <p:nvSpPr>
            <p:cNvPr id="5" name="Rectangle 4"/>
            <p:cNvSpPr/>
            <p:nvPr/>
          </p:nvSpPr>
          <p:spPr>
            <a:xfrm>
              <a:off x="1073" y="73974"/>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6" name="Rectangle 5"/>
            <p:cNvSpPr/>
            <p:nvPr/>
          </p:nvSpPr>
          <p:spPr>
            <a:xfrm>
              <a:off x="1061531" y="73974"/>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7" name="Rectangle 6"/>
            <p:cNvSpPr/>
            <p:nvPr/>
          </p:nvSpPr>
          <p:spPr>
            <a:xfrm>
              <a:off x="534827" y="73974"/>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8" name="Rectangle 7"/>
            <p:cNvSpPr/>
            <p:nvPr/>
          </p:nvSpPr>
          <p:spPr>
            <a:xfrm>
              <a:off x="1774" y="609228"/>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9" name="Rectangle 8"/>
            <p:cNvSpPr/>
            <p:nvPr/>
          </p:nvSpPr>
          <p:spPr>
            <a:xfrm>
              <a:off x="1062232" y="609228"/>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0" name="Rectangle 9"/>
            <p:cNvSpPr/>
            <p:nvPr/>
          </p:nvSpPr>
          <p:spPr>
            <a:xfrm>
              <a:off x="535528" y="609228"/>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1" name="Rectangle 10"/>
            <p:cNvSpPr/>
            <p:nvPr/>
          </p:nvSpPr>
          <p:spPr>
            <a:xfrm>
              <a:off x="2475" y="1144482"/>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2" name="Rectangle 11"/>
            <p:cNvSpPr/>
            <p:nvPr/>
          </p:nvSpPr>
          <p:spPr>
            <a:xfrm>
              <a:off x="1062933" y="1144482"/>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3" name="Rectangle 12"/>
            <p:cNvSpPr/>
            <p:nvPr/>
          </p:nvSpPr>
          <p:spPr>
            <a:xfrm>
              <a:off x="536229" y="1144482"/>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4" name="Rectangle 13"/>
            <p:cNvSpPr/>
            <p:nvPr/>
          </p:nvSpPr>
          <p:spPr>
            <a:xfrm>
              <a:off x="1591826" y="71499"/>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5" name="Rectangle 14"/>
            <p:cNvSpPr/>
            <p:nvPr/>
          </p:nvSpPr>
          <p:spPr>
            <a:xfrm>
              <a:off x="1592527" y="606753"/>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6" name="Rectangle 15"/>
            <p:cNvSpPr/>
            <p:nvPr/>
          </p:nvSpPr>
          <p:spPr>
            <a:xfrm>
              <a:off x="1593228" y="1142007"/>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7" name="Rectangle 16"/>
            <p:cNvSpPr/>
            <p:nvPr/>
          </p:nvSpPr>
          <p:spPr>
            <a:xfrm>
              <a:off x="0" y="1674777"/>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8" name="Rectangle 17"/>
            <p:cNvSpPr/>
            <p:nvPr/>
          </p:nvSpPr>
          <p:spPr>
            <a:xfrm>
              <a:off x="1072848" y="1674777"/>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19" name="Rectangle 18"/>
            <p:cNvSpPr/>
            <p:nvPr/>
          </p:nvSpPr>
          <p:spPr>
            <a:xfrm>
              <a:off x="533754" y="1674777"/>
              <a:ext cx="534737" cy="53473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20" name="Rectangle 19"/>
            <p:cNvSpPr/>
            <p:nvPr/>
          </p:nvSpPr>
          <p:spPr>
            <a:xfrm>
              <a:off x="1590753" y="1672301"/>
              <a:ext cx="534737" cy="534738"/>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Bef>
                  <a:spcPts val="200"/>
                </a:spcBef>
                <a:spcAft>
                  <a:spcPts val="200"/>
                </a:spcAft>
              </a:pPr>
              <a:r>
                <a:rPr lang="en-GB" sz="1100" b="0">
                  <a:solidFill>
                    <a:schemeClr val="bg1">
                      <a:lumMod val="50000"/>
                    </a:schemeClr>
                  </a:solidFill>
                  <a:effectLst>
                    <a:outerShdw blurRad="50800" dist="38100" dir="2700000" algn="tl" rotWithShape="0">
                      <a:srgbClr val="000000">
                        <a:alpha val="43000"/>
                      </a:srgbClr>
                    </a:outerShdw>
                  </a:effectLst>
                  <a:latin typeface="+mj-lt"/>
                  <a:ea typeface="Times New Roman"/>
                  <a:cs typeface="Times New Roman"/>
                </a:rPr>
                <a:t> </a:t>
              </a:r>
            </a:p>
          </p:txBody>
        </p:sp>
        <p:sp>
          <p:nvSpPr>
            <p:cNvPr id="21" name="Text Box 147"/>
            <p:cNvSpPr txBox="1"/>
            <p:nvPr/>
          </p:nvSpPr>
          <p:spPr>
            <a:xfrm>
              <a:off x="80264" y="82955"/>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0</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2" name="Text Box 148"/>
            <p:cNvSpPr txBox="1"/>
            <p:nvPr/>
          </p:nvSpPr>
          <p:spPr>
            <a:xfrm>
              <a:off x="551952" y="75857"/>
              <a:ext cx="424551"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-2</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3" name="Text Box 149"/>
            <p:cNvSpPr txBox="1"/>
            <p:nvPr/>
          </p:nvSpPr>
          <p:spPr>
            <a:xfrm>
              <a:off x="1122249" y="81084"/>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2</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4" name="Text Box 150"/>
            <p:cNvSpPr txBox="1"/>
            <p:nvPr/>
          </p:nvSpPr>
          <p:spPr>
            <a:xfrm>
              <a:off x="1593881" y="86310"/>
              <a:ext cx="437810"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-4</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5" name="Text Box 151"/>
            <p:cNvSpPr txBox="1"/>
            <p:nvPr/>
          </p:nvSpPr>
          <p:spPr>
            <a:xfrm>
              <a:off x="84700" y="617336"/>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6</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6" name="Text Box 152"/>
            <p:cNvSpPr txBox="1"/>
            <p:nvPr/>
          </p:nvSpPr>
          <p:spPr>
            <a:xfrm>
              <a:off x="605674" y="610240"/>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4</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7" name="Text Box 153"/>
            <p:cNvSpPr txBox="1"/>
            <p:nvPr/>
          </p:nvSpPr>
          <p:spPr>
            <a:xfrm>
              <a:off x="1126649" y="615466"/>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8</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8" name="Text Box 154"/>
            <p:cNvSpPr txBox="1"/>
            <p:nvPr/>
          </p:nvSpPr>
          <p:spPr>
            <a:xfrm>
              <a:off x="1647623" y="620693"/>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2</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29" name="Text Box 155"/>
            <p:cNvSpPr txBox="1"/>
            <p:nvPr/>
          </p:nvSpPr>
          <p:spPr>
            <a:xfrm>
              <a:off x="89138" y="1164041"/>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3</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30" name="Text Box 156"/>
            <p:cNvSpPr txBox="1"/>
            <p:nvPr/>
          </p:nvSpPr>
          <p:spPr>
            <a:xfrm>
              <a:off x="610113" y="1156944"/>
              <a:ext cx="240460"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1</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31" name="Text Box 157"/>
            <p:cNvSpPr txBox="1"/>
            <p:nvPr/>
          </p:nvSpPr>
          <p:spPr>
            <a:xfrm>
              <a:off x="1131086" y="1162170"/>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5</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32" name="Text Box 158"/>
            <p:cNvSpPr txBox="1"/>
            <p:nvPr/>
          </p:nvSpPr>
          <p:spPr>
            <a:xfrm>
              <a:off x="1602758" y="1155074"/>
              <a:ext cx="379900"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-1</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33" name="Text Box 159"/>
            <p:cNvSpPr txBox="1"/>
            <p:nvPr/>
          </p:nvSpPr>
          <p:spPr>
            <a:xfrm>
              <a:off x="93577" y="1686260"/>
              <a:ext cx="240460"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1</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34" name="Text Box 160"/>
            <p:cNvSpPr txBox="1"/>
            <p:nvPr/>
          </p:nvSpPr>
          <p:spPr>
            <a:xfrm>
              <a:off x="565248" y="1679162"/>
              <a:ext cx="379900"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-1</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35" name="Text Box 161"/>
            <p:cNvSpPr txBox="1"/>
            <p:nvPr/>
          </p:nvSpPr>
          <p:spPr>
            <a:xfrm>
              <a:off x="1135525" y="1684389"/>
              <a:ext cx="298369"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3</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sp>
          <p:nvSpPr>
            <p:cNvPr id="36" name="Text Box 162"/>
            <p:cNvSpPr txBox="1"/>
            <p:nvPr/>
          </p:nvSpPr>
          <p:spPr>
            <a:xfrm>
              <a:off x="1607219" y="1689456"/>
              <a:ext cx="414516" cy="417289"/>
            </a:xfrm>
            <a:prstGeom prst="rect">
              <a:avLst/>
            </a:prstGeom>
            <a:grpFill/>
          </p:spPr>
          <p:txBody>
            <a:bodyPr wrap="none" rtlCol="0">
              <a:spAutoFit/>
            </a:bodyPr>
            <a:lstStyle/>
            <a:p>
              <a:pPr>
                <a:spcBef>
                  <a:spcPts val="200"/>
                </a:spcBef>
                <a:spcAft>
                  <a:spcPts val="200"/>
                </a:spcAft>
              </a:pPr>
              <a:r>
                <a:rPr lang="en-GB" sz="3200" b="0" kern="120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rPr>
                <a:t>-3</a:t>
              </a:r>
              <a:endParaRPr lang="en-GB" sz="1000" b="0">
                <a:solidFill>
                  <a:schemeClr val="bg1">
                    <a:lumMod val="50000"/>
                  </a:schemeClr>
                </a:solidFill>
                <a:effectLst>
                  <a:outerShdw blurRad="50800" dist="38100" dir="2700000" algn="tl" rotWithShape="0">
                    <a:srgbClr val="000000">
                      <a:alpha val="43000"/>
                    </a:srgbClr>
                  </a:outerShdw>
                </a:effectLst>
                <a:latin typeface="+mj-lt"/>
                <a:ea typeface="ＭＳ 明朝"/>
                <a:cs typeface="Times New Roman"/>
              </a:endParaRPr>
            </a:p>
          </p:txBody>
        </p:sp>
      </p:grpSp>
      <p:sp>
        <p:nvSpPr>
          <p:cNvPr id="41" name="Rounded Rectangle 40"/>
          <p:cNvSpPr/>
          <p:nvPr/>
        </p:nvSpPr>
        <p:spPr bwMode="auto">
          <a:xfrm>
            <a:off x="4932040" y="6093296"/>
            <a:ext cx="2952328" cy="576064"/>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rgbClr val="631908"/>
                </a:solidFill>
              </a:rPr>
              <a:t>Arithmetic practice</a:t>
            </a:r>
            <a:endParaRPr kumimoji="0" lang="en-GB" sz="2400" b="0" i="0" u="none" strike="noStrike" cap="none" normalizeH="0" baseline="0">
              <a:ln>
                <a:noFill/>
              </a:ln>
              <a:solidFill>
                <a:schemeClr val="accent5">
                  <a:lumMod val="25000"/>
                </a:schemeClr>
              </a:solidFill>
              <a:effectLst/>
            </a:endParaRPr>
          </a:p>
        </p:txBody>
      </p:sp>
    </p:spTree>
    <p:extLst>
      <p:ext uri="{BB962C8B-B14F-4D97-AF65-F5344CB8AC3E}">
        <p14:creationId xmlns:p14="http://schemas.microsoft.com/office/powerpoint/2010/main" val="553658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39"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Rectangular Max-Min</a:t>
            </a:r>
          </a:p>
        </p:txBody>
      </p:sp>
      <p:sp>
        <p:nvSpPr>
          <p:cNvPr id="3" name="Content Placeholder 2"/>
          <p:cNvSpPr>
            <a:spLocks noGrp="1"/>
          </p:cNvSpPr>
          <p:nvPr>
            <p:ph idx="1"/>
          </p:nvPr>
        </p:nvSpPr>
        <p:spPr/>
        <p:txBody>
          <a:bodyPr/>
          <a:lstStyle/>
          <a:p>
            <a:r>
              <a:rPr lang="en-GB"/>
              <a:t>In any rectangular grid of numbers, </a:t>
            </a:r>
          </a:p>
          <a:p>
            <a:pPr lvl="1"/>
            <a:r>
              <a:rPr lang="en-GB"/>
              <a:t>Let </a:t>
            </a:r>
            <a:r>
              <a:rPr lang="en-GB" i="1"/>
              <a:t>m</a:t>
            </a:r>
            <a:r>
              <a:rPr lang="en-GB" i="1" baseline="-25000"/>
              <a:t>c</a:t>
            </a:r>
            <a:r>
              <a:rPr lang="en-GB"/>
              <a:t> be the minimum of the entries in column </a:t>
            </a:r>
            <a:r>
              <a:rPr lang="en-GB" i="1"/>
              <a:t>c</a:t>
            </a:r>
            <a:r>
              <a:rPr lang="en-GB"/>
              <a:t> and </a:t>
            </a:r>
            <a:r>
              <a:rPr lang="en-GB" i="1"/>
              <a:t>m </a:t>
            </a:r>
            <a:r>
              <a:rPr lang="en-GB"/>
              <a:t>the maximum of the</a:t>
            </a:r>
            <a:r>
              <a:rPr lang="en-GB" i="1"/>
              <a:t> m</a:t>
            </a:r>
            <a:r>
              <a:rPr lang="en-GB" i="1" baseline="-25000"/>
              <a:t>c</a:t>
            </a:r>
            <a:r>
              <a:rPr lang="en-GB"/>
              <a:t>.</a:t>
            </a:r>
          </a:p>
          <a:p>
            <a:pPr lvl="1"/>
            <a:r>
              <a:rPr lang="en-GB"/>
              <a:t>Let </a:t>
            </a:r>
            <a:r>
              <a:rPr lang="en-GB" i="1"/>
              <a:t>M</a:t>
            </a:r>
            <a:r>
              <a:rPr lang="en-GB" i="1" baseline="-25000"/>
              <a:t>r</a:t>
            </a:r>
            <a:r>
              <a:rPr lang="en-GB"/>
              <a:t> be the maximum of the entries in row r and let M be the minimum of the </a:t>
            </a:r>
            <a:r>
              <a:rPr lang="en-GB" i="1"/>
              <a:t>M</a:t>
            </a:r>
            <a:r>
              <a:rPr lang="en-GB" i="1" baseline="-25000"/>
              <a:t>r</a:t>
            </a:r>
            <a:r>
              <a:rPr lang="en-GB"/>
              <a:t>.</a:t>
            </a:r>
          </a:p>
          <a:p>
            <a:r>
              <a:rPr lang="en-GB"/>
              <a:t>Is there any general relationship between m and M?</a:t>
            </a:r>
          </a:p>
          <a:p>
            <a:r>
              <a:rPr lang="en-GB"/>
              <a:t>What happens if you change </a:t>
            </a:r>
            <a:r>
              <a:rPr lang="en-GB" i="1"/>
              <a:t>max</a:t>
            </a:r>
            <a:r>
              <a:rPr lang="en-GB"/>
              <a:t> and </a:t>
            </a:r>
            <a:r>
              <a:rPr lang="en-GB" i="1"/>
              <a:t>min</a:t>
            </a:r>
            <a:r>
              <a:rPr lang="en-GB"/>
              <a:t> to arithmetic and geometric means respectively?</a:t>
            </a:r>
          </a:p>
          <a:p>
            <a:r>
              <a:rPr lang="en-GB"/>
              <a:t>To other ‘statistics’?</a:t>
            </a:r>
          </a:p>
        </p:txBody>
      </p:sp>
    </p:spTree>
    <p:extLst>
      <p:ext uri="{BB962C8B-B14F-4D97-AF65-F5344CB8AC3E}">
        <p14:creationId xmlns:p14="http://schemas.microsoft.com/office/powerpoint/2010/main" val="32437582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p:txBody>
          <a:bodyPr/>
          <a:lstStyle/>
          <a:p>
            <a:pPr>
              <a:defRPr/>
            </a:pPr>
            <a:r>
              <a:rPr lang="en-US">
                <a:latin typeface="Chalkboard" charset="0"/>
                <a:ea typeface="ＭＳ Ｐゴシック" charset="0"/>
                <a:cs typeface="ＭＳ Ｐゴシック" charset="0"/>
              </a:rPr>
              <a:t>Preparing the Ground</a:t>
            </a:r>
          </a:p>
        </p:txBody>
      </p:sp>
      <p:sp>
        <p:nvSpPr>
          <p:cNvPr id="30722" name="Rectangle 2"/>
          <p:cNvSpPr>
            <a:spLocks noGrp="1" noChangeArrowheads="1"/>
          </p:cNvSpPr>
          <p:nvPr>
            <p:ph type="body" idx="1"/>
          </p:nvPr>
        </p:nvSpPr>
        <p:spPr/>
        <p:txBody>
          <a:bodyPr/>
          <a:lstStyle/>
          <a:p>
            <a:pPr>
              <a:buFontTx/>
              <a:buBlip>
                <a:blip r:embed="rId3"/>
              </a:buBlip>
              <a:defRPr/>
            </a:pPr>
            <a:r>
              <a:rPr lang="en-US">
                <a:latin typeface="Chalkboard" charset="0"/>
                <a:ea typeface="ＭＳ Ｐゴシック" charset="0"/>
                <a:cs typeface="ＭＳ Ｐゴシック" charset="0"/>
              </a:rPr>
              <a:t>Construct a function F : [a, b] --&gt; R </a:t>
            </a:r>
          </a:p>
          <a:p>
            <a:pPr lvl="1">
              <a:buFontTx/>
              <a:buBlip>
                <a:blip r:embed="rId4"/>
              </a:buBlip>
              <a:defRPr/>
            </a:pPr>
            <a:r>
              <a:rPr lang="en-US">
                <a:latin typeface="Chalkboard" charset="0"/>
                <a:ea typeface="ＭＳ Ｐゴシック" charset="0"/>
              </a:rPr>
              <a:t>which is continuous and differentiable on (a, b) </a:t>
            </a:r>
          </a:p>
          <a:p>
            <a:pPr lvl="1">
              <a:buFontTx/>
              <a:buBlip>
                <a:blip r:embed="rId4"/>
              </a:buBlip>
              <a:defRPr/>
            </a:pPr>
            <a:r>
              <a:rPr lang="en-US">
                <a:latin typeface="Chalkboard" charset="0"/>
                <a:ea typeface="ＭＳ Ｐゴシック" charset="0"/>
              </a:rPr>
              <a:t>for which f(a) = f(b) </a:t>
            </a:r>
          </a:p>
          <a:p>
            <a:pPr lvl="1">
              <a:buFontTx/>
              <a:buBlip>
                <a:blip r:embed="rId4"/>
              </a:buBlip>
              <a:defRPr/>
            </a:pPr>
            <a:r>
              <a:rPr lang="en-US">
                <a:latin typeface="Chalkboard" charset="0"/>
                <a:ea typeface="ＭＳ Ｐゴシック" charset="0"/>
              </a:rPr>
              <a:t>but nowhere on (a, b) is f</a:t>
            </a:r>
            <a:r>
              <a:rPr lang="ja-JP" altLang="en-US">
                <a:latin typeface="Chalkboard" charset="0"/>
                <a:ea typeface="ＭＳ Ｐゴシック" charset="0"/>
              </a:rPr>
              <a:t>’</a:t>
            </a:r>
            <a:r>
              <a:rPr lang="en-US">
                <a:latin typeface="Chalkboard" charset="0"/>
                <a:ea typeface="ＭＳ Ｐゴシック" charset="0"/>
              </a:rPr>
              <a:t>(x) = 0</a:t>
            </a:r>
          </a:p>
        </p:txBody>
      </p:sp>
    </p:spTree>
    <p:extLst>
      <p:ext uri="{BB962C8B-B14F-4D97-AF65-F5344CB8AC3E}">
        <p14:creationId xmlns:p14="http://schemas.microsoft.com/office/powerpoint/2010/main" val="6980914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71656" cy="609600"/>
          </a:xfrm>
        </p:spPr>
        <p:txBody>
          <a:bodyPr/>
          <a:lstStyle/>
          <a:p>
            <a:pPr>
              <a:defRPr/>
            </a:pPr>
            <a:r>
              <a:rPr lang="en-GB"/>
              <a:t>Learning Mathematics Should Mean…</a:t>
            </a:r>
          </a:p>
        </p:txBody>
      </p:sp>
      <p:sp>
        <p:nvSpPr>
          <p:cNvPr id="4" name="Rectangle 3"/>
          <p:cNvSpPr/>
          <p:nvPr/>
        </p:nvSpPr>
        <p:spPr>
          <a:xfrm>
            <a:off x="683568" y="1340768"/>
            <a:ext cx="7992119" cy="1200328"/>
          </a:xfrm>
          <a:prstGeom prst="rect">
            <a:avLst/>
          </a:prstGeom>
        </p:spPr>
        <p:txBody>
          <a:bodyPr wrap="square">
            <a:spAutoFit/>
          </a:bodyPr>
          <a:lstStyle/>
          <a:p>
            <a:pPr>
              <a:defRPr/>
            </a:pPr>
            <a:r>
              <a:rPr lang="en-GB" sz="2400" b="0">
                <a:solidFill>
                  <a:srgbClr val="732600"/>
                </a:solidFill>
              </a:rPr>
              <a:t>''finding one's way through problems of new sorts,</a:t>
            </a:r>
            <a:br>
              <a:rPr lang="en-GB" sz="2400" b="0">
                <a:solidFill>
                  <a:srgbClr val="732600"/>
                </a:solidFill>
              </a:rPr>
            </a:br>
            <a:r>
              <a:rPr lang="en-GB" sz="2400" b="0">
                <a:solidFill>
                  <a:srgbClr val="732600"/>
                </a:solidFill>
              </a:rPr>
              <a:t> and taking responsiblity for the results” </a:t>
            </a:r>
          </a:p>
          <a:p>
            <a:pPr>
              <a:defRPr/>
            </a:pPr>
            <a:r>
              <a:rPr lang="en-GB" sz="2400" b="0">
                <a:solidFill>
                  <a:srgbClr val="732600"/>
                </a:solidFill>
              </a:rPr>
              <a:t>                                 [Hassler Whitney 1907-1989]</a:t>
            </a:r>
          </a:p>
        </p:txBody>
      </p:sp>
      <p:sp>
        <p:nvSpPr>
          <p:cNvPr id="3" name="Rounded Rectangle 2"/>
          <p:cNvSpPr/>
          <p:nvPr/>
        </p:nvSpPr>
        <p:spPr bwMode="auto">
          <a:xfrm>
            <a:off x="971600" y="2564904"/>
            <a:ext cx="1872208" cy="72008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a:ln>
                  <a:noFill/>
                </a:ln>
                <a:solidFill>
                  <a:schemeClr val="tx2"/>
                </a:solidFill>
                <a:effectLst/>
                <a:latin typeface="Chalkboard" pitchFamily="-111" charset="0"/>
              </a:rPr>
              <a:t>Initiating</a:t>
            </a:r>
          </a:p>
        </p:txBody>
      </p:sp>
      <p:sp>
        <p:nvSpPr>
          <p:cNvPr id="5" name="Rounded Rectangle 4"/>
          <p:cNvSpPr/>
          <p:nvPr/>
        </p:nvSpPr>
        <p:spPr bwMode="auto">
          <a:xfrm>
            <a:off x="2267744" y="3356992"/>
            <a:ext cx="1872208" cy="72008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a:solidFill>
                  <a:schemeClr val="tx2"/>
                </a:solidFill>
                <a:latin typeface="Chalkboard" pitchFamily="-111" charset="0"/>
              </a:rPr>
              <a:t>Exploring</a:t>
            </a:r>
            <a:endParaRPr kumimoji="0" lang="en-GB" sz="2800" b="0" i="0" u="none" strike="noStrike" cap="none" normalizeH="0" baseline="0">
              <a:ln>
                <a:noFill/>
              </a:ln>
              <a:solidFill>
                <a:schemeClr val="tx2"/>
              </a:solidFill>
              <a:effectLst/>
              <a:latin typeface="Chalkboard" pitchFamily="-111" charset="0"/>
            </a:endParaRPr>
          </a:p>
        </p:txBody>
      </p:sp>
      <p:sp>
        <p:nvSpPr>
          <p:cNvPr id="6" name="Rounded Rectangle 5"/>
          <p:cNvSpPr/>
          <p:nvPr/>
        </p:nvSpPr>
        <p:spPr bwMode="auto">
          <a:xfrm>
            <a:off x="3563888" y="4149080"/>
            <a:ext cx="1872208" cy="72008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a:solidFill>
                  <a:schemeClr val="tx2"/>
                </a:solidFill>
                <a:latin typeface="Chalkboard" pitchFamily="-111" charset="0"/>
              </a:rPr>
              <a:t>Revising</a:t>
            </a:r>
            <a:endParaRPr kumimoji="0" lang="en-GB" sz="2800" b="0" i="0" u="none" strike="noStrike" cap="none" normalizeH="0" baseline="0">
              <a:ln>
                <a:noFill/>
              </a:ln>
              <a:solidFill>
                <a:schemeClr val="tx2"/>
              </a:solidFill>
              <a:effectLst/>
              <a:latin typeface="Chalkboard" pitchFamily="-111" charset="0"/>
            </a:endParaRPr>
          </a:p>
        </p:txBody>
      </p:sp>
      <p:sp>
        <p:nvSpPr>
          <p:cNvPr id="7" name="Rounded Rectangle 6"/>
          <p:cNvSpPr/>
          <p:nvPr/>
        </p:nvSpPr>
        <p:spPr bwMode="auto">
          <a:xfrm>
            <a:off x="6012160" y="4149080"/>
            <a:ext cx="1872208" cy="72008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a:solidFill>
                  <a:schemeClr val="tx2"/>
                </a:solidFill>
                <a:latin typeface="Chalkboard" pitchFamily="-111" charset="0"/>
              </a:rPr>
              <a:t>Assessing</a:t>
            </a:r>
            <a:endParaRPr kumimoji="0" lang="en-GB" sz="2800" b="0" i="0" u="none" strike="noStrike" cap="none" normalizeH="0" baseline="0">
              <a:ln>
                <a:noFill/>
              </a:ln>
              <a:solidFill>
                <a:schemeClr val="tx2"/>
              </a:solidFill>
              <a:effectLst/>
              <a:latin typeface="Chalkboard" pitchFamily="-111" charset="0"/>
            </a:endParaRPr>
          </a:p>
        </p:txBody>
      </p:sp>
      <p:sp>
        <p:nvSpPr>
          <p:cNvPr id="9" name="Rectangle 8"/>
          <p:cNvSpPr/>
          <p:nvPr/>
        </p:nvSpPr>
        <p:spPr>
          <a:xfrm>
            <a:off x="612329" y="4941168"/>
            <a:ext cx="7992119" cy="1569660"/>
          </a:xfrm>
          <a:prstGeom prst="rect">
            <a:avLst/>
          </a:prstGeom>
        </p:spPr>
        <p:txBody>
          <a:bodyPr wrap="square">
            <a:spAutoFit/>
          </a:bodyPr>
          <a:lstStyle/>
          <a:p>
            <a:pPr>
              <a:defRPr/>
            </a:pPr>
            <a:r>
              <a:rPr lang="en-GB" sz="2400" b="0">
                <a:solidFill>
                  <a:srgbClr val="732600"/>
                </a:solidFill>
              </a:rPr>
              <a:t>Conjecture: every topic in school mathematics</a:t>
            </a:r>
            <a:br>
              <a:rPr lang="en-GB" sz="2400" b="0">
                <a:solidFill>
                  <a:srgbClr val="732600"/>
                </a:solidFill>
              </a:rPr>
            </a:br>
            <a:r>
              <a:rPr lang="en-GB" sz="2400" b="0">
                <a:solidFill>
                  <a:srgbClr val="732600"/>
                </a:solidFill>
              </a:rPr>
              <a:t>and in university mathematics into, say, second year</a:t>
            </a:r>
            <a:br>
              <a:rPr lang="en-GB" sz="2400" b="0">
                <a:solidFill>
                  <a:srgbClr val="732600"/>
                </a:solidFill>
              </a:rPr>
            </a:br>
            <a:r>
              <a:rPr lang="en-GB" sz="2400" b="0">
                <a:solidFill>
                  <a:srgbClr val="732600"/>
                </a:solidFill>
              </a:rPr>
              <a:t>can be introduced, deepened, revised and even assessed through making sense of some phenomenon</a:t>
            </a:r>
          </a:p>
        </p:txBody>
      </p:sp>
    </p:spTree>
    <p:extLst>
      <p:ext uri="{BB962C8B-B14F-4D97-AF65-F5344CB8AC3E}">
        <p14:creationId xmlns:p14="http://schemas.microsoft.com/office/powerpoint/2010/main" val="2295200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t>Set Ratios</a:t>
            </a:r>
          </a:p>
        </p:txBody>
      </p:sp>
      <p:sp>
        <p:nvSpPr>
          <p:cNvPr id="3" name="Content Placeholder 2"/>
          <p:cNvSpPr>
            <a:spLocks noGrp="1"/>
          </p:cNvSpPr>
          <p:nvPr>
            <p:ph idx="1"/>
          </p:nvPr>
        </p:nvSpPr>
        <p:spPr>
          <a:xfrm>
            <a:off x="539750" y="765175"/>
            <a:ext cx="8064500" cy="2160588"/>
          </a:xfrm>
        </p:spPr>
        <p:txBody>
          <a:bodyPr/>
          <a:lstStyle/>
          <a:p>
            <a:pPr>
              <a:defRPr/>
            </a:pPr>
            <a:r>
              <a:rPr lang="en-GB"/>
              <a:t>In how many different ways can you place 17 objects so that there are equal numbers of objects in each of two sets?</a:t>
            </a:r>
          </a:p>
          <a:p>
            <a:pPr>
              <a:defRPr/>
            </a:pPr>
            <a:r>
              <a:rPr lang="en-GB"/>
              <a:t>What about requiring that there be twice as many in the left set as in the right set?</a:t>
            </a:r>
          </a:p>
        </p:txBody>
      </p:sp>
      <p:sp>
        <p:nvSpPr>
          <p:cNvPr id="33795" name="Oval 3"/>
          <p:cNvSpPr>
            <a:spLocks noChangeArrowheads="1"/>
          </p:cNvSpPr>
          <p:nvPr/>
        </p:nvSpPr>
        <p:spPr bwMode="auto">
          <a:xfrm>
            <a:off x="1619250" y="2852738"/>
            <a:ext cx="3097213" cy="3097212"/>
          </a:xfrm>
          <a:prstGeom prst="ellipse">
            <a:avLst/>
          </a:prstGeom>
          <a:noFill/>
          <a:ln w="28575">
            <a:solidFill>
              <a:srgbClr val="00006A"/>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GB" b="0">
              <a:solidFill>
                <a:srgbClr val="631908"/>
              </a:solidFill>
            </a:endParaRPr>
          </a:p>
        </p:txBody>
      </p:sp>
      <p:sp>
        <p:nvSpPr>
          <p:cNvPr id="33796" name="Oval 4"/>
          <p:cNvSpPr>
            <a:spLocks noChangeArrowheads="1"/>
          </p:cNvSpPr>
          <p:nvPr/>
        </p:nvSpPr>
        <p:spPr bwMode="auto">
          <a:xfrm>
            <a:off x="3276600" y="2852738"/>
            <a:ext cx="3095625" cy="3097212"/>
          </a:xfrm>
          <a:prstGeom prst="ellipse">
            <a:avLst/>
          </a:prstGeom>
          <a:noFill/>
          <a:ln w="28575">
            <a:solidFill>
              <a:srgbClr val="00006A"/>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GB" b="0">
              <a:solidFill>
                <a:srgbClr val="631908"/>
              </a:solidFill>
            </a:endParaRPr>
          </a:p>
        </p:txBody>
      </p:sp>
      <p:sp>
        <p:nvSpPr>
          <p:cNvPr id="6" name="Rounded Rectangle 5"/>
          <p:cNvSpPr/>
          <p:nvPr/>
        </p:nvSpPr>
        <p:spPr bwMode="auto">
          <a:xfrm>
            <a:off x="6948488" y="4149725"/>
            <a:ext cx="1800225" cy="1079500"/>
          </a:xfrm>
          <a:prstGeom prst="roundRect">
            <a:avLst/>
          </a:prstGeom>
          <a:solidFill>
            <a:srgbClr val="CCFFCC"/>
          </a:solidFill>
          <a:ln w="9525"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r>
              <a:rPr lang="en-GB" sz="2400" b="0" dirty="0">
                <a:solidFill>
                  <a:srgbClr val="631908"/>
                </a:solidFill>
              </a:rPr>
              <a:t>What can be varied?</a:t>
            </a:r>
          </a:p>
        </p:txBody>
      </p:sp>
      <p:sp>
        <p:nvSpPr>
          <p:cNvPr id="7" name="Rounded Rectangle 6"/>
          <p:cNvSpPr/>
          <p:nvPr/>
        </p:nvSpPr>
        <p:spPr bwMode="auto">
          <a:xfrm>
            <a:off x="6372225" y="5084763"/>
            <a:ext cx="2016125" cy="1081087"/>
          </a:xfrm>
          <a:prstGeom prst="roundRect">
            <a:avLst/>
          </a:prstGeom>
          <a:solidFill>
            <a:schemeClr val="accent5">
              <a:lumMod val="25000"/>
            </a:schemeClr>
          </a:solidFill>
          <a:ln w="9525"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r>
              <a:rPr lang="en-GB" sz="2400" b="0" dirty="0">
                <a:solidFill>
                  <a:srgbClr val="FFFF00"/>
                </a:solidFill>
              </a:rPr>
              <a:t>Scaffolding &amp; Fading …</a:t>
            </a:r>
          </a:p>
        </p:txBody>
      </p:sp>
      <p:sp>
        <p:nvSpPr>
          <p:cNvPr id="8" name="Rounded Rectangle 7"/>
          <p:cNvSpPr/>
          <p:nvPr/>
        </p:nvSpPr>
        <p:spPr bwMode="auto">
          <a:xfrm>
            <a:off x="2555875" y="6021388"/>
            <a:ext cx="5508625" cy="576262"/>
          </a:xfrm>
          <a:prstGeom prst="roundRect">
            <a:avLst/>
          </a:prstGeom>
          <a:solidFill>
            <a:srgbClr val="CCFFCC"/>
          </a:solidFill>
          <a:ln w="9525"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r>
              <a:rPr lang="en-GB" sz="2400" b="0" dirty="0">
                <a:solidFill>
                  <a:srgbClr val="631908"/>
                </a:solidFill>
              </a:rPr>
              <a:t>So that pupils ask this spontaneously</a:t>
            </a:r>
          </a:p>
        </p:txBody>
      </p:sp>
    </p:spTree>
    <p:extLst>
      <p:ext uri="{BB962C8B-B14F-4D97-AF65-F5344CB8AC3E}">
        <p14:creationId xmlns:p14="http://schemas.microsoft.com/office/powerpoint/2010/main" val="991266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‘Balance Curriculum’</a:t>
            </a: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96752"/>
            <a:ext cx="3721224" cy="230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96752"/>
            <a:ext cx="2158367" cy="2304256"/>
          </a:xfrm>
          <a:prstGeom prst="rect">
            <a:avLst/>
          </a:prstGeom>
          <a:noFill/>
          <a:ln w="12700">
            <a:noFill/>
            <a:miter lim="800000"/>
            <a:headEnd/>
            <a:tailEnd/>
          </a:ln>
          <a:effectLst/>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9" name="Picture 8"/>
          <p:cNvPicPr>
            <a:picLocks noChangeAspect="1"/>
          </p:cNvPicPr>
          <p:nvPr/>
        </p:nvPicPr>
        <p:blipFill>
          <a:blip r:embed="rId4"/>
          <a:stretch>
            <a:fillRect/>
          </a:stretch>
        </p:blipFill>
        <p:spPr>
          <a:xfrm>
            <a:off x="6804248" y="3933056"/>
            <a:ext cx="2222500" cy="2235200"/>
          </a:xfrm>
          <a:prstGeom prst="rect">
            <a:avLst/>
          </a:prstGeom>
        </p:spPr>
      </p:pic>
      <p:pic>
        <p:nvPicPr>
          <p:cNvPr id="10" name="Picture 9">
            <a:hlinkClick r:id="rId5" action="ppaction://hlinkfile"/>
          </p:cNvPr>
          <p:cNvPicPr>
            <a:picLocks noChangeAspect="1"/>
          </p:cNvPicPr>
          <p:nvPr/>
        </p:nvPicPr>
        <p:blipFill>
          <a:blip r:embed="rId6"/>
          <a:stretch>
            <a:fillRect/>
          </a:stretch>
        </p:blipFill>
        <p:spPr>
          <a:xfrm>
            <a:off x="189260" y="3933056"/>
            <a:ext cx="2222500" cy="2235200"/>
          </a:xfrm>
          <a:prstGeom prst="rect">
            <a:avLst/>
          </a:prstGeom>
        </p:spPr>
      </p:pic>
      <p:pic>
        <p:nvPicPr>
          <p:cNvPr id="11" name="Picture 10"/>
          <p:cNvPicPr>
            <a:picLocks noChangeAspect="1"/>
          </p:cNvPicPr>
          <p:nvPr/>
        </p:nvPicPr>
        <p:blipFill>
          <a:blip r:embed="rId7"/>
          <a:stretch>
            <a:fillRect/>
          </a:stretch>
        </p:blipFill>
        <p:spPr>
          <a:xfrm>
            <a:off x="2339752" y="3933056"/>
            <a:ext cx="2222500" cy="2235200"/>
          </a:xfrm>
          <a:prstGeom prst="rect">
            <a:avLst/>
          </a:prstGeom>
        </p:spPr>
      </p:pic>
      <p:pic>
        <p:nvPicPr>
          <p:cNvPr id="12" name="Picture 11"/>
          <p:cNvPicPr>
            <a:picLocks noChangeAspect="1"/>
          </p:cNvPicPr>
          <p:nvPr/>
        </p:nvPicPr>
        <p:blipFill>
          <a:blip r:embed="rId8"/>
          <a:stretch>
            <a:fillRect/>
          </a:stretch>
        </p:blipFill>
        <p:spPr>
          <a:xfrm>
            <a:off x="4581748" y="3933056"/>
            <a:ext cx="2222500" cy="2235200"/>
          </a:xfrm>
          <a:prstGeom prst="rect">
            <a:avLst/>
          </a:prstGeom>
        </p:spPr>
      </p:pic>
    </p:spTree>
    <p:extLst>
      <p:ext uri="{BB962C8B-B14F-4D97-AF65-F5344CB8AC3E}">
        <p14:creationId xmlns:p14="http://schemas.microsoft.com/office/powerpoint/2010/main" val="2172345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Petitions (LEMA project)</a:t>
            </a:r>
          </a:p>
        </p:txBody>
      </p:sp>
      <p:sp>
        <p:nvSpPr>
          <p:cNvPr id="3" name="Content Placeholder 2"/>
          <p:cNvSpPr>
            <a:spLocks noGrp="1"/>
          </p:cNvSpPr>
          <p:nvPr>
            <p:ph idx="1"/>
          </p:nvPr>
        </p:nvSpPr>
        <p:spPr>
          <a:xfrm>
            <a:off x="609600" y="2895600"/>
            <a:ext cx="7727950" cy="3352800"/>
          </a:xfrm>
        </p:spPr>
        <p:txBody>
          <a:bodyPr/>
          <a:lstStyle/>
          <a:p>
            <a:pPr>
              <a:defRPr/>
            </a:pPr>
            <a:r>
              <a:rPr lang="en-GB">
                <a:latin typeface="Chalkboard" charset="0"/>
                <a:ea typeface="ＭＳ Ｐゴシック" charset="0"/>
                <a:cs typeface="ＭＳ Ｐゴシック" charset="0"/>
              </a:rPr>
              <a:t>The Spanish opposition party recently presented 4 million signatures against a new law proposed by the government. Newspapers published pictures of the big boxes and 10 vans needed to transport the sheets of paper to the congress. Was that reasonable?</a:t>
            </a:r>
          </a:p>
          <a:p>
            <a:pPr>
              <a:defRPr/>
            </a:pPr>
            <a:endParaRPr lang="en-GB">
              <a:latin typeface="Chalkboard" charset="0"/>
              <a:ea typeface="ＭＳ Ｐゴシック" charset="0"/>
              <a:cs typeface="ＭＳ Ｐゴシック" charset="0"/>
            </a:endParaRP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803275"/>
            <a:ext cx="3048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03275"/>
            <a:ext cx="3048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Restoration</a:t>
            </a:r>
          </a:p>
        </p:txBody>
      </p:sp>
      <p:sp>
        <p:nvSpPr>
          <p:cNvPr id="3" name="Content Placeholder 2"/>
          <p:cNvSpPr>
            <a:spLocks noGrp="1"/>
          </p:cNvSpPr>
          <p:nvPr>
            <p:ph idx="1"/>
          </p:nvPr>
        </p:nvSpPr>
        <p:spPr/>
        <p:txBody>
          <a:bodyPr/>
          <a:lstStyle/>
          <a:p>
            <a:pPr>
              <a:defRPr/>
            </a:pPr>
            <a:r>
              <a:rPr lang="en-GB">
                <a:latin typeface="Chalkboard" charset="0"/>
                <a:ea typeface="ＭＳ Ｐゴシック" charset="0"/>
                <a:cs typeface="ＭＳ Ｐゴシック" charset="0"/>
              </a:rPr>
              <a:t>The Guardian reported today that a medieval tapestry had taken 3500 hours to restore.</a:t>
            </a:r>
          </a:p>
          <a:p>
            <a:pPr>
              <a:defRPr/>
            </a:pPr>
            <a:r>
              <a:rPr lang="en-GB">
                <a:latin typeface="Chalkboard" charset="0"/>
                <a:ea typeface="ＭＳ Ｐゴシック" charset="0"/>
                <a:cs typeface="ＭＳ Ｐゴシック" charset="0"/>
              </a:rPr>
              <a:t>A previously lost painting by van Dyke cost </a:t>
            </a:r>
            <a:br>
              <a:rPr lang="en-GB">
                <a:latin typeface="Chalkboard" charset="0"/>
                <a:ea typeface="ＭＳ Ｐゴシック" charset="0"/>
                <a:cs typeface="ＭＳ Ｐゴシック" charset="0"/>
              </a:rPr>
            </a:br>
            <a:r>
              <a:rPr lang="en-GB">
                <a:latin typeface="Chalkboard" charset="0"/>
                <a:ea typeface="ＭＳ Ｐゴシック" charset="0"/>
                <a:cs typeface="ＭＳ Ｐゴシック" charset="0"/>
              </a:rPr>
              <a:t>£10 000 to restore.</a:t>
            </a:r>
          </a:p>
        </p:txBody>
      </p:sp>
      <p:sp>
        <p:nvSpPr>
          <p:cNvPr id="4" name="Action Button: Return 3">
            <a:hlinkClick r:id="rId2"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One Newspaper</a:t>
            </a:r>
          </a:p>
        </p:txBody>
      </p:sp>
      <p:sp>
        <p:nvSpPr>
          <p:cNvPr id="3" name="Content Placeholder 2"/>
          <p:cNvSpPr>
            <a:spLocks noGrp="1"/>
          </p:cNvSpPr>
          <p:nvPr>
            <p:ph idx="1"/>
          </p:nvPr>
        </p:nvSpPr>
        <p:spPr>
          <a:xfrm>
            <a:off x="304800" y="762000"/>
            <a:ext cx="8382000" cy="5715000"/>
          </a:xfrm>
        </p:spPr>
        <p:txBody>
          <a:bodyPr/>
          <a:lstStyle/>
          <a:p>
            <a:pPr>
              <a:defRPr/>
            </a:pPr>
            <a:r>
              <a:rPr lang="en-GB" sz="2000">
                <a:latin typeface="Chalkboard" charset="0"/>
                <a:ea typeface="ＭＳ Ｐゴシック" charset="0"/>
                <a:cs typeface="ＭＳ Ｐゴシック" charset="0"/>
              </a:rPr>
              <a:t>Subscribe for 7 days, save 33%</a:t>
            </a:r>
            <a:br>
              <a:rPr lang="en-GB" sz="2000">
                <a:latin typeface="Chalkboard" charset="0"/>
                <a:ea typeface="ＭＳ Ｐゴシック" charset="0"/>
                <a:cs typeface="ＭＳ Ｐゴシック" charset="0"/>
              </a:rPr>
            </a:br>
            <a:r>
              <a:rPr lang="en-GB" sz="2000">
                <a:latin typeface="Chalkboard" charset="0"/>
                <a:ea typeface="ＭＳ Ｐゴシック" charset="0"/>
                <a:cs typeface="ＭＳ Ｐゴシック" charset="0"/>
              </a:rPr>
              <a:t>subscribe for 6 days, save 25%</a:t>
            </a:r>
            <a:br>
              <a:rPr lang="en-GB" sz="2000">
                <a:latin typeface="Chalkboard" charset="0"/>
                <a:ea typeface="ＭＳ Ｐゴシック" charset="0"/>
                <a:cs typeface="ＭＳ Ｐゴシック" charset="0"/>
              </a:rPr>
            </a:br>
            <a:r>
              <a:rPr lang="en-GB" sz="2000">
                <a:latin typeface="Chalkboard" charset="0"/>
                <a:ea typeface="ＭＳ Ｐゴシック" charset="0"/>
                <a:cs typeface="ＭＳ Ｐゴシック" charset="0"/>
              </a:rPr>
              <a:t>subscribe for 2 days, save 20%</a:t>
            </a:r>
          </a:p>
          <a:p>
            <a:pPr>
              <a:defRPr/>
            </a:pPr>
            <a:r>
              <a:rPr lang="en-GB" sz="2000">
                <a:latin typeface="Chalkboard" charset="0"/>
                <a:ea typeface="ＭＳ Ｐゴシック" charset="0"/>
                <a:cs typeface="ＭＳ Ｐゴシック" charset="0"/>
              </a:rPr>
              <a:t>By buying own-brands and shaving £10 a month off grocery bills, an average household can spend £5 extra on clothes and hobbies and a further £8 on eating out, entertainment &amp; holidays.</a:t>
            </a:r>
          </a:p>
          <a:p>
            <a:pPr>
              <a:defRPr/>
            </a:pPr>
            <a:r>
              <a:rPr lang="en-GB" sz="2000">
                <a:latin typeface="Chalkboard" charset="0"/>
                <a:ea typeface="ＭＳ Ｐゴシック" charset="0"/>
                <a:cs typeface="ＭＳ Ｐゴシック" charset="0"/>
              </a:rPr>
              <a:t>Drug O reduced average time to alleviation by 0.68 days</a:t>
            </a:r>
            <a:br>
              <a:rPr lang="en-GB" sz="2000">
                <a:latin typeface="Chalkboard" charset="0"/>
                <a:ea typeface="ＭＳ Ｐゴシック" charset="0"/>
                <a:cs typeface="ＭＳ Ｐゴシック" charset="0"/>
              </a:rPr>
            </a:br>
            <a:r>
              <a:rPr lang="en-GB" sz="2000">
                <a:latin typeface="Chalkboard" charset="0"/>
                <a:ea typeface="ＭＳ Ｐゴシック" charset="0"/>
                <a:cs typeface="ＭＳ Ｐゴシック" charset="0"/>
              </a:rPr>
              <a:t>Drug Z reduced average time to alleviation by 0.71 days</a:t>
            </a:r>
            <a:br>
              <a:rPr lang="en-GB" sz="2000">
                <a:latin typeface="Chalkboard" charset="0"/>
                <a:ea typeface="ＭＳ Ｐゴシック" charset="0"/>
                <a:cs typeface="ＭＳ Ｐゴシック" charset="0"/>
              </a:rPr>
            </a:br>
            <a:r>
              <a:rPr lang="en-GB" sz="2000">
                <a:latin typeface="Chalkboard" charset="0"/>
                <a:ea typeface="ＭＳ Ｐゴシック" charset="0"/>
                <a:cs typeface="ＭＳ Ｐゴシック" charset="0"/>
              </a:rPr>
              <a:t>75mg of O daily was 61% effective compared to placebo</a:t>
            </a:r>
            <a:br>
              <a:rPr lang="en-GB" sz="2000">
                <a:latin typeface="Chalkboard" charset="0"/>
                <a:ea typeface="ＭＳ Ｐゴシック" charset="0"/>
                <a:cs typeface="ＭＳ Ｐゴシック" charset="0"/>
              </a:rPr>
            </a:br>
            <a:r>
              <a:rPr lang="en-GB" sz="2000">
                <a:latin typeface="Chalkboard" charset="0"/>
                <a:ea typeface="ＭＳ Ｐゴシック" charset="0"/>
                <a:cs typeface="ＭＳ Ｐゴシック" charset="0"/>
              </a:rPr>
              <a:t>150mg of O daily was 73% effective compared to a placebo</a:t>
            </a:r>
          </a:p>
          <a:p>
            <a:pPr>
              <a:defRPr/>
            </a:pPr>
            <a:r>
              <a:rPr lang="en-GB" sz="2000">
                <a:latin typeface="Chalkboard" charset="0"/>
                <a:ea typeface="ＭＳ Ｐゴシック" charset="0"/>
                <a:cs typeface="ＭＳ Ｐゴシック" charset="0"/>
              </a:rPr>
              <a:t>The average Briton has 3 close friends</a:t>
            </a:r>
          </a:p>
          <a:p>
            <a:pPr>
              <a:defRPr/>
            </a:pPr>
            <a:r>
              <a:rPr lang="en-GB" sz="2000">
                <a:latin typeface="Chalkboard" charset="0"/>
                <a:ea typeface="ＭＳ Ｐゴシック" charset="0"/>
                <a:cs typeface="ＭＳ Ｐゴシック" charset="0"/>
              </a:rPr>
              <a:t>60.6% if Twitter’s 10m users are over 35 years old</a:t>
            </a:r>
            <a:br>
              <a:rPr lang="en-GB" sz="2000">
                <a:latin typeface="Chalkboard" charset="0"/>
                <a:ea typeface="ＭＳ Ｐゴシック" charset="0"/>
                <a:cs typeface="ＭＳ Ｐゴシック" charset="0"/>
              </a:rPr>
            </a:br>
            <a:r>
              <a:rPr lang="en-GB" sz="2000">
                <a:latin typeface="Chalkboard" charset="0"/>
                <a:ea typeface="ＭＳ Ｐゴシック" charset="0"/>
                <a:cs typeface="ＭＳ Ｐゴシック" charset="0"/>
              </a:rPr>
              <a:t>52.4% of Facebook’s 200m users are over 35 years old</a:t>
            </a:r>
          </a:p>
          <a:p>
            <a:pPr>
              <a:defRPr/>
            </a:pPr>
            <a:r>
              <a:rPr lang="en-US" sz="2000">
                <a:latin typeface="Chalkboard" charset="0"/>
                <a:ea typeface="ＭＳ Ｐゴシック" charset="0"/>
                <a:cs typeface="ＭＳ Ｐゴシック" charset="0"/>
              </a:rPr>
              <a:t>Average Facebook user has 120 friends on the site</a:t>
            </a:r>
            <a:br>
              <a:rPr lang="en-US" sz="2000">
                <a:latin typeface="Chalkboard" charset="0"/>
                <a:ea typeface="ＭＳ Ｐゴシック" charset="0"/>
                <a:cs typeface="ＭＳ Ｐゴシック" charset="0"/>
              </a:rPr>
            </a:br>
            <a:r>
              <a:rPr lang="en-US" sz="2000">
                <a:latin typeface="Chalkboard" charset="0"/>
                <a:ea typeface="ＭＳ Ｐゴシック" charset="0"/>
                <a:cs typeface="ＭＳ Ｐゴシック" charset="0"/>
              </a:rPr>
              <a:t>More than 3.5 billion minutes are spent on Facebook each day</a:t>
            </a:r>
            <a:br>
              <a:rPr lang="en-US" sz="2000">
                <a:latin typeface="Chalkboard" charset="0"/>
                <a:ea typeface="ＭＳ Ｐゴシック" charset="0"/>
                <a:cs typeface="ＭＳ Ｐゴシック" charset="0"/>
              </a:rPr>
            </a:br>
            <a:r>
              <a:rPr lang="en-US" sz="2000">
                <a:latin typeface="Chalkboard" charset="0"/>
                <a:ea typeface="ＭＳ Ｐゴシック" charset="0"/>
                <a:cs typeface="ＭＳ Ｐゴシック" charset="0"/>
              </a:rPr>
              <a:t>More than 20 million users update their statuses at least once each day</a:t>
            </a:r>
            <a:endParaRPr lang="en-GB" sz="2000">
              <a:latin typeface="Chalkboard" charset="0"/>
              <a:ea typeface="ＭＳ Ｐゴシック" charset="0"/>
              <a:cs typeface="ＭＳ Ｐゴシック" charset="0"/>
            </a:endParaRPr>
          </a:p>
        </p:txBody>
      </p:sp>
      <p:sp>
        <p:nvSpPr>
          <p:cNvPr id="4" name="Action Button: Return 3">
            <a:hlinkClick r:id="rId2"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Black &amp; White</a:t>
            </a:r>
          </a:p>
        </p:txBody>
      </p:sp>
      <p:sp>
        <p:nvSpPr>
          <p:cNvPr id="3" name="Content Placeholder 2"/>
          <p:cNvSpPr>
            <a:spLocks noGrp="1"/>
          </p:cNvSpPr>
          <p:nvPr>
            <p:ph idx="1"/>
          </p:nvPr>
        </p:nvSpPr>
        <p:spPr>
          <a:xfrm>
            <a:off x="685800" y="1143000"/>
            <a:ext cx="7727950" cy="4724400"/>
          </a:xfrm>
        </p:spPr>
        <p:txBody>
          <a:bodyPr/>
          <a:lstStyle/>
          <a:p>
            <a:pPr>
              <a:defRPr/>
            </a:pPr>
            <a:r>
              <a:rPr lang="en-GB">
                <a:latin typeface="Chalkboard" charset="0"/>
                <a:ea typeface="ＭＳ Ｐゴシック" charset="0"/>
                <a:cs typeface="ＭＳ Ｐゴシック" charset="0"/>
              </a:rPr>
              <a:t>It was announced that in one education authority, although 10% of the students were Black, 40% of the students excluded from school were Black. This meant that Black students were 6 times as likely to be excluded.</a:t>
            </a:r>
          </a:p>
          <a:p>
            <a:pPr>
              <a:defRPr/>
            </a:pPr>
            <a:r>
              <a:rPr lang="en-GB">
                <a:latin typeface="Chalkboard" charset="0"/>
                <a:ea typeface="ＭＳ Ｐゴシック" charset="0"/>
                <a:cs typeface="ＭＳ Ｐゴシック" charset="0"/>
              </a:rPr>
              <a:t>Given a collection of objects of different colours in the ratios </a:t>
            </a:r>
            <a:br>
              <a:rPr lang="en-GB">
                <a:latin typeface="Chalkboard" charset="0"/>
                <a:ea typeface="ＭＳ Ｐゴシック" charset="0"/>
                <a:cs typeface="ＭＳ Ｐゴシック" charset="0"/>
              </a:rPr>
            </a:br>
            <a:r>
              <a:rPr lang="en-GB">
                <a:latin typeface="Chalkboard" charset="0"/>
                <a:ea typeface="ＭＳ Ｐゴシック" charset="0"/>
                <a:cs typeface="ＭＳ Ｐゴシック" charset="0"/>
              </a:rPr>
              <a:t>   c</a:t>
            </a:r>
            <a:r>
              <a:rPr lang="en-GB" baseline="-25000">
                <a:latin typeface="Chalkboard" charset="0"/>
                <a:ea typeface="ＭＳ Ｐゴシック" charset="0"/>
                <a:cs typeface="ＭＳ Ｐゴシック" charset="0"/>
              </a:rPr>
              <a:t>1</a:t>
            </a:r>
            <a:r>
              <a:rPr lang="en-GB">
                <a:latin typeface="Chalkboard" charset="0"/>
                <a:ea typeface="ＭＳ Ｐゴシック" charset="0"/>
                <a:cs typeface="ＭＳ Ｐゴシック" charset="0"/>
              </a:rPr>
              <a:t> : c</a:t>
            </a:r>
            <a:r>
              <a:rPr lang="en-GB" baseline="-25000">
                <a:latin typeface="Chalkboard" charset="0"/>
                <a:ea typeface="ＭＳ Ｐゴシック" charset="0"/>
                <a:cs typeface="ＭＳ Ｐゴシック" charset="0"/>
              </a:rPr>
              <a:t>2</a:t>
            </a:r>
            <a:r>
              <a:rPr lang="en-GB">
                <a:latin typeface="Chalkboard" charset="0"/>
                <a:ea typeface="ＭＳ Ｐゴシック" charset="0"/>
                <a:cs typeface="ＭＳ Ｐゴシック" charset="0"/>
              </a:rPr>
              <a:t> : </a:t>
            </a:r>
            <a:r>
              <a:rPr lang="en-US">
                <a:latin typeface="Chalkboard" charset="0"/>
                <a:ea typeface="ＭＳ Ｐゴシック" charset="0"/>
                <a:cs typeface="ＭＳ Ｐゴシック" charset="0"/>
              </a:rPr>
              <a:t>… : c</a:t>
            </a:r>
            <a:r>
              <a:rPr lang="en-US" baseline="-25000">
                <a:latin typeface="Chalkboard" charset="0"/>
                <a:ea typeface="ＭＳ Ｐゴシック" charset="0"/>
                <a:cs typeface="ＭＳ Ｐゴシック" charset="0"/>
              </a:rPr>
              <a:t>n</a:t>
            </a:r>
            <a:r>
              <a:rPr lang="en-GB">
                <a:latin typeface="Chalkboard" charset="0"/>
                <a:ea typeface="ＭＳ Ｐゴシック" charset="0"/>
                <a:cs typeface="ＭＳ Ｐゴシック" charset="0"/>
              </a:rPr>
              <a:t/>
            </a:r>
            <a:br>
              <a:rPr lang="en-GB">
                <a:latin typeface="Chalkboard" charset="0"/>
                <a:ea typeface="ＭＳ Ｐゴシック" charset="0"/>
                <a:cs typeface="ＭＳ Ｐゴシック" charset="0"/>
              </a:rPr>
            </a:br>
            <a:r>
              <a:rPr lang="en-GB">
                <a:latin typeface="Chalkboard" charset="0"/>
                <a:ea typeface="ＭＳ Ｐゴシック" charset="0"/>
                <a:cs typeface="ＭＳ Ｐゴシック" charset="0"/>
              </a:rPr>
              <a:t>and a sample in which the colours are in the ratios</a:t>
            </a:r>
            <a:br>
              <a:rPr lang="en-GB">
                <a:latin typeface="Chalkboard" charset="0"/>
                <a:ea typeface="ＭＳ Ｐゴシック" charset="0"/>
                <a:cs typeface="ＭＳ Ｐゴシック" charset="0"/>
              </a:rPr>
            </a:br>
            <a:r>
              <a:rPr lang="en-GB">
                <a:latin typeface="Chalkboard" charset="0"/>
                <a:ea typeface="ＭＳ Ｐゴシック" charset="0"/>
                <a:cs typeface="ＭＳ Ｐゴシック" charset="0"/>
              </a:rPr>
              <a:t>   s</a:t>
            </a:r>
            <a:r>
              <a:rPr lang="en-GB" baseline="-25000">
                <a:latin typeface="Chalkboard" charset="0"/>
                <a:ea typeface="ＭＳ Ｐゴシック" charset="0"/>
                <a:cs typeface="ＭＳ Ｐゴシック" charset="0"/>
              </a:rPr>
              <a:t>1</a:t>
            </a:r>
            <a:r>
              <a:rPr lang="en-GB">
                <a:latin typeface="Chalkboard" charset="0"/>
                <a:ea typeface="ＭＳ Ｐゴシック" charset="0"/>
                <a:cs typeface="ＭＳ Ｐゴシック" charset="0"/>
              </a:rPr>
              <a:t> : s</a:t>
            </a:r>
            <a:r>
              <a:rPr lang="en-GB" baseline="-25000">
                <a:latin typeface="Chalkboard" charset="0"/>
                <a:ea typeface="ＭＳ Ｐゴシック" charset="0"/>
                <a:cs typeface="ＭＳ Ｐゴシック" charset="0"/>
              </a:rPr>
              <a:t>2</a:t>
            </a:r>
            <a:r>
              <a:rPr lang="en-GB">
                <a:latin typeface="Chalkboard" charset="0"/>
                <a:ea typeface="ＭＳ Ｐゴシック" charset="0"/>
                <a:cs typeface="ＭＳ Ｐゴシック" charset="0"/>
              </a:rPr>
              <a:t> : </a:t>
            </a:r>
            <a:r>
              <a:rPr lang="en-US">
                <a:latin typeface="Chalkboard" charset="0"/>
                <a:ea typeface="ＭＳ Ｐゴシック" charset="0"/>
                <a:cs typeface="ＭＳ Ｐゴシック" charset="0"/>
              </a:rPr>
              <a:t>… : s</a:t>
            </a:r>
            <a:r>
              <a:rPr lang="en-US" baseline="-25000">
                <a:latin typeface="Chalkboard" charset="0"/>
                <a:ea typeface="ＭＳ Ｐゴシック" charset="0"/>
                <a:cs typeface="ＭＳ Ｐゴシック" charset="0"/>
              </a:rPr>
              <a:t>n</a:t>
            </a:r>
            <a:r>
              <a:rPr lang="en-US">
                <a:latin typeface="Chalkboard" charset="0"/>
                <a:ea typeface="ＭＳ Ｐゴシック" charset="0"/>
                <a:cs typeface="ＭＳ Ｐゴシック" charset="0"/>
              </a:rPr>
              <a:t/>
            </a:r>
            <a:br>
              <a:rPr lang="en-US">
                <a:latin typeface="Chalkboard" charset="0"/>
                <a:ea typeface="ＭＳ Ｐゴシック" charset="0"/>
                <a:cs typeface="ＭＳ Ｐゴシック" charset="0"/>
              </a:rPr>
            </a:br>
            <a:r>
              <a:rPr lang="en-US">
                <a:latin typeface="Chalkboard" charset="0"/>
                <a:ea typeface="ＭＳ Ｐゴシック" charset="0"/>
                <a:cs typeface="ＭＳ Ｐゴシック" charset="0"/>
              </a:rPr>
              <a:t>what were the probabilities of each colour being drawn for the sample?</a:t>
            </a:r>
            <a:endParaRPr lang="en-US" baseline="-25000">
              <a:latin typeface="Chalkboard" charset="0"/>
              <a:ea typeface="ＭＳ Ｐゴシック" charset="0"/>
              <a:cs typeface="ＭＳ Ｐゴシック" charset="0"/>
            </a:endParaRPr>
          </a:p>
          <a:p>
            <a:pPr>
              <a:buFont typeface="Monotype Sorts" charset="0"/>
              <a:buNone/>
              <a:defRPr/>
            </a:pPr>
            <a:r>
              <a:rPr lang="en-US" baseline="-25000">
                <a:latin typeface="Chalkboard" charset="0"/>
                <a:ea typeface="ＭＳ Ｐゴシック" charset="0"/>
                <a:cs typeface="ＭＳ Ｐゴシック" charset="0"/>
              </a:rPr>
              <a:t/>
            </a:r>
            <a:br>
              <a:rPr lang="en-US" baseline="-25000">
                <a:latin typeface="Chalkboard" charset="0"/>
                <a:ea typeface="ＭＳ Ｐゴシック" charset="0"/>
                <a:cs typeface="ＭＳ Ｐゴシック" charset="0"/>
              </a:rPr>
            </a:br>
            <a:endParaRPr lang="en-US" baseline="-25000">
              <a:latin typeface="Chalkboard" charset="0"/>
              <a:ea typeface="ＭＳ Ｐゴシック" charset="0"/>
              <a:cs typeface="ＭＳ Ｐゴシック" charset="0"/>
            </a:endParaRPr>
          </a:p>
        </p:txBody>
      </p:sp>
      <p:sp>
        <p:nvSpPr>
          <p:cNvPr id="4" name="Action Button: Return 3">
            <a:hlinkClick r:id="rId3"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Fountains in Copenhagen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762000"/>
            <a:ext cx="33528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45386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Fountains</a:t>
            </a:r>
          </a:p>
        </p:txBody>
      </p:sp>
      <p:sp>
        <p:nvSpPr>
          <p:cNvPr id="3" name="Content Placeholder 2"/>
          <p:cNvSpPr>
            <a:spLocks noGrp="1"/>
          </p:cNvSpPr>
          <p:nvPr>
            <p:ph idx="1"/>
          </p:nvPr>
        </p:nvSpPr>
        <p:spPr>
          <a:xfrm>
            <a:off x="152400" y="1143000"/>
            <a:ext cx="5486400" cy="5181600"/>
          </a:xfrm>
        </p:spPr>
        <p:txBody>
          <a:bodyPr/>
          <a:lstStyle/>
          <a:p>
            <a:pPr>
              <a:defRPr/>
            </a:pPr>
            <a:r>
              <a:rPr lang="en-US">
                <a:latin typeface="Chalkboard" charset="0"/>
                <a:ea typeface="ＭＳ Ｐゴシック" charset="0"/>
                <a:cs typeface="ＭＳ Ｐゴシック" charset="0"/>
              </a:rPr>
              <a:t>A fountain has three spouts: a frog, a dolphin and a lion.  </a:t>
            </a:r>
          </a:p>
          <a:p>
            <a:pPr>
              <a:defRPr/>
            </a:pPr>
            <a:r>
              <a:rPr lang="en-US">
                <a:latin typeface="Chalkboard" charset="0"/>
                <a:ea typeface="ＭＳ Ｐゴシック" charset="0"/>
                <a:cs typeface="ＭＳ Ｐゴシック" charset="0"/>
              </a:rPr>
              <a:t>The lion will fill up the cistern in 1 hour, the dolphin in 3 and the frog in 5.  </a:t>
            </a:r>
          </a:p>
          <a:p>
            <a:pPr>
              <a:defRPr/>
            </a:pPr>
            <a:r>
              <a:rPr lang="en-US">
                <a:latin typeface="Chalkboard" charset="0"/>
                <a:ea typeface="ＭＳ Ｐゴシック" charset="0"/>
                <a:cs typeface="ＭＳ Ｐゴシック" charset="0"/>
              </a:rPr>
              <a:t>How long will it take all three working together</a:t>
            </a:r>
          </a:p>
          <a:p>
            <a:pPr>
              <a:defRPr/>
            </a:pPr>
            <a:r>
              <a:rPr lang="en-US">
                <a:latin typeface="Chalkboard" charset="0"/>
                <a:ea typeface="ＭＳ Ｐゴシック" charset="0"/>
                <a:cs typeface="ＭＳ Ｐゴシック" charset="0"/>
              </a:rPr>
              <a:t>What dimensions of variation can you detect?</a:t>
            </a:r>
            <a:endParaRPr lang="en-GB">
              <a:latin typeface="Chalkboard" charset="0"/>
              <a:ea typeface="ＭＳ Ｐゴシック" charset="0"/>
              <a:cs typeface="ＭＳ Ｐゴシック" charset="0"/>
            </a:endParaRPr>
          </a:p>
        </p:txBody>
      </p:sp>
      <p:pic>
        <p:nvPicPr>
          <p:cNvPr id="5120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175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Return 4">
            <a:hlinkClick r:id="rId3"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Tree Growth</a:t>
            </a:r>
          </a:p>
        </p:txBody>
      </p:sp>
      <p:sp>
        <p:nvSpPr>
          <p:cNvPr id="3" name="Content Placeholder 2"/>
          <p:cNvSpPr>
            <a:spLocks noGrp="1"/>
          </p:cNvSpPr>
          <p:nvPr>
            <p:ph idx="1"/>
          </p:nvPr>
        </p:nvSpPr>
        <p:spPr>
          <a:xfrm>
            <a:off x="0" y="1295400"/>
            <a:ext cx="4038600" cy="1905000"/>
          </a:xfrm>
        </p:spPr>
        <p:txBody>
          <a:bodyPr/>
          <a:lstStyle/>
          <a:p>
            <a:pPr>
              <a:defRPr/>
            </a:pPr>
            <a:r>
              <a:rPr lang="en-GB">
                <a:latin typeface="Chalkboard" charset="0"/>
                <a:ea typeface="ＭＳ Ｐゴシック" charset="0"/>
                <a:cs typeface="ＭＳ Ｐゴシック" charset="0"/>
              </a:rPr>
              <a:t>When a tree grows </a:t>
            </a:r>
            <a:r>
              <a:rPr lang="en-US">
                <a:latin typeface="Chalkboard" charset="0"/>
                <a:ea typeface="ＭＳ Ｐゴシック" charset="0"/>
                <a:cs typeface="ＭＳ Ｐゴシック" charset="0"/>
              </a:rPr>
              <a:t>…</a:t>
            </a:r>
          </a:p>
          <a:p>
            <a:pPr lvl="1">
              <a:defRPr/>
            </a:pPr>
            <a:r>
              <a:rPr lang="en-US">
                <a:latin typeface="Chalkboard" charset="0"/>
                <a:ea typeface="ＭＳ Ｐゴシック" charset="0"/>
              </a:rPr>
              <a:t>Do the branches rise?</a:t>
            </a:r>
          </a:p>
          <a:p>
            <a:pPr lvl="1">
              <a:defRPr/>
            </a:pPr>
            <a:r>
              <a:rPr lang="en-US">
                <a:latin typeface="Chalkboard" charset="0"/>
                <a:ea typeface="ＭＳ Ｐゴシック" charset="0"/>
              </a:rPr>
              <a:t>Is there a characteristic relationship between twig positions and branch positions? </a:t>
            </a:r>
            <a:endParaRPr lang="en-GB">
              <a:latin typeface="Chalkboard" charset="0"/>
              <a:ea typeface="ＭＳ Ｐゴシック" charset="0"/>
            </a:endParaRPr>
          </a:p>
        </p:txBody>
      </p:sp>
      <p:pic>
        <p:nvPicPr>
          <p:cNvPr id="8" name="Picture 7" descr="tem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0"/>
            <a:ext cx="2895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Return 5">
            <a:hlinkClick r:id="rId4"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2000"/>
                                        <p:tgtEl>
                                          <p:spTgt spid="8"/>
                                        </p:tgtEl>
                                      </p:cBhvr>
                                    </p:animEffect>
                                    <p:set>
                                      <p:cBhvr>
                                        <p:cTn id="9"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Moon Struck</a:t>
            </a:r>
          </a:p>
        </p:txBody>
      </p:sp>
      <p:sp>
        <p:nvSpPr>
          <p:cNvPr id="3" name="Content Placeholder 2"/>
          <p:cNvSpPr>
            <a:spLocks noGrp="1"/>
          </p:cNvSpPr>
          <p:nvPr>
            <p:ph idx="1"/>
          </p:nvPr>
        </p:nvSpPr>
        <p:spPr/>
        <p:txBody>
          <a:bodyPr/>
          <a:lstStyle/>
          <a:p>
            <a:pPr>
              <a:defRPr/>
            </a:pPr>
            <a:r>
              <a:rPr lang="en-GB">
                <a:latin typeface="Chalkboard" charset="0"/>
                <a:ea typeface="ＭＳ Ｐゴシック" charset="0"/>
                <a:cs typeface="ＭＳ Ｐゴシック" charset="0"/>
              </a:rPr>
              <a:t>When can you see a vertical half-moon?</a:t>
            </a:r>
          </a:p>
          <a:p>
            <a:pPr>
              <a:defRPr/>
            </a:pPr>
            <a:r>
              <a:rPr lang="en-GB">
                <a:latin typeface="Chalkboard" charset="0"/>
                <a:ea typeface="ＭＳ Ｐゴシック" charset="0"/>
                <a:cs typeface="ＭＳ Ｐゴシック" charset="0"/>
              </a:rPr>
              <a:t>How much does the moon move in an hour?</a:t>
            </a:r>
          </a:p>
          <a:p>
            <a:pPr>
              <a:defRPr/>
            </a:pPr>
            <a:r>
              <a:rPr lang="en-GB">
                <a:latin typeface="Chalkboard" charset="0"/>
                <a:ea typeface="ＭＳ Ｐゴシック" charset="0"/>
                <a:cs typeface="ＭＳ Ｐゴシック" charset="0"/>
              </a:rPr>
              <a:t>If you look at the same spot a day later, by how much will the moon have moved?</a:t>
            </a:r>
          </a:p>
          <a:p>
            <a:pPr>
              <a:defRPr/>
            </a:pPr>
            <a:r>
              <a:rPr lang="en-GB">
                <a:latin typeface="Chalkboard" charset="0"/>
                <a:ea typeface="ＭＳ Ｐゴシック" charset="0"/>
                <a:cs typeface="ＭＳ Ｐゴシック" charset="0"/>
              </a:rPr>
              <a:t>Can you ever see a horizontal half-moon?</a:t>
            </a:r>
          </a:p>
        </p:txBody>
      </p:sp>
      <p:pic>
        <p:nvPicPr>
          <p:cNvPr id="491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343400"/>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0025-0409-2116-3927_T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6625" y="4413250"/>
            <a:ext cx="8509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0025-0412-1517-5742_T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0588" y="4448175"/>
            <a:ext cx="1270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Return 6">
            <a:hlinkClick r:id="rId5"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9157"/>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t>Main Points</a:t>
            </a:r>
          </a:p>
        </p:txBody>
      </p:sp>
      <p:sp>
        <p:nvSpPr>
          <p:cNvPr id="3" name="Content Placeholder 2"/>
          <p:cNvSpPr>
            <a:spLocks noGrp="1"/>
          </p:cNvSpPr>
          <p:nvPr>
            <p:ph idx="1"/>
          </p:nvPr>
        </p:nvSpPr>
        <p:spPr/>
        <p:txBody>
          <a:bodyPr/>
          <a:lstStyle/>
          <a:p>
            <a:pPr>
              <a:defRPr/>
            </a:pPr>
            <a:r>
              <a:rPr lang="en-GB"/>
              <a:t>Assent-Assert</a:t>
            </a:r>
          </a:p>
          <a:p>
            <a:pPr>
              <a:defRPr/>
            </a:pPr>
            <a:r>
              <a:rPr lang="en-GB"/>
              <a:t>Responsive Teaching &amp; Responsible Teaching</a:t>
            </a:r>
          </a:p>
          <a:p>
            <a:pPr>
              <a:defRPr/>
            </a:pPr>
            <a:r>
              <a:rPr lang="en-GB"/>
              <a:t>Mathematics as a Creative Enterprise</a:t>
            </a:r>
          </a:p>
          <a:p>
            <a:pPr>
              <a:defRPr/>
            </a:pPr>
            <a:r>
              <a:rPr lang="en-GB"/>
              <a:t>Guided Re-Invention (Freudenthal)</a:t>
            </a:r>
          </a:p>
          <a:p>
            <a:pPr>
              <a:defRPr/>
            </a:pPr>
            <a:r>
              <a:rPr lang="en-GB"/>
              <a:t>Inside Mathematics Itself</a:t>
            </a:r>
          </a:p>
          <a:p>
            <a:pPr lvl="1">
              <a:defRPr/>
            </a:pPr>
            <a:r>
              <a:rPr lang="en-GB"/>
              <a:t>Testing conditions; seeking counter-examples</a:t>
            </a:r>
          </a:p>
          <a:p>
            <a:pPr lvl="1">
              <a:defRPr/>
            </a:pPr>
            <a:r>
              <a:rPr lang="en-GB"/>
              <a:t>Constructing examples (developing tools for tinkering)</a:t>
            </a:r>
          </a:p>
          <a:p>
            <a:pPr>
              <a:defRPr/>
            </a:pPr>
            <a:r>
              <a:rPr lang="en-GB"/>
              <a:t>Outside Mathematics Itself</a:t>
            </a:r>
          </a:p>
          <a:p>
            <a:pPr lvl="1">
              <a:defRPr/>
            </a:pPr>
            <a:r>
              <a:rPr lang="en-GB"/>
              <a:t>Modelling</a:t>
            </a:r>
          </a:p>
          <a:p>
            <a:pPr lvl="1">
              <a:defRPr/>
            </a:pPr>
            <a:r>
              <a:rPr lang="en-GB"/>
              <a:t>Questioning stance towards world (curiosity)</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How &amp; Why</a:t>
            </a:r>
          </a:p>
        </p:txBody>
      </p:sp>
      <p:sp>
        <p:nvSpPr>
          <p:cNvPr id="3" name="Content Placeholder 2"/>
          <p:cNvSpPr>
            <a:spLocks noGrp="1"/>
          </p:cNvSpPr>
          <p:nvPr>
            <p:ph idx="1"/>
          </p:nvPr>
        </p:nvSpPr>
        <p:spPr>
          <a:xfrm>
            <a:off x="990600" y="1524000"/>
            <a:ext cx="7727950" cy="1524000"/>
          </a:xfrm>
        </p:spPr>
        <p:txBody>
          <a:bodyPr/>
          <a:lstStyle/>
          <a:p>
            <a:pPr>
              <a:defRPr/>
            </a:pPr>
            <a:r>
              <a:rPr lang="en-US">
                <a:latin typeface="Chalkboard" charset="0"/>
                <a:ea typeface="ＭＳ Ｐゴシック" charset="0"/>
                <a:cs typeface="ＭＳ Ｐゴシック" charset="0"/>
              </a:rPr>
              <a:t>How d</a:t>
            </a:r>
            <a:r>
              <a:rPr lang="en-GB">
                <a:latin typeface="Chalkboard" charset="0"/>
                <a:ea typeface="ＭＳ Ｐゴシック" charset="0"/>
                <a:cs typeface="ＭＳ Ｐゴシック" charset="0"/>
              </a:rPr>
              <a:t>o different hinges work?</a:t>
            </a:r>
          </a:p>
          <a:p>
            <a:pPr lvl="1">
              <a:defRPr/>
            </a:pPr>
            <a:r>
              <a:rPr lang="en-GB">
                <a:latin typeface="Chalkboard" charset="0"/>
                <a:ea typeface="ＭＳ Ｐゴシック" charset="0"/>
              </a:rPr>
              <a:t>How many different kinds can you find?</a:t>
            </a:r>
          </a:p>
          <a:p>
            <a:pPr lvl="1">
              <a:defRPr/>
            </a:pPr>
            <a:r>
              <a:rPr lang="en-GB">
                <a:latin typeface="Chalkboard" charset="0"/>
                <a:ea typeface="ＭＳ Ｐゴシック" charset="0"/>
              </a:rPr>
              <a:t>What problems are they solving?</a:t>
            </a:r>
          </a:p>
        </p:txBody>
      </p:sp>
      <p:pic>
        <p:nvPicPr>
          <p:cNvPr id="542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048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48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Return 6">
            <a:hlinkClick r:id="rId5"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Cherry Picker</a:t>
            </a:r>
          </a:p>
        </p:txBody>
      </p:sp>
      <p:pic>
        <p:nvPicPr>
          <p:cNvPr id="55298" name="Picture 3" descr="DSC0089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Return 4">
            <a:hlinkClick r:id="rId3"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Universal Joint</a:t>
            </a:r>
          </a:p>
        </p:txBody>
      </p:sp>
      <p:pic>
        <p:nvPicPr>
          <p:cNvPr id="56322" name="Content Placeholder 3" descr="Ujoint.jpg"/>
          <p:cNvPicPr>
            <a:picLocks noGrp="1" noChangeAspect="1"/>
          </p:cNvPicPr>
          <p:nvPr>
            <p:ph idx="1"/>
          </p:nvPr>
        </p:nvPicPr>
        <p:blipFill>
          <a:blip r:embed="rId6">
            <a:extLst>
              <a:ext uri="{28A0092B-C50C-407E-A947-70E740481C1C}">
                <a14:useLocalDpi xmlns:a14="http://schemas.microsoft.com/office/drawing/2010/main" val="0"/>
              </a:ext>
            </a:extLst>
          </a:blip>
          <a:srcRect t="-4469" b="-4469"/>
          <a:stretch>
            <a:fillRect/>
          </a:stretch>
        </p:blipFill>
        <p:spPr>
          <a:xfrm>
            <a:off x="228600" y="685800"/>
            <a:ext cx="6477000" cy="3448050"/>
          </a:xfrm>
        </p:spPr>
      </p:pic>
      <p:pic>
        <p:nvPicPr>
          <p:cNvPr id="3" name="Rzeppa Joi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H="1" flipV="1">
            <a:off x="650875" y="3840163"/>
            <a:ext cx="3276600" cy="2451100"/>
          </a:xfrm>
          <a:prstGeom prst="rect">
            <a:avLst/>
          </a:prstGeom>
        </p:spPr>
      </p:pic>
      <p:pic>
        <p:nvPicPr>
          <p:cNvPr id="4" name="Universal Joint 1.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139952" y="3861048"/>
            <a:ext cx="4122458" cy="244827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4115" fill="hold"/>
                                        <p:tgtEl>
                                          <p:spTgt spid="3"/>
                                        </p:tgtEl>
                                      </p:cBhvr>
                                    </p:cmd>
                                  </p:childTnLst>
                                </p:cTn>
                              </p:par>
                            </p:childTnLst>
                          </p:cTn>
                        </p:par>
                        <p:par>
                          <p:cTn id="12" fill="hold">
                            <p:stCondLst>
                              <p:cond delay="14115"/>
                            </p:stCondLst>
                            <p:childTnLst>
                              <p:par>
                                <p:cTn id="13" presetID="1" presetClass="mediacall" presetSubtype="0" fill="hold" nodeType="afterEffect">
                                  <p:stCondLst>
                                    <p:cond delay="0"/>
                                  </p:stCondLst>
                                  <p:childTnLst>
                                    <p:cmd type="call" cmd="playFrom(0.0)">
                                      <p:cBhvr>
                                        <p:cTn id="14" dur="23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repeatCount="indefinite"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Knotted</a:t>
            </a:r>
          </a:p>
        </p:txBody>
      </p:sp>
      <p:sp>
        <p:nvSpPr>
          <p:cNvPr id="5" name="Content Placeholder 4"/>
          <p:cNvSpPr>
            <a:spLocks noGrp="1"/>
          </p:cNvSpPr>
          <p:nvPr>
            <p:ph idx="1"/>
          </p:nvPr>
        </p:nvSpPr>
        <p:spPr>
          <a:xfrm>
            <a:off x="755576" y="3573016"/>
            <a:ext cx="7727950" cy="1080120"/>
          </a:xfrm>
        </p:spPr>
        <p:txBody>
          <a:bodyPr/>
          <a:lstStyle/>
          <a:p>
            <a:r>
              <a:rPr lang="en-GB"/>
              <a:t>By how much is the length of a rope decreased by tying a clove-hitch around a rod?</a:t>
            </a:r>
          </a:p>
        </p:txBody>
      </p:sp>
      <p:graphicFrame>
        <p:nvGraphicFramePr>
          <p:cNvPr id="4" name="Object 6"/>
          <p:cNvGraphicFramePr>
            <a:graphicFrameLocks noChangeAspect="1"/>
          </p:cNvGraphicFramePr>
          <p:nvPr>
            <p:extLst>
              <p:ext uri="{D42A27DB-BD31-4B8C-83A1-F6EECF244321}">
                <p14:modId xmlns:p14="http://schemas.microsoft.com/office/powerpoint/2010/main" val="1496130163"/>
              </p:ext>
            </p:extLst>
          </p:nvPr>
        </p:nvGraphicFramePr>
        <p:xfrm>
          <a:off x="1763688" y="1124744"/>
          <a:ext cx="4495800" cy="2125663"/>
        </p:xfrm>
        <a:graphic>
          <a:graphicData uri="http://schemas.openxmlformats.org/presentationml/2006/ole">
            <mc:AlternateContent xmlns:mc="http://schemas.openxmlformats.org/markup-compatibility/2006">
              <mc:Choice xmlns:v="urn:schemas-microsoft-com:vml" Requires="v">
                <p:oleObj spid="_x0000_s2057" name="Document" r:id="rId4" imgW="3759200" imgH="1778000" progId="Word.Document.8">
                  <p:embed/>
                </p:oleObj>
              </mc:Choice>
              <mc:Fallback>
                <p:oleObj name="Document" r:id="rId4" imgW="3759200" imgH="17780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1124744"/>
                        <a:ext cx="4495800"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742613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Fencepost Reasoning</a:t>
            </a:r>
          </a:p>
        </p:txBody>
      </p:sp>
      <p:sp>
        <p:nvSpPr>
          <p:cNvPr id="3" name="Content Placeholder 2"/>
          <p:cNvSpPr>
            <a:spLocks noGrp="1"/>
          </p:cNvSpPr>
          <p:nvPr>
            <p:ph idx="1"/>
          </p:nvPr>
        </p:nvSpPr>
        <p:spPr/>
        <p:txBody>
          <a:bodyPr/>
          <a:lstStyle/>
          <a:p>
            <a:pPr>
              <a:defRPr/>
            </a:pPr>
            <a:r>
              <a:rPr lang="en-GB">
                <a:latin typeface="Chalkboard" charset="0"/>
                <a:ea typeface="ＭＳ Ｐゴシック" charset="0"/>
                <a:cs typeface="ＭＳ Ｐゴシック" charset="0"/>
              </a:rPr>
              <a:t>How many birthdays have you had?</a:t>
            </a:r>
          </a:p>
          <a:p>
            <a:pPr>
              <a:defRPr/>
            </a:pPr>
            <a:r>
              <a:rPr lang="en-GB">
                <a:latin typeface="Chalkboard" charset="0"/>
                <a:ea typeface="ＭＳ Ｐゴシック" charset="0"/>
                <a:cs typeface="ＭＳ Ｐゴシック" charset="0"/>
              </a:rPr>
              <a:t>If there are 10 steps in a staircase and each riser is 15cm, how high is the first floor above the ground floor?</a:t>
            </a:r>
          </a:p>
          <a:p>
            <a:pPr>
              <a:defRPr/>
            </a:pPr>
            <a:r>
              <a:rPr lang="en-GB">
                <a:latin typeface="Chalkboard" charset="0"/>
                <a:ea typeface="ＭＳ Ｐゴシック" charset="0"/>
                <a:cs typeface="ＭＳ Ｐゴシック" charset="0"/>
              </a:rPr>
              <a:t>When you count the stairs going up and the stairs going down, do you count the same things?</a:t>
            </a:r>
          </a:p>
          <a:p>
            <a:pPr>
              <a:defRPr/>
            </a:pPr>
            <a:r>
              <a:rPr lang="en-GB">
                <a:latin typeface="Chalkboard" charset="0"/>
                <a:ea typeface="ＭＳ Ｐゴシック" charset="0"/>
                <a:cs typeface="ＭＳ Ｐゴシック" charset="0"/>
              </a:rPr>
              <a:t>If a fence has 20 sets of rails, how many posts are required?</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Hinged Dissections (Dudeney)</a:t>
            </a:r>
          </a:p>
        </p:txBody>
      </p:sp>
      <p:sp>
        <p:nvSpPr>
          <p:cNvPr id="60418" name="Rectangle 4"/>
          <p:cNvSpPr>
            <a:spLocks noChangeArrowheads="1"/>
          </p:cNvSpPr>
          <p:nvPr/>
        </p:nvSpPr>
        <p:spPr bwMode="auto">
          <a:xfrm>
            <a:off x="1295400" y="6248400"/>
            <a:ext cx="655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http://www.cs.purdue.edu/homes/gnf/book2/tab_anims.html</a:t>
            </a:r>
            <a:endParaRPr lang="en-GB" sz="1800"/>
          </a:p>
        </p:txBody>
      </p:sp>
      <p:pic>
        <p:nvPicPr>
          <p:cNvPr id="71684" name="Dudeney hinge.mpg.mpeg" descr="/Users/jhm3/Documents/Files/    Current Activities/     Events 2009/Camborne ATM /Dudeney hinge.mpg.mpe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 y="914400"/>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16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1684"/>
                                        </p:tgtEl>
                                      </p:cBhvr>
                                    </p:cmd>
                                  </p:childTnLst>
                                </p:cTn>
                              </p:par>
                            </p:childTnLst>
                          </p:cTn>
                        </p:par>
                      </p:childTnLst>
                    </p:cTn>
                  </p:par>
                </p:childTnLst>
              </p:cTn>
              <p:nextCondLst>
                <p:cond evt="onClick" delay="0">
                  <p:tgtEl>
                    <p:spTgt spid="71684"/>
                  </p:tgtEl>
                </p:cond>
              </p:nextCondLst>
            </p:seq>
            <p:video>
              <p:cMediaNode>
                <p:cTn id="7" fill="hold" display="0">
                  <p:stCondLst>
                    <p:cond delay="indefinite"/>
                  </p:stCondLst>
                  <p:endCondLst>
                    <p:cond evt="onNext" delay="0">
                      <p:tgtEl>
                        <p:sldTgt/>
                      </p:tgtEl>
                    </p:cond>
                    <p:cond evt="onPrev" delay="0">
                      <p:tgtEl>
                        <p:sldTgt/>
                      </p:tgtEl>
                    </p:cond>
                  </p:endCondLst>
                </p:cTn>
                <p:tgtEl>
                  <p:spTgt spid="7168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Hinged Dissection (Frederickson)</a:t>
            </a:r>
          </a:p>
        </p:txBody>
      </p:sp>
      <p:pic>
        <p:nvPicPr>
          <p:cNvPr id="73731" name="table hinge +.mpg.mpeg" descr="/Users/jhm3/Documents/Files/    Current Activities/     Events 2009/Camborne ATM /table hinge +.mpg.mpe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914400"/>
            <a:ext cx="76962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ction Button: Return 3">
            <a:hlinkClick r:id="rId6"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37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3731"/>
                                        </p:tgtEl>
                                      </p:cBhvr>
                                    </p:cmd>
                                  </p:childTnLst>
                                </p:cTn>
                              </p:par>
                            </p:childTnLst>
                          </p:cTn>
                        </p:par>
                      </p:childTnLst>
                    </p:cTn>
                  </p:par>
                </p:childTnLst>
              </p:cTn>
              <p:nextCondLst>
                <p:cond evt="onClick" delay="0">
                  <p:tgtEl>
                    <p:spTgt spid="73731"/>
                  </p:tgtEl>
                </p:cond>
              </p:nextCondLst>
            </p:seq>
            <p:video>
              <p:cMediaNode mute="1">
                <p:cTn id="7" fill="hold" display="0">
                  <p:stCondLst>
                    <p:cond delay="indefinite"/>
                  </p:stCondLst>
                  <p:endCondLst>
                    <p:cond evt="onNext" delay="0">
                      <p:tgtEl>
                        <p:sldTgt/>
                      </p:tgtEl>
                    </p:cond>
                    <p:cond evt="onPrev" delay="0">
                      <p:tgtEl>
                        <p:sldTgt/>
                      </p:tgtEl>
                    </p:cond>
                  </p:endCondLst>
                </p:cTn>
                <p:tgtEl>
                  <p:spTgt spid="73731"/>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Ride &amp; Tie</a:t>
            </a:r>
          </a:p>
        </p:txBody>
      </p:sp>
      <p:sp>
        <p:nvSpPr>
          <p:cNvPr id="3" name="Content Placeholder 2"/>
          <p:cNvSpPr>
            <a:spLocks noGrp="1"/>
          </p:cNvSpPr>
          <p:nvPr>
            <p:ph idx="1"/>
          </p:nvPr>
        </p:nvSpPr>
        <p:spPr>
          <a:xfrm>
            <a:off x="990600" y="1676400"/>
            <a:ext cx="7727950" cy="4495800"/>
          </a:xfrm>
        </p:spPr>
        <p:txBody>
          <a:bodyPr/>
          <a:lstStyle/>
          <a:p>
            <a:pPr>
              <a:defRPr/>
            </a:pPr>
            <a:r>
              <a:rPr lang="en-US">
                <a:latin typeface="Chalkboard" charset="0"/>
                <a:ea typeface="ＭＳ Ｐゴシック" charset="0"/>
                <a:cs typeface="ＭＳ Ｐゴシック" charset="0"/>
              </a:rPr>
              <a:t>Two people set off on a long journey with only one horse between them. One rides, then ties the horse and walks on, the other walking until reaching the horse, and then riding for a time.</a:t>
            </a:r>
          </a:p>
          <a:p>
            <a:pPr>
              <a:defRPr/>
            </a:pPr>
            <a:r>
              <a:rPr lang="en-US">
                <a:latin typeface="Chalkboard" charset="0"/>
                <a:ea typeface="ＭＳ Ｐゴシック" charset="0"/>
                <a:cs typeface="ＭＳ Ｐゴシック" charset="0"/>
              </a:rPr>
              <a:t>Knowing their different riding and walking speeds, how long will it take them so that they both arrive at the same time?</a:t>
            </a:r>
          </a:p>
          <a:p>
            <a:pPr>
              <a:defRPr/>
            </a:pPr>
            <a:r>
              <a:rPr lang="en-US">
                <a:latin typeface="Chalkboard" charset="0"/>
                <a:ea typeface="ＭＳ Ｐゴシック" charset="0"/>
                <a:cs typeface="ＭＳ Ｐゴシック" charset="0"/>
              </a:rPr>
              <a:t>For how much of the time is the horse resting?</a:t>
            </a:r>
          </a:p>
          <a:p>
            <a:pPr>
              <a:defRPr/>
            </a:pPr>
            <a:r>
              <a:rPr lang="en-US">
                <a:latin typeface="Chalkboard" charset="0"/>
                <a:ea typeface="ＭＳ Ｐゴシック" charset="0"/>
                <a:cs typeface="ＭＳ Ｐゴシック" charset="0"/>
              </a:rPr>
              <a:t>How can they arrange their use of the horse?</a:t>
            </a:r>
          </a:p>
          <a:p>
            <a:pPr>
              <a:defRPr/>
            </a:pPr>
            <a:r>
              <a:rPr lang="en-US">
                <a:latin typeface="Chalkboard" charset="0"/>
                <a:ea typeface="ＭＳ Ｐゴシック" charset="0"/>
                <a:cs typeface="ＭＳ Ｐゴシック" charset="0"/>
              </a:rPr>
              <a:t>What if the horse must rest for a specified time each hour?  </a:t>
            </a:r>
            <a:endParaRPr lang="en-GB">
              <a:latin typeface="Chalkboard"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Reading Graphs</a:t>
            </a:r>
          </a:p>
        </p:txBody>
      </p:sp>
      <p:pic>
        <p:nvPicPr>
          <p:cNvPr id="655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5847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100" y="1371600"/>
            <a:ext cx="46609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Return 5">
            <a:hlinkClick r:id="rId4" action="ppaction://hlinksldjump" highlightClick="1"/>
          </p:cNvPr>
          <p:cNvSpPr/>
          <p:nvPr/>
        </p:nvSpPr>
        <p:spPr bwMode="auto">
          <a:xfrm>
            <a:off x="8534400" y="6324600"/>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t>Medieval Picking</a:t>
            </a:r>
          </a:p>
        </p:txBody>
      </p:sp>
      <p:sp>
        <p:nvSpPr>
          <p:cNvPr id="3" name="Content Placeholder 2"/>
          <p:cNvSpPr>
            <a:spLocks noGrp="1"/>
          </p:cNvSpPr>
          <p:nvPr>
            <p:ph idx="1"/>
          </p:nvPr>
        </p:nvSpPr>
        <p:spPr>
          <a:xfrm>
            <a:off x="250825" y="836613"/>
            <a:ext cx="8893175" cy="5400675"/>
          </a:xfrm>
        </p:spPr>
        <p:txBody>
          <a:bodyPr/>
          <a:lstStyle/>
          <a:p>
            <a:r>
              <a:rPr lang="en-GB">
                <a:latin typeface="Chalkboard" charset="0"/>
                <a:ea typeface="ＭＳ Ｐゴシック" charset="0"/>
                <a:cs typeface="ＭＳ Ｐゴシック" charset="0"/>
              </a:rPr>
              <a:t>Tractatus Algorismi, of Jacopo da Firenze (Montpelier 1307)</a:t>
            </a:r>
          </a:p>
          <a:p>
            <a:r>
              <a:rPr lang="en-GB">
                <a:latin typeface="Chalkboard" charset="0"/>
                <a:ea typeface="ＭＳ Ｐゴシック" charset="0"/>
                <a:cs typeface="ＭＳ Ｐゴシック" charset="0"/>
              </a:rPr>
              <a:t>‘‘I go to a garden, and come to the foot of an orange. And I pick one of them. And then I pick the tenth of the remainder. Then comes another after me, and picks two of them, and again the tenth of the remainder. Then comes another and picks three of them, and again the tenth of the remainder. . . . And then come many. Then the one who comes last, that is, behind, picks all that which he ﬁnds left. And ﬁnds by this neither more nor less than the others got. And one picked as much as the other. And as many men as there were, so many oranges each one got. I want to know how many men there were, and how many oranges they picked (each) one, and how many they picked all together.’’ (Høyrup, 2007, p. 6)</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Assent-Assert</a:t>
            </a:r>
          </a:p>
        </p:txBody>
      </p:sp>
      <p:sp>
        <p:nvSpPr>
          <p:cNvPr id="3" name="Content Placeholder 2"/>
          <p:cNvSpPr>
            <a:spLocks noGrp="1"/>
          </p:cNvSpPr>
          <p:nvPr>
            <p:ph idx="1"/>
          </p:nvPr>
        </p:nvSpPr>
        <p:spPr/>
        <p:txBody>
          <a:bodyPr/>
          <a:lstStyle/>
          <a:p>
            <a:r>
              <a:rPr lang="en-GB"/>
              <a:t>Do your students sit there and nod, as if assenting to what they are told?</a:t>
            </a:r>
          </a:p>
          <a:p>
            <a:r>
              <a:rPr lang="en-GB"/>
              <a:t>Do your students make conjectures?</a:t>
            </a:r>
          </a:p>
          <a:p>
            <a:r>
              <a:rPr lang="en-GB"/>
              <a:t>Do they try to validate and justify conjectures?</a:t>
            </a:r>
          </a:p>
          <a:p>
            <a:r>
              <a:rPr lang="en-GB"/>
              <a:t>Issues: Mattering &amp; Muttering</a:t>
            </a:r>
          </a:p>
          <a:p>
            <a:endParaRPr lang="en-GB"/>
          </a:p>
        </p:txBody>
      </p:sp>
    </p:spTree>
    <p:extLst>
      <p:ext uri="{BB962C8B-B14F-4D97-AF65-F5344CB8AC3E}">
        <p14:creationId xmlns:p14="http://schemas.microsoft.com/office/powerpoint/2010/main" val="27711650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a:t>D’Ambrosio</a:t>
            </a:r>
          </a:p>
        </p:txBody>
      </p:sp>
      <p:sp>
        <p:nvSpPr>
          <p:cNvPr id="7" name="Content Placeholder 6"/>
          <p:cNvSpPr>
            <a:spLocks noGrp="1"/>
          </p:cNvSpPr>
          <p:nvPr>
            <p:ph idx="1"/>
          </p:nvPr>
        </p:nvSpPr>
        <p:spPr>
          <a:xfrm>
            <a:off x="395288" y="1676400"/>
            <a:ext cx="8569325" cy="4114800"/>
          </a:xfrm>
        </p:spPr>
        <p:txBody>
          <a:bodyPr/>
          <a:lstStyle/>
          <a:p>
            <a:pPr>
              <a:defRPr/>
            </a:pPr>
            <a:r>
              <a:rPr lang="en-GB" sz="2800" smtClean="0">
                <a:ea typeface="Palatino"/>
                <a:cs typeface="Palatino"/>
              </a:rPr>
              <a:t>Given problems ––&gt; identifying problems 	(problem posing)</a:t>
            </a:r>
          </a:p>
          <a:p>
            <a:pPr>
              <a:defRPr/>
            </a:pPr>
            <a:r>
              <a:rPr lang="en-GB" sz="2800" smtClean="0">
                <a:ea typeface="Palatino"/>
                <a:cs typeface="Palatino"/>
              </a:rPr>
              <a:t>Individual work ––&gt;cooperative work (teams)</a:t>
            </a:r>
          </a:p>
          <a:p>
            <a:pPr>
              <a:defRPr/>
            </a:pPr>
            <a:r>
              <a:rPr lang="en-GB" sz="2800" smtClean="0">
                <a:ea typeface="Palatino"/>
                <a:cs typeface="Palatino"/>
              </a:rPr>
              <a:t>One solution problems ––&gt; open ended problems</a:t>
            </a:r>
          </a:p>
          <a:p>
            <a:pPr>
              <a:defRPr/>
            </a:pPr>
            <a:r>
              <a:rPr lang="en-GB" sz="2800" smtClean="0">
                <a:ea typeface="Palatino"/>
                <a:cs typeface="Palatino"/>
              </a:rPr>
              <a:t>Exact solutions ––&gt; approximate solutions</a:t>
            </a:r>
            <a:endParaRPr lang="en-GB" sz="280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Reflections</a:t>
            </a:r>
          </a:p>
        </p:txBody>
      </p:sp>
      <p:sp>
        <p:nvSpPr>
          <p:cNvPr id="3" name="Content Placeholder 2"/>
          <p:cNvSpPr>
            <a:spLocks noGrp="1"/>
          </p:cNvSpPr>
          <p:nvPr>
            <p:ph idx="1"/>
          </p:nvPr>
        </p:nvSpPr>
        <p:spPr/>
        <p:txBody>
          <a:bodyPr/>
          <a:lstStyle/>
          <a:p>
            <a:pPr>
              <a:defRPr/>
            </a:pPr>
            <a:r>
              <a:rPr lang="en-GB">
                <a:latin typeface="Chalkboard" charset="0"/>
                <a:ea typeface="ＭＳ Ｐゴシック" charset="0"/>
                <a:cs typeface="ＭＳ Ｐゴシック" charset="0"/>
              </a:rPr>
              <a:t>Being surprised is a state of mind</a:t>
            </a:r>
          </a:p>
          <a:p>
            <a:pPr>
              <a:defRPr/>
            </a:pPr>
            <a:r>
              <a:rPr lang="en-GB">
                <a:latin typeface="Chalkboard" charset="0"/>
                <a:ea typeface="ＭＳ Ｐゴシック" charset="0"/>
                <a:cs typeface="ＭＳ Ｐゴシック" charset="0"/>
              </a:rPr>
              <a:t>Having mathematical possibilities come to mind in the moment</a:t>
            </a:r>
          </a:p>
          <a:p>
            <a:pPr>
              <a:defRPr/>
            </a:pPr>
            <a:r>
              <a:rPr lang="en-GB">
                <a:latin typeface="Chalkboard" charset="0"/>
                <a:ea typeface="ＭＳ Ｐゴシック" charset="0"/>
                <a:cs typeface="ＭＳ Ｐゴシック" charset="0"/>
              </a:rPr>
              <a:t>If I expect learners to function mathematically, they must become used to making significant (functional) choices for themselves</a:t>
            </a:r>
          </a:p>
        </p:txBody>
      </p:sp>
    </p:spTree>
    <p:extLst>
      <p:ext uri="{BB962C8B-B14F-4D97-AF65-F5344CB8AC3E}">
        <p14:creationId xmlns:p14="http://schemas.microsoft.com/office/powerpoint/2010/main" val="31940493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Issues</a:t>
            </a:r>
          </a:p>
        </p:txBody>
      </p:sp>
      <p:sp>
        <p:nvSpPr>
          <p:cNvPr id="3" name="Content Placeholder 2"/>
          <p:cNvSpPr>
            <a:spLocks noGrp="1"/>
          </p:cNvSpPr>
          <p:nvPr>
            <p:ph idx="1"/>
          </p:nvPr>
        </p:nvSpPr>
        <p:spPr>
          <a:xfrm>
            <a:off x="990600" y="1676400"/>
            <a:ext cx="7727950" cy="1464568"/>
          </a:xfrm>
        </p:spPr>
        <p:txBody>
          <a:bodyPr/>
          <a:lstStyle/>
          <a:p>
            <a:r>
              <a:rPr lang="en-GB"/>
              <a:t>Time</a:t>
            </a:r>
          </a:p>
          <a:p>
            <a:pPr lvl="1"/>
            <a:r>
              <a:rPr lang="en-GB"/>
              <a:t>Learning how to learn mathematics</a:t>
            </a:r>
          </a:p>
          <a:p>
            <a:r>
              <a:rPr lang="en-GB"/>
              <a:t>What if I don’t know the answer?</a:t>
            </a:r>
          </a:p>
          <a:p>
            <a:pPr lvl="1"/>
            <a:r>
              <a:rPr lang="en-GB"/>
              <a:t>Being mathematical with and in front of students</a:t>
            </a:r>
          </a:p>
          <a:p>
            <a:r>
              <a:rPr lang="en-GB"/>
              <a:t>Motivation</a:t>
            </a:r>
          </a:p>
        </p:txBody>
      </p:sp>
    </p:spTree>
    <p:extLst>
      <p:ext uri="{BB962C8B-B14F-4D97-AF65-F5344CB8AC3E}">
        <p14:creationId xmlns:p14="http://schemas.microsoft.com/office/powerpoint/2010/main" val="31189858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Motivation</a:t>
            </a:r>
          </a:p>
        </p:txBody>
      </p:sp>
      <p:sp>
        <p:nvSpPr>
          <p:cNvPr id="3" name="Content Placeholder 2"/>
          <p:cNvSpPr>
            <a:spLocks noGrp="1"/>
          </p:cNvSpPr>
          <p:nvPr>
            <p:ph idx="1"/>
          </p:nvPr>
        </p:nvSpPr>
        <p:spPr/>
        <p:txBody>
          <a:bodyPr/>
          <a:lstStyle/>
          <a:p>
            <a:pPr>
              <a:defRPr/>
            </a:pPr>
            <a:r>
              <a:rPr lang="en-US">
                <a:latin typeface="Chalkboard" charset="0"/>
                <a:ea typeface="ＭＳ Ｐゴシック" charset="0"/>
                <a:cs typeface="ＭＳ Ｐゴシック" charset="0"/>
              </a:rPr>
              <a:t>Motivation is not a thing</a:t>
            </a:r>
          </a:p>
          <a:p>
            <a:pPr lvl="1">
              <a:defRPr/>
            </a:pPr>
            <a:r>
              <a:rPr lang="en-US">
                <a:latin typeface="Chalkboard" charset="0"/>
                <a:ea typeface="ＭＳ Ｐゴシック" charset="0"/>
              </a:rPr>
              <a:t>Sense of gap or disturbance</a:t>
            </a:r>
          </a:p>
          <a:p>
            <a:pPr lvl="1">
              <a:defRPr/>
            </a:pPr>
            <a:r>
              <a:rPr lang="en-US">
                <a:latin typeface="Chalkboard" charset="0"/>
                <a:ea typeface="ＭＳ Ｐゴシック" charset="0"/>
              </a:rPr>
              <a:t>Appropriate challenge + Trust in teacher</a:t>
            </a:r>
          </a:p>
          <a:p>
            <a:pPr lvl="1">
              <a:defRPr/>
            </a:pPr>
            <a:r>
              <a:rPr lang="en-US">
                <a:latin typeface="Chalkboard" charset="0"/>
                <a:ea typeface="ＭＳ Ｐゴシック" charset="0"/>
              </a:rPr>
              <a:t>What matters: making matter matter</a:t>
            </a:r>
          </a:p>
          <a:p>
            <a:pPr>
              <a:defRPr/>
            </a:pPr>
            <a:r>
              <a:rPr lang="en-US">
                <a:latin typeface="Chalkboard" charset="0"/>
                <a:ea typeface="ＭＳ Ｐゴシック" charset="0"/>
                <a:cs typeface="ＭＳ Ｐゴシック" charset="0"/>
              </a:rPr>
              <a:t>Phenomena to explain using mathematics</a:t>
            </a:r>
          </a:p>
          <a:p>
            <a:pPr>
              <a:defRPr/>
            </a:pPr>
            <a:r>
              <a:rPr lang="en-US">
                <a:latin typeface="Chalkboard" charset="0"/>
                <a:ea typeface="ＭＳ Ｐゴシック" charset="0"/>
                <a:cs typeface="ＭＳ Ｐゴシック" charset="0"/>
              </a:rPr>
              <a:t>Mathematical phenomena to explain things</a:t>
            </a:r>
          </a:p>
          <a:p>
            <a:pPr>
              <a:defRPr/>
            </a:pPr>
            <a:r>
              <a:rPr lang="en-US">
                <a:latin typeface="Chalkboard" charset="0"/>
                <a:ea typeface="ＭＳ Ｐゴシック" charset="0"/>
                <a:cs typeface="ＭＳ Ｐゴシック" charset="0"/>
              </a:rPr>
              <a:t>Making full use of the human psyche </a:t>
            </a:r>
            <a:endParaRPr lang="en-GB"/>
          </a:p>
          <a:p>
            <a:pPr>
              <a:defRPr/>
            </a:pPr>
            <a:endParaRPr lang="en-GB">
              <a:latin typeface="Chalkboard" charset="0"/>
              <a:ea typeface="ＭＳ Ｐゴシック" charset="0"/>
              <a:cs typeface="ＭＳ Ｐゴシック" charset="0"/>
            </a:endParaRPr>
          </a:p>
        </p:txBody>
      </p:sp>
      <p:sp>
        <p:nvSpPr>
          <p:cNvPr id="5" name="Action Button: Return 4">
            <a:hlinkClick r:id="rId2" action="ppaction://hlinksldjump" highlightClick="1"/>
          </p:cNvPr>
          <p:cNvSpPr/>
          <p:nvPr/>
        </p:nvSpPr>
        <p:spPr bwMode="auto">
          <a:xfrm>
            <a:off x="7956550" y="6092825"/>
            <a:ext cx="381000" cy="381000"/>
          </a:xfrm>
          <a:prstGeom prst="actionButtonReturn">
            <a:avLst/>
          </a:prstGeom>
          <a:solidFill>
            <a:schemeClr val="bg2">
              <a:lumMod val="40000"/>
              <a:lumOff val="60000"/>
            </a:schemeClr>
          </a:solidFill>
          <a:ln w="9525" cap="flat" cmpd="sng" algn="ctr">
            <a:solidFill>
              <a:srgbClr val="FFFF66"/>
            </a:solidFill>
            <a:prstDash val="solid"/>
            <a:round/>
            <a:headEnd type="none" w="med" len="med"/>
            <a:tailEnd type="none" w="med" len="med"/>
          </a:ln>
          <a:effectLst/>
        </p:spPr>
        <p:txBody>
          <a:bodyPr/>
          <a:lstStyle/>
          <a:p>
            <a:pPr>
              <a:defRPr/>
            </a:pPr>
            <a:endParaRPr lang="en-GB"/>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Motives</a:t>
            </a:r>
          </a:p>
        </p:txBody>
      </p:sp>
      <p:sp>
        <p:nvSpPr>
          <p:cNvPr id="3" name="Content Placeholder 2"/>
          <p:cNvSpPr>
            <a:spLocks noGrp="1"/>
          </p:cNvSpPr>
          <p:nvPr>
            <p:ph idx="1"/>
          </p:nvPr>
        </p:nvSpPr>
        <p:spPr/>
        <p:txBody>
          <a:bodyPr/>
          <a:lstStyle/>
          <a:p>
            <a:pPr>
              <a:defRPr/>
            </a:pPr>
            <a:r>
              <a:rPr lang="en-GB">
                <a:latin typeface="Chalkboard" charset="0"/>
                <a:ea typeface="ＭＳ Ｐゴシック" charset="0"/>
                <a:cs typeface="ＭＳ Ｐゴシック" charset="0"/>
              </a:rPr>
              <a:t>Asking Why</a:t>
            </a:r>
          </a:p>
          <a:p>
            <a:pPr lvl="1">
              <a:defRPr/>
            </a:pPr>
            <a:r>
              <a:rPr lang="en-US">
                <a:latin typeface="Chalkboard" charset="0"/>
                <a:ea typeface="ＭＳ Ｐゴシック" charset="0"/>
              </a:rPr>
              <a:t>C</a:t>
            </a:r>
            <a:r>
              <a:rPr lang="en-GB">
                <a:latin typeface="Chalkboard" charset="0"/>
                <a:ea typeface="ＭＳ Ｐゴシック" charset="0"/>
              </a:rPr>
              <a:t>herry Picker; Hinges</a:t>
            </a:r>
          </a:p>
          <a:p>
            <a:pPr>
              <a:defRPr/>
            </a:pPr>
            <a:r>
              <a:rPr lang="en-GB">
                <a:latin typeface="Chalkboard" charset="0"/>
                <a:ea typeface="ＭＳ Ｐゴシック" charset="0"/>
                <a:cs typeface="ＭＳ Ｐゴシック" charset="0"/>
              </a:rPr>
              <a:t>Asking How</a:t>
            </a:r>
          </a:p>
          <a:p>
            <a:pPr lvl="1">
              <a:defRPr/>
            </a:pPr>
            <a:r>
              <a:rPr lang="en-US">
                <a:latin typeface="Chalkboard" charset="0"/>
                <a:ea typeface="ＭＳ Ｐゴシック" charset="0"/>
              </a:rPr>
              <a:t>R</a:t>
            </a:r>
            <a:r>
              <a:rPr lang="en-GB">
                <a:latin typeface="Chalkboard" charset="0"/>
                <a:ea typeface="ＭＳ Ｐゴシック" charset="0"/>
              </a:rPr>
              <a:t>ide &amp; Tie</a:t>
            </a:r>
          </a:p>
          <a:p>
            <a:pPr>
              <a:defRPr/>
            </a:pPr>
            <a:r>
              <a:rPr lang="en-GB">
                <a:latin typeface="Chalkboard" charset="0"/>
                <a:ea typeface="ＭＳ Ｐゴシック" charset="0"/>
                <a:cs typeface="ＭＳ Ｐゴシック" charset="0"/>
              </a:rPr>
              <a:t>Being Surprised</a:t>
            </a:r>
          </a:p>
          <a:p>
            <a:pPr lvl="1">
              <a:buFont typeface="Monotype Sorts" charset="0"/>
              <a:buChar char="/"/>
              <a:defRPr/>
            </a:pPr>
            <a:r>
              <a:rPr lang="en-GB">
                <a:latin typeface="Chalkboard" charset="0"/>
                <a:ea typeface="ＭＳ Ｐゴシック" charset="0"/>
              </a:rPr>
              <a:t>Black &amp; White</a:t>
            </a:r>
          </a:p>
          <a:p>
            <a:pPr>
              <a:defRPr/>
            </a:pPr>
            <a:r>
              <a:rPr lang="en-GB">
                <a:latin typeface="Chalkboard" charset="0"/>
                <a:ea typeface="ＭＳ Ｐゴシック" charset="0"/>
                <a:cs typeface="ＭＳ Ｐゴシック" charset="0"/>
              </a:rPr>
              <a:t>Cultural Tools</a:t>
            </a:r>
          </a:p>
          <a:p>
            <a:pPr lvl="1">
              <a:buFont typeface="Monotype Sorts" charset="0"/>
              <a:buChar char="/"/>
              <a:defRPr/>
            </a:pPr>
            <a:r>
              <a:rPr lang="en-GB">
                <a:latin typeface="Chalkboard" charset="0"/>
                <a:ea typeface="ＭＳ Ｐゴシック" charset="0"/>
              </a:rPr>
              <a:t>Birthdays (fence-posts)</a:t>
            </a:r>
          </a:p>
          <a:p>
            <a:pPr lvl="1">
              <a:buFont typeface="Monotype Sorts" charset="0"/>
              <a:buChar char="/"/>
              <a:defRPr/>
            </a:pPr>
            <a:r>
              <a:rPr lang="en-US">
                <a:latin typeface="Chalkboard" charset="0"/>
                <a:ea typeface="ＭＳ Ｐゴシック" charset="0"/>
              </a:rPr>
              <a:t>W</a:t>
            </a:r>
            <a:r>
              <a:rPr lang="en-GB">
                <a:latin typeface="Chalkboard" charset="0"/>
                <a:ea typeface="ＭＳ Ｐゴシック" charset="0"/>
              </a:rPr>
              <a:t>orking backwards</a:t>
            </a:r>
          </a:p>
          <a:p>
            <a:pPr lvl="1">
              <a:buFont typeface="Monotype Sorts" charset="0"/>
              <a:buChar char="/"/>
              <a:defRPr/>
            </a:pPr>
            <a:endParaRPr lang="en-GB">
              <a:latin typeface="Chalkboard" charset="0"/>
              <a:ea typeface="ＭＳ Ｐゴシック" charset="0"/>
            </a:endParaRPr>
          </a:p>
        </p:txBody>
      </p:sp>
    </p:spTree>
    <p:extLst>
      <p:ext uri="{BB962C8B-B14F-4D97-AF65-F5344CB8AC3E}">
        <p14:creationId xmlns:p14="http://schemas.microsoft.com/office/powerpoint/2010/main" val="37474764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Functioning Mathematically</a:t>
            </a:r>
          </a:p>
        </p:txBody>
      </p:sp>
      <p:sp>
        <p:nvSpPr>
          <p:cNvPr id="3" name="Content Placeholder 2"/>
          <p:cNvSpPr>
            <a:spLocks noGrp="1"/>
          </p:cNvSpPr>
          <p:nvPr>
            <p:ph idx="1"/>
          </p:nvPr>
        </p:nvSpPr>
        <p:spPr>
          <a:xfrm>
            <a:off x="304800" y="990600"/>
            <a:ext cx="8153400" cy="5334000"/>
          </a:xfrm>
        </p:spPr>
        <p:txBody>
          <a:bodyPr/>
          <a:lstStyle/>
          <a:p>
            <a:pPr>
              <a:defRPr/>
            </a:pPr>
            <a:r>
              <a:rPr lang="en-GB">
                <a:solidFill>
                  <a:schemeClr val="bg1">
                    <a:lumMod val="75000"/>
                  </a:schemeClr>
                </a:solidFill>
                <a:latin typeface="Chalkboard" charset="0"/>
                <a:ea typeface="ＭＳ Ｐゴシック" charset="0"/>
                <a:cs typeface="ＭＳ Ｐゴシック" charset="0"/>
              </a:rPr>
              <a:t>Meaning</a:t>
            </a:r>
            <a:r>
              <a:rPr lang="en-GB">
                <a:latin typeface="Chalkboard" charset="0"/>
                <a:ea typeface="ＭＳ Ｐゴシック" charset="0"/>
                <a:cs typeface="ＭＳ Ｐゴシック" charset="0"/>
              </a:rPr>
              <a:t>: recognising opportunity to use mathematical thinking to make sense of phenomena:</a:t>
            </a:r>
          </a:p>
          <a:p>
            <a:pPr lvl="1">
              <a:defRPr/>
            </a:pPr>
            <a:r>
              <a:rPr lang="en-US">
                <a:latin typeface="Chalkboard" charset="0"/>
                <a:ea typeface="ＭＳ Ｐゴシック" charset="0"/>
              </a:rPr>
              <a:t>Being surprised and e</a:t>
            </a:r>
            <a:r>
              <a:rPr lang="en-GB">
                <a:latin typeface="Chalkboard" charset="0"/>
                <a:ea typeface="ＭＳ Ｐゴシック" charset="0"/>
              </a:rPr>
              <a:t>xplaining surprises</a:t>
            </a:r>
          </a:p>
          <a:p>
            <a:pPr lvl="1">
              <a:defRPr/>
            </a:pPr>
            <a:r>
              <a:rPr lang="en-US">
                <a:latin typeface="Chalkboard" charset="0"/>
                <a:ea typeface="ＭＳ Ｐゴシック" charset="0"/>
              </a:rPr>
              <a:t>R</a:t>
            </a:r>
            <a:r>
              <a:rPr lang="en-GB">
                <a:latin typeface="Chalkboard" charset="0"/>
                <a:ea typeface="ＭＳ Ｐゴシック" charset="0"/>
              </a:rPr>
              <a:t>ecognising problems and resolving problems</a:t>
            </a:r>
          </a:p>
          <a:p>
            <a:pPr lvl="1">
              <a:defRPr/>
            </a:pPr>
            <a:r>
              <a:rPr lang="en-US">
                <a:latin typeface="Chalkboard" charset="0"/>
                <a:ea typeface="ＭＳ Ｐゴシック" charset="0"/>
              </a:rPr>
              <a:t>C</a:t>
            </a:r>
            <a:r>
              <a:rPr lang="en-GB">
                <a:latin typeface="Chalkboard" charset="0"/>
                <a:ea typeface="ＭＳ Ｐゴシック" charset="0"/>
              </a:rPr>
              <a:t>hallenging assumptions, reasoning and conclusions</a:t>
            </a:r>
          </a:p>
          <a:p>
            <a:pPr lvl="1">
              <a:defRPr/>
            </a:pPr>
            <a:r>
              <a:rPr lang="en-US">
                <a:latin typeface="Chalkboard" charset="0"/>
                <a:ea typeface="ＭＳ Ｐゴシック" charset="0"/>
              </a:rPr>
              <a:t>M</a:t>
            </a:r>
            <a:r>
              <a:rPr lang="en-GB">
                <a:latin typeface="Chalkboard" charset="0"/>
                <a:ea typeface="ＭＳ Ｐゴシック" charset="0"/>
              </a:rPr>
              <a:t>oving from participant to organiser;</a:t>
            </a:r>
            <a:br>
              <a:rPr lang="en-GB">
                <a:latin typeface="Chalkboard" charset="0"/>
                <a:ea typeface="ＭＳ Ｐゴシック" charset="0"/>
              </a:rPr>
            </a:br>
            <a:r>
              <a:rPr lang="en-GB">
                <a:latin typeface="Chalkboard" charset="0"/>
                <a:ea typeface="ＭＳ Ｐゴシック" charset="0"/>
              </a:rPr>
              <a:t>         from customer to entrepreneur (taking initiative)</a:t>
            </a:r>
          </a:p>
          <a:p>
            <a:pPr>
              <a:defRPr/>
            </a:pPr>
            <a:r>
              <a:rPr lang="en-GB">
                <a:solidFill>
                  <a:srgbClr val="732600"/>
                </a:solidFill>
                <a:latin typeface="Chalkboard" charset="0"/>
                <a:ea typeface="ＭＳ Ｐゴシック" charset="0"/>
                <a:cs typeface="ＭＳ Ｐゴシック" charset="0"/>
              </a:rPr>
              <a:t>Means</a:t>
            </a:r>
            <a:r>
              <a:rPr lang="en-GB">
                <a:latin typeface="Chalkboard" charset="0"/>
                <a:ea typeface="ＭＳ Ｐゴシック" charset="0"/>
                <a:cs typeface="ＭＳ Ｐゴシック" charset="0"/>
              </a:rPr>
              <a:t>:</a:t>
            </a:r>
          </a:p>
          <a:p>
            <a:pPr lvl="1">
              <a:defRPr/>
            </a:pPr>
            <a:r>
              <a:rPr lang="en-US">
                <a:latin typeface="Chalkboard" charset="0"/>
                <a:ea typeface="ＭＳ Ｐゴシック" charset="0"/>
              </a:rPr>
              <a:t>S</a:t>
            </a:r>
            <a:r>
              <a:rPr lang="en-GB">
                <a:latin typeface="Chalkboard" charset="0"/>
                <a:ea typeface="ＭＳ Ｐゴシック" charset="0"/>
              </a:rPr>
              <a:t>eek and express relationships</a:t>
            </a:r>
          </a:p>
          <a:p>
            <a:pPr lvl="1">
              <a:defRPr/>
            </a:pPr>
            <a:r>
              <a:rPr lang="en-US">
                <a:latin typeface="Chalkboard" charset="0"/>
                <a:ea typeface="ＭＳ Ｐゴシック" charset="0"/>
              </a:rPr>
              <a:t>T</a:t>
            </a:r>
            <a:r>
              <a:rPr lang="en-GB">
                <a:latin typeface="Chalkboard" charset="0"/>
                <a:ea typeface="ＭＳ Ｐゴシック" charset="0"/>
              </a:rPr>
              <a:t>est generalities against particulars</a:t>
            </a:r>
          </a:p>
          <a:p>
            <a:pPr lvl="1">
              <a:defRPr/>
            </a:pPr>
            <a:r>
              <a:rPr lang="en-US">
                <a:latin typeface="Chalkboard" charset="0"/>
                <a:ea typeface="ＭＳ Ｐゴシック" charset="0"/>
              </a:rPr>
              <a:t>A</a:t>
            </a:r>
            <a:r>
              <a:rPr lang="en-GB">
                <a:latin typeface="Chalkboard" charset="0"/>
                <a:ea typeface="ＭＳ Ｐゴシック" charset="0"/>
              </a:rPr>
              <a:t>cknowledge ignorance and denote:</a:t>
            </a:r>
          </a:p>
          <a:p>
            <a:pPr lvl="2">
              <a:defRPr/>
            </a:pPr>
            <a:r>
              <a:rPr lang="en-US">
                <a:solidFill>
                  <a:srgbClr val="732600"/>
                </a:solidFill>
                <a:latin typeface="Chalkboard" charset="0"/>
                <a:ea typeface="ＭＳ Ｐゴシック" charset="0"/>
              </a:rPr>
              <a:t>P</a:t>
            </a:r>
            <a:r>
              <a:rPr lang="en-GB">
                <a:solidFill>
                  <a:srgbClr val="732600"/>
                </a:solidFill>
                <a:latin typeface="Chalkboard" charset="0"/>
                <a:ea typeface="ＭＳ Ｐゴシック" charset="0"/>
              </a:rPr>
              <a:t>hysically, Diagrammatically, Symbolically</a:t>
            </a:r>
          </a:p>
          <a:p>
            <a:pPr lvl="1">
              <a:defRPr/>
            </a:pPr>
            <a:r>
              <a:rPr lang="en-GB">
                <a:latin typeface="Chalkboard" charset="0"/>
                <a:ea typeface="ＭＳ Ｐゴシック" charset="0"/>
              </a:rPr>
              <a:t>Develop and exploit powers; encounter themes &amp; heuristics</a:t>
            </a:r>
          </a:p>
          <a:p>
            <a:pPr lvl="1">
              <a:defRPr/>
            </a:pPr>
            <a:endParaRPr lang="en-GB">
              <a:latin typeface="Chalkboard" charset="0"/>
              <a:ea typeface="ＭＳ Ｐゴシック" charset="0"/>
            </a:endParaRPr>
          </a:p>
          <a:p>
            <a:pPr lvl="1">
              <a:defRPr/>
            </a:pPr>
            <a:endParaRPr lang="en-GB">
              <a:latin typeface="Chalkboard" charset="0"/>
              <a:ea typeface="ＭＳ Ｐゴシック" charset="0"/>
            </a:endParaRPr>
          </a:p>
        </p:txBody>
      </p:sp>
    </p:spTree>
    <p:extLst>
      <p:ext uri="{BB962C8B-B14F-4D97-AF65-F5344CB8AC3E}">
        <p14:creationId xmlns:p14="http://schemas.microsoft.com/office/powerpoint/2010/main" val="15659275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609600"/>
          </a:xfrm>
        </p:spPr>
        <p:txBody>
          <a:bodyPr/>
          <a:lstStyle/>
          <a:p>
            <a:pPr>
              <a:defRPr/>
            </a:pPr>
            <a:r>
              <a:rPr lang="en-GB">
                <a:latin typeface="Chalkboard" charset="0"/>
                <a:ea typeface="ＭＳ Ｐゴシック" charset="0"/>
                <a:cs typeface="ＭＳ Ｐゴシック" charset="0"/>
              </a:rPr>
              <a:t>Learning to Function Mathematically</a:t>
            </a:r>
          </a:p>
        </p:txBody>
      </p:sp>
      <p:sp>
        <p:nvSpPr>
          <p:cNvPr id="3" name="Content Placeholder 2"/>
          <p:cNvSpPr>
            <a:spLocks noGrp="1"/>
          </p:cNvSpPr>
          <p:nvPr>
            <p:ph idx="1"/>
          </p:nvPr>
        </p:nvSpPr>
        <p:spPr>
          <a:xfrm>
            <a:off x="457200" y="990600"/>
            <a:ext cx="8229600" cy="2438400"/>
          </a:xfrm>
        </p:spPr>
        <p:txBody>
          <a:bodyPr/>
          <a:lstStyle/>
          <a:p>
            <a:pPr>
              <a:defRPr/>
            </a:pPr>
            <a:r>
              <a:rPr lang="en-GB">
                <a:latin typeface="Chalkboard" charset="0"/>
                <a:ea typeface="ＭＳ Ｐゴシック" charset="0"/>
                <a:cs typeface="ＭＳ Ｐゴシック" charset="0"/>
              </a:rPr>
              <a:t>Exposure to surprise</a:t>
            </a:r>
          </a:p>
          <a:p>
            <a:pPr>
              <a:defRPr/>
            </a:pPr>
            <a:r>
              <a:rPr lang="en-GB">
                <a:latin typeface="Chalkboard" charset="0"/>
                <a:ea typeface="ＭＳ Ｐゴシック" charset="0"/>
                <a:cs typeface="ＭＳ Ｐゴシック" charset="0"/>
              </a:rPr>
              <a:t>Growing complexity</a:t>
            </a:r>
          </a:p>
          <a:p>
            <a:pPr>
              <a:defRPr/>
            </a:pPr>
            <a:r>
              <a:rPr lang="en-GB">
                <a:latin typeface="Chalkboard" charset="0"/>
                <a:ea typeface="ＭＳ Ｐゴシック" charset="0"/>
                <a:cs typeface="ＭＳ Ｐゴシック" charset="0"/>
              </a:rPr>
              <a:t>Use &amp; development of powers</a:t>
            </a:r>
          </a:p>
          <a:p>
            <a:pPr>
              <a:defRPr/>
            </a:pPr>
            <a:r>
              <a:rPr lang="en-US">
                <a:latin typeface="Chalkboard" charset="0"/>
                <a:ea typeface="ＭＳ Ｐゴシック" charset="0"/>
                <a:cs typeface="ＭＳ Ｐゴシック" charset="0"/>
              </a:rPr>
              <a:t>A</a:t>
            </a:r>
            <a:r>
              <a:rPr lang="en-GB">
                <a:latin typeface="Chalkboard" charset="0"/>
                <a:ea typeface="ＭＳ Ｐゴシック" charset="0"/>
                <a:cs typeface="ＭＳ Ｐゴシック" charset="0"/>
              </a:rPr>
              <a:t>ppreciation and use of mathematical themes</a:t>
            </a:r>
          </a:p>
          <a:p>
            <a:pPr>
              <a:defRPr/>
            </a:pPr>
            <a:r>
              <a:rPr lang="en-GB">
                <a:latin typeface="Chalkboard" charset="0"/>
                <a:ea typeface="ＭＳ Ｐゴシック" charset="0"/>
                <a:cs typeface="ＭＳ Ｐゴシック" charset="0"/>
              </a:rPr>
              <a:t>Integration of useful techniques &amp; heuristics</a:t>
            </a:r>
          </a:p>
          <a:p>
            <a:pPr>
              <a:defRPr/>
            </a:pPr>
            <a:r>
              <a:rPr lang="en-GB">
                <a:latin typeface="Chalkboard" charset="0"/>
                <a:ea typeface="ＭＳ Ｐゴシック" charset="0"/>
                <a:cs typeface="ＭＳ Ｐゴシック" charset="0"/>
              </a:rPr>
              <a:t>Cuoco on Habits of Mind</a:t>
            </a:r>
          </a:p>
        </p:txBody>
      </p:sp>
    </p:spTree>
    <p:extLst>
      <p:ext uri="{BB962C8B-B14F-4D97-AF65-F5344CB8AC3E}">
        <p14:creationId xmlns:p14="http://schemas.microsoft.com/office/powerpoint/2010/main" val="7291583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Tensions</a:t>
            </a:r>
          </a:p>
        </p:txBody>
      </p:sp>
      <p:sp>
        <p:nvSpPr>
          <p:cNvPr id="3" name="Content Placeholder 2"/>
          <p:cNvSpPr>
            <a:spLocks noGrp="1"/>
          </p:cNvSpPr>
          <p:nvPr>
            <p:ph idx="1"/>
          </p:nvPr>
        </p:nvSpPr>
        <p:spPr>
          <a:xfrm>
            <a:off x="381000" y="1066800"/>
            <a:ext cx="8382000" cy="5334000"/>
          </a:xfrm>
        </p:spPr>
        <p:txBody>
          <a:bodyPr/>
          <a:lstStyle/>
          <a:p>
            <a:pPr marL="400050">
              <a:defRPr/>
            </a:pPr>
            <a:r>
              <a:rPr lang="en-GB" sz="2800">
                <a:latin typeface="Chalkboard" charset="0"/>
                <a:ea typeface="ＭＳ Ｐゴシック" charset="0"/>
                <a:cs typeface="ＭＳ Ｐゴシック" charset="0"/>
              </a:rPr>
              <a:t>Only think to use</a:t>
            </a:r>
          </a:p>
          <a:p>
            <a:pPr marL="857250" lvl="1">
              <a:defRPr/>
            </a:pPr>
            <a:r>
              <a:rPr lang="en-US">
                <a:latin typeface="Chalkboard" charset="0"/>
                <a:ea typeface="ＭＳ Ｐゴシック" charset="0"/>
                <a:cs typeface="ＭＳ Ｐゴシック" charset="0"/>
              </a:rPr>
              <a:t>F</a:t>
            </a:r>
            <a:r>
              <a:rPr lang="en-GB">
                <a:latin typeface="Chalkboard" charset="0"/>
                <a:ea typeface="ＭＳ Ｐゴシック" charset="0"/>
                <a:cs typeface="ＭＳ Ｐゴシック" charset="0"/>
              </a:rPr>
              <a:t>amiliar, confidence inspiring tools</a:t>
            </a:r>
          </a:p>
          <a:p>
            <a:pPr marL="857250" lvl="1">
              <a:defRPr/>
            </a:pPr>
            <a:r>
              <a:rPr lang="en-US">
                <a:latin typeface="Chalkboard" charset="0"/>
                <a:ea typeface="ＭＳ Ｐゴシック" charset="0"/>
                <a:cs typeface="ＭＳ Ｐゴシック" charset="0"/>
              </a:rPr>
              <a:t>M</a:t>
            </a:r>
            <a:r>
              <a:rPr lang="en-GB">
                <a:latin typeface="Chalkboard" charset="0"/>
                <a:ea typeface="ＭＳ Ｐゴシック" charset="0"/>
                <a:cs typeface="ＭＳ Ｐゴシック" charset="0"/>
              </a:rPr>
              <a:t>ost recently taught techniques (end of chapter syndrome)</a:t>
            </a:r>
          </a:p>
          <a:p>
            <a:pPr marL="400050">
              <a:defRPr/>
            </a:pPr>
            <a:r>
              <a:rPr lang="en-GB" sz="2800">
                <a:latin typeface="Chalkboard" charset="0"/>
                <a:ea typeface="ＭＳ Ｐゴシック" charset="0"/>
                <a:cs typeface="ＭＳ Ｐゴシック" charset="0"/>
              </a:rPr>
              <a:t>Cannot be expected to devise new concepts/techniques without instruction simply from immersion in problems (ignores cultural history)</a:t>
            </a:r>
          </a:p>
          <a:p>
            <a:pPr marL="400050">
              <a:defRPr/>
            </a:pPr>
            <a:r>
              <a:rPr lang="en-GB" sz="2800">
                <a:latin typeface="Chalkboard" charset="0"/>
                <a:ea typeface="ＭＳ Ｐゴシック" charset="0"/>
                <a:cs typeface="ＭＳ Ｐゴシック" charset="0"/>
              </a:rPr>
              <a:t>Little value in only working on problems you can do unless they challenge in some way</a:t>
            </a:r>
          </a:p>
          <a:p>
            <a:pPr marL="400050">
              <a:defRPr/>
            </a:pPr>
            <a:r>
              <a:rPr lang="en-GB" sz="2800">
                <a:latin typeface="Chalkboard" charset="0"/>
                <a:ea typeface="ＭＳ Ｐゴシック" charset="0"/>
                <a:cs typeface="ＭＳ Ｐゴシック" charset="0"/>
              </a:rPr>
              <a:t>School Curriculum abstracts &amp; extracts concepts &amp; techniques others have constructed, as cultural tools</a:t>
            </a:r>
            <a:endParaRPr lang="en-GB">
              <a:latin typeface="Chalkboard" charset="0"/>
              <a:ea typeface="ＭＳ Ｐゴシック" charset="0"/>
              <a:cs typeface="ＭＳ Ｐゴシック" charset="0"/>
            </a:endParaRPr>
          </a:p>
        </p:txBody>
      </p:sp>
    </p:spTree>
    <p:extLst>
      <p:ext uri="{BB962C8B-B14F-4D97-AF65-F5344CB8AC3E}">
        <p14:creationId xmlns:p14="http://schemas.microsoft.com/office/powerpoint/2010/main" val="209709737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09600"/>
          </a:xfrm>
        </p:spPr>
        <p:txBody>
          <a:bodyPr/>
          <a:lstStyle/>
          <a:p>
            <a:pPr>
              <a:defRPr/>
            </a:pPr>
            <a:r>
              <a:rPr lang="en-US" sz="2800">
                <a:latin typeface="Chalkboard" charset="0"/>
                <a:ea typeface="ＭＳ Ｐゴシック" charset="0"/>
                <a:cs typeface="ＭＳ Ｐゴシック" charset="0"/>
              </a:rPr>
              <a:t>What problems are worth posing and resolving?</a:t>
            </a:r>
            <a:endParaRPr lang="en-GB" sz="2800">
              <a:latin typeface="Chalkboard" charset="0"/>
              <a:ea typeface="ＭＳ Ｐゴシック" charset="0"/>
              <a:cs typeface="ＭＳ Ｐゴシック" charset="0"/>
            </a:endParaRPr>
          </a:p>
        </p:txBody>
      </p:sp>
      <p:sp>
        <p:nvSpPr>
          <p:cNvPr id="3" name="Content Placeholder 2"/>
          <p:cNvSpPr>
            <a:spLocks noGrp="1"/>
          </p:cNvSpPr>
          <p:nvPr>
            <p:ph idx="1"/>
          </p:nvPr>
        </p:nvSpPr>
        <p:spPr>
          <a:xfrm>
            <a:off x="381000" y="1295400"/>
            <a:ext cx="8382000" cy="4114800"/>
          </a:xfrm>
        </p:spPr>
        <p:txBody>
          <a:bodyPr/>
          <a:lstStyle/>
          <a:p>
            <a:pPr>
              <a:defRPr/>
            </a:pPr>
            <a:r>
              <a:rPr lang="en-US">
                <a:latin typeface="Chalkboard" charset="0"/>
                <a:ea typeface="ＭＳ Ｐゴシック" charset="0"/>
                <a:cs typeface="ＭＳ Ｐゴシック" charset="0"/>
              </a:rPr>
              <a:t>ones which call upon and draw attention to human powers of (mathematical) sense making </a:t>
            </a:r>
          </a:p>
          <a:p>
            <a:pPr>
              <a:defRPr/>
            </a:pPr>
            <a:r>
              <a:rPr lang="en-US">
                <a:latin typeface="Chalkboard" charset="0"/>
                <a:ea typeface="ＭＳ Ｐゴシック" charset="0"/>
                <a:cs typeface="ＭＳ Ｐゴシック" charset="0"/>
              </a:rPr>
              <a:t>ones which illustrate or exemplify mathematical themes</a:t>
            </a:r>
          </a:p>
          <a:p>
            <a:pPr>
              <a:defRPr/>
            </a:pPr>
            <a:r>
              <a:rPr lang="en-US">
                <a:latin typeface="Chalkboard" charset="0"/>
                <a:ea typeface="ＭＳ Ｐゴシック" charset="0"/>
                <a:cs typeface="ＭＳ Ｐゴシック" charset="0"/>
              </a:rPr>
              <a:t>ones which promote learner recognition of how common situations can be understood by posing and resolving (mathematical) problems</a:t>
            </a:r>
            <a:endParaRPr lang="en-GB">
              <a:latin typeface="Chalkboard" charset="0"/>
              <a:ea typeface="ＭＳ Ｐゴシック" charset="0"/>
              <a:cs typeface="ＭＳ Ｐゴシック" charset="0"/>
            </a:endParaRPr>
          </a:p>
        </p:txBody>
      </p:sp>
    </p:spTree>
    <p:extLst>
      <p:ext uri="{BB962C8B-B14F-4D97-AF65-F5344CB8AC3E}">
        <p14:creationId xmlns:p14="http://schemas.microsoft.com/office/powerpoint/2010/main" val="18074706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8"/>
          <p:cNvSpPr>
            <a:spLocks noGrp="1" noChangeArrowheads="1"/>
          </p:cNvSpPr>
          <p:nvPr>
            <p:ph type="title"/>
          </p:nvPr>
        </p:nvSpPr>
        <p:spPr>
          <a:ln/>
        </p:spPr>
        <p:txBody>
          <a:bodyPr/>
          <a:lstStyle/>
          <a:p>
            <a:r>
              <a:rPr lang="en-US"/>
              <a:t>Three Worlds</a:t>
            </a:r>
          </a:p>
        </p:txBody>
      </p:sp>
      <p:grpSp>
        <p:nvGrpSpPr>
          <p:cNvPr id="10" name="Group 9"/>
          <p:cNvGrpSpPr/>
          <p:nvPr/>
        </p:nvGrpSpPr>
        <p:grpSpPr>
          <a:xfrm>
            <a:off x="1117600" y="4622800"/>
            <a:ext cx="2425700" cy="1079500"/>
            <a:chOff x="1117600" y="4622800"/>
            <a:chExt cx="2425700" cy="1079500"/>
          </a:xfrm>
        </p:grpSpPr>
        <p:sp>
          <p:nvSpPr>
            <p:cNvPr id="12292" name="AutoShape 4"/>
            <p:cNvSpPr>
              <a:spLocks/>
            </p:cNvSpPr>
            <p:nvPr/>
          </p:nvSpPr>
          <p:spPr bwMode="auto">
            <a:xfrm>
              <a:off x="1117600" y="4622800"/>
              <a:ext cx="1600200" cy="1079500"/>
            </a:xfrm>
            <a:prstGeom prst="roundRect">
              <a:avLst>
                <a:gd name="adj" fmla="val 17644"/>
              </a:avLst>
            </a:prstGeom>
            <a:solidFill>
              <a:srgbClr val="800000"/>
            </a:solidFill>
            <a:ln>
              <a:noFill/>
            </a:ln>
          </p:spPr>
          <p:txBody>
            <a:bodyPr lIns="0" tIns="0" rIns="0" bIns="0"/>
            <a:lstStyle/>
            <a:p>
              <a:endParaRPr lang="en-GB">
                <a:solidFill>
                  <a:srgbClr val="FFFF99"/>
                </a:solidFill>
              </a:endParaRPr>
            </a:p>
          </p:txBody>
        </p:sp>
        <p:sp>
          <p:nvSpPr>
            <p:cNvPr id="12305" name="Rectangle 17"/>
            <p:cNvSpPr>
              <a:spLocks/>
            </p:cNvSpPr>
            <p:nvPr/>
          </p:nvSpPr>
          <p:spPr bwMode="auto">
            <a:xfrm>
              <a:off x="1243013" y="4921706"/>
              <a:ext cx="1417638" cy="430887"/>
            </a:xfrm>
            <a:prstGeom prst="rect">
              <a:avLst/>
            </a:prstGeom>
            <a:noFill/>
            <a:ln>
              <a:noFill/>
            </a:ln>
            <a:effectLst>
              <a:outerShdw blurRad="254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Material</a:t>
              </a:r>
            </a:p>
          </p:txBody>
        </p:sp>
        <p:sp>
          <p:nvSpPr>
            <p:cNvPr id="12311" name="AutoShape 23"/>
            <p:cNvSpPr>
              <a:spLocks/>
            </p:cNvSpPr>
            <p:nvPr/>
          </p:nvSpPr>
          <p:spPr bwMode="auto">
            <a:xfrm flipH="1">
              <a:off x="2819400" y="4927600"/>
              <a:ext cx="723900" cy="533400"/>
            </a:xfrm>
            <a:prstGeom prst="rightArrow">
              <a:avLst>
                <a:gd name="adj1" fmla="val 32000"/>
                <a:gd name="adj2" fmla="val 104764"/>
              </a:avLst>
            </a:prstGeom>
            <a:solidFill>
              <a:schemeClr val="tx1"/>
            </a:solidFill>
            <a:ln w="50800" cap="flat">
              <a:solidFill>
                <a:srgbClr val="000080"/>
              </a:solidFill>
              <a:miter lim="800000"/>
              <a:headEnd type="none" w="med" len="med"/>
              <a:tailEnd type="none" w="med" len="med"/>
            </a:ln>
          </p:spPr>
          <p:txBody>
            <a:bodyPr lIns="0" tIns="0" rIns="0" bIns="0"/>
            <a:lstStyle/>
            <a:p>
              <a:endParaRPr lang="en-GB"/>
            </a:p>
          </p:txBody>
        </p:sp>
      </p:grpSp>
      <p:grpSp>
        <p:nvGrpSpPr>
          <p:cNvPr id="9" name="Group 8"/>
          <p:cNvGrpSpPr/>
          <p:nvPr/>
        </p:nvGrpSpPr>
        <p:grpSpPr>
          <a:xfrm>
            <a:off x="3619500" y="4635500"/>
            <a:ext cx="2349500" cy="1079500"/>
            <a:chOff x="3619500" y="4635500"/>
            <a:chExt cx="2349500" cy="1079500"/>
          </a:xfrm>
        </p:grpSpPr>
        <p:sp>
          <p:nvSpPr>
            <p:cNvPr id="12294" name="AutoShape 6"/>
            <p:cNvSpPr>
              <a:spLocks/>
            </p:cNvSpPr>
            <p:nvPr/>
          </p:nvSpPr>
          <p:spPr bwMode="auto">
            <a:xfrm>
              <a:off x="3619500" y="4635500"/>
              <a:ext cx="1600200" cy="1079500"/>
            </a:xfrm>
            <a:prstGeom prst="roundRect">
              <a:avLst>
                <a:gd name="adj" fmla="val 17644"/>
              </a:avLst>
            </a:prstGeom>
            <a:solidFill>
              <a:srgbClr val="800000"/>
            </a:solidFill>
            <a:ln>
              <a:noFill/>
            </a:ln>
          </p:spPr>
          <p:txBody>
            <a:bodyPr lIns="0" tIns="0" rIns="0" bIns="0"/>
            <a:lstStyle/>
            <a:p>
              <a:endParaRPr lang="en-GB"/>
            </a:p>
          </p:txBody>
        </p:sp>
        <p:sp>
          <p:nvSpPr>
            <p:cNvPr id="12306" name="Rectangle 18"/>
            <p:cNvSpPr>
              <a:spLocks/>
            </p:cNvSpPr>
            <p:nvPr/>
          </p:nvSpPr>
          <p:spPr bwMode="auto">
            <a:xfrm>
              <a:off x="3825875" y="4947106"/>
              <a:ext cx="1136726" cy="430887"/>
            </a:xfrm>
            <a:prstGeom prst="rect">
              <a:avLst/>
            </a:prstGeom>
            <a:noFill/>
            <a:ln>
              <a:noFill/>
            </a:ln>
            <a:effectLst>
              <a:outerShdw blurRad="254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Mental</a:t>
              </a:r>
            </a:p>
          </p:txBody>
        </p:sp>
        <p:sp>
          <p:nvSpPr>
            <p:cNvPr id="12312" name="AutoShape 24"/>
            <p:cNvSpPr>
              <a:spLocks/>
            </p:cNvSpPr>
            <p:nvPr/>
          </p:nvSpPr>
          <p:spPr bwMode="auto">
            <a:xfrm flipH="1">
              <a:off x="5245100" y="4927600"/>
              <a:ext cx="723900" cy="533400"/>
            </a:xfrm>
            <a:prstGeom prst="rightArrow">
              <a:avLst>
                <a:gd name="adj1" fmla="val 32000"/>
                <a:gd name="adj2" fmla="val 104764"/>
              </a:avLst>
            </a:prstGeom>
            <a:solidFill>
              <a:schemeClr val="tx1"/>
            </a:solidFill>
            <a:ln w="50800" cap="flat">
              <a:solidFill>
                <a:srgbClr val="000080"/>
              </a:solidFill>
              <a:miter lim="800000"/>
              <a:headEnd type="none" w="med" len="med"/>
              <a:tailEnd type="none" w="med" len="med"/>
            </a:ln>
          </p:spPr>
          <p:txBody>
            <a:bodyPr lIns="0" tIns="0" rIns="0" bIns="0"/>
            <a:lstStyle/>
            <a:p>
              <a:endParaRPr lang="en-GB"/>
            </a:p>
          </p:txBody>
        </p:sp>
      </p:grpSp>
      <p:grpSp>
        <p:nvGrpSpPr>
          <p:cNvPr id="11" name="Group 10"/>
          <p:cNvGrpSpPr/>
          <p:nvPr/>
        </p:nvGrpSpPr>
        <p:grpSpPr>
          <a:xfrm>
            <a:off x="1382713" y="5816600"/>
            <a:ext cx="6084887" cy="749300"/>
            <a:chOff x="1382713" y="5816600"/>
            <a:chExt cx="6084887" cy="749300"/>
          </a:xfrm>
        </p:grpSpPr>
        <p:sp>
          <p:nvSpPr>
            <p:cNvPr id="12295" name="AutoShape 7"/>
            <p:cNvSpPr>
              <a:spLocks/>
            </p:cNvSpPr>
            <p:nvPr/>
          </p:nvSpPr>
          <p:spPr bwMode="auto">
            <a:xfrm>
              <a:off x="3568700" y="5969000"/>
              <a:ext cx="3898900" cy="596900"/>
            </a:xfrm>
            <a:prstGeom prst="roundRect">
              <a:avLst>
                <a:gd name="adj" fmla="val 31912"/>
              </a:avLst>
            </a:prstGeom>
            <a:solidFill>
              <a:srgbClr val="800000"/>
            </a:solidFill>
            <a:ln>
              <a:solidFill>
                <a:schemeClr val="tx1">
                  <a:lumMod val="75000"/>
                </a:schemeClr>
              </a:solidFill>
            </a:ln>
          </p:spPr>
          <p:txBody>
            <a:bodyPr lIns="0" tIns="0" rIns="0" bIns="0"/>
            <a:lstStyle/>
            <a:p>
              <a:endParaRPr lang="en-GB"/>
            </a:p>
          </p:txBody>
        </p:sp>
        <p:sp>
          <p:nvSpPr>
            <p:cNvPr id="12308" name="Rectangle 20"/>
            <p:cNvSpPr>
              <a:spLocks/>
            </p:cNvSpPr>
            <p:nvPr/>
          </p:nvSpPr>
          <p:spPr bwMode="auto">
            <a:xfrm>
              <a:off x="3948113" y="6013906"/>
              <a:ext cx="3492335" cy="430887"/>
            </a:xfrm>
            <a:prstGeom prst="rect">
              <a:avLst/>
            </a:prstGeom>
            <a:noFill/>
            <a:ln w="12700" cap="flat">
              <a:solidFill>
                <a:schemeClr val="tx1">
                  <a:lumMod val="75000"/>
                </a:schemeClr>
              </a:solidFill>
              <a:miter lim="800000"/>
              <a:headEnd type="none" w="med" len="med"/>
              <a:tailEnd type="none" w="med" len="med"/>
            </a:ln>
            <a:effectLst>
              <a:outerShdw blurRad="254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Write-up and Action</a:t>
              </a:r>
            </a:p>
          </p:txBody>
        </p:sp>
        <p:sp>
          <p:nvSpPr>
            <p:cNvPr id="12313" name="Line 25"/>
            <p:cNvSpPr>
              <a:spLocks noChangeShapeType="1"/>
            </p:cNvSpPr>
            <p:nvPr/>
          </p:nvSpPr>
          <p:spPr bwMode="auto">
            <a:xfrm rot="10800000">
              <a:off x="1382713" y="5816600"/>
              <a:ext cx="2130425" cy="571500"/>
            </a:xfrm>
            <a:prstGeom prst="line">
              <a:avLst/>
            </a:prstGeom>
            <a:noFill/>
            <a:ln w="114300" cap="flat">
              <a:solidFill>
                <a:schemeClr val="tx1">
                  <a:lumMod val="75000"/>
                </a:schemeClr>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grpSp>
      <p:sp>
        <p:nvSpPr>
          <p:cNvPr id="12314" name="Line 26"/>
          <p:cNvSpPr>
            <a:spLocks noChangeShapeType="1"/>
          </p:cNvSpPr>
          <p:nvPr/>
        </p:nvSpPr>
        <p:spPr bwMode="auto">
          <a:xfrm flipH="1">
            <a:off x="947738" y="4130675"/>
            <a:ext cx="0" cy="609600"/>
          </a:xfrm>
          <a:prstGeom prst="line">
            <a:avLst/>
          </a:prstGeom>
          <a:noFill/>
          <a:ln w="114300" cap="flat">
            <a:solidFill>
              <a:schemeClr val="tx1">
                <a:lumMod val="75000"/>
              </a:schemeClr>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 name="TextBox 1"/>
          <p:cNvSpPr txBox="1"/>
          <p:nvPr/>
        </p:nvSpPr>
        <p:spPr>
          <a:xfrm>
            <a:off x="2571558" y="764704"/>
            <a:ext cx="1731655" cy="523220"/>
          </a:xfrm>
          <a:prstGeom prst="rect">
            <a:avLst/>
          </a:prstGeom>
          <a:noFill/>
        </p:spPr>
        <p:txBody>
          <a:bodyPr wrap="none" rtlCol="0">
            <a:spAutoFit/>
          </a:bodyPr>
          <a:lstStyle/>
          <a:p>
            <a:r>
              <a:rPr lang="en-GB" b="0" dirty="0">
                <a:solidFill>
                  <a:srgbClr val="0000D5"/>
                </a:solidFill>
                <a:effectLst>
                  <a:outerShdw blurRad="50800" dist="38100" dir="2700000" algn="tl" rotWithShape="0">
                    <a:srgbClr val="000000">
                      <a:alpha val="43000"/>
                    </a:srgbClr>
                  </a:outerShdw>
                </a:effectLst>
              </a:rPr>
              <a:t>(Enactive)</a:t>
            </a:r>
          </a:p>
        </p:txBody>
      </p:sp>
      <p:sp>
        <p:nvSpPr>
          <p:cNvPr id="32" name="TextBox 31"/>
          <p:cNvSpPr txBox="1"/>
          <p:nvPr/>
        </p:nvSpPr>
        <p:spPr>
          <a:xfrm>
            <a:off x="2733181" y="1196752"/>
            <a:ext cx="1353928" cy="523220"/>
          </a:xfrm>
          <a:prstGeom prst="rect">
            <a:avLst/>
          </a:prstGeom>
          <a:noFill/>
        </p:spPr>
        <p:txBody>
          <a:bodyPr wrap="none" rtlCol="0">
            <a:spAutoFit/>
          </a:bodyPr>
          <a:lstStyle/>
          <a:p>
            <a:r>
              <a:rPr lang="en-GB" b="0" dirty="0">
                <a:solidFill>
                  <a:srgbClr val="0000D5"/>
                </a:solidFill>
                <a:effectLst>
                  <a:outerShdw blurRad="50800" dist="38100" dir="2700000" algn="tl" rotWithShape="0">
                    <a:srgbClr val="000000">
                      <a:alpha val="43000"/>
                    </a:srgbClr>
                  </a:outerShdw>
                </a:effectLst>
              </a:rPr>
              <a:t>(Iconic)</a:t>
            </a:r>
          </a:p>
        </p:txBody>
      </p:sp>
      <p:sp>
        <p:nvSpPr>
          <p:cNvPr id="33" name="TextBox 32"/>
          <p:cNvSpPr txBox="1"/>
          <p:nvPr/>
        </p:nvSpPr>
        <p:spPr>
          <a:xfrm>
            <a:off x="2571558" y="1700808"/>
            <a:ext cx="1784418" cy="523220"/>
          </a:xfrm>
          <a:prstGeom prst="rect">
            <a:avLst/>
          </a:prstGeom>
          <a:noFill/>
        </p:spPr>
        <p:txBody>
          <a:bodyPr wrap="none" rtlCol="0">
            <a:spAutoFit/>
          </a:bodyPr>
          <a:lstStyle/>
          <a:p>
            <a:r>
              <a:rPr lang="en-GB" b="0" dirty="0">
                <a:solidFill>
                  <a:srgbClr val="0000D5"/>
                </a:solidFill>
                <a:effectLst>
                  <a:outerShdw blurRad="50800" dist="38100" dir="2700000" algn="tl" rotWithShape="0">
                    <a:srgbClr val="000000">
                      <a:alpha val="43000"/>
                    </a:srgbClr>
                  </a:outerShdw>
                </a:effectLst>
              </a:rPr>
              <a:t>(Symbolic)</a:t>
            </a:r>
          </a:p>
        </p:txBody>
      </p:sp>
      <p:sp>
        <p:nvSpPr>
          <p:cNvPr id="3" name="TextBox 2"/>
          <p:cNvSpPr txBox="1"/>
          <p:nvPr/>
        </p:nvSpPr>
        <p:spPr>
          <a:xfrm>
            <a:off x="5220072" y="908720"/>
            <a:ext cx="3600400" cy="1384995"/>
          </a:xfrm>
          <a:prstGeom prst="rect">
            <a:avLst/>
          </a:prstGeom>
          <a:noFill/>
        </p:spPr>
        <p:txBody>
          <a:bodyPr wrap="square" rtlCol="0">
            <a:spAutoFit/>
          </a:bodyPr>
          <a:lstStyle/>
          <a:p>
            <a:pPr algn="ctr"/>
            <a:r>
              <a:rPr lang="en-GB" b="0" dirty="0">
                <a:solidFill>
                  <a:schemeClr val="accent5">
                    <a:lumMod val="25000"/>
                  </a:schemeClr>
                </a:solidFill>
                <a:effectLst>
                  <a:outerShdw blurRad="50800" dist="38100" dir="2700000" algn="tl" rotWithShape="0">
                    <a:srgbClr val="000000">
                      <a:alpha val="43000"/>
                    </a:srgbClr>
                  </a:outerShdw>
                </a:effectLst>
              </a:rPr>
              <a:t>Modelling </a:t>
            </a:r>
            <a:br>
              <a:rPr lang="en-GB" b="0" dirty="0">
                <a:solidFill>
                  <a:schemeClr val="accent5">
                    <a:lumMod val="25000"/>
                  </a:schemeClr>
                </a:solidFill>
                <a:effectLst>
                  <a:outerShdw blurRad="50800" dist="38100" dir="2700000" algn="tl" rotWithShape="0">
                    <a:srgbClr val="000000">
                      <a:alpha val="43000"/>
                    </a:srgbClr>
                  </a:outerShdw>
                </a:effectLst>
              </a:rPr>
            </a:br>
            <a:r>
              <a:rPr lang="en-GB" b="0" dirty="0">
                <a:solidFill>
                  <a:schemeClr val="accent5">
                    <a:lumMod val="25000"/>
                  </a:schemeClr>
                </a:solidFill>
                <a:effectLst>
                  <a:outerShdw blurRad="50800" dist="38100" dir="2700000" algn="tl" rotWithShape="0">
                    <a:srgbClr val="000000">
                      <a:alpha val="43000"/>
                    </a:srgbClr>
                  </a:outerShdw>
                </a:effectLst>
              </a:rPr>
              <a:t>&amp;</a:t>
            </a:r>
            <a:br>
              <a:rPr lang="en-GB" b="0" dirty="0">
                <a:solidFill>
                  <a:schemeClr val="accent5">
                    <a:lumMod val="25000"/>
                  </a:schemeClr>
                </a:solidFill>
                <a:effectLst>
                  <a:outerShdw blurRad="50800" dist="38100" dir="2700000" algn="tl" rotWithShape="0">
                    <a:srgbClr val="000000">
                      <a:alpha val="43000"/>
                    </a:srgbClr>
                  </a:outerShdw>
                </a:effectLst>
              </a:rPr>
            </a:br>
            <a:r>
              <a:rPr lang="en-GB" b="0" dirty="0">
                <a:solidFill>
                  <a:schemeClr val="accent5">
                    <a:lumMod val="25000"/>
                  </a:schemeClr>
                </a:solidFill>
                <a:effectLst>
                  <a:outerShdw blurRad="50800" dist="38100" dir="2700000" algn="tl" rotWithShape="0">
                    <a:srgbClr val="000000">
                      <a:alpha val="43000"/>
                    </a:srgbClr>
                  </a:outerShdw>
                </a:effectLst>
              </a:rPr>
              <a:t>Real Problem Solving</a:t>
            </a:r>
          </a:p>
        </p:txBody>
      </p:sp>
      <p:grpSp>
        <p:nvGrpSpPr>
          <p:cNvPr id="5" name="Group 4"/>
          <p:cNvGrpSpPr/>
          <p:nvPr/>
        </p:nvGrpSpPr>
        <p:grpSpPr>
          <a:xfrm>
            <a:off x="482277" y="2761764"/>
            <a:ext cx="2224737" cy="1657836"/>
            <a:chOff x="482277" y="2761764"/>
            <a:chExt cx="2224737" cy="1657836"/>
          </a:xfrm>
        </p:grpSpPr>
        <p:sp>
          <p:nvSpPr>
            <p:cNvPr id="12291" name="AutoShape 3"/>
            <p:cNvSpPr>
              <a:spLocks/>
            </p:cNvSpPr>
            <p:nvPr/>
          </p:nvSpPr>
          <p:spPr bwMode="auto">
            <a:xfrm>
              <a:off x="1092200" y="3340100"/>
              <a:ext cx="1612900" cy="1079500"/>
            </a:xfrm>
            <a:prstGeom prst="roundRect">
              <a:avLst>
                <a:gd name="adj" fmla="val 17644"/>
              </a:avLst>
            </a:prstGeom>
            <a:solidFill>
              <a:srgbClr val="800000"/>
            </a:solidFill>
            <a:ln>
              <a:noFill/>
            </a:ln>
          </p:spPr>
          <p:txBody>
            <a:bodyPr lIns="0" tIns="0" rIns="0" bIns="0"/>
            <a:lstStyle/>
            <a:p>
              <a:endParaRPr lang="en-GB">
                <a:solidFill>
                  <a:schemeClr val="tx1">
                    <a:lumMod val="50000"/>
                  </a:schemeClr>
                </a:solidFill>
              </a:endParaRPr>
            </a:p>
          </p:txBody>
        </p:sp>
        <p:sp>
          <p:nvSpPr>
            <p:cNvPr id="12302" name="Rectangle 14"/>
            <p:cNvSpPr>
              <a:spLocks/>
            </p:cNvSpPr>
            <p:nvPr/>
          </p:nvSpPr>
          <p:spPr bwMode="auto">
            <a:xfrm>
              <a:off x="1204913" y="3639006"/>
              <a:ext cx="1417622" cy="430887"/>
            </a:xfrm>
            <a:prstGeom prst="rect">
              <a:avLst/>
            </a:prstGeom>
            <a:noFill/>
            <a:ln>
              <a:noFill/>
            </a:ln>
            <a:effectLst>
              <a:outerShdw blurRad="254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a:solidFill>
                    <a:schemeClr val="bg2"/>
                  </a:solidFill>
                  <a:effectLst>
                    <a:outerShdw blurRad="12700" dist="25400" dir="2700000" algn="tl">
                      <a:srgbClr val="000000"/>
                    </a:outerShdw>
                  </a:effectLst>
                  <a:latin typeface="Chalkboard" charset="0"/>
                  <a:ea typeface="ＭＳ Ｐゴシック" charset="0"/>
                  <a:cs typeface="Chalkboard" charset="0"/>
                  <a:sym typeface="Chalkboard" charset="0"/>
                </a:rPr>
                <a:t>Material</a:t>
              </a:r>
            </a:p>
          </p:txBody>
        </p:sp>
        <p:sp>
          <p:nvSpPr>
            <p:cNvPr id="12315" name="AutoShape 27"/>
            <p:cNvSpPr>
              <a:spLocks/>
            </p:cNvSpPr>
            <p:nvPr/>
          </p:nvSpPr>
          <p:spPr bwMode="auto">
            <a:xfrm rot="2401257">
              <a:off x="482277" y="2807212"/>
              <a:ext cx="723900" cy="533400"/>
            </a:xfrm>
            <a:prstGeom prst="rightArrow">
              <a:avLst>
                <a:gd name="adj1" fmla="val 32000"/>
                <a:gd name="adj2" fmla="val 104764"/>
              </a:avLst>
            </a:prstGeom>
            <a:solidFill>
              <a:schemeClr val="tx1"/>
            </a:solidFill>
            <a:ln w="50800" cap="flat">
              <a:solidFill>
                <a:srgbClr val="000080"/>
              </a:solidFill>
              <a:miter lim="800000"/>
              <a:headEnd type="none" w="med" len="med"/>
              <a:tailEnd type="none" w="med" len="med"/>
            </a:ln>
          </p:spPr>
          <p:txBody>
            <a:bodyPr lIns="0" tIns="0" rIns="0" bIns="0"/>
            <a:lstStyle/>
            <a:p>
              <a:endParaRPr lang="en-GB">
                <a:solidFill>
                  <a:schemeClr val="tx1">
                    <a:lumMod val="50000"/>
                  </a:schemeClr>
                </a:solidFill>
              </a:endParaRPr>
            </a:p>
          </p:txBody>
        </p:sp>
        <p:sp>
          <p:nvSpPr>
            <p:cNvPr id="35" name="TextBox 34"/>
            <p:cNvSpPr txBox="1"/>
            <p:nvPr/>
          </p:nvSpPr>
          <p:spPr>
            <a:xfrm>
              <a:off x="1187624" y="2761764"/>
              <a:ext cx="1519390" cy="523220"/>
            </a:xfrm>
            <a:prstGeom prst="rect">
              <a:avLst/>
            </a:prstGeom>
            <a:noFill/>
          </p:spPr>
          <p:txBody>
            <a:bodyPr wrap="none" rtlCol="0">
              <a:spAutoFit/>
            </a:bodyPr>
            <a:lstStyle/>
            <a:p>
              <a:r>
                <a:rPr lang="en-GB" b="0" dirty="0">
                  <a:solidFill>
                    <a:schemeClr val="tx1">
                      <a:lumMod val="50000"/>
                    </a:schemeClr>
                  </a:solidFill>
                  <a:effectLst>
                    <a:outerShdw blurRad="50800" dist="38100" dir="2700000" algn="tl" rotWithShape="0">
                      <a:srgbClr val="000000">
                        <a:alpha val="43000"/>
                      </a:srgbClr>
                    </a:outerShdw>
                  </a:effectLst>
                </a:rPr>
                <a:t>Enactive</a:t>
              </a:r>
            </a:p>
          </p:txBody>
        </p:sp>
      </p:grpSp>
      <p:grpSp>
        <p:nvGrpSpPr>
          <p:cNvPr id="6" name="Group 5"/>
          <p:cNvGrpSpPr/>
          <p:nvPr/>
        </p:nvGrpSpPr>
        <p:grpSpPr>
          <a:xfrm>
            <a:off x="2844800" y="2761764"/>
            <a:ext cx="2362200" cy="1670536"/>
            <a:chOff x="2844800" y="2761764"/>
            <a:chExt cx="2362200" cy="1670536"/>
          </a:xfrm>
        </p:grpSpPr>
        <p:sp>
          <p:nvSpPr>
            <p:cNvPr id="12293" name="AutoShape 5"/>
            <p:cNvSpPr>
              <a:spLocks/>
            </p:cNvSpPr>
            <p:nvPr/>
          </p:nvSpPr>
          <p:spPr bwMode="auto">
            <a:xfrm>
              <a:off x="3594100" y="3352800"/>
              <a:ext cx="1612900" cy="1079500"/>
            </a:xfrm>
            <a:prstGeom prst="roundRect">
              <a:avLst>
                <a:gd name="adj" fmla="val 17644"/>
              </a:avLst>
            </a:prstGeom>
            <a:solidFill>
              <a:srgbClr val="800000"/>
            </a:solidFill>
            <a:ln>
              <a:noFill/>
            </a:ln>
          </p:spPr>
          <p:txBody>
            <a:bodyPr lIns="0" tIns="0" rIns="0" bIns="0"/>
            <a:lstStyle/>
            <a:p>
              <a:endParaRPr lang="en-GB">
                <a:solidFill>
                  <a:schemeClr val="tx1">
                    <a:lumMod val="50000"/>
                  </a:schemeClr>
                </a:solidFill>
              </a:endParaRPr>
            </a:p>
          </p:txBody>
        </p:sp>
        <p:sp>
          <p:nvSpPr>
            <p:cNvPr id="12303" name="Rectangle 15"/>
            <p:cNvSpPr>
              <a:spLocks/>
            </p:cNvSpPr>
            <p:nvPr/>
          </p:nvSpPr>
          <p:spPr bwMode="auto">
            <a:xfrm>
              <a:off x="3787775" y="3664406"/>
              <a:ext cx="1136726" cy="430887"/>
            </a:xfrm>
            <a:prstGeom prst="rect">
              <a:avLst/>
            </a:prstGeom>
            <a:noFill/>
            <a:ln>
              <a:noFill/>
            </a:ln>
            <a:effectLst>
              <a:outerShdw blurRad="254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Mental</a:t>
              </a:r>
            </a:p>
          </p:txBody>
        </p:sp>
        <p:sp>
          <p:nvSpPr>
            <p:cNvPr id="12309" name="AutoShape 21"/>
            <p:cNvSpPr>
              <a:spLocks/>
            </p:cNvSpPr>
            <p:nvPr/>
          </p:nvSpPr>
          <p:spPr bwMode="auto">
            <a:xfrm>
              <a:off x="2844800" y="3721100"/>
              <a:ext cx="723900" cy="533400"/>
            </a:xfrm>
            <a:prstGeom prst="rightArrow">
              <a:avLst>
                <a:gd name="adj1" fmla="val 32000"/>
                <a:gd name="adj2" fmla="val 104764"/>
              </a:avLst>
            </a:prstGeom>
            <a:solidFill>
              <a:schemeClr val="tx1"/>
            </a:solidFill>
            <a:ln w="50800" cap="flat">
              <a:solidFill>
                <a:srgbClr val="000080"/>
              </a:solidFill>
              <a:miter lim="800000"/>
              <a:headEnd type="none" w="med" len="med"/>
              <a:tailEnd type="none" w="med" len="med"/>
            </a:ln>
          </p:spPr>
          <p:txBody>
            <a:bodyPr lIns="0" tIns="0" rIns="0" bIns="0"/>
            <a:lstStyle/>
            <a:p>
              <a:endParaRPr lang="en-GB">
                <a:solidFill>
                  <a:schemeClr val="tx1">
                    <a:lumMod val="50000"/>
                  </a:schemeClr>
                </a:solidFill>
              </a:endParaRPr>
            </a:p>
          </p:txBody>
        </p:sp>
        <p:sp>
          <p:nvSpPr>
            <p:cNvPr id="36" name="TextBox 35"/>
            <p:cNvSpPr txBox="1"/>
            <p:nvPr/>
          </p:nvSpPr>
          <p:spPr>
            <a:xfrm>
              <a:off x="3779912" y="2761764"/>
              <a:ext cx="1134521" cy="523220"/>
            </a:xfrm>
            <a:prstGeom prst="rect">
              <a:avLst/>
            </a:prstGeom>
            <a:noFill/>
          </p:spPr>
          <p:txBody>
            <a:bodyPr wrap="none" rtlCol="0">
              <a:spAutoFit/>
            </a:bodyPr>
            <a:lstStyle/>
            <a:p>
              <a:r>
                <a:rPr lang="en-GB" b="0" dirty="0">
                  <a:solidFill>
                    <a:schemeClr val="tx1">
                      <a:lumMod val="50000"/>
                    </a:schemeClr>
                  </a:solidFill>
                  <a:effectLst>
                    <a:outerShdw blurRad="50800" dist="38100" dir="2700000" algn="tl" rotWithShape="0">
                      <a:srgbClr val="000000">
                        <a:alpha val="43000"/>
                      </a:srgbClr>
                    </a:outerShdw>
                  </a:effectLst>
                </a:rPr>
                <a:t>Iconic</a:t>
              </a:r>
            </a:p>
          </p:txBody>
        </p:sp>
      </p:grpSp>
      <p:grpSp>
        <p:nvGrpSpPr>
          <p:cNvPr id="7" name="Group 6"/>
          <p:cNvGrpSpPr/>
          <p:nvPr/>
        </p:nvGrpSpPr>
        <p:grpSpPr>
          <a:xfrm>
            <a:off x="5270500" y="2780928"/>
            <a:ext cx="3492500" cy="1664072"/>
            <a:chOff x="5270500" y="2780928"/>
            <a:chExt cx="3492500" cy="1664072"/>
          </a:xfrm>
        </p:grpSpPr>
        <p:sp>
          <p:nvSpPr>
            <p:cNvPr id="12289" name="AutoShape 1"/>
            <p:cNvSpPr>
              <a:spLocks/>
            </p:cNvSpPr>
            <p:nvPr/>
          </p:nvSpPr>
          <p:spPr bwMode="auto">
            <a:xfrm>
              <a:off x="6108700" y="3365500"/>
              <a:ext cx="2654300" cy="1079500"/>
            </a:xfrm>
            <a:prstGeom prst="roundRect">
              <a:avLst>
                <a:gd name="adj" fmla="val 17644"/>
              </a:avLst>
            </a:prstGeom>
            <a:solidFill>
              <a:srgbClr val="800000"/>
            </a:solidFill>
            <a:ln>
              <a:noFill/>
            </a:ln>
          </p:spPr>
          <p:txBody>
            <a:bodyPr lIns="0" tIns="0" rIns="0" bIns="0"/>
            <a:lstStyle/>
            <a:p>
              <a:endParaRPr lang="en-GB">
                <a:solidFill>
                  <a:schemeClr val="tx1">
                    <a:lumMod val="50000"/>
                  </a:schemeClr>
                </a:solidFill>
              </a:endParaRPr>
            </a:p>
          </p:txBody>
        </p:sp>
        <p:sp>
          <p:nvSpPr>
            <p:cNvPr id="12304" name="Rectangle 16"/>
            <p:cNvSpPr>
              <a:spLocks/>
            </p:cNvSpPr>
            <p:nvPr/>
          </p:nvSpPr>
          <p:spPr bwMode="auto">
            <a:xfrm>
              <a:off x="6202363" y="3474363"/>
              <a:ext cx="2493665" cy="861774"/>
            </a:xfrm>
            <a:prstGeom prst="rect">
              <a:avLst/>
            </a:prstGeom>
            <a:noFill/>
            <a:ln>
              <a:noFill/>
            </a:ln>
            <a:effectLst>
              <a:outerShdw blurRad="254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Symbolic</a:t>
              </a:r>
              <a:b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br>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(Mathematical)</a:t>
              </a:r>
            </a:p>
          </p:txBody>
        </p:sp>
        <p:sp>
          <p:nvSpPr>
            <p:cNvPr id="12310" name="AutoShape 22"/>
            <p:cNvSpPr>
              <a:spLocks/>
            </p:cNvSpPr>
            <p:nvPr/>
          </p:nvSpPr>
          <p:spPr bwMode="auto">
            <a:xfrm>
              <a:off x="5270500" y="3721100"/>
              <a:ext cx="723900" cy="533400"/>
            </a:xfrm>
            <a:prstGeom prst="rightArrow">
              <a:avLst>
                <a:gd name="adj1" fmla="val 32000"/>
                <a:gd name="adj2" fmla="val 104764"/>
              </a:avLst>
            </a:prstGeom>
            <a:solidFill>
              <a:schemeClr val="tx1"/>
            </a:solidFill>
            <a:ln w="50800" cap="flat">
              <a:solidFill>
                <a:srgbClr val="000080"/>
              </a:solidFill>
              <a:miter lim="800000"/>
              <a:headEnd type="none" w="med" len="med"/>
              <a:tailEnd type="none" w="med" len="med"/>
            </a:ln>
          </p:spPr>
          <p:txBody>
            <a:bodyPr lIns="0" tIns="0" rIns="0" bIns="0"/>
            <a:lstStyle/>
            <a:p>
              <a:endParaRPr lang="en-GB">
                <a:solidFill>
                  <a:schemeClr val="tx1">
                    <a:lumMod val="50000"/>
                  </a:schemeClr>
                </a:solidFill>
              </a:endParaRPr>
            </a:p>
          </p:txBody>
        </p:sp>
        <p:sp>
          <p:nvSpPr>
            <p:cNvPr id="37" name="TextBox 36"/>
            <p:cNvSpPr txBox="1"/>
            <p:nvPr/>
          </p:nvSpPr>
          <p:spPr>
            <a:xfrm>
              <a:off x="6588224" y="2780928"/>
              <a:ext cx="1578898" cy="523220"/>
            </a:xfrm>
            <a:prstGeom prst="rect">
              <a:avLst/>
            </a:prstGeom>
            <a:noFill/>
          </p:spPr>
          <p:txBody>
            <a:bodyPr wrap="none" rtlCol="0">
              <a:spAutoFit/>
            </a:bodyPr>
            <a:lstStyle/>
            <a:p>
              <a:r>
                <a:rPr lang="en-GB" b="0" dirty="0">
                  <a:solidFill>
                    <a:schemeClr val="tx1">
                      <a:lumMod val="50000"/>
                    </a:schemeClr>
                  </a:solidFill>
                  <a:effectLst>
                    <a:outerShdw blurRad="50800" dist="38100" dir="2700000" algn="tl" rotWithShape="0">
                      <a:srgbClr val="000000">
                        <a:alpha val="43000"/>
                      </a:srgbClr>
                    </a:outerShdw>
                  </a:effectLst>
                </a:rPr>
                <a:t>Symbolic</a:t>
              </a:r>
            </a:p>
          </p:txBody>
        </p:sp>
      </p:grpSp>
      <p:sp>
        <p:nvSpPr>
          <p:cNvPr id="4" name="Rectangle 3"/>
          <p:cNvSpPr/>
          <p:nvPr/>
        </p:nvSpPr>
        <p:spPr>
          <a:xfrm>
            <a:off x="395536" y="836712"/>
            <a:ext cx="4572000" cy="1384995"/>
          </a:xfrm>
          <a:prstGeom prst="rect">
            <a:avLst/>
          </a:prstGeom>
        </p:spPr>
        <p:txBody>
          <a:bodyPr>
            <a:spAutoFit/>
          </a:bodyPr>
          <a:lstStyle/>
          <a:p>
            <a:pPr marL="457200" indent="-457200">
              <a:buFont typeface="Wingdings" charset="2"/>
              <a:buChar char="v"/>
            </a:pPr>
            <a:r>
              <a:rPr lang="en-US" b="0">
                <a:solidFill>
                  <a:srgbClr val="0000D5"/>
                </a:solidFill>
                <a:effectLst>
                  <a:outerShdw blurRad="50800" dist="38100" dir="2700000" algn="tl" rotWithShape="0">
                    <a:srgbClr val="000000">
                      <a:alpha val="43000"/>
                    </a:srgbClr>
                  </a:outerShdw>
                </a:effectLst>
              </a:rPr>
              <a:t>Material</a:t>
            </a:r>
          </a:p>
          <a:p>
            <a:pPr marL="457200" indent="-457200">
              <a:buFont typeface="Wingdings" charset="2"/>
              <a:buChar char="v"/>
            </a:pPr>
            <a:r>
              <a:rPr lang="en-US" b="0">
                <a:solidFill>
                  <a:srgbClr val="0000D5"/>
                </a:solidFill>
                <a:effectLst>
                  <a:outerShdw blurRad="50800" dist="38100" dir="2700000" algn="tl" rotWithShape="0">
                    <a:srgbClr val="000000">
                      <a:alpha val="43000"/>
                    </a:srgbClr>
                  </a:outerShdw>
                </a:effectLst>
              </a:rPr>
              <a:t>Mental</a:t>
            </a:r>
          </a:p>
          <a:p>
            <a:pPr marL="457200" indent="-457200">
              <a:buFont typeface="Wingdings" charset="2"/>
              <a:buChar char="v"/>
            </a:pPr>
            <a:r>
              <a:rPr lang="en-US" b="0">
                <a:solidFill>
                  <a:srgbClr val="0000D5"/>
                </a:solidFill>
                <a:effectLst>
                  <a:outerShdw blurRad="50800" dist="38100" dir="2700000" algn="tl" rotWithShape="0">
                    <a:srgbClr val="000000">
                      <a:alpha val="43000"/>
                    </a:srgbClr>
                  </a:outerShdw>
                </a:effectLst>
              </a:rPr>
              <a:t>Symbolic</a:t>
            </a:r>
          </a:p>
        </p:txBody>
      </p:sp>
      <p:grpSp>
        <p:nvGrpSpPr>
          <p:cNvPr id="8" name="Group 7"/>
          <p:cNvGrpSpPr/>
          <p:nvPr/>
        </p:nvGrpSpPr>
        <p:grpSpPr>
          <a:xfrm>
            <a:off x="6134100" y="4221088"/>
            <a:ext cx="2654300" cy="1506612"/>
            <a:chOff x="6134100" y="4221088"/>
            <a:chExt cx="2654300" cy="1506612"/>
          </a:xfrm>
        </p:grpSpPr>
        <p:sp>
          <p:nvSpPr>
            <p:cNvPr id="12290" name="AutoShape 2"/>
            <p:cNvSpPr>
              <a:spLocks/>
            </p:cNvSpPr>
            <p:nvPr/>
          </p:nvSpPr>
          <p:spPr bwMode="auto">
            <a:xfrm>
              <a:off x="6134100" y="4648200"/>
              <a:ext cx="2654300" cy="1079500"/>
            </a:xfrm>
            <a:prstGeom prst="roundRect">
              <a:avLst>
                <a:gd name="adj" fmla="val 17644"/>
              </a:avLst>
            </a:prstGeom>
            <a:solidFill>
              <a:srgbClr val="800000"/>
            </a:solidFill>
            <a:ln>
              <a:noFill/>
            </a:ln>
          </p:spPr>
          <p:txBody>
            <a:bodyPr lIns="0" tIns="0" rIns="0" bIns="0"/>
            <a:lstStyle/>
            <a:p>
              <a:endParaRPr lang="en-GB"/>
            </a:p>
          </p:txBody>
        </p:sp>
        <p:sp>
          <p:nvSpPr>
            <p:cNvPr id="12307" name="Rectangle 19"/>
            <p:cNvSpPr>
              <a:spLocks/>
            </p:cNvSpPr>
            <p:nvPr/>
          </p:nvSpPr>
          <p:spPr bwMode="auto">
            <a:xfrm>
              <a:off x="6240463" y="4757063"/>
              <a:ext cx="2493665" cy="861774"/>
            </a:xfrm>
            <a:prstGeom prst="rect">
              <a:avLst/>
            </a:prstGeom>
            <a:noFill/>
            <a:ln>
              <a:noFill/>
            </a:ln>
            <a:effectLst>
              <a:outerShdw blurRad="25400" dist="635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Symbolic</a:t>
              </a:r>
              <a:r>
                <a:rPr lang="en-US" sz="2800">
                  <a:solidFill>
                    <a:srgbClr val="FFFF00"/>
                  </a:solidFill>
                  <a:effectLst>
                    <a:outerShdw blurRad="12700" dist="25400" dir="2700000" algn="tl">
                      <a:srgbClr val="000000"/>
                    </a:outerShdw>
                  </a:effectLst>
                  <a:latin typeface="Chalkboard" charset="0"/>
                  <a:ea typeface="ＭＳ Ｐゴシック" charset="0"/>
                  <a:cs typeface="Chalkboard" charset="0"/>
                  <a:sym typeface="Chalkboard" charset="0"/>
                </a:rPr>
                <a:t/>
              </a:r>
              <a:br>
                <a:rPr lang="en-US" sz="2800">
                  <a:solidFill>
                    <a:srgbClr val="FFFF00"/>
                  </a:solidFill>
                  <a:effectLst>
                    <a:outerShdw blurRad="12700" dist="25400" dir="2700000" algn="tl">
                      <a:srgbClr val="000000"/>
                    </a:outerShdw>
                  </a:effectLst>
                  <a:latin typeface="Chalkboard" charset="0"/>
                  <a:ea typeface="ＭＳ Ｐゴシック" charset="0"/>
                  <a:cs typeface="Chalkboard" charset="0"/>
                  <a:sym typeface="Chalkboard" charset="0"/>
                </a:rPr>
              </a:br>
              <a:r>
                <a:rPr lang="en-US" sz="2800">
                  <a:solidFill>
                    <a:srgbClr val="FFFF00"/>
                  </a:solidFill>
                  <a:effectLst>
                    <a:outerShdw blurRad="12700" dist="25400" dir="2700000" algn="tl">
                      <a:srgbClr val="000000"/>
                    </a:outerShdw>
                  </a:effectLst>
                  <a:latin typeface="Chalkboard" charset="0"/>
                  <a:ea typeface="ＭＳ Ｐゴシック" charset="0"/>
                  <a:cs typeface="Chalkboard" charset="0"/>
                  <a:sym typeface="Chalkboard" charset="0"/>
                </a:rPr>
                <a:t>(</a:t>
              </a:r>
              <a:r>
                <a:rPr lang="en-US" sz="2800">
                  <a:solidFill>
                    <a:srgbClr val="FFFF99"/>
                  </a:solidFill>
                  <a:effectLst>
                    <a:outerShdw blurRad="12700" dist="25400" dir="2700000" algn="tl">
                      <a:srgbClr val="000000"/>
                    </a:outerShdw>
                  </a:effectLst>
                  <a:latin typeface="Chalkboard" charset="0"/>
                  <a:ea typeface="ＭＳ Ｐゴシック" charset="0"/>
                  <a:cs typeface="Chalkboard" charset="0"/>
                  <a:sym typeface="Chalkboard" charset="0"/>
                </a:rPr>
                <a:t>Mathematical</a:t>
              </a:r>
              <a:r>
                <a:rPr lang="en-US" sz="2800">
                  <a:solidFill>
                    <a:srgbClr val="FFFF00"/>
                  </a:solidFill>
                  <a:effectLst>
                    <a:outerShdw blurRad="12700" dist="25400" dir="2700000" algn="tl">
                      <a:srgbClr val="000000"/>
                    </a:outerShdw>
                  </a:effectLst>
                  <a:latin typeface="Chalkboard" charset="0"/>
                  <a:ea typeface="ＭＳ Ｐゴシック" charset="0"/>
                  <a:cs typeface="Chalkboard" charset="0"/>
                  <a:sym typeface="Chalkboard" charset="0"/>
                </a:rPr>
                <a:t>)</a:t>
              </a:r>
            </a:p>
          </p:txBody>
        </p:sp>
        <p:sp>
          <p:nvSpPr>
            <p:cNvPr id="12316" name="Line 28"/>
            <p:cNvSpPr>
              <a:spLocks noChangeShapeType="1"/>
            </p:cNvSpPr>
            <p:nvPr/>
          </p:nvSpPr>
          <p:spPr bwMode="auto">
            <a:xfrm rot="10800000" flipH="1">
              <a:off x="8748464" y="4221088"/>
              <a:ext cx="0" cy="609600"/>
            </a:xfrm>
            <a:prstGeom prst="line">
              <a:avLst/>
            </a:prstGeom>
            <a:noFill/>
            <a:ln w="1143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grpSp>
    </p:spTree>
    <p:extLst>
      <p:ext uri="{BB962C8B-B14F-4D97-AF65-F5344CB8AC3E}">
        <p14:creationId xmlns:p14="http://schemas.microsoft.com/office/powerpoint/2010/main" val="119216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Spondent Teaching</a:t>
            </a:r>
          </a:p>
        </p:txBody>
      </p:sp>
      <p:sp>
        <p:nvSpPr>
          <p:cNvPr id="3" name="Content Placeholder 2"/>
          <p:cNvSpPr>
            <a:spLocks noGrp="1"/>
          </p:cNvSpPr>
          <p:nvPr>
            <p:ph idx="1"/>
          </p:nvPr>
        </p:nvSpPr>
        <p:spPr/>
        <p:txBody>
          <a:bodyPr/>
          <a:lstStyle/>
          <a:p>
            <a:r>
              <a:rPr lang="en-GB"/>
              <a:t>Re-sponding to students in real time or soon thereafter</a:t>
            </a:r>
          </a:p>
          <a:p>
            <a:pPr lvl="1"/>
            <a:r>
              <a:rPr lang="en-GB"/>
              <a:t>Listening-to not listening-for</a:t>
            </a:r>
          </a:p>
          <a:p>
            <a:pPr lvl="1"/>
            <a:r>
              <a:rPr lang="en-GB"/>
              <a:t>Entering-in as well as Dragging-in</a:t>
            </a:r>
          </a:p>
          <a:p>
            <a:pPr lvl="1"/>
            <a:r>
              <a:rPr lang="en-GB"/>
              <a:t>Experiencing parallel struggles as a re-minder</a:t>
            </a:r>
          </a:p>
          <a:p>
            <a:r>
              <a:rPr lang="en-GB"/>
              <a:t>Re-sponsible as a teacher … able to justify choices </a:t>
            </a:r>
          </a:p>
          <a:p>
            <a:pPr lvl="1"/>
            <a:r>
              <a:rPr lang="en-GB"/>
              <a:t>of topics, </a:t>
            </a:r>
          </a:p>
          <a:p>
            <a:pPr lvl="1"/>
            <a:r>
              <a:rPr lang="en-GB"/>
              <a:t>of tasks,</a:t>
            </a:r>
          </a:p>
          <a:p>
            <a:pPr lvl="1"/>
            <a:r>
              <a:rPr lang="en-GB"/>
              <a:t>of modes of interaction with students</a:t>
            </a:r>
          </a:p>
        </p:txBody>
      </p:sp>
    </p:spTree>
    <p:extLst>
      <p:ext uri="{BB962C8B-B14F-4D97-AF65-F5344CB8AC3E}">
        <p14:creationId xmlns:p14="http://schemas.microsoft.com/office/powerpoint/2010/main" val="12522452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6" y="5157192"/>
            <a:ext cx="4536504" cy="1200328"/>
          </a:xfrm>
          <a:prstGeom prst="rect">
            <a:avLst/>
          </a:prstGeom>
          <a:solidFill>
            <a:schemeClr val="tx2"/>
          </a:solidFill>
        </p:spPr>
        <p:txBody>
          <a:bodyPr wrap="square" rtlCol="0">
            <a:spAutoFit/>
          </a:bodyPr>
          <a:lstStyle/>
          <a:p>
            <a:r>
              <a:rPr lang="en-GB" sz="2400" b="0">
                <a:solidFill>
                  <a:schemeClr val="accent5">
                    <a:lumMod val="25000"/>
                  </a:schemeClr>
                </a:solidFill>
              </a:rPr>
              <a:t>It is not the task that is rich</a:t>
            </a:r>
            <a:br>
              <a:rPr lang="en-GB" sz="2400" b="0">
                <a:solidFill>
                  <a:schemeClr val="accent5">
                    <a:lumMod val="25000"/>
                  </a:schemeClr>
                </a:solidFill>
              </a:rPr>
            </a:br>
            <a:r>
              <a:rPr lang="en-GB" sz="2400" b="0">
                <a:solidFill>
                  <a:schemeClr val="accent5">
                    <a:lumMod val="25000"/>
                  </a:schemeClr>
                </a:solidFill>
              </a:rPr>
              <a:t>bbut the way the task is used that is rich</a:t>
            </a:r>
          </a:p>
        </p:txBody>
      </p:sp>
      <p:sp>
        <p:nvSpPr>
          <p:cNvPr id="2" name="Title 1"/>
          <p:cNvSpPr>
            <a:spLocks noGrp="1"/>
          </p:cNvSpPr>
          <p:nvPr>
            <p:ph type="title"/>
          </p:nvPr>
        </p:nvSpPr>
        <p:spPr/>
        <p:txBody>
          <a:bodyPr/>
          <a:lstStyle/>
          <a:p>
            <a:r>
              <a:rPr lang="en-GB"/>
              <a:t>Task Design &amp; Use</a:t>
            </a:r>
          </a:p>
        </p:txBody>
      </p:sp>
      <p:sp>
        <p:nvSpPr>
          <p:cNvPr id="8" name="Rounded Rectangle 7">
            <a:hlinkClick r:id="rId2" action="ppaction://hlinksldjump"/>
          </p:cNvPr>
          <p:cNvSpPr/>
          <p:nvPr/>
        </p:nvSpPr>
        <p:spPr bwMode="auto">
          <a:xfrm>
            <a:off x="2483768" y="4509120"/>
            <a:ext cx="1368152" cy="504056"/>
          </a:xfrm>
          <a:prstGeom prst="roundRect">
            <a:avLst/>
          </a:prstGeom>
          <a:solidFill>
            <a:srgbClr val="008000"/>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tx2"/>
                </a:solidFill>
                <a:latin typeface="Chalkboard" pitchFamily="-111" charset="0"/>
              </a:rPr>
              <a:t>7 phases</a:t>
            </a:r>
            <a:endParaRPr kumimoji="0" lang="en-GB" sz="2000" b="0" i="0" u="none" strike="noStrike" cap="none" normalizeH="0" baseline="0">
              <a:ln>
                <a:noFill/>
              </a:ln>
              <a:solidFill>
                <a:schemeClr val="tx2"/>
              </a:solidFill>
              <a:latin typeface="Chalkboard" pitchFamily="-111" charset="0"/>
            </a:endParaRPr>
          </a:p>
        </p:txBody>
      </p:sp>
      <p:sp>
        <p:nvSpPr>
          <p:cNvPr id="9" name="Rounded Rectangle 8"/>
          <p:cNvSpPr/>
          <p:nvPr/>
        </p:nvSpPr>
        <p:spPr bwMode="auto">
          <a:xfrm>
            <a:off x="1259632" y="1484784"/>
            <a:ext cx="1440160" cy="576064"/>
          </a:xfrm>
          <a:prstGeom prst="roundRect">
            <a:avLst/>
          </a:prstGeom>
          <a:solidFill>
            <a:schemeClr val="bg1">
              <a:lumMod val="20000"/>
              <a:lumOff val="8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chemeClr val="bg1">
                    <a:lumMod val="50000"/>
                  </a:schemeClr>
                </a:solidFill>
                <a:latin typeface="Chalkboard" pitchFamily="-111" charset="0"/>
              </a:rPr>
              <a:t>Potential</a:t>
            </a:r>
          </a:p>
        </p:txBody>
      </p:sp>
      <p:sp>
        <p:nvSpPr>
          <p:cNvPr id="12" name="Rounded Rectangle 11">
            <a:hlinkClick r:id="rId3" action="ppaction://hlinksldjump"/>
          </p:cNvPr>
          <p:cNvSpPr/>
          <p:nvPr/>
        </p:nvSpPr>
        <p:spPr bwMode="auto">
          <a:xfrm>
            <a:off x="182317" y="2204864"/>
            <a:ext cx="1869403" cy="864096"/>
          </a:xfrm>
          <a:prstGeom prst="roundRect">
            <a:avLst/>
          </a:prstGeom>
          <a:solidFill>
            <a:schemeClr val="tx1">
              <a:lumMod val="40000"/>
              <a:lumOff val="60000"/>
            </a:schemeClr>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Structure </a:t>
            </a:r>
            <a:br>
              <a:rPr lang="en-GB" sz="2400" b="0">
                <a:solidFill>
                  <a:schemeClr val="accent3">
                    <a:lumMod val="50000"/>
                  </a:schemeClr>
                </a:solidFill>
                <a:latin typeface="Chalkboard" pitchFamily="-111" charset="0"/>
              </a:rPr>
            </a:br>
            <a:r>
              <a:rPr lang="en-GB" sz="2400" b="0">
                <a:solidFill>
                  <a:schemeClr val="accent3">
                    <a:lumMod val="50000"/>
                  </a:schemeClr>
                </a:solidFill>
                <a:latin typeface="Chalkboard" pitchFamily="-111" charset="0"/>
              </a:rPr>
              <a:t>of a Topic</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13" name="Rounded Rectangle 12"/>
          <p:cNvSpPr/>
          <p:nvPr/>
        </p:nvSpPr>
        <p:spPr bwMode="auto">
          <a:xfrm>
            <a:off x="4211960" y="3645024"/>
            <a:ext cx="1872208"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Interaction</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19" name="Rounded Rectangle 18"/>
          <p:cNvSpPr/>
          <p:nvPr/>
        </p:nvSpPr>
        <p:spPr bwMode="auto">
          <a:xfrm>
            <a:off x="6948264" y="2420888"/>
            <a:ext cx="2160240" cy="1008112"/>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Effectiveness of actions</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23" name="Rounded Rectangle 22">
            <a:hlinkClick r:id="rId4" action="ppaction://hlinksldjump"/>
          </p:cNvPr>
          <p:cNvSpPr/>
          <p:nvPr/>
        </p:nvSpPr>
        <p:spPr bwMode="auto">
          <a:xfrm>
            <a:off x="2339752" y="3284984"/>
            <a:ext cx="1656184" cy="864096"/>
          </a:xfrm>
          <a:prstGeom prst="roundRect">
            <a:avLst/>
          </a:prstGeom>
          <a:solidFill>
            <a:schemeClr val="tx1">
              <a:lumMod val="40000"/>
              <a:lumOff val="60000"/>
            </a:schemeClr>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chemeClr val="accent3">
                    <a:lumMod val="50000"/>
                  </a:schemeClr>
                </a:solidFill>
                <a:latin typeface="Chalkboard" pitchFamily="-111" charset="0"/>
              </a:rPr>
              <a:t>Inner &amp; Outer</a:t>
            </a:r>
          </a:p>
        </p:txBody>
      </p:sp>
      <p:sp>
        <p:nvSpPr>
          <p:cNvPr id="25" name="Rounded Rectangle 24"/>
          <p:cNvSpPr/>
          <p:nvPr/>
        </p:nvSpPr>
        <p:spPr bwMode="auto">
          <a:xfrm>
            <a:off x="4139952" y="4509120"/>
            <a:ext cx="1152128" cy="576064"/>
          </a:xfrm>
          <a:prstGeom prst="roundRect">
            <a:avLst/>
          </a:prstGeom>
          <a:solidFill>
            <a:srgbClr val="008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tx2"/>
                </a:solidFill>
                <a:latin typeface="Chalkboard" pitchFamily="-111" charset="0"/>
              </a:rPr>
              <a:t>Teacher</a:t>
            </a:r>
            <a:endParaRPr kumimoji="0" lang="en-GB" sz="2000" b="0" i="0" u="none" strike="noStrike" cap="none" normalizeH="0" baseline="0">
              <a:ln>
                <a:noFill/>
              </a:ln>
              <a:solidFill>
                <a:schemeClr val="tx2"/>
              </a:solidFill>
              <a:latin typeface="Chalkboard" pitchFamily="-111" charset="0"/>
            </a:endParaRPr>
          </a:p>
        </p:txBody>
      </p:sp>
      <p:sp>
        <p:nvSpPr>
          <p:cNvPr id="26" name="Rounded Rectangle 25">
            <a:hlinkClick r:id="rId5" action="ppaction://hlinksldjump"/>
          </p:cNvPr>
          <p:cNvSpPr/>
          <p:nvPr/>
        </p:nvSpPr>
        <p:spPr bwMode="auto">
          <a:xfrm>
            <a:off x="6084168" y="5517232"/>
            <a:ext cx="936104" cy="504056"/>
          </a:xfrm>
          <a:prstGeom prst="roundRect">
            <a:avLst/>
          </a:prstGeom>
          <a:solidFill>
            <a:srgbClr val="CCFF66"/>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accent3">
                    <a:lumMod val="10000"/>
                  </a:schemeClr>
                </a:solidFill>
                <a:latin typeface="Chalkboard" pitchFamily="-111" charset="0"/>
              </a:rPr>
              <a:t>Roles</a:t>
            </a:r>
            <a:endParaRPr kumimoji="0" lang="en-GB" sz="2000" b="0" i="0" u="none" strike="noStrike" cap="none" normalizeH="0" baseline="0">
              <a:ln>
                <a:noFill/>
              </a:ln>
              <a:solidFill>
                <a:schemeClr val="accent3">
                  <a:lumMod val="10000"/>
                </a:schemeClr>
              </a:solidFill>
              <a:latin typeface="Chalkboard" pitchFamily="-111" charset="0"/>
            </a:endParaRPr>
          </a:p>
        </p:txBody>
      </p:sp>
      <p:sp>
        <p:nvSpPr>
          <p:cNvPr id="27" name="Rounded Rectangle 26">
            <a:hlinkClick r:id="rId6" action="ppaction://hlinksldjump"/>
          </p:cNvPr>
          <p:cNvSpPr/>
          <p:nvPr/>
        </p:nvSpPr>
        <p:spPr bwMode="auto">
          <a:xfrm>
            <a:off x="467544" y="3429000"/>
            <a:ext cx="1152128" cy="576064"/>
          </a:xfrm>
          <a:prstGeom prst="roundRect">
            <a:avLst/>
          </a:prstGeom>
          <a:solidFill>
            <a:srgbClr val="008000"/>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tx2"/>
                </a:solidFill>
                <a:latin typeface="Chalkboard" pitchFamily="-111" charset="0"/>
              </a:rPr>
              <a:t>3 Only’s</a:t>
            </a:r>
            <a:endParaRPr kumimoji="0" lang="en-GB" sz="2000" b="0" i="0" u="none" strike="noStrike" cap="none" normalizeH="0" baseline="0">
              <a:ln>
                <a:noFill/>
              </a:ln>
              <a:solidFill>
                <a:schemeClr val="tx2"/>
              </a:solidFill>
              <a:latin typeface="Chalkboard" pitchFamily="-111" charset="0"/>
            </a:endParaRPr>
          </a:p>
        </p:txBody>
      </p:sp>
      <p:sp>
        <p:nvSpPr>
          <p:cNvPr id="28" name="Rounded Rectangle 27">
            <a:hlinkClick r:id="rId7" action="ppaction://hlinksldjump"/>
          </p:cNvPr>
          <p:cNvSpPr/>
          <p:nvPr/>
        </p:nvSpPr>
        <p:spPr bwMode="auto">
          <a:xfrm>
            <a:off x="2339752" y="2348880"/>
            <a:ext cx="1656184" cy="576064"/>
          </a:xfrm>
          <a:prstGeom prst="roundRect">
            <a:avLst/>
          </a:prstGeom>
          <a:solidFill>
            <a:schemeClr val="tx1">
              <a:lumMod val="40000"/>
              <a:lumOff val="60000"/>
            </a:schemeClr>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FF"/>
                </a:solidFill>
                <a:latin typeface="Chalkboard" pitchFamily="-111" charset="0"/>
              </a:rPr>
              <a:t>Challenge</a:t>
            </a:r>
          </a:p>
        </p:txBody>
      </p:sp>
      <p:grpSp>
        <p:nvGrpSpPr>
          <p:cNvPr id="77" name="Group 76"/>
          <p:cNvGrpSpPr/>
          <p:nvPr/>
        </p:nvGrpSpPr>
        <p:grpSpPr>
          <a:xfrm>
            <a:off x="467544" y="620688"/>
            <a:ext cx="8424936" cy="1386154"/>
            <a:chOff x="467544" y="620688"/>
            <a:chExt cx="8424936" cy="1386154"/>
          </a:xfrm>
        </p:grpSpPr>
        <p:sp>
          <p:nvSpPr>
            <p:cNvPr id="6" name="Rounded Rectangle 5"/>
            <p:cNvSpPr/>
            <p:nvPr/>
          </p:nvSpPr>
          <p:spPr bwMode="auto">
            <a:xfrm>
              <a:off x="4427984" y="1268760"/>
              <a:ext cx="1367713" cy="504056"/>
            </a:xfrm>
            <a:prstGeom prst="round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rgbClr val="000000"/>
                  </a:solidFill>
                  <a:latin typeface="Chalkboard" pitchFamily="-111" charset="0"/>
                </a:rPr>
                <a:t>Activity</a:t>
              </a:r>
              <a:endParaRPr kumimoji="0" lang="en-GB" sz="2400" b="0" i="0" u="none" strike="noStrike" cap="none" normalizeH="0" baseline="0">
                <a:ln>
                  <a:noFill/>
                </a:ln>
                <a:solidFill>
                  <a:srgbClr val="000000"/>
                </a:solidFill>
                <a:effectLst/>
                <a:latin typeface="Chalkboard" pitchFamily="-111" charset="0"/>
              </a:endParaRPr>
            </a:p>
          </p:txBody>
        </p:sp>
        <p:sp>
          <p:nvSpPr>
            <p:cNvPr id="7" name="Rounded Rectangle 6"/>
            <p:cNvSpPr/>
            <p:nvPr/>
          </p:nvSpPr>
          <p:spPr bwMode="auto">
            <a:xfrm>
              <a:off x="6807932" y="620688"/>
              <a:ext cx="2084548" cy="1386154"/>
            </a:xfrm>
            <a:prstGeom prst="round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rgbClr val="000000"/>
                  </a:solidFill>
                  <a:latin typeface="Chalkboard" pitchFamily="-111" charset="0"/>
                </a:rPr>
                <a:t>Re-flection</a:t>
              </a:r>
              <a:br>
                <a:rPr lang="en-GB" sz="2400" b="0">
                  <a:solidFill>
                    <a:srgbClr val="000000"/>
                  </a:solidFill>
                  <a:latin typeface="Chalkboard" pitchFamily="-111" charset="0"/>
                </a:rPr>
              </a:br>
              <a:r>
                <a:rPr lang="en-GB" sz="2400" b="0">
                  <a:solidFill>
                    <a:srgbClr val="000000"/>
                  </a:solidFill>
                  <a:latin typeface="Chalkboard" pitchFamily="-111" charset="0"/>
                </a:rPr>
                <a:t>&amp;</a:t>
              </a:r>
              <a:br>
                <a:rPr lang="en-GB" sz="2400" b="0">
                  <a:solidFill>
                    <a:srgbClr val="000000"/>
                  </a:solidFill>
                  <a:latin typeface="Chalkboard" pitchFamily="-111" charset="0"/>
                </a:rPr>
              </a:br>
              <a:r>
                <a:rPr lang="en-GB" sz="2400" b="0">
                  <a:solidFill>
                    <a:srgbClr val="000000"/>
                  </a:solidFill>
                  <a:latin typeface="Chalkboard" pitchFamily="-111" charset="0"/>
                </a:rPr>
                <a:t>Pro-flection</a:t>
              </a:r>
              <a:endParaRPr kumimoji="0" lang="en-GB" sz="2400" b="0" i="0" u="none" strike="noStrike" cap="none" normalizeH="0" baseline="0">
                <a:ln>
                  <a:noFill/>
                </a:ln>
                <a:solidFill>
                  <a:srgbClr val="000000"/>
                </a:solidFill>
                <a:effectLst/>
                <a:latin typeface="Chalkboard" pitchFamily="-111" charset="0"/>
              </a:endParaRPr>
            </a:p>
          </p:txBody>
        </p:sp>
        <p:sp>
          <p:nvSpPr>
            <p:cNvPr id="4" name="Rounded Rectangle 3"/>
            <p:cNvSpPr/>
            <p:nvPr/>
          </p:nvSpPr>
          <p:spPr bwMode="auto">
            <a:xfrm>
              <a:off x="467544" y="1052736"/>
              <a:ext cx="1367713" cy="504056"/>
            </a:xfrm>
            <a:prstGeom prst="round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00"/>
                  </a:solidFill>
                  <a:effectLst/>
                  <a:latin typeface="Chalkboard" pitchFamily="-111" charset="0"/>
                </a:rPr>
                <a:t>Content</a:t>
              </a:r>
            </a:p>
          </p:txBody>
        </p:sp>
        <p:sp>
          <p:nvSpPr>
            <p:cNvPr id="5" name="Rounded Rectangle 4"/>
            <p:cNvSpPr/>
            <p:nvPr/>
          </p:nvSpPr>
          <p:spPr bwMode="auto">
            <a:xfrm>
              <a:off x="2628223" y="1268760"/>
              <a:ext cx="1367713" cy="504056"/>
            </a:xfrm>
            <a:prstGeom prst="round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rgbClr val="000000"/>
                  </a:solidFill>
                  <a:latin typeface="Chalkboard" pitchFamily="-111" charset="0"/>
                </a:rPr>
                <a:t>Task</a:t>
              </a:r>
              <a:endParaRPr kumimoji="0" lang="en-GB" sz="2400" b="0" i="0" u="none" strike="noStrike" cap="none" normalizeH="0" baseline="0">
                <a:ln>
                  <a:noFill/>
                </a:ln>
                <a:solidFill>
                  <a:srgbClr val="000000"/>
                </a:solidFill>
                <a:effectLst/>
                <a:latin typeface="Chalkboard" pitchFamily="-111" charset="0"/>
              </a:endParaRPr>
            </a:p>
          </p:txBody>
        </p:sp>
      </p:grpSp>
      <p:cxnSp>
        <p:nvCxnSpPr>
          <p:cNvPr id="30" name="Straight Connector 29"/>
          <p:cNvCxnSpPr>
            <a:stCxn id="4" idx="2"/>
            <a:endCxn id="12" idx="0"/>
          </p:cNvCxnSpPr>
          <p:nvPr/>
        </p:nvCxnSpPr>
        <p:spPr bwMode="auto">
          <a:xfrm flipH="1">
            <a:off x="1117019" y="1556792"/>
            <a:ext cx="34382" cy="648072"/>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31" name="Straight Connector 30"/>
          <p:cNvCxnSpPr>
            <a:stCxn id="5" idx="2"/>
            <a:endCxn id="28" idx="0"/>
          </p:cNvCxnSpPr>
          <p:nvPr/>
        </p:nvCxnSpPr>
        <p:spPr bwMode="auto">
          <a:xfrm flipH="1">
            <a:off x="3167844" y="1772816"/>
            <a:ext cx="144236" cy="576064"/>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32" name="Straight Connector 31"/>
          <p:cNvCxnSpPr>
            <a:endCxn id="27" idx="0"/>
          </p:cNvCxnSpPr>
          <p:nvPr/>
        </p:nvCxnSpPr>
        <p:spPr bwMode="auto">
          <a:xfrm flipH="1">
            <a:off x="1043608" y="3068960"/>
            <a:ext cx="34382" cy="360040"/>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38" name="Straight Connector 37"/>
          <p:cNvCxnSpPr>
            <a:stCxn id="28" idx="2"/>
            <a:endCxn id="23" idx="0"/>
          </p:cNvCxnSpPr>
          <p:nvPr/>
        </p:nvCxnSpPr>
        <p:spPr bwMode="auto">
          <a:xfrm>
            <a:off x="3167844" y="2924944"/>
            <a:ext cx="0" cy="360040"/>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41" name="Straight Connector 40"/>
          <p:cNvCxnSpPr>
            <a:stCxn id="23" idx="2"/>
            <a:endCxn id="8" idx="0"/>
          </p:cNvCxnSpPr>
          <p:nvPr/>
        </p:nvCxnSpPr>
        <p:spPr bwMode="auto">
          <a:xfrm>
            <a:off x="3167844" y="4149080"/>
            <a:ext cx="0" cy="360040"/>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44" name="Straight Connector 43"/>
          <p:cNvCxnSpPr>
            <a:stCxn id="6" idx="2"/>
            <a:endCxn id="20" idx="0"/>
          </p:cNvCxnSpPr>
          <p:nvPr/>
        </p:nvCxnSpPr>
        <p:spPr bwMode="auto">
          <a:xfrm>
            <a:off x="5111841" y="1772816"/>
            <a:ext cx="756303" cy="216024"/>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47" name="Straight Connector 46"/>
          <p:cNvCxnSpPr>
            <a:stCxn id="6" idx="2"/>
            <a:endCxn id="13" idx="0"/>
          </p:cNvCxnSpPr>
          <p:nvPr/>
        </p:nvCxnSpPr>
        <p:spPr bwMode="auto">
          <a:xfrm>
            <a:off x="5111841" y="1772816"/>
            <a:ext cx="36223" cy="1872208"/>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sp>
        <p:nvSpPr>
          <p:cNvPr id="20" name="Rounded Rectangle 19">
            <a:hlinkClick r:id="rId8" action="ppaction://hlinksldjump"/>
          </p:cNvPr>
          <p:cNvSpPr/>
          <p:nvPr/>
        </p:nvSpPr>
        <p:spPr bwMode="auto">
          <a:xfrm>
            <a:off x="5220072" y="1988840"/>
            <a:ext cx="1296144" cy="576064"/>
          </a:xfrm>
          <a:prstGeom prst="roundRect">
            <a:avLst/>
          </a:prstGeom>
          <a:solidFill>
            <a:schemeClr val="tx1">
              <a:lumMod val="40000"/>
              <a:lumOff val="60000"/>
            </a:schemeClr>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Actions</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21" name="Rounded Rectangle 20">
            <a:hlinkClick r:id="rId9" action="ppaction://hlinksldjump"/>
          </p:cNvPr>
          <p:cNvSpPr/>
          <p:nvPr/>
        </p:nvSpPr>
        <p:spPr bwMode="auto">
          <a:xfrm>
            <a:off x="5364088" y="2492896"/>
            <a:ext cx="1296144" cy="576064"/>
          </a:xfrm>
          <a:prstGeom prst="roundRect">
            <a:avLst/>
          </a:prstGeom>
          <a:solidFill>
            <a:schemeClr val="tx1">
              <a:lumMod val="40000"/>
              <a:lumOff val="60000"/>
            </a:schemeClr>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Themes</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22" name="Rounded Rectangle 21">
            <a:hlinkClick r:id="rId10" action="ppaction://hlinksldjump"/>
          </p:cNvPr>
          <p:cNvSpPr/>
          <p:nvPr/>
        </p:nvSpPr>
        <p:spPr bwMode="auto">
          <a:xfrm>
            <a:off x="5508104" y="2996952"/>
            <a:ext cx="1296144" cy="576064"/>
          </a:xfrm>
          <a:prstGeom prst="roundRect">
            <a:avLst/>
          </a:prstGeom>
          <a:solidFill>
            <a:schemeClr val="tx1">
              <a:lumMod val="40000"/>
              <a:lumOff val="60000"/>
            </a:schemeClr>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Powers</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18" name="Rounded Rectangle 17"/>
          <p:cNvSpPr/>
          <p:nvPr/>
        </p:nvSpPr>
        <p:spPr bwMode="auto">
          <a:xfrm>
            <a:off x="3923928" y="5949280"/>
            <a:ext cx="1656184" cy="432048"/>
          </a:xfrm>
          <a:prstGeom prst="roundRect">
            <a:avLst/>
          </a:prstGeom>
          <a:solidFill>
            <a:srgbClr val="CCFF66"/>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accent3">
                    <a:lumMod val="10000"/>
                  </a:schemeClr>
                </a:solidFill>
                <a:latin typeface="Chalkboard" pitchFamily="-111" charset="0"/>
              </a:rPr>
              <a:t>Questioning</a:t>
            </a:r>
            <a:endParaRPr kumimoji="0" lang="en-GB" sz="2000" b="0" i="0" u="none" strike="noStrike" cap="none" normalizeH="0" baseline="0">
              <a:ln>
                <a:noFill/>
              </a:ln>
              <a:solidFill>
                <a:schemeClr val="accent3">
                  <a:lumMod val="10000"/>
                </a:schemeClr>
              </a:solidFill>
              <a:latin typeface="Chalkboard" pitchFamily="-111" charset="0"/>
            </a:endParaRPr>
          </a:p>
        </p:txBody>
      </p:sp>
      <p:cxnSp>
        <p:nvCxnSpPr>
          <p:cNvPr id="56" name="Straight Connector 55"/>
          <p:cNvCxnSpPr>
            <a:stCxn id="13" idx="2"/>
            <a:endCxn id="25" idx="0"/>
          </p:cNvCxnSpPr>
          <p:nvPr/>
        </p:nvCxnSpPr>
        <p:spPr bwMode="auto">
          <a:xfrm flipH="1">
            <a:off x="4716016" y="4221088"/>
            <a:ext cx="432048" cy="288032"/>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59" name="Straight Connector 58"/>
          <p:cNvCxnSpPr>
            <a:stCxn id="13" idx="2"/>
            <a:endCxn id="24" idx="0"/>
          </p:cNvCxnSpPr>
          <p:nvPr/>
        </p:nvCxnSpPr>
        <p:spPr bwMode="auto">
          <a:xfrm>
            <a:off x="5148064" y="4221088"/>
            <a:ext cx="1296144" cy="288032"/>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sp>
        <p:nvSpPr>
          <p:cNvPr id="24" name="Rounded Rectangle 23"/>
          <p:cNvSpPr/>
          <p:nvPr/>
        </p:nvSpPr>
        <p:spPr bwMode="auto">
          <a:xfrm>
            <a:off x="5940152" y="4509120"/>
            <a:ext cx="1008112" cy="576064"/>
          </a:xfrm>
          <a:prstGeom prst="roundRect">
            <a:avLst/>
          </a:prstGeom>
          <a:solidFill>
            <a:srgbClr val="008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tx2"/>
                </a:solidFill>
                <a:latin typeface="Chalkboard" pitchFamily="-111" charset="0"/>
              </a:rPr>
              <a:t>Peers</a:t>
            </a:r>
            <a:endParaRPr kumimoji="0" lang="en-GB" sz="2000" b="0" i="0" u="none" strike="noStrike" cap="none" normalizeH="0" baseline="0">
              <a:ln>
                <a:noFill/>
              </a:ln>
              <a:solidFill>
                <a:schemeClr val="tx2"/>
              </a:solidFill>
              <a:latin typeface="Chalkboard" pitchFamily="-111" charset="0"/>
            </a:endParaRPr>
          </a:p>
        </p:txBody>
      </p:sp>
      <p:cxnSp>
        <p:nvCxnSpPr>
          <p:cNvPr id="62" name="Straight Connector 61"/>
          <p:cNvCxnSpPr>
            <a:stCxn id="25" idx="2"/>
            <a:endCxn id="14" idx="0"/>
          </p:cNvCxnSpPr>
          <p:nvPr/>
        </p:nvCxnSpPr>
        <p:spPr bwMode="auto">
          <a:xfrm>
            <a:off x="4716016" y="5085184"/>
            <a:ext cx="288032" cy="216024"/>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65" name="Straight Connector 64"/>
          <p:cNvCxnSpPr>
            <a:stCxn id="25" idx="2"/>
            <a:endCxn id="18" idx="0"/>
          </p:cNvCxnSpPr>
          <p:nvPr/>
        </p:nvCxnSpPr>
        <p:spPr bwMode="auto">
          <a:xfrm>
            <a:off x="4716016" y="5085184"/>
            <a:ext cx="36004" cy="864096"/>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sp>
        <p:nvSpPr>
          <p:cNvPr id="14" name="Rounded Rectangle 13">
            <a:hlinkClick r:id="rId11" action="ppaction://hlinksldjump"/>
          </p:cNvPr>
          <p:cNvSpPr/>
          <p:nvPr/>
        </p:nvSpPr>
        <p:spPr bwMode="auto">
          <a:xfrm>
            <a:off x="4355976" y="5301208"/>
            <a:ext cx="1296144" cy="432048"/>
          </a:xfrm>
          <a:prstGeom prst="roundRect">
            <a:avLst/>
          </a:prstGeom>
          <a:solidFill>
            <a:srgbClr val="CCFF66"/>
          </a:solidFill>
          <a:ln w="38100" cap="flat" cmpd="sng" algn="ctr">
            <a:solidFill>
              <a:srgbClr val="0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accent3">
                    <a:lumMod val="10000"/>
                  </a:schemeClr>
                </a:solidFill>
                <a:latin typeface="Chalkboard" pitchFamily="-111" charset="0"/>
              </a:rPr>
              <a:t>6 Modes</a:t>
            </a:r>
            <a:endParaRPr kumimoji="0" lang="en-GB" sz="2000" b="0" i="0" u="none" strike="noStrike" cap="none" normalizeH="0" baseline="0">
              <a:ln>
                <a:noFill/>
              </a:ln>
              <a:solidFill>
                <a:schemeClr val="accent3">
                  <a:lumMod val="10000"/>
                </a:schemeClr>
              </a:solidFill>
              <a:latin typeface="Chalkboard" pitchFamily="-111" charset="0"/>
            </a:endParaRPr>
          </a:p>
        </p:txBody>
      </p:sp>
      <p:cxnSp>
        <p:nvCxnSpPr>
          <p:cNvPr id="70" name="Straight Connector 69"/>
          <p:cNvCxnSpPr>
            <a:stCxn id="24" idx="2"/>
            <a:endCxn id="26" idx="0"/>
          </p:cNvCxnSpPr>
          <p:nvPr/>
        </p:nvCxnSpPr>
        <p:spPr bwMode="auto">
          <a:xfrm>
            <a:off x="6444208" y="5085184"/>
            <a:ext cx="108012" cy="432048"/>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cxnSp>
        <p:nvCxnSpPr>
          <p:cNvPr id="73" name="Straight Connector 72"/>
          <p:cNvCxnSpPr>
            <a:stCxn id="7" idx="2"/>
            <a:endCxn id="19" idx="0"/>
          </p:cNvCxnSpPr>
          <p:nvPr/>
        </p:nvCxnSpPr>
        <p:spPr bwMode="auto">
          <a:xfrm>
            <a:off x="7850206" y="2006842"/>
            <a:ext cx="178178" cy="414046"/>
          </a:xfrm>
          <a:prstGeom prst="line">
            <a:avLst/>
          </a:prstGeom>
          <a:solidFill>
            <a:schemeClr val="accent1"/>
          </a:solidFill>
          <a:ln w="28575" cap="flat" cmpd="sng" algn="ctr">
            <a:solidFill>
              <a:schemeClr val="accent3">
                <a:lumMod val="10000"/>
              </a:schemeClr>
            </a:solidFill>
            <a:prstDash val="solid"/>
            <a:round/>
            <a:headEnd type="none" w="med" len="med"/>
            <a:tailEnd type="none" w="med" len="med"/>
          </a:ln>
          <a:effectLst/>
        </p:spPr>
      </p:cxnSp>
    </p:spTree>
    <p:extLst>
      <p:ext uri="{BB962C8B-B14F-4D97-AF65-F5344CB8AC3E}">
        <p14:creationId xmlns:p14="http://schemas.microsoft.com/office/powerpoint/2010/main" val="123876093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Follow-Up</a:t>
            </a:r>
          </a:p>
        </p:txBody>
      </p:sp>
      <p:sp>
        <p:nvSpPr>
          <p:cNvPr id="3" name="Content Placeholder 2"/>
          <p:cNvSpPr>
            <a:spLocks noGrp="1"/>
          </p:cNvSpPr>
          <p:nvPr>
            <p:ph idx="1"/>
          </p:nvPr>
        </p:nvSpPr>
        <p:spPr/>
        <p:txBody>
          <a:bodyPr/>
          <a:lstStyle/>
          <a:p>
            <a:r>
              <a:rPr lang="en-GB"/>
              <a:t>Questions &amp; Prompts (ATM Derby)</a:t>
            </a:r>
          </a:p>
          <a:p>
            <a:r>
              <a:rPr lang="en-GB">
                <a:solidFill>
                  <a:srgbClr val="000090"/>
                </a:solidFill>
              </a:rPr>
              <a:t>Designing &amp; Using Mathematical Tasks (Tarquin)</a:t>
            </a:r>
          </a:p>
          <a:p>
            <a:r>
              <a:rPr lang="en-GB"/>
              <a:t>Mathematics Teaching Practice: a guide for university lecturers (Horwood)</a:t>
            </a:r>
          </a:p>
          <a:p>
            <a:r>
              <a:rPr lang="en-US">
                <a:solidFill>
                  <a:srgbClr val="000090"/>
                </a:solidFill>
                <a:latin typeface="Chalkboard" charset="0"/>
                <a:ea typeface="ＭＳ Ｐゴシック" charset="0"/>
                <a:cs typeface="ＭＳ Ｐゴシック" charset="0"/>
              </a:rPr>
              <a:t>Counter-Examples in Calculus (College Press)</a:t>
            </a:r>
            <a:endParaRPr lang="en-GB">
              <a:solidFill>
                <a:srgbClr val="000090"/>
              </a:solidFill>
              <a:effectLst/>
            </a:endParaRPr>
          </a:p>
          <a:p>
            <a:r>
              <a:rPr lang="en-GB"/>
              <a:t>Various chapters and papers</a:t>
            </a:r>
          </a:p>
          <a:p>
            <a:r>
              <a:rPr lang="en-GB">
                <a:solidFill>
                  <a:srgbClr val="000090"/>
                </a:solidFill>
              </a:rPr>
              <a:t>j.h.mason @ open.ac.uk</a:t>
            </a:r>
          </a:p>
          <a:p>
            <a:r>
              <a:rPr lang="en-GB"/>
              <a:t>mcs.open.ac.uk/jhm3</a:t>
            </a:r>
          </a:p>
        </p:txBody>
      </p:sp>
    </p:spTree>
    <p:extLst>
      <p:ext uri="{BB962C8B-B14F-4D97-AF65-F5344CB8AC3E}">
        <p14:creationId xmlns:p14="http://schemas.microsoft.com/office/powerpoint/2010/main" val="35260046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Actions</a:t>
            </a:r>
          </a:p>
        </p:txBody>
      </p:sp>
      <p:sp>
        <p:nvSpPr>
          <p:cNvPr id="3" name="Content Placeholder 2"/>
          <p:cNvSpPr>
            <a:spLocks noGrp="1"/>
          </p:cNvSpPr>
          <p:nvPr>
            <p:ph idx="1"/>
          </p:nvPr>
        </p:nvSpPr>
        <p:spPr/>
        <p:txBody>
          <a:bodyPr/>
          <a:lstStyle/>
          <a:p>
            <a:r>
              <a:rPr lang="en-GB"/>
              <a:t>Right-multiplying by an inverse ...</a:t>
            </a:r>
          </a:p>
          <a:p>
            <a:r>
              <a:rPr lang="en-GB"/>
              <a:t>Making a substitution</a:t>
            </a:r>
          </a:p>
          <a:p>
            <a:r>
              <a:rPr lang="en-GB"/>
              <a:t>Differentiating</a:t>
            </a:r>
          </a:p>
          <a:p>
            <a:r>
              <a:rPr lang="en-GB"/>
              <a:t>Iterating</a:t>
            </a:r>
          </a:p>
          <a:p>
            <a:r>
              <a:rPr lang="en-GB"/>
              <a:t>Reading a graph</a:t>
            </a:r>
          </a:p>
          <a:p>
            <a:r>
              <a:rPr lang="en-GB"/>
              <a:t>Invoking a definition</a:t>
            </a:r>
          </a:p>
          <a:p>
            <a:r>
              <a:rPr lang="en-GB"/>
              <a:t>…</a:t>
            </a:r>
          </a:p>
          <a:p>
            <a:endParaRPr lang="en-GB"/>
          </a:p>
        </p:txBody>
      </p:sp>
      <p:sp>
        <p:nvSpPr>
          <p:cNvPr id="4" name="Action Button: Custom 3">
            <a:hlinkClick r:id="rId2" action="ppaction://hlinksldjump" highlightClick="1"/>
          </p:cNvPr>
          <p:cNvSpPr/>
          <p:nvPr/>
        </p:nvSpPr>
        <p:spPr bwMode="auto">
          <a:xfrm>
            <a:off x="7812360" y="558924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601146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Themes</a:t>
            </a:r>
          </a:p>
        </p:txBody>
      </p:sp>
      <p:sp>
        <p:nvSpPr>
          <p:cNvPr id="3" name="Content Placeholder 2"/>
          <p:cNvSpPr>
            <a:spLocks noGrp="1"/>
          </p:cNvSpPr>
          <p:nvPr>
            <p:ph idx="1"/>
          </p:nvPr>
        </p:nvSpPr>
        <p:spPr/>
        <p:txBody>
          <a:bodyPr/>
          <a:lstStyle/>
          <a:p>
            <a:r>
              <a:rPr lang="en-GB"/>
              <a:t>Doing &amp; Undoing</a:t>
            </a:r>
          </a:p>
          <a:p>
            <a:r>
              <a:rPr lang="en-GB"/>
              <a:t>Invariance in the midst of change</a:t>
            </a:r>
          </a:p>
          <a:p>
            <a:r>
              <a:rPr lang="en-GB"/>
              <a:t>Freedom &amp; Constraint</a:t>
            </a:r>
          </a:p>
          <a:p>
            <a:r>
              <a:rPr lang="en-GB"/>
              <a:t>Restricting &amp; Extending</a:t>
            </a:r>
          </a:p>
        </p:txBody>
      </p:sp>
      <p:sp>
        <p:nvSpPr>
          <p:cNvPr id="4" name="Action Button: Custom 3">
            <a:hlinkClick r:id="rId2" action="ppaction://hlinksldjump" highlightClick="1"/>
          </p:cNvPr>
          <p:cNvSpPr/>
          <p:nvPr/>
        </p:nvSpPr>
        <p:spPr bwMode="auto">
          <a:xfrm>
            <a:off x="7812360" y="558924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177121783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Powers</a:t>
            </a:r>
          </a:p>
        </p:txBody>
      </p:sp>
      <p:sp>
        <p:nvSpPr>
          <p:cNvPr id="3" name="Content Placeholder 2"/>
          <p:cNvSpPr>
            <a:spLocks noGrp="1"/>
          </p:cNvSpPr>
          <p:nvPr>
            <p:ph idx="1"/>
          </p:nvPr>
        </p:nvSpPr>
        <p:spPr/>
        <p:txBody>
          <a:bodyPr/>
          <a:lstStyle/>
          <a:p>
            <a:r>
              <a:rPr lang="en-GB"/>
              <a:t>Imagining &amp; Expressing</a:t>
            </a:r>
          </a:p>
          <a:p>
            <a:r>
              <a:rPr lang="en-GB"/>
              <a:t>Specialising &amp; Generalising (Stressing &amp; Ignoring)</a:t>
            </a:r>
          </a:p>
          <a:p>
            <a:r>
              <a:rPr lang="en-GB"/>
              <a:t>Conjecturing &amp; Convincing</a:t>
            </a:r>
          </a:p>
          <a:p>
            <a:r>
              <a:rPr lang="en-GB"/>
              <a:t>(Re)-Presenting in different modes</a:t>
            </a:r>
          </a:p>
          <a:p>
            <a:r>
              <a:rPr lang="en-GB"/>
              <a:t>Organising &amp; Characterising</a:t>
            </a:r>
          </a:p>
        </p:txBody>
      </p:sp>
      <p:sp>
        <p:nvSpPr>
          <p:cNvPr id="4" name="Action Button: Custom 3">
            <a:hlinkClick r:id="rId2" action="ppaction://hlinksldjump" highlightClick="1"/>
          </p:cNvPr>
          <p:cNvSpPr/>
          <p:nvPr/>
        </p:nvSpPr>
        <p:spPr bwMode="auto">
          <a:xfrm>
            <a:off x="7812360" y="558924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40332424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Inner &amp; Outer Aspects</a:t>
            </a:r>
          </a:p>
        </p:txBody>
      </p:sp>
      <p:sp>
        <p:nvSpPr>
          <p:cNvPr id="3" name="Content Placeholder 2"/>
          <p:cNvSpPr>
            <a:spLocks noGrp="1"/>
          </p:cNvSpPr>
          <p:nvPr>
            <p:ph idx="1"/>
          </p:nvPr>
        </p:nvSpPr>
        <p:spPr/>
        <p:txBody>
          <a:bodyPr/>
          <a:lstStyle/>
          <a:p>
            <a:r>
              <a:rPr lang="en-GB"/>
              <a:t>Outer</a:t>
            </a:r>
          </a:p>
          <a:p>
            <a:pPr lvl="1"/>
            <a:r>
              <a:rPr lang="en-GB"/>
              <a:t>What task actually initiates explicitly</a:t>
            </a:r>
          </a:p>
          <a:p>
            <a:r>
              <a:rPr lang="en-GB"/>
              <a:t>Inner</a:t>
            </a:r>
          </a:p>
          <a:p>
            <a:pPr lvl="1"/>
            <a:r>
              <a:rPr lang="en-GB"/>
              <a:t>What mathematical concepts underpinned</a:t>
            </a:r>
          </a:p>
          <a:p>
            <a:pPr lvl="1"/>
            <a:r>
              <a:rPr lang="en-GB"/>
              <a:t>What mathematical themes encountered</a:t>
            </a:r>
          </a:p>
          <a:p>
            <a:pPr lvl="1"/>
            <a:r>
              <a:rPr lang="en-GB"/>
              <a:t>What mathematcical powers invoked</a:t>
            </a:r>
          </a:p>
          <a:p>
            <a:pPr lvl="1"/>
            <a:r>
              <a:rPr lang="en-GB"/>
              <a:t>What personal propensities brought to awareness</a:t>
            </a:r>
          </a:p>
        </p:txBody>
      </p:sp>
      <p:sp>
        <p:nvSpPr>
          <p:cNvPr id="4" name="Action Button: Custom 3">
            <a:hlinkClick r:id="rId2" action="ppaction://hlinksldjump" highlightClick="1"/>
          </p:cNvPr>
          <p:cNvSpPr/>
          <p:nvPr/>
        </p:nvSpPr>
        <p:spPr bwMode="auto">
          <a:xfrm>
            <a:off x="7812360" y="558924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9418821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Challenge</a:t>
            </a:r>
          </a:p>
        </p:txBody>
      </p:sp>
      <p:sp>
        <p:nvSpPr>
          <p:cNvPr id="3" name="Content Placeholder 2"/>
          <p:cNvSpPr>
            <a:spLocks noGrp="1"/>
          </p:cNvSpPr>
          <p:nvPr>
            <p:ph idx="1"/>
          </p:nvPr>
        </p:nvSpPr>
        <p:spPr/>
        <p:txBody>
          <a:bodyPr/>
          <a:lstStyle/>
          <a:p>
            <a:r>
              <a:rPr lang="en-GB"/>
              <a:t>Appropriate Challenge:</a:t>
            </a:r>
          </a:p>
          <a:p>
            <a:pPr lvl="1"/>
            <a:r>
              <a:rPr lang="en-GB"/>
              <a:t>Not too great</a:t>
            </a:r>
          </a:p>
          <a:p>
            <a:pPr lvl="1"/>
            <a:r>
              <a:rPr lang="en-GB"/>
              <a:t>Not too little</a:t>
            </a:r>
          </a:p>
          <a:p>
            <a:pPr lvl="1"/>
            <a:r>
              <a:rPr lang="en-GB"/>
              <a:t>Scope depends on student trust of teacher</a:t>
            </a:r>
          </a:p>
          <a:p>
            <a:pPr lvl="1"/>
            <a:r>
              <a:rPr lang="en-GB"/>
              <a:t>Scope depends on teacher support of mathematical thinking not simply getting answers</a:t>
            </a:r>
          </a:p>
          <a:p>
            <a:pPr lvl="1"/>
            <a:endParaRPr lang="en-GB"/>
          </a:p>
        </p:txBody>
      </p:sp>
      <p:sp>
        <p:nvSpPr>
          <p:cNvPr id="4" name="Action Button: Custom 3">
            <a:hlinkClick r:id="rId3" action="ppaction://hlinksldjump" highlightClick="1"/>
          </p:cNvPr>
          <p:cNvSpPr/>
          <p:nvPr/>
        </p:nvSpPr>
        <p:spPr bwMode="auto">
          <a:xfrm>
            <a:off x="7812360" y="558924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5219925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Structure of a Topic</a:t>
            </a: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859185"/>
            <a:ext cx="37020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6" name="Group 17"/>
          <p:cNvGrpSpPr>
            <a:grpSpLocks/>
          </p:cNvGrpSpPr>
          <p:nvPr/>
        </p:nvGrpSpPr>
        <p:grpSpPr bwMode="auto">
          <a:xfrm>
            <a:off x="4622799" y="1152748"/>
            <a:ext cx="3178175" cy="1327151"/>
            <a:chOff x="2912" y="540"/>
            <a:chExt cx="2002" cy="836"/>
          </a:xfrm>
        </p:grpSpPr>
        <p:sp>
          <p:nvSpPr>
            <p:cNvPr id="7" name="Rectangle 7"/>
            <p:cNvSpPr>
              <a:spLocks/>
            </p:cNvSpPr>
            <p:nvPr/>
          </p:nvSpPr>
          <p:spPr bwMode="auto">
            <a:xfrm>
              <a:off x="4050" y="540"/>
              <a:ext cx="8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Imagery</a:t>
              </a:r>
            </a:p>
          </p:txBody>
        </p:sp>
        <p:sp>
          <p:nvSpPr>
            <p:cNvPr id="8" name="Line 8"/>
            <p:cNvSpPr>
              <a:spLocks noChangeShapeType="1"/>
            </p:cNvSpPr>
            <p:nvPr/>
          </p:nvSpPr>
          <p:spPr bwMode="auto">
            <a:xfrm rot="10800000" flipH="1">
              <a:off x="2912" y="682"/>
              <a:ext cx="1066" cy="694"/>
            </a:xfrm>
            <a:prstGeom prst="line">
              <a:avLst/>
            </a:prstGeom>
            <a:noFill/>
            <a:ln w="38100">
              <a:solidFill>
                <a:srgbClr val="996633"/>
              </a:solidFill>
              <a:round/>
              <a:headEnd type="stealth" w="med" len="med"/>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9" name="Group 16"/>
          <p:cNvGrpSpPr>
            <a:grpSpLocks/>
          </p:cNvGrpSpPr>
          <p:nvPr/>
        </p:nvGrpSpPr>
        <p:grpSpPr bwMode="auto">
          <a:xfrm>
            <a:off x="2454275" y="1176560"/>
            <a:ext cx="3463925" cy="1022349"/>
            <a:chOff x="1546" y="555"/>
            <a:chExt cx="2182" cy="644"/>
          </a:xfrm>
        </p:grpSpPr>
        <p:sp>
          <p:nvSpPr>
            <p:cNvPr id="10" name="Rectangle 5"/>
            <p:cNvSpPr>
              <a:spLocks/>
            </p:cNvSpPr>
            <p:nvPr/>
          </p:nvSpPr>
          <p:spPr bwMode="auto">
            <a:xfrm>
              <a:off x="1546" y="555"/>
              <a:ext cx="218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Awareness (cognition)</a:t>
              </a:r>
            </a:p>
          </p:txBody>
        </p:sp>
        <p:sp>
          <p:nvSpPr>
            <p:cNvPr id="11" name="Line 9"/>
            <p:cNvSpPr>
              <a:spLocks noChangeShapeType="1"/>
            </p:cNvSpPr>
            <p:nvPr/>
          </p:nvSpPr>
          <p:spPr bwMode="auto">
            <a:xfrm rot="10800000">
              <a:off x="2240" y="847"/>
              <a:ext cx="245" cy="352"/>
            </a:xfrm>
            <a:prstGeom prst="line">
              <a:avLst/>
            </a:prstGeom>
            <a:noFill/>
            <a:ln w="38100">
              <a:solidFill>
                <a:srgbClr val="996633"/>
              </a:solidFill>
              <a:round/>
              <a:headEnd type="stealth" w="med" len="med"/>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12" name="Group 21"/>
          <p:cNvGrpSpPr>
            <a:grpSpLocks/>
          </p:cNvGrpSpPr>
          <p:nvPr/>
        </p:nvGrpSpPr>
        <p:grpSpPr bwMode="auto">
          <a:xfrm>
            <a:off x="1603375" y="1851249"/>
            <a:ext cx="1455738" cy="463551"/>
            <a:chOff x="1010" y="987"/>
            <a:chExt cx="917" cy="292"/>
          </a:xfrm>
        </p:grpSpPr>
        <p:sp>
          <p:nvSpPr>
            <p:cNvPr id="13" name="Rectangle 6"/>
            <p:cNvSpPr>
              <a:spLocks/>
            </p:cNvSpPr>
            <p:nvPr/>
          </p:nvSpPr>
          <p:spPr bwMode="auto">
            <a:xfrm>
              <a:off x="1010" y="987"/>
              <a:ext cx="41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Will</a:t>
              </a:r>
            </a:p>
          </p:txBody>
        </p:sp>
        <p:sp>
          <p:nvSpPr>
            <p:cNvPr id="14" name="Line 10"/>
            <p:cNvSpPr>
              <a:spLocks noChangeShapeType="1"/>
            </p:cNvSpPr>
            <p:nvPr/>
          </p:nvSpPr>
          <p:spPr bwMode="auto">
            <a:xfrm rot="10800000">
              <a:off x="1458" y="1162"/>
              <a:ext cx="469" cy="117"/>
            </a:xfrm>
            <a:prstGeom prst="line">
              <a:avLst/>
            </a:prstGeom>
            <a:noFill/>
            <a:ln w="38100">
              <a:solidFill>
                <a:srgbClr val="996633"/>
              </a:solidFill>
              <a:round/>
              <a:headEnd type="stealth" w="med" len="med"/>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15" name="Group 20"/>
          <p:cNvGrpSpPr>
            <a:grpSpLocks/>
          </p:cNvGrpSpPr>
          <p:nvPr/>
        </p:nvGrpSpPr>
        <p:grpSpPr bwMode="auto">
          <a:xfrm>
            <a:off x="704850" y="3419698"/>
            <a:ext cx="2528888" cy="1292225"/>
            <a:chOff x="444" y="1968"/>
            <a:chExt cx="1593" cy="814"/>
          </a:xfrm>
        </p:grpSpPr>
        <p:sp>
          <p:nvSpPr>
            <p:cNvPr id="16" name="Rectangle 4"/>
            <p:cNvSpPr>
              <a:spLocks/>
            </p:cNvSpPr>
            <p:nvPr/>
          </p:nvSpPr>
          <p:spPr bwMode="auto">
            <a:xfrm>
              <a:off x="444" y="2511"/>
              <a:ext cx="154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Body (enaction)</a:t>
              </a:r>
            </a:p>
          </p:txBody>
        </p:sp>
        <p:sp>
          <p:nvSpPr>
            <p:cNvPr id="17" name="Line 11"/>
            <p:cNvSpPr>
              <a:spLocks noChangeShapeType="1"/>
            </p:cNvSpPr>
            <p:nvPr/>
          </p:nvSpPr>
          <p:spPr bwMode="auto">
            <a:xfrm flipH="1">
              <a:off x="802" y="1968"/>
              <a:ext cx="1235" cy="477"/>
            </a:xfrm>
            <a:prstGeom prst="line">
              <a:avLst/>
            </a:prstGeom>
            <a:noFill/>
            <a:ln w="38100">
              <a:solidFill>
                <a:srgbClr val="996633"/>
              </a:solidFill>
              <a:round/>
              <a:headEnd type="stealth" w="med" len="med"/>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18" name="Group 18"/>
          <p:cNvGrpSpPr>
            <a:grpSpLocks/>
          </p:cNvGrpSpPr>
          <p:nvPr/>
        </p:nvGrpSpPr>
        <p:grpSpPr bwMode="auto">
          <a:xfrm>
            <a:off x="5842000" y="2538637"/>
            <a:ext cx="2743200" cy="862013"/>
            <a:chOff x="3680" y="1413"/>
            <a:chExt cx="1728" cy="543"/>
          </a:xfrm>
        </p:grpSpPr>
        <p:sp>
          <p:nvSpPr>
            <p:cNvPr id="19" name="Rectangle 3"/>
            <p:cNvSpPr>
              <a:spLocks/>
            </p:cNvSpPr>
            <p:nvPr/>
          </p:nvSpPr>
          <p:spPr bwMode="auto">
            <a:xfrm>
              <a:off x="4526" y="1413"/>
              <a:ext cx="88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Emotions </a:t>
              </a:r>
              <a:b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br>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(affect)</a:t>
              </a:r>
            </a:p>
          </p:txBody>
        </p:sp>
        <p:sp>
          <p:nvSpPr>
            <p:cNvPr id="20" name="Line 12"/>
            <p:cNvSpPr>
              <a:spLocks noChangeShapeType="1"/>
            </p:cNvSpPr>
            <p:nvPr/>
          </p:nvSpPr>
          <p:spPr bwMode="auto">
            <a:xfrm>
              <a:off x="3680" y="1600"/>
              <a:ext cx="757" cy="63"/>
            </a:xfrm>
            <a:prstGeom prst="line">
              <a:avLst/>
            </a:prstGeom>
            <a:noFill/>
            <a:ln w="38100">
              <a:solidFill>
                <a:srgbClr val="996633"/>
              </a:solidFill>
              <a:round/>
              <a:headEnd type="stealth" w="med" len="med"/>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21" name="Group 19"/>
          <p:cNvGrpSpPr>
            <a:grpSpLocks/>
          </p:cNvGrpSpPr>
          <p:nvPr/>
        </p:nvGrpSpPr>
        <p:grpSpPr bwMode="auto">
          <a:xfrm>
            <a:off x="3298825" y="3495898"/>
            <a:ext cx="1449388" cy="2165350"/>
            <a:chOff x="2078" y="2016"/>
            <a:chExt cx="913" cy="1364"/>
          </a:xfrm>
        </p:grpSpPr>
        <p:sp>
          <p:nvSpPr>
            <p:cNvPr id="22" name="Line 13"/>
            <p:cNvSpPr>
              <a:spLocks noChangeShapeType="1"/>
            </p:cNvSpPr>
            <p:nvPr/>
          </p:nvSpPr>
          <p:spPr bwMode="auto">
            <a:xfrm flipH="1">
              <a:off x="2544" y="2016"/>
              <a:ext cx="139" cy="771"/>
            </a:xfrm>
            <a:prstGeom prst="line">
              <a:avLst/>
            </a:prstGeom>
            <a:noFill/>
            <a:ln w="38100">
              <a:solidFill>
                <a:srgbClr val="996633"/>
              </a:solidFill>
              <a:round/>
              <a:headEnd type="stealth" w="med" len="med"/>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sp>
          <p:nvSpPr>
            <p:cNvPr id="23" name="Rectangle 14"/>
            <p:cNvSpPr>
              <a:spLocks/>
            </p:cNvSpPr>
            <p:nvPr/>
          </p:nvSpPr>
          <p:spPr bwMode="auto">
            <a:xfrm>
              <a:off x="2078" y="2837"/>
              <a:ext cx="913"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Habits</a:t>
              </a:r>
              <a:b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br>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Practices</a:t>
              </a:r>
            </a:p>
          </p:txBody>
        </p:sp>
      </p:grpSp>
      <p:grpSp>
        <p:nvGrpSpPr>
          <p:cNvPr id="25" name="Group 24"/>
          <p:cNvGrpSpPr/>
          <p:nvPr/>
        </p:nvGrpSpPr>
        <p:grpSpPr>
          <a:xfrm>
            <a:off x="7812360" y="5589240"/>
            <a:ext cx="648072" cy="648072"/>
            <a:chOff x="7812360" y="5589240"/>
            <a:chExt cx="648072" cy="648072"/>
          </a:xfrm>
        </p:grpSpPr>
        <p:sp>
          <p:nvSpPr>
            <p:cNvPr id="4" name="Action Button: Custom 3">
              <a:hlinkClick r:id="rId3" action="ppaction://hlinksldjump" highlightClick="1"/>
            </p:cNvPr>
            <p:cNvSpPr/>
            <p:nvPr/>
          </p:nvSpPr>
          <p:spPr bwMode="auto">
            <a:xfrm>
              <a:off x="7812360" y="558924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4" name="Oval 23">
              <a:hlinkClick r:id="rId3" action="ppaction://hlinksldjump"/>
            </p:cNvPr>
            <p:cNvSpPr/>
            <p:nvPr/>
          </p:nvSpPr>
          <p:spPr bwMode="auto">
            <a:xfrm>
              <a:off x="7956376" y="5733256"/>
              <a:ext cx="360040" cy="360040"/>
            </a:xfrm>
            <a:prstGeom prst="ellipse">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grpSp>
    </p:spTree>
    <p:extLst>
      <p:ext uri="{BB962C8B-B14F-4D97-AF65-F5344CB8AC3E}">
        <p14:creationId xmlns:p14="http://schemas.microsoft.com/office/powerpoint/2010/main" val="310904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Three Only’s</a:t>
            </a:r>
          </a:p>
        </p:txBody>
      </p:sp>
      <p:sp>
        <p:nvSpPr>
          <p:cNvPr id="4" name="Line 1"/>
          <p:cNvSpPr>
            <a:spLocks noChangeShapeType="1"/>
          </p:cNvSpPr>
          <p:nvPr/>
        </p:nvSpPr>
        <p:spPr bwMode="auto">
          <a:xfrm>
            <a:off x="3233738" y="1679575"/>
            <a:ext cx="2133600" cy="2727325"/>
          </a:xfrm>
          <a:prstGeom prst="line">
            <a:avLst/>
          </a:prstGeom>
          <a:noFill/>
          <a:ln w="76200">
            <a:solidFill>
              <a:schemeClr val="accent3">
                <a:lumMod val="25000"/>
              </a:schemeClr>
            </a:solidFill>
            <a:round/>
            <a:headEnd/>
            <a:tailEnd/>
          </a:ln>
          <a:extLst>
            <a:ext uri="{909E8E84-426E-40dd-AFC4-6F175D3DCCD1}">
              <a14:hiddenFill xmlns:a14="http://schemas.microsoft.com/office/drawing/2010/main">
                <a:noFill/>
              </a14:hiddenFill>
            </a:ext>
          </a:extLst>
        </p:spPr>
        <p:txBody>
          <a:bodyPr/>
          <a:lstStyle/>
          <a:p>
            <a:endParaRPr lang="en-GB" b="0">
              <a:solidFill>
                <a:srgbClr val="0000FF"/>
              </a:solidFill>
            </a:endParaRPr>
          </a:p>
        </p:txBody>
      </p:sp>
      <p:sp>
        <p:nvSpPr>
          <p:cNvPr id="5" name="Line 2"/>
          <p:cNvSpPr>
            <a:spLocks noChangeShapeType="1"/>
          </p:cNvSpPr>
          <p:nvPr/>
        </p:nvSpPr>
        <p:spPr bwMode="auto">
          <a:xfrm flipH="1">
            <a:off x="3284538" y="1646238"/>
            <a:ext cx="2252662" cy="2809875"/>
          </a:xfrm>
          <a:prstGeom prst="line">
            <a:avLst/>
          </a:prstGeom>
          <a:noFill/>
          <a:ln w="76200">
            <a:solidFill>
              <a:schemeClr val="accent3">
                <a:lumMod val="25000"/>
              </a:schemeClr>
            </a:solidFill>
            <a:round/>
            <a:headEnd/>
            <a:tailEnd/>
          </a:ln>
          <a:extLst>
            <a:ext uri="{909E8E84-426E-40dd-AFC4-6F175D3DCCD1}">
              <a14:hiddenFill xmlns:a14="http://schemas.microsoft.com/office/drawing/2010/main">
                <a:noFill/>
              </a14:hiddenFill>
            </a:ext>
          </a:extLst>
        </p:spPr>
        <p:txBody>
          <a:bodyPr/>
          <a:lstStyle/>
          <a:p>
            <a:endParaRPr lang="en-GB" b="0">
              <a:solidFill>
                <a:srgbClr val="0000FF"/>
              </a:solidFill>
            </a:endParaRPr>
          </a:p>
        </p:txBody>
      </p:sp>
      <p:sp>
        <p:nvSpPr>
          <p:cNvPr id="6" name="Line 3"/>
          <p:cNvSpPr>
            <a:spLocks noChangeShapeType="1"/>
          </p:cNvSpPr>
          <p:nvPr/>
        </p:nvSpPr>
        <p:spPr bwMode="auto">
          <a:xfrm rot="10800000">
            <a:off x="2640013" y="3136900"/>
            <a:ext cx="3387725" cy="33338"/>
          </a:xfrm>
          <a:prstGeom prst="line">
            <a:avLst/>
          </a:prstGeom>
          <a:noFill/>
          <a:ln w="76200">
            <a:solidFill>
              <a:schemeClr val="accent3">
                <a:lumMod val="25000"/>
              </a:schemeClr>
            </a:solidFill>
            <a:round/>
            <a:headEnd/>
            <a:tailEnd/>
          </a:ln>
          <a:extLst>
            <a:ext uri="{909E8E84-426E-40dd-AFC4-6F175D3DCCD1}">
              <a14:hiddenFill xmlns:a14="http://schemas.microsoft.com/office/drawing/2010/main">
                <a:noFill/>
              </a14:hiddenFill>
            </a:ext>
          </a:extLst>
        </p:spPr>
        <p:txBody>
          <a:bodyPr/>
          <a:lstStyle/>
          <a:p>
            <a:endParaRPr lang="en-GB" b="0">
              <a:solidFill>
                <a:srgbClr val="0000FF"/>
              </a:solidFill>
            </a:endParaRPr>
          </a:p>
        </p:txBody>
      </p:sp>
      <p:sp>
        <p:nvSpPr>
          <p:cNvPr id="7" name="AutoShape 5"/>
          <p:cNvSpPr>
            <a:spLocks/>
          </p:cNvSpPr>
          <p:nvPr/>
        </p:nvSpPr>
        <p:spPr bwMode="auto">
          <a:xfrm>
            <a:off x="927100" y="990600"/>
            <a:ext cx="2514600" cy="749300"/>
          </a:xfrm>
          <a:prstGeom prst="roundRect">
            <a:avLst>
              <a:gd name="adj" fmla="val 25421"/>
            </a:avLst>
          </a:prstGeom>
          <a:solidFill>
            <a:srgbClr val="996633">
              <a:alpha val="49803"/>
            </a:srgbClr>
          </a:solidFill>
          <a:ln w="38100">
            <a:solidFill>
              <a:schemeClr val="tx1"/>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Language Patterns</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&amp; prior Skills</a:t>
            </a:r>
          </a:p>
        </p:txBody>
      </p:sp>
      <p:sp>
        <p:nvSpPr>
          <p:cNvPr id="8" name="AutoShape 6"/>
          <p:cNvSpPr>
            <a:spLocks/>
          </p:cNvSpPr>
          <p:nvPr/>
        </p:nvSpPr>
        <p:spPr bwMode="auto">
          <a:xfrm>
            <a:off x="5461000" y="990600"/>
            <a:ext cx="3022600" cy="749300"/>
          </a:xfrm>
          <a:prstGeom prst="roundRect">
            <a:avLst>
              <a:gd name="adj" fmla="val 25421"/>
            </a:avLst>
          </a:prstGeom>
          <a:solidFill>
            <a:srgbClr val="996633">
              <a:alpha val="49803"/>
            </a:srgbClr>
          </a:solidFill>
          <a:ln w="38100">
            <a:solidFill>
              <a:schemeClr val="tx1"/>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Imagery/Sense-of/Awareness; Connections</a:t>
            </a:r>
          </a:p>
        </p:txBody>
      </p:sp>
      <p:sp>
        <p:nvSpPr>
          <p:cNvPr id="9" name="AutoShape 7"/>
          <p:cNvSpPr>
            <a:spLocks/>
          </p:cNvSpPr>
          <p:nvPr/>
        </p:nvSpPr>
        <p:spPr bwMode="auto">
          <a:xfrm>
            <a:off x="6045200" y="2705100"/>
            <a:ext cx="3022600" cy="952500"/>
          </a:xfrm>
          <a:prstGeom prst="roundRect">
            <a:avLst>
              <a:gd name="adj" fmla="val 25421"/>
            </a:avLst>
          </a:prstGeom>
          <a:solidFill>
            <a:srgbClr val="996633">
              <a:alpha val="49803"/>
            </a:srgbClr>
          </a:solidFill>
          <a:ln w="38100">
            <a:solidFill>
              <a:schemeClr val="tx1"/>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Different Contexts in which likely to arise;</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dispositions</a:t>
            </a:r>
          </a:p>
        </p:txBody>
      </p:sp>
      <p:sp>
        <p:nvSpPr>
          <p:cNvPr id="10" name="AutoShape 8"/>
          <p:cNvSpPr>
            <a:spLocks/>
          </p:cNvSpPr>
          <p:nvPr/>
        </p:nvSpPr>
        <p:spPr bwMode="auto">
          <a:xfrm>
            <a:off x="5168900" y="4241800"/>
            <a:ext cx="3022600" cy="749300"/>
          </a:xfrm>
          <a:prstGeom prst="roundRect">
            <a:avLst>
              <a:gd name="adj" fmla="val 25421"/>
            </a:avLst>
          </a:prstGeom>
          <a:solidFill>
            <a:srgbClr val="996633">
              <a:alpha val="49803"/>
            </a:srgbClr>
          </a:solidFill>
          <a:ln w="38100">
            <a:solidFill>
              <a:schemeClr val="tx1"/>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Techniques &amp; Incantations</a:t>
            </a:r>
          </a:p>
        </p:txBody>
      </p:sp>
      <p:sp>
        <p:nvSpPr>
          <p:cNvPr id="11" name="AutoShape 9"/>
          <p:cNvSpPr>
            <a:spLocks/>
          </p:cNvSpPr>
          <p:nvPr/>
        </p:nvSpPr>
        <p:spPr bwMode="auto">
          <a:xfrm>
            <a:off x="304800" y="2667000"/>
            <a:ext cx="2514600" cy="749300"/>
          </a:xfrm>
          <a:prstGeom prst="roundRect">
            <a:avLst>
              <a:gd name="adj" fmla="val 25421"/>
            </a:avLst>
          </a:prstGeom>
          <a:solidFill>
            <a:srgbClr val="996633">
              <a:alpha val="49803"/>
            </a:srgbClr>
          </a:solidFill>
          <a:ln w="38100">
            <a:solidFill>
              <a:schemeClr val="tx1"/>
            </a:solidFill>
            <a:round/>
            <a:headEnd/>
            <a:tailEnd/>
          </a:ln>
        </p:spPr>
        <p:txBody>
          <a:bodyPr lIns="0" tIns="0" rIns="0" bIns="0" anchor="ctr"/>
          <a:lstStyle/>
          <a:p>
            <a:pPr algn="ctr"/>
            <a:endParaRPr lang="en-US" sz="1800" b="0">
              <a:solidFill>
                <a:srgbClr val="0000FF"/>
              </a:solidFill>
              <a:effectLst/>
              <a:latin typeface="Chalkboard" charset="0"/>
              <a:ea typeface="ＭＳ Ｐゴシック" charset="0"/>
              <a:cs typeface="Chalkboard" charset="0"/>
              <a:sym typeface="Chalkboard" charset="0"/>
            </a:endParaRPr>
          </a:p>
          <a:p>
            <a:pPr algn="ctr"/>
            <a:r>
              <a:rPr lang="en-US" sz="1800" b="0">
                <a:solidFill>
                  <a:srgbClr val="0000FF"/>
                </a:solidFill>
                <a:effectLst/>
                <a:latin typeface="Chalkboard" charset="0"/>
                <a:ea typeface="ＭＳ Ｐゴシック" charset="0"/>
                <a:cs typeface="Chalkboard" charset="0"/>
                <a:sym typeface="Chalkboard" charset="0"/>
              </a:rPr>
              <a:t>Root Questions</a:t>
            </a:r>
          </a:p>
          <a:p>
            <a:pPr algn="ctr"/>
            <a:r>
              <a:rPr lang="en-US" sz="1800" b="0">
                <a:solidFill>
                  <a:srgbClr val="0000FF"/>
                </a:solidFill>
                <a:effectLst/>
                <a:latin typeface="Chalkboard" charset="0"/>
                <a:ea typeface="ＭＳ Ｐゴシック" charset="0"/>
                <a:cs typeface="Chalkboard" charset="0"/>
                <a:sym typeface="Chalkboard" charset="0"/>
              </a:rPr>
              <a:t>predispositions</a:t>
            </a:r>
            <a:br>
              <a:rPr lang="en-US" sz="1800" b="0">
                <a:solidFill>
                  <a:srgbClr val="0000FF"/>
                </a:solidFill>
                <a:effectLst/>
                <a:latin typeface="Chalkboard" charset="0"/>
                <a:ea typeface="ＭＳ Ｐゴシック" charset="0"/>
                <a:cs typeface="Chalkboard" charset="0"/>
                <a:sym typeface="Chalkboard" charset="0"/>
              </a:rPr>
            </a:br>
            <a:endParaRPr lang="en-US" sz="1800" b="0">
              <a:solidFill>
                <a:srgbClr val="0000FF"/>
              </a:solidFill>
              <a:effectLst/>
              <a:latin typeface="Chalkboard" charset="0"/>
              <a:ea typeface="ＭＳ Ｐゴシック" charset="0"/>
              <a:cs typeface="Chalkboard" charset="0"/>
              <a:sym typeface="Chalkboard" charset="0"/>
            </a:endParaRPr>
          </a:p>
        </p:txBody>
      </p:sp>
      <p:sp>
        <p:nvSpPr>
          <p:cNvPr id="12" name="AutoShape 10"/>
          <p:cNvSpPr>
            <a:spLocks/>
          </p:cNvSpPr>
          <p:nvPr/>
        </p:nvSpPr>
        <p:spPr bwMode="auto">
          <a:xfrm>
            <a:off x="927100" y="4267200"/>
            <a:ext cx="2514600" cy="749300"/>
          </a:xfrm>
          <a:prstGeom prst="roundRect">
            <a:avLst>
              <a:gd name="adj" fmla="val 25421"/>
            </a:avLst>
          </a:prstGeom>
          <a:solidFill>
            <a:srgbClr val="996633">
              <a:alpha val="49803"/>
            </a:srgbClr>
          </a:solidFill>
          <a:ln w="38100">
            <a:solidFill>
              <a:schemeClr val="tx1"/>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Standard Confusions </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&amp; Obstacles</a:t>
            </a:r>
            <a:br>
              <a:rPr lang="en-US" sz="1800" b="0">
                <a:solidFill>
                  <a:srgbClr val="0000FF"/>
                </a:solidFill>
                <a:effectLst/>
                <a:latin typeface="Chalkboard" charset="0"/>
                <a:ea typeface="ＭＳ Ｐゴシック" charset="0"/>
                <a:cs typeface="Chalkboard" charset="0"/>
                <a:sym typeface="Chalkboard" charset="0"/>
              </a:rPr>
            </a:br>
            <a:endParaRPr lang="en-US" sz="1800" b="0">
              <a:solidFill>
                <a:srgbClr val="0000FF"/>
              </a:solidFill>
              <a:effectLst/>
              <a:latin typeface="Chalkboard" charset="0"/>
              <a:ea typeface="ＭＳ Ｐゴシック" charset="0"/>
              <a:cs typeface="Chalkboard" charset="0"/>
              <a:sym typeface="Chalkboard" charset="0"/>
            </a:endParaRPr>
          </a:p>
        </p:txBody>
      </p:sp>
      <p:pic>
        <p:nvPicPr>
          <p:cNvPr id="1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700" y="2438400"/>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 name="Rectangle 12"/>
          <p:cNvSpPr>
            <a:spLocks/>
          </p:cNvSpPr>
          <p:nvPr/>
        </p:nvSpPr>
        <p:spPr bwMode="auto">
          <a:xfrm>
            <a:off x="4860032" y="6350669"/>
            <a:ext cx="3125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b="0">
                <a:solidFill>
                  <a:srgbClr val="008000"/>
                </a:solidFill>
                <a:effectLst>
                  <a:outerShdw blurRad="38100" dist="38100" dir="2700000" algn="tl">
                    <a:srgbClr val="000000"/>
                  </a:outerShdw>
                </a:effectLst>
                <a:latin typeface="Chalkboard" charset="0"/>
                <a:ea typeface="ＭＳ Ｐゴシック" charset="0"/>
                <a:cs typeface="Chalkboard" charset="0"/>
                <a:sym typeface="Chalkboard" charset="0"/>
              </a:rPr>
              <a:t>Only Behaviour is Trainable</a:t>
            </a:r>
          </a:p>
        </p:txBody>
      </p:sp>
      <p:sp>
        <p:nvSpPr>
          <p:cNvPr id="15" name="Rectangle 13"/>
          <p:cNvSpPr>
            <a:spLocks/>
          </p:cNvSpPr>
          <p:nvPr/>
        </p:nvSpPr>
        <p:spPr bwMode="auto">
          <a:xfrm>
            <a:off x="2672560" y="6001543"/>
            <a:ext cx="3267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b="0">
                <a:solidFill>
                  <a:srgbClr val="008000"/>
                </a:solidFill>
                <a:effectLst>
                  <a:outerShdw blurRad="38100" dist="38100" dir="2700000" algn="tl">
                    <a:srgbClr val="000000"/>
                  </a:outerShdw>
                </a:effectLst>
                <a:latin typeface="Chalkboard" charset="0"/>
                <a:ea typeface="ＭＳ Ｐゴシック" charset="0"/>
                <a:cs typeface="Chalkboard" charset="0"/>
                <a:sym typeface="Chalkboard" charset="0"/>
              </a:rPr>
              <a:t>Only Emotion is Harnessable</a:t>
            </a:r>
          </a:p>
        </p:txBody>
      </p:sp>
      <p:sp>
        <p:nvSpPr>
          <p:cNvPr id="16" name="Rectangle 14"/>
          <p:cNvSpPr>
            <a:spLocks/>
          </p:cNvSpPr>
          <p:nvPr/>
        </p:nvSpPr>
        <p:spPr bwMode="auto">
          <a:xfrm>
            <a:off x="1475656" y="6271468"/>
            <a:ext cx="360097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b="0">
                <a:solidFill>
                  <a:srgbClr val="008000"/>
                </a:solidFill>
                <a:effectLst>
                  <a:outerShdw blurRad="38100" dist="38100" dir="2700000" algn="tl">
                    <a:srgbClr val="000000"/>
                  </a:outerShdw>
                </a:effectLst>
                <a:latin typeface="Chalkboard" charset="0"/>
                <a:ea typeface="ＭＳ Ｐゴシック" charset="0"/>
                <a:cs typeface="Chalkboard" charset="0"/>
                <a:sym typeface="Chalkboard" charset="0"/>
              </a:rPr>
              <a:t>Only Awareness is Educable</a:t>
            </a:r>
          </a:p>
        </p:txBody>
      </p:sp>
      <p:sp>
        <p:nvSpPr>
          <p:cNvPr id="17" name="Rectangle 15"/>
          <p:cNvSpPr>
            <a:spLocks/>
          </p:cNvSpPr>
          <p:nvPr/>
        </p:nvSpPr>
        <p:spPr bwMode="auto">
          <a:xfrm rot="2954185">
            <a:off x="5605711" y="5378907"/>
            <a:ext cx="1590179" cy="430887"/>
          </a:xfrm>
          <a:prstGeom prst="rect">
            <a:avLst/>
          </a:prstGeom>
          <a:noFill/>
          <a:ln>
            <a:noFill/>
          </a:ln>
          <a:effectLst>
            <a:outerShdw blurRad="25400" dist="25399" dir="2700000" algn="ctr" rotWithShape="0">
              <a:srgbClr val="FFFF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38100" dist="38100" dir="2700000" algn="tl">
                    <a:srgbClr val="000000"/>
                  </a:outerShdw>
                </a:effectLst>
                <a:latin typeface="Chalkboard" charset="0"/>
                <a:ea typeface="ＭＳ Ｐゴシック" charset="0"/>
                <a:cs typeface="Chalkboard" charset="0"/>
                <a:sym typeface="Chalkboard" charset="0"/>
              </a:rPr>
              <a:t>Behaviour</a:t>
            </a:r>
          </a:p>
        </p:txBody>
      </p:sp>
      <p:sp>
        <p:nvSpPr>
          <p:cNvPr id="18" name="Rectangle 16"/>
          <p:cNvSpPr>
            <a:spLocks/>
          </p:cNvSpPr>
          <p:nvPr/>
        </p:nvSpPr>
        <p:spPr bwMode="auto">
          <a:xfrm>
            <a:off x="3817938" y="5175707"/>
            <a:ext cx="1246223" cy="430887"/>
          </a:xfrm>
          <a:prstGeom prst="rect">
            <a:avLst/>
          </a:prstGeom>
          <a:noFill/>
          <a:ln>
            <a:noFill/>
          </a:ln>
          <a:effectLst>
            <a:outerShdw blurRad="25400" dist="25399" dir="2700000" algn="ctr" rotWithShape="0">
              <a:srgbClr val="FFFF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38100" dist="38100" dir="2700000" algn="tl">
                    <a:srgbClr val="000000"/>
                  </a:outerShdw>
                </a:effectLst>
                <a:latin typeface="Chalkboard" charset="0"/>
                <a:ea typeface="ＭＳ Ｐゴシック" charset="0"/>
                <a:cs typeface="Chalkboard" charset="0"/>
                <a:sym typeface="Chalkboard" charset="0"/>
              </a:rPr>
              <a:t>Emotion</a:t>
            </a:r>
          </a:p>
        </p:txBody>
      </p:sp>
      <p:sp>
        <p:nvSpPr>
          <p:cNvPr id="19" name="Rectangle 17"/>
          <p:cNvSpPr>
            <a:spLocks/>
          </p:cNvSpPr>
          <p:nvPr/>
        </p:nvSpPr>
        <p:spPr bwMode="auto">
          <a:xfrm rot="18654864">
            <a:off x="1247629" y="5425738"/>
            <a:ext cx="1711618" cy="430887"/>
          </a:xfrm>
          <a:prstGeom prst="rect">
            <a:avLst/>
          </a:prstGeom>
          <a:noFill/>
          <a:ln>
            <a:noFill/>
          </a:ln>
          <a:effectLst>
            <a:outerShdw blurRad="25400" dist="25399" dir="2700000" algn="ctr" rotWithShape="0">
              <a:srgbClr val="FFFF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38100" dist="38100" dir="2700000" algn="tl">
                    <a:srgbClr val="000000"/>
                  </a:outerShdw>
                </a:effectLst>
                <a:latin typeface="Chalkboard" charset="0"/>
                <a:ea typeface="ＭＳ Ｐゴシック" charset="0"/>
                <a:cs typeface="Chalkboard" charset="0"/>
                <a:sym typeface="Chalkboard" charset="0"/>
              </a:rPr>
              <a:t>Awareness</a:t>
            </a:r>
          </a:p>
        </p:txBody>
      </p:sp>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800" y="2400300"/>
            <a:ext cx="26289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 name="Action Button: Custom 20">
            <a:hlinkClick r:id="rId4" action="ppaction://hlinksldjump" highlightClick="1"/>
          </p:cNvPr>
          <p:cNvSpPr/>
          <p:nvPr/>
        </p:nvSpPr>
        <p:spPr bwMode="auto">
          <a:xfrm>
            <a:off x="7812360" y="558924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245912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utoUpdateAnimBg="0"/>
      <p:bldP spid="17" grpId="0" autoUpdateAnimBg="0"/>
      <p:bldP spid="18" grpId="0" autoUpdateAnimBg="0"/>
      <p:bldP spid="1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Six Modes</a:t>
            </a:r>
          </a:p>
        </p:txBody>
      </p:sp>
      <p:sp>
        <p:nvSpPr>
          <p:cNvPr id="5" name="Rounded Rectangle 4"/>
          <p:cNvSpPr/>
          <p:nvPr/>
        </p:nvSpPr>
        <p:spPr bwMode="auto">
          <a:xfrm>
            <a:off x="539552" y="1556792"/>
            <a:ext cx="1872208"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Expounding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6" name="Rounded Rectangle 5"/>
          <p:cNvSpPr/>
          <p:nvPr/>
        </p:nvSpPr>
        <p:spPr bwMode="auto">
          <a:xfrm>
            <a:off x="755576" y="2348880"/>
            <a:ext cx="1872208"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Explaining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7" name="Rounded Rectangle 6"/>
          <p:cNvSpPr/>
          <p:nvPr/>
        </p:nvSpPr>
        <p:spPr bwMode="auto">
          <a:xfrm>
            <a:off x="3131840" y="1916832"/>
            <a:ext cx="1872208"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Exploring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8" name="Rounded Rectangle 7"/>
          <p:cNvSpPr/>
          <p:nvPr/>
        </p:nvSpPr>
        <p:spPr bwMode="auto">
          <a:xfrm>
            <a:off x="3347864" y="2708920"/>
            <a:ext cx="1872208"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Examining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9" name="Rounded Rectangle 8"/>
          <p:cNvSpPr/>
          <p:nvPr/>
        </p:nvSpPr>
        <p:spPr bwMode="auto">
          <a:xfrm>
            <a:off x="5796136" y="2348880"/>
            <a:ext cx="1872208"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Exercising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10" name="Rounded Rectangle 9"/>
          <p:cNvSpPr/>
          <p:nvPr/>
        </p:nvSpPr>
        <p:spPr bwMode="auto">
          <a:xfrm>
            <a:off x="6012160" y="3140968"/>
            <a:ext cx="1872208"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Expressing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11" name="Action Button: Custom 10">
            <a:hlinkClick r:id="rId2" action="ppaction://hlinksldjump" highlightClick="1"/>
          </p:cNvPr>
          <p:cNvSpPr/>
          <p:nvPr/>
        </p:nvSpPr>
        <p:spPr bwMode="auto">
          <a:xfrm>
            <a:off x="7812360" y="5661248"/>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29122058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Pedagogical Assumptions</a:t>
            </a:r>
          </a:p>
        </p:txBody>
      </p:sp>
      <p:sp>
        <p:nvSpPr>
          <p:cNvPr id="3" name="Content Placeholder 2"/>
          <p:cNvSpPr>
            <a:spLocks noGrp="1"/>
          </p:cNvSpPr>
          <p:nvPr>
            <p:ph idx="1"/>
          </p:nvPr>
        </p:nvSpPr>
        <p:spPr/>
        <p:txBody>
          <a:bodyPr/>
          <a:lstStyle/>
          <a:p>
            <a:pPr>
              <a:defRPr/>
            </a:pPr>
            <a:r>
              <a:rPr lang="en-GB">
                <a:latin typeface="Chalkboard" charset="0"/>
                <a:ea typeface="ＭＳ Ｐゴシック" charset="0"/>
                <a:cs typeface="ＭＳ Ｐゴシック" charset="0"/>
              </a:rPr>
              <a:t>Tasks generate activity</a:t>
            </a:r>
          </a:p>
          <a:p>
            <a:pPr>
              <a:defRPr/>
            </a:pPr>
            <a:r>
              <a:rPr lang="en-US">
                <a:latin typeface="Chalkboard" charset="0"/>
                <a:ea typeface="ＭＳ Ｐゴシック" charset="0"/>
                <a:cs typeface="ＭＳ Ｐゴシック" charset="0"/>
              </a:rPr>
              <a:t>A</a:t>
            </a:r>
            <a:r>
              <a:rPr lang="en-GB">
                <a:latin typeface="Chalkboard" charset="0"/>
                <a:ea typeface="ＭＳ Ｐゴシック" charset="0"/>
                <a:cs typeface="ＭＳ Ｐゴシック" charset="0"/>
              </a:rPr>
              <a:t>ctivity produces experience</a:t>
            </a:r>
          </a:p>
          <a:p>
            <a:pPr>
              <a:defRPr/>
            </a:pPr>
            <a:r>
              <a:rPr lang="en-US">
                <a:latin typeface="Chalkboard" charset="0"/>
                <a:ea typeface="ＭＳ Ｐゴシック" charset="0"/>
                <a:cs typeface="ＭＳ Ｐゴシック" charset="0"/>
              </a:rPr>
              <a:t>O</a:t>
            </a:r>
            <a:r>
              <a:rPr lang="en-GB">
                <a:latin typeface="Chalkboard" charset="0"/>
                <a:ea typeface="ＭＳ Ｐゴシック" charset="0"/>
                <a:cs typeface="ＭＳ Ｐゴシック" charset="0"/>
              </a:rPr>
              <a:t>ne thing we don’t often learn from experience is that we don’t often learn from experience alone</a:t>
            </a:r>
          </a:p>
          <a:p>
            <a:pPr lvl="1">
              <a:defRPr/>
            </a:pPr>
            <a:r>
              <a:rPr lang="en-US">
                <a:latin typeface="Chalkboard" charset="0"/>
                <a:ea typeface="ＭＳ Ｐゴシック" charset="0"/>
              </a:rPr>
              <a:t>S</a:t>
            </a:r>
            <a:r>
              <a:rPr lang="en-GB">
                <a:latin typeface="Chalkboard" charset="0"/>
                <a:ea typeface="ＭＳ Ｐゴシック" charset="0"/>
              </a:rPr>
              <a:t>omething else is required </a:t>
            </a:r>
            <a:r>
              <a:rPr lang="en-US">
                <a:latin typeface="Chalkboard" charset="0"/>
                <a:ea typeface="ＭＳ Ｐゴシック" charset="0"/>
              </a:rPr>
              <a:t>…</a:t>
            </a:r>
            <a:endParaRPr lang="en-GB">
              <a:latin typeface="Chalkboard" charset="0"/>
              <a:ea typeface="ＭＳ Ｐゴシック" charset="0"/>
            </a:endParaRPr>
          </a:p>
          <a:p>
            <a:pPr>
              <a:defRPr/>
            </a:pPr>
            <a:r>
              <a:rPr lang="en-GB">
                <a:latin typeface="Chalkboard" charset="0"/>
                <a:ea typeface="ＭＳ Ｐゴシック" charset="0"/>
                <a:cs typeface="ＭＳ Ｐゴシック" charset="0"/>
              </a:rPr>
              <a:t>Reflection &amp; Reconstruction</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Roles</a:t>
            </a:r>
          </a:p>
        </p:txBody>
      </p:sp>
      <p:sp>
        <p:nvSpPr>
          <p:cNvPr id="3" name="Content Placeholder 2"/>
          <p:cNvSpPr>
            <a:spLocks noGrp="1"/>
          </p:cNvSpPr>
          <p:nvPr>
            <p:ph idx="1"/>
          </p:nvPr>
        </p:nvSpPr>
        <p:spPr/>
        <p:txBody>
          <a:bodyPr/>
          <a:lstStyle/>
          <a:p>
            <a:r>
              <a:rPr lang="en-GB"/>
              <a:t>Resources</a:t>
            </a:r>
          </a:p>
          <a:p>
            <a:r>
              <a:rPr lang="en-GB"/>
              <a:t>Communicator (to others)</a:t>
            </a:r>
          </a:p>
          <a:p>
            <a:r>
              <a:rPr lang="en-GB"/>
              <a:t>Keeping Track</a:t>
            </a:r>
          </a:p>
          <a:p>
            <a:r>
              <a:rPr lang="en-GB"/>
              <a:t>Social Interactions</a:t>
            </a:r>
          </a:p>
          <a:p>
            <a:r>
              <a:rPr lang="en-GB"/>
              <a:t>…</a:t>
            </a:r>
          </a:p>
          <a:p>
            <a:r>
              <a:rPr lang="en-GB"/>
              <a:t>Initiating, Responding, Mediating</a:t>
            </a:r>
          </a:p>
        </p:txBody>
      </p:sp>
      <p:sp>
        <p:nvSpPr>
          <p:cNvPr id="5" name="Action Button: Custom 4">
            <a:hlinkClick r:id="rId2" action="ppaction://hlinksldjump" highlightClick="1"/>
          </p:cNvPr>
          <p:cNvSpPr/>
          <p:nvPr/>
        </p:nvSpPr>
        <p:spPr bwMode="auto">
          <a:xfrm>
            <a:off x="8028384" y="5733256"/>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192168116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Phases</a:t>
            </a:r>
          </a:p>
        </p:txBody>
      </p:sp>
      <p:sp>
        <p:nvSpPr>
          <p:cNvPr id="4" name="Rounded Rectangle 3"/>
          <p:cNvSpPr/>
          <p:nvPr/>
        </p:nvSpPr>
        <p:spPr bwMode="auto">
          <a:xfrm>
            <a:off x="395536" y="1268760"/>
            <a:ext cx="2664296"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Getting Started</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5" name="Rounded Rectangle 4"/>
          <p:cNvSpPr/>
          <p:nvPr/>
        </p:nvSpPr>
        <p:spPr bwMode="auto">
          <a:xfrm>
            <a:off x="1043608" y="2132856"/>
            <a:ext cx="2664296"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Getting Involved</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6" name="Rounded Rectangle 5"/>
          <p:cNvSpPr/>
          <p:nvPr/>
        </p:nvSpPr>
        <p:spPr bwMode="auto">
          <a:xfrm>
            <a:off x="1619672" y="2924944"/>
            <a:ext cx="2664296"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Keep Going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7" name="Rounded Rectangle 6"/>
          <p:cNvSpPr/>
          <p:nvPr/>
        </p:nvSpPr>
        <p:spPr bwMode="auto">
          <a:xfrm>
            <a:off x="3203848" y="3717032"/>
            <a:ext cx="2664296"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Mulling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8" name="Rounded Rectangle 7"/>
          <p:cNvSpPr/>
          <p:nvPr/>
        </p:nvSpPr>
        <p:spPr bwMode="auto">
          <a:xfrm>
            <a:off x="4644008" y="2924944"/>
            <a:ext cx="2664296"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Insight</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9" name="Rounded Rectangle 8"/>
          <p:cNvSpPr/>
          <p:nvPr/>
        </p:nvSpPr>
        <p:spPr bwMode="auto">
          <a:xfrm>
            <a:off x="5220072" y="2132856"/>
            <a:ext cx="2664296"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Being Sceptical</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10" name="Rounded Rectangle 9"/>
          <p:cNvSpPr/>
          <p:nvPr/>
        </p:nvSpPr>
        <p:spPr bwMode="auto">
          <a:xfrm>
            <a:off x="5940152" y="1268760"/>
            <a:ext cx="2664296" cy="576064"/>
          </a:xfrm>
          <a:prstGeom prst="roundRect">
            <a:avLst/>
          </a:prstGeom>
          <a:solidFill>
            <a:schemeClr val="tx1">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accent3">
                    <a:lumMod val="50000"/>
                  </a:schemeClr>
                </a:solidFill>
                <a:latin typeface="Chalkboard" pitchFamily="-111" charset="0"/>
              </a:rPr>
              <a:t>Contemplating</a:t>
            </a:r>
            <a:endParaRPr kumimoji="0" lang="en-GB" sz="2400" b="0" i="0" u="none" strike="noStrike" cap="none" normalizeH="0" baseline="0">
              <a:ln>
                <a:noFill/>
              </a:ln>
              <a:solidFill>
                <a:schemeClr val="accent3">
                  <a:lumMod val="50000"/>
                </a:schemeClr>
              </a:solidFill>
              <a:latin typeface="Chalkboard" pitchFamily="-111" charset="0"/>
            </a:endParaRPr>
          </a:p>
        </p:txBody>
      </p:sp>
      <p:sp>
        <p:nvSpPr>
          <p:cNvPr id="11" name="Action Button: Custom 10">
            <a:hlinkClick r:id="rId2" action="ppaction://hlinksldjump" highlightClick="1"/>
          </p:cNvPr>
          <p:cNvSpPr/>
          <p:nvPr/>
        </p:nvSpPr>
        <p:spPr bwMode="auto">
          <a:xfrm>
            <a:off x="8028384" y="5733256"/>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13463075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Rolling Polygons</a:t>
            </a:r>
          </a:p>
        </p:txBody>
      </p:sp>
      <p:pic>
        <p:nvPicPr>
          <p:cNvPr id="4" name="Rolling Triang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908720"/>
            <a:ext cx="5372101" cy="5219700"/>
          </a:xfrm>
          <a:prstGeom prst="rect">
            <a:avLst/>
          </a:prstGeom>
        </p:spPr>
      </p:pic>
      <p:sp>
        <p:nvSpPr>
          <p:cNvPr id="5" name="Oval 4">
            <a:hlinkClick r:id="rId5" action="ppaction://hlinkfile"/>
          </p:cNvPr>
          <p:cNvSpPr/>
          <p:nvPr/>
        </p:nvSpPr>
        <p:spPr bwMode="auto">
          <a:xfrm>
            <a:off x="7596336" y="4725144"/>
            <a:ext cx="648072" cy="64807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a:solidFill>
                  <a:srgbClr val="000090"/>
                </a:solidFill>
                <a:latin typeface="Chalkboard" pitchFamily="-111" charset="0"/>
              </a:rPr>
              <a:t>1</a:t>
            </a:r>
            <a:endParaRPr kumimoji="0" lang="en-GB" sz="2800" b="0" i="0" u="none" strike="noStrike" cap="none" normalizeH="0" baseline="0">
              <a:ln>
                <a:noFill/>
              </a:ln>
              <a:solidFill>
                <a:srgbClr val="000090"/>
              </a:solidFill>
              <a:effectLst/>
              <a:latin typeface="Chalkboard" pitchFamily="-111" charset="0"/>
            </a:endParaRPr>
          </a:p>
        </p:txBody>
      </p:sp>
      <p:sp>
        <p:nvSpPr>
          <p:cNvPr id="6" name="Oval 5">
            <a:hlinkClick r:id="rId6" action="ppaction://hlinkfile"/>
          </p:cNvPr>
          <p:cNvSpPr/>
          <p:nvPr/>
        </p:nvSpPr>
        <p:spPr bwMode="auto">
          <a:xfrm>
            <a:off x="7624246" y="5589240"/>
            <a:ext cx="648072" cy="64807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a:solidFill>
                  <a:srgbClr val="000090"/>
                </a:solidFill>
                <a:latin typeface="Chalkboard" pitchFamily="-111" charset="0"/>
              </a:rPr>
              <a:t>2</a:t>
            </a:r>
            <a:endParaRPr kumimoji="0" lang="en-GB" sz="2800" b="0" i="0" u="none" strike="noStrike" cap="none" normalizeH="0" baseline="0">
              <a:ln>
                <a:noFill/>
              </a:ln>
              <a:solidFill>
                <a:srgbClr val="000090"/>
              </a:solidFill>
              <a:effectLst/>
              <a:latin typeface="Chalkboard" pitchFamily="-111" charset="0"/>
            </a:endParaRPr>
          </a:p>
        </p:txBody>
      </p:sp>
    </p:spTree>
    <p:extLst>
      <p:ext uri="{BB962C8B-B14F-4D97-AF65-F5344CB8AC3E}">
        <p14:creationId xmlns:p14="http://schemas.microsoft.com/office/powerpoint/2010/main" val="1791327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Rolling Polygon reflections</a:t>
            </a:r>
          </a:p>
        </p:txBody>
      </p:sp>
      <p:sp>
        <p:nvSpPr>
          <p:cNvPr id="3" name="Content Placeholder 2"/>
          <p:cNvSpPr>
            <a:spLocks noGrp="1"/>
          </p:cNvSpPr>
          <p:nvPr>
            <p:ph idx="1"/>
          </p:nvPr>
        </p:nvSpPr>
        <p:spPr/>
        <p:txBody>
          <a:bodyPr/>
          <a:lstStyle/>
          <a:p>
            <a:r>
              <a:rPr lang="en-GB"/>
              <a:t>What attracted your attention?</a:t>
            </a:r>
          </a:p>
          <a:p>
            <a:r>
              <a:rPr lang="en-GB"/>
              <a:t>What powers evoked?</a:t>
            </a:r>
          </a:p>
        </p:txBody>
      </p:sp>
    </p:spTree>
    <p:extLst>
      <p:ext uri="{BB962C8B-B14F-4D97-AF65-F5344CB8AC3E}">
        <p14:creationId xmlns:p14="http://schemas.microsoft.com/office/powerpoint/2010/main" val="42722402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Chord Expansion</a:t>
            </a:r>
          </a:p>
        </p:txBody>
      </p:sp>
      <p:pic>
        <p:nvPicPr>
          <p:cNvPr id="4" name="Picture 3">
            <a:hlinkClick r:id="rId2" action="ppaction://hlinkfile"/>
          </p:cNvPr>
          <p:cNvPicPr>
            <a:picLocks noChangeAspect="1"/>
          </p:cNvPicPr>
          <p:nvPr/>
        </p:nvPicPr>
        <p:blipFill>
          <a:blip r:embed="rId3"/>
          <a:stretch>
            <a:fillRect/>
          </a:stretch>
        </p:blipFill>
        <p:spPr>
          <a:xfrm>
            <a:off x="3203848" y="1268760"/>
            <a:ext cx="5588000" cy="4457700"/>
          </a:xfrm>
          <a:prstGeom prst="rect">
            <a:avLst/>
          </a:prstGeom>
        </p:spPr>
      </p:pic>
      <p:sp>
        <p:nvSpPr>
          <p:cNvPr id="5" name="TextBox 4"/>
          <p:cNvSpPr txBox="1"/>
          <p:nvPr/>
        </p:nvSpPr>
        <p:spPr>
          <a:xfrm>
            <a:off x="251520" y="1268760"/>
            <a:ext cx="2592288" cy="954107"/>
          </a:xfrm>
          <a:prstGeom prst="rect">
            <a:avLst/>
          </a:prstGeom>
          <a:noFill/>
        </p:spPr>
        <p:txBody>
          <a:bodyPr wrap="square" rtlCol="0">
            <a:spAutoFit/>
          </a:bodyPr>
          <a:lstStyle/>
          <a:p>
            <a:r>
              <a:rPr lang="en-GB" b="0">
                <a:solidFill>
                  <a:schemeClr val="accent3">
                    <a:lumMod val="50000"/>
                  </a:schemeClr>
                </a:solidFill>
              </a:rPr>
              <a:t>What is the phenomenon?</a:t>
            </a:r>
          </a:p>
        </p:txBody>
      </p:sp>
    </p:spTree>
    <p:extLst>
      <p:ext uri="{BB962C8B-B14F-4D97-AF65-F5344CB8AC3E}">
        <p14:creationId xmlns:p14="http://schemas.microsoft.com/office/powerpoint/2010/main" val="36189275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Yellow on Blue">
  <a:themeElements>
    <a:clrScheme name="Custom 1">
      <a:dk1>
        <a:srgbClr val="FFFF99"/>
      </a:dk1>
      <a:lt1>
        <a:srgbClr val="6699FF"/>
      </a:lt1>
      <a:dk2>
        <a:srgbClr val="993300"/>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Yellow on Blue">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Yellow on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ellow on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ellow on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ellow on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ellow on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ellow on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ellow on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444229"/>
      </a:dk1>
      <a:lt1>
        <a:srgbClr val="BBBDD6"/>
      </a:lt1>
      <a:dk2>
        <a:srgbClr val="000000"/>
      </a:dk2>
      <a:lt2>
        <a:srgbClr val="A46527"/>
      </a:lt2>
      <a:accent1>
        <a:srgbClr val="FF7C00"/>
      </a:accent1>
      <a:accent2>
        <a:srgbClr val="333399"/>
      </a:accent2>
      <a:accent3>
        <a:srgbClr val="DADBE8"/>
      </a:accent3>
      <a:accent4>
        <a:srgbClr val="393721"/>
      </a:accent4>
      <a:accent5>
        <a:srgbClr val="FFBFAA"/>
      </a:accent5>
      <a:accent6>
        <a:srgbClr val="2D2D8A"/>
      </a:accent6>
      <a:hlink>
        <a:srgbClr val="009999"/>
      </a:hlink>
      <a:folHlink>
        <a:srgbClr val="99CC00"/>
      </a:folHlink>
    </a:clrScheme>
    <a:fontScheme name="Title &amp; Bullets">
      <a:majorFont>
        <a:latin typeface="Chalkboard"/>
        <a:ea typeface="ヒラギノ角ゴ Pro W3"/>
        <a:cs typeface="ヒラギノ角ゴ Pro W3"/>
      </a:majorFont>
      <a:minorFont>
        <a:latin typeface="Chalkboard"/>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MaxiMac:Applications:Microsoft Office X:Templates:JHM Templates:Yellow on Blue.pot</Template>
  <TotalTime>5037</TotalTime>
  <Words>2330</Words>
  <Application>Microsoft Macintosh PowerPoint</Application>
  <PresentationFormat>On-screen Show (4:3)</PresentationFormat>
  <Paragraphs>427</Paragraphs>
  <Slides>61</Slides>
  <Notes>13</Notes>
  <HiddenSlides>0</HiddenSlides>
  <MMClips>5</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65" baseType="lpstr">
      <vt:lpstr>Yellow on Blue</vt:lpstr>
      <vt:lpstr>Title &amp; Bullets</vt:lpstr>
      <vt:lpstr>Blank Presentation</vt:lpstr>
      <vt:lpstr>Document</vt:lpstr>
      <vt:lpstr>To Learn is To Seek: enquiry as a mode  of studying mathematics</vt:lpstr>
      <vt:lpstr>Learning Mathematics Should Mean…</vt:lpstr>
      <vt:lpstr>Main Points</vt:lpstr>
      <vt:lpstr>Assent-Assert</vt:lpstr>
      <vt:lpstr>Spondent Teaching</vt:lpstr>
      <vt:lpstr>Pedagogical Assumptions</vt:lpstr>
      <vt:lpstr>Rolling Polygons</vt:lpstr>
      <vt:lpstr>Rolling Polygon reflections</vt:lpstr>
      <vt:lpstr>Chord Expansion</vt:lpstr>
      <vt:lpstr>Tangent Power</vt:lpstr>
      <vt:lpstr>Tangent Power Reviewed</vt:lpstr>
      <vt:lpstr>Ordering Lines</vt:lpstr>
      <vt:lpstr>Linear Transformations</vt:lpstr>
      <vt:lpstr>Cobwebs</vt:lpstr>
      <vt:lpstr>Cobwebs Reviewed</vt:lpstr>
      <vt:lpstr>Original Tangents</vt:lpstr>
      <vt:lpstr>Constant Sum</vt:lpstr>
      <vt:lpstr>Rectangular Max-Min</vt:lpstr>
      <vt:lpstr>Preparing the Ground</vt:lpstr>
      <vt:lpstr>Set Ratios</vt:lpstr>
      <vt:lpstr>‘Balance Curriculum’</vt:lpstr>
      <vt:lpstr>Petitions (LEMA project)</vt:lpstr>
      <vt:lpstr>Restoration</vt:lpstr>
      <vt:lpstr>One Newspaper</vt:lpstr>
      <vt:lpstr>Black &amp; White</vt:lpstr>
      <vt:lpstr>Fountains in Copenhagen</vt:lpstr>
      <vt:lpstr>Fountains</vt:lpstr>
      <vt:lpstr>Tree Growth</vt:lpstr>
      <vt:lpstr>Moon Struck</vt:lpstr>
      <vt:lpstr>How &amp; Why</vt:lpstr>
      <vt:lpstr>Cherry Picker</vt:lpstr>
      <vt:lpstr>Universal Joint</vt:lpstr>
      <vt:lpstr>Knotted</vt:lpstr>
      <vt:lpstr>Fencepost Reasoning</vt:lpstr>
      <vt:lpstr>Hinged Dissections (Dudeney)</vt:lpstr>
      <vt:lpstr>Hinged Dissection (Frederickson)</vt:lpstr>
      <vt:lpstr>Ride &amp; Tie</vt:lpstr>
      <vt:lpstr>Reading Graphs</vt:lpstr>
      <vt:lpstr>Medieval Picking</vt:lpstr>
      <vt:lpstr>D’Ambrosio</vt:lpstr>
      <vt:lpstr>Reflections</vt:lpstr>
      <vt:lpstr>Issues</vt:lpstr>
      <vt:lpstr>Motivation</vt:lpstr>
      <vt:lpstr>Motives</vt:lpstr>
      <vt:lpstr>Functioning Mathematically</vt:lpstr>
      <vt:lpstr>Learning to Function Mathematically</vt:lpstr>
      <vt:lpstr>Tensions</vt:lpstr>
      <vt:lpstr>What problems are worth posing and resolving?</vt:lpstr>
      <vt:lpstr>Three Worlds</vt:lpstr>
      <vt:lpstr>Task Design &amp; Use</vt:lpstr>
      <vt:lpstr>Follow-Up</vt:lpstr>
      <vt:lpstr>Actions</vt:lpstr>
      <vt:lpstr>Themes</vt:lpstr>
      <vt:lpstr>Powers</vt:lpstr>
      <vt:lpstr>Inner &amp; Outer Aspects</vt:lpstr>
      <vt:lpstr>Challenge</vt:lpstr>
      <vt:lpstr>Structure of a Topic</vt:lpstr>
      <vt:lpstr>Three Only’s</vt:lpstr>
      <vt:lpstr>Six Modes</vt:lpstr>
      <vt:lpstr>Roles</vt:lpstr>
      <vt:lpstr>Phases</vt:lpstr>
    </vt:vector>
  </TitlesOfParts>
  <Company>CME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Mason</cp:lastModifiedBy>
  <cp:revision>204</cp:revision>
  <dcterms:created xsi:type="dcterms:W3CDTF">2009-05-15T05:15:20Z</dcterms:created>
  <dcterms:modified xsi:type="dcterms:W3CDTF">2012-10-11T12:30:53Z</dcterms:modified>
</cp:coreProperties>
</file>