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embeddings/oleObject14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embeddings/oleObject15.bin" ContentType="application/vnd.openxmlformats-officedocument.oleObject"/>
  <Override PartName="/ppt/embeddings/oleObject16.bin" ContentType="application/vnd.openxmlformats-officedocument.oleObject"/>
  <Override PartName="/ppt/embeddings/oleObject17.bin" ContentType="application/vnd.openxmlformats-officedocument.oleObject"/>
  <Override PartName="/ppt/embeddings/oleObject18.bin" ContentType="application/vnd.openxmlformats-officedocument.oleObject"/>
  <Override PartName="/ppt/embeddings/oleObject19.bin" ContentType="application/vnd.openxmlformats-officedocument.oleObject"/>
  <Override PartName="/ppt/embeddings/oleObject20.bin" ContentType="application/vnd.openxmlformats-officedocument.oleObject"/>
  <Override PartName="/ppt/embeddings/oleObject21.bin" ContentType="application/vnd.openxmlformats-officedocument.oleObject"/>
  <Override PartName="/ppt/embeddings/oleObject22.bin" ContentType="application/vnd.openxmlformats-officedocument.oleObject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1" r:id="rId2"/>
    <p:sldMasterId id="2147483650" r:id="rId3"/>
  </p:sldMasterIdLst>
  <p:notesMasterIdLst>
    <p:notesMasterId r:id="rId41"/>
  </p:notesMasterIdLst>
  <p:handoutMasterIdLst>
    <p:handoutMasterId r:id="rId42"/>
  </p:handoutMasterIdLst>
  <p:sldIdLst>
    <p:sldId id="336" r:id="rId4"/>
    <p:sldId id="369" r:id="rId5"/>
    <p:sldId id="370" r:id="rId6"/>
    <p:sldId id="413" r:id="rId7"/>
    <p:sldId id="414" r:id="rId8"/>
    <p:sldId id="415" r:id="rId9"/>
    <p:sldId id="416" r:id="rId10"/>
    <p:sldId id="417" r:id="rId11"/>
    <p:sldId id="418" r:id="rId12"/>
    <p:sldId id="403" r:id="rId13"/>
    <p:sldId id="421" r:id="rId14"/>
    <p:sldId id="419" r:id="rId15"/>
    <p:sldId id="420" r:id="rId16"/>
    <p:sldId id="404" r:id="rId17"/>
    <p:sldId id="412" r:id="rId18"/>
    <p:sldId id="394" r:id="rId19"/>
    <p:sldId id="406" r:id="rId20"/>
    <p:sldId id="407" r:id="rId21"/>
    <p:sldId id="399" r:id="rId22"/>
    <p:sldId id="408" r:id="rId23"/>
    <p:sldId id="409" r:id="rId24"/>
    <p:sldId id="410" r:id="rId25"/>
    <p:sldId id="411" r:id="rId26"/>
    <p:sldId id="359" r:id="rId27"/>
    <p:sldId id="379" r:id="rId28"/>
    <p:sldId id="380" r:id="rId29"/>
    <p:sldId id="423" r:id="rId30"/>
    <p:sldId id="377" r:id="rId31"/>
    <p:sldId id="378" r:id="rId32"/>
    <p:sldId id="345" r:id="rId33"/>
    <p:sldId id="424" r:id="rId34"/>
    <p:sldId id="425" r:id="rId35"/>
    <p:sldId id="426" r:id="rId36"/>
    <p:sldId id="427" r:id="rId37"/>
    <p:sldId id="428" r:id="rId38"/>
    <p:sldId id="395" r:id="rId39"/>
    <p:sldId id="422" r:id="rId4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800" b="1" kern="1200">
        <a:solidFill>
          <a:schemeClr val="tx1"/>
        </a:solidFill>
        <a:latin typeface="Chalkboard" charset="0"/>
        <a:ea typeface="ＭＳ Ｐゴシック" charset="0"/>
        <a:cs typeface="ＭＳ Ｐゴシック" charset="0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outline"/>
  <p:clrMru>
    <a:srgbClr val="00279F"/>
    <a:srgbClr val="3400FF"/>
    <a:srgbClr val="FFFFFF"/>
    <a:srgbClr val="666666"/>
    <a:srgbClr val="8E8E8E"/>
    <a:srgbClr val="999999"/>
    <a:srgbClr val="51FF1F"/>
    <a:srgbClr val="FFF2C0"/>
    <a:srgbClr val="FF8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41" autoAdjust="0"/>
    <p:restoredTop sz="94660"/>
  </p:normalViewPr>
  <p:slideViewPr>
    <p:cSldViewPr>
      <p:cViewPr varScale="1">
        <p:scale>
          <a:sx n="57" d="100"/>
          <a:sy n="57" d="100"/>
        </p:scale>
        <p:origin x="-128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88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theme" Target="theme/theme1.xml"/><Relationship Id="rId47" Type="http://schemas.openxmlformats.org/officeDocument/2006/relationships/tableStyles" Target="tableStyles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notesMaster" Target="notesMasters/notesMaster1.xml"/><Relationship Id="rId42" Type="http://schemas.openxmlformats.org/officeDocument/2006/relationships/handoutMaster" Target="handoutMasters/handoutMaster1.xml"/><Relationship Id="rId43" Type="http://schemas.openxmlformats.org/officeDocument/2006/relationships/printerSettings" Target="printerSettings/printerSettings1.bin"/><Relationship Id="rId44" Type="http://schemas.openxmlformats.org/officeDocument/2006/relationships/presProps" Target="presProps.xml"/><Relationship Id="rId45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5.emf"/><Relationship Id="rId12" Type="http://schemas.openxmlformats.org/officeDocument/2006/relationships/image" Target="../media/image36.emf"/><Relationship Id="rId13" Type="http://schemas.openxmlformats.org/officeDocument/2006/relationships/image" Target="../media/image37.emf"/><Relationship Id="rId14" Type="http://schemas.openxmlformats.org/officeDocument/2006/relationships/image" Target="../media/image38.emf"/><Relationship Id="rId1" Type="http://schemas.openxmlformats.org/officeDocument/2006/relationships/image" Target="../media/image25.emf"/><Relationship Id="rId2" Type="http://schemas.openxmlformats.org/officeDocument/2006/relationships/image" Target="../media/image26.emf"/><Relationship Id="rId3" Type="http://schemas.openxmlformats.org/officeDocument/2006/relationships/image" Target="../media/image27.emf"/><Relationship Id="rId4" Type="http://schemas.openxmlformats.org/officeDocument/2006/relationships/image" Target="../media/image28.emf"/><Relationship Id="rId5" Type="http://schemas.openxmlformats.org/officeDocument/2006/relationships/image" Target="../media/image29.emf"/><Relationship Id="rId6" Type="http://schemas.openxmlformats.org/officeDocument/2006/relationships/image" Target="../media/image30.emf"/><Relationship Id="rId7" Type="http://schemas.openxmlformats.org/officeDocument/2006/relationships/image" Target="../media/image31.emf"/><Relationship Id="rId8" Type="http://schemas.openxmlformats.org/officeDocument/2006/relationships/image" Target="../media/image32.emf"/><Relationship Id="rId9" Type="http://schemas.openxmlformats.org/officeDocument/2006/relationships/image" Target="../media/image33.emf"/><Relationship Id="rId10" Type="http://schemas.openxmlformats.org/officeDocument/2006/relationships/image" Target="../media/image3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emf"/><Relationship Id="rId2" Type="http://schemas.openxmlformats.org/officeDocument/2006/relationships/image" Target="../media/image51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emf"/><Relationship Id="rId4" Type="http://schemas.openxmlformats.org/officeDocument/2006/relationships/image" Target="../media/image55.emf"/><Relationship Id="rId5" Type="http://schemas.openxmlformats.org/officeDocument/2006/relationships/image" Target="../media/image56.emf"/><Relationship Id="rId6" Type="http://schemas.openxmlformats.org/officeDocument/2006/relationships/image" Target="../media/image57.emf"/><Relationship Id="rId1" Type="http://schemas.openxmlformats.org/officeDocument/2006/relationships/image" Target="../media/image52.emf"/><Relationship Id="rId2" Type="http://schemas.openxmlformats.org/officeDocument/2006/relationships/image" Target="../media/image5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8C6EA9-F035-8544-AAF2-C7382EBC22C9}" type="datetimeFigureOut">
              <a:t>28/11/2012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61370-A4E2-FA4B-ACC9-505EA8ADA22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556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Lucida Grande" charset="0"/>
              </a:defRPr>
            </a:lvl1pPr>
          </a:lstStyle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7128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1" charset="0"/>
        <a:ea typeface="ＭＳ Ｐゴシック" pitchFamily="-11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BC56F3F2-643C-DD4E-A6A5-10B6C7802342}" type="slidenum">
              <a:rPr lang="en-US" sz="1200" b="0">
                <a:latin typeface="Lucida Grande" charset="0"/>
              </a:rPr>
              <a:pPr/>
              <a:t>1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Generalise!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33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Generalise!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87334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How do you know? </a:t>
            </a:r>
          </a:p>
          <a:p>
            <a:r>
              <a:rPr lang="en-GB">
                <a:ea typeface="ＭＳ Ｐゴシック" charset="0"/>
                <a:cs typeface="ＭＳ Ｐゴシック" charset="0"/>
              </a:rPr>
              <a:t>Generalise!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4AA0100-3666-BE42-9543-666229E4E378}" type="slidenum">
              <a:rPr lang="en-US" sz="1200" b="0">
                <a:latin typeface="Lucida Grande" charset="0"/>
              </a:rPr>
              <a:pPr/>
              <a:t>30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First action looks like sacaling if you attend to the exchange</a:t>
            </a:r>
            <a:r>
              <a:rPr lang="en-GB" baseline="0"/>
              <a:t> and like repeated addition if you attend to the accumulation of reds.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6964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Compare with ‘money’</a:t>
            </a:r>
          </a:p>
          <a:p>
            <a:r>
              <a:rPr lang="en-GB">
                <a:ea typeface="ＭＳ Ｐゴシック" charset="0"/>
                <a:cs typeface="ＭＳ Ｐゴシック" charset="0"/>
              </a:rPr>
              <a:t>Flexibility (size isn’t everything)</a:t>
            </a:r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433E8590-6997-2B47-A919-2D283481202E}" type="slidenum">
              <a:rPr lang="en-US" sz="1200" b="0">
                <a:latin typeface="Lucida Grande" charset="0"/>
              </a:rPr>
              <a:pPr/>
              <a:t>33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Place Value is based</a:t>
            </a:r>
            <a:r>
              <a:rPr lang="en-GB" baseline="0"/>
              <a:t> on exchange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20117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0FCEBD3-A582-5442-AF13-50C2B7E2B653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815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ko-KR" altLang="en-US">
              <a:ea typeface="MS PGothic" charset="0"/>
            </a:endParaRPr>
          </a:p>
        </p:txBody>
      </p:sp>
      <p:sp>
        <p:nvSpPr>
          <p:cNvPr id="2867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E69EDA3A-0255-BD4D-9FB9-FCBECA08F9AF}" type="slidenum">
              <a:rPr lang="en-US" altLang="ko-KR" sz="1200" b="0">
                <a:latin typeface="Lucida Grande" charset="0"/>
              </a:rPr>
              <a:pPr/>
              <a:t>2</a:t>
            </a:fld>
            <a:endParaRPr lang="en-US" altLang="ko-KR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7A04C350-379B-344C-945C-42A8E3ED5B9C}" type="slidenum">
              <a:rPr lang="en-US" sz="1200" b="0">
                <a:latin typeface="Lucida Grande" charset="0"/>
              </a:rPr>
              <a:pPr/>
              <a:t>4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• 153 – 87 = ?  Orally; visibly; </a:t>
            </a: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•That is arithmetic; Now let’s do some mathematics!</a:t>
            </a: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     Two volunteers: think of a three digit number and a two digit number.</a:t>
            </a: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• We’re going to subtract the smaller from the larger but before we do, lets add one to both.</a:t>
            </a:r>
          </a:p>
          <a:p>
            <a:pPr eaLnBrk="1" hangingPunct="1"/>
            <a:r>
              <a:rPr lang="en-GB">
                <a:ea typeface="ＭＳ Ｐゴシック" charset="0"/>
                <a:cs typeface="ＭＳ Ｐゴシック" charset="0"/>
              </a:rPr>
              <a:t>      What’s the difference now?</a:t>
            </a:r>
          </a:p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351BF0B9-18A6-5E4E-BBD4-CFD9596EC4BD}" type="slidenum">
              <a:rPr lang="en-US" sz="1200" b="0">
                <a:latin typeface="Lucida Grande" charset="0"/>
              </a:rPr>
              <a:pPr/>
              <a:t>5</a:t>
            </a:fld>
            <a:endParaRPr lang="en-US" sz="1200" b="0">
              <a:latin typeface="Lucida Grande" charset="0"/>
            </a:endParaRPr>
          </a:p>
        </p:txBody>
      </p:sp>
      <p:sp>
        <p:nvSpPr>
          <p:cNvPr id="46082" name="Rectangle 2"/>
          <p:cNvSpPr>
            <a:spLocks noGrp="1" noRot="1" noChangeAspect="1" noChangeArrowheads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Use fractions to urge practice with fractions</a:t>
            </a:r>
          </a:p>
          <a:p>
            <a:r>
              <a:rPr lang="en-GB">
                <a:ea typeface="ＭＳ Ｐゴシック" charset="0"/>
                <a:cs typeface="ＭＳ Ｐゴシック" charset="0"/>
              </a:rPr>
              <a:t>Get students to make up their own with their age or some other number as the answer</a:t>
            </a:r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98C24C1C-A948-3D4F-A95D-569A04CD36AD}" type="slidenum">
              <a:rPr lang="en-US" sz="1200" b="0">
                <a:latin typeface="Lucida Grande" charset="0"/>
              </a:rPr>
              <a:pPr/>
              <a:t>8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>
              <a:ea typeface="ＭＳ Ｐゴシック" charset="0"/>
              <a:cs typeface="ＭＳ Ｐゴシック" charset="0"/>
            </a:endParaRPr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F56765F3-3B40-9F49-A093-DE5512BE20D4}" type="slidenum">
              <a:rPr lang="en-US" sz="1200" b="0">
                <a:latin typeface="Lucida Grande" charset="0"/>
              </a:rPr>
              <a:pPr/>
              <a:t>14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1pPr>
            <a:lvl2pPr marL="742950" indent="-28575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2pPr>
            <a:lvl3pPr marL="11430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3pPr>
            <a:lvl4pPr marL="16002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4pPr>
            <a:lvl5pPr marL="2057400" indent="-228600" eaLnBrk="0" hangingPunct="0"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MS PGothic" charset="0"/>
                <a:cs typeface="MS PGothic" charset="0"/>
              </a:defRPr>
            </a:lvl9pPr>
          </a:lstStyle>
          <a:p>
            <a:fld id="{BD8D73C6-BF06-BE41-B63D-8AA3AA7CAE15}" type="slidenum">
              <a:rPr lang="en-US" altLang="ko-KR" sz="1200" b="0">
                <a:latin typeface="Lucida Grande" charset="0"/>
              </a:rPr>
              <a:pPr/>
              <a:t>16</a:t>
            </a:fld>
            <a:endParaRPr lang="en-US" altLang="ko-KR" sz="1200" b="0">
              <a:latin typeface="Lucida Grande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GB" altLang="ko-KR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Mathematical context</a:t>
            </a:r>
          </a:p>
          <a:p>
            <a:r>
              <a:rPr lang="en-GB">
                <a:ea typeface="ＭＳ Ｐゴシック" charset="0"/>
                <a:cs typeface="ＭＳ Ｐゴシック" charset="0"/>
              </a:rPr>
              <a:t>What probaby matters most is not eh context, but whether students ‘think’ they can solve the problem!</a:t>
            </a:r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E725C433-D1CE-8448-8EB8-3A028A018B01}" type="slidenum">
              <a:rPr lang="en-US" sz="1200" b="0">
                <a:latin typeface="Lucida Grande" charset="0"/>
              </a:rPr>
              <a:pPr/>
              <a:t>22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>
                <a:ea typeface="ＭＳ Ｐゴシック" charset="0"/>
                <a:cs typeface="ＭＳ Ｐゴシック" charset="0"/>
              </a:rPr>
              <a:t>Revealing Structure by attending to relationships not calculations</a:t>
            </a:r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fld id="{13BA1268-1E09-4C45-97A3-CF734B00112E}" type="slidenum">
              <a:rPr lang="en-US" sz="1200" b="0">
                <a:latin typeface="Lucida Grande" charset="0"/>
              </a:rPr>
              <a:pPr/>
              <a:t>23</a:t>
            </a:fld>
            <a:endParaRPr lang="en-US" sz="1200" b="0">
              <a:latin typeface="Lucida Grande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1797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621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52400"/>
            <a:ext cx="2103437" cy="5638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157913" cy="5638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6389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81873C-8276-E449-9733-905D3995D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770405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3CEBE-BB09-FF47-976F-58E9EA93EF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92247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7E853A-A83C-3A4B-B9BD-B0175DFF88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384211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14850" y="1016000"/>
            <a:ext cx="4210050" cy="515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3E941A-E36A-9545-AB27-523028EFB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512840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41067-1855-014B-96A8-DA7D056862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421313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B661D-C418-414D-A709-C47B17498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518465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53DA9F-FC11-0346-B46B-99C4D4ADA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45578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45D6CA-AA83-214C-8B87-02FEE1D522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25412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8441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>
              <a:sym typeface="Chalkboard" pitchFamily="-111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FA7021-EC8E-6A47-AB51-F5F6BA5D74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044305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4C98BB-B838-7A4D-9242-708A09D67F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04283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88900"/>
            <a:ext cx="2143125" cy="6083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88900"/>
            <a:ext cx="6276975" cy="60833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Box 4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8A354-DBA1-1A43-AFD3-900AA1A895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10150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GB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2DC9C9-3A70-9C45-8395-5050EA2236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832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D1D25-E0D1-E74C-BB85-8721036A4B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213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9001D-2FE4-5243-99A1-1B469F76BF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124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42672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6444C5-5C26-4241-8CDE-74AAD7DB01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987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9DEB5-E6EF-8C42-A07C-852754A27E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416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6DF07-0A07-D94B-817B-336108EDC8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3015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F7F89-9AB1-234F-B8D1-DB51C2E66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92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974338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3FF962-821A-2E49-8A24-F01D3C78E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97719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D8B277-0E2F-AC4C-8BC7-5C1A10E8F5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4752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B749F9-BB89-964D-9BB0-EB0C1764E3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67918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28600"/>
            <a:ext cx="2171700" cy="64008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28600"/>
            <a:ext cx="6362700" cy="6400800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A0568-EE28-1144-BF90-979F2E93A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66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30775" y="1676400"/>
            <a:ext cx="378777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823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8433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897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19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3220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9841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7772400" cy="609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72795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3077" name="Text Box 5"/>
          <p:cNvSpPr txBox="1">
            <a:spLocks noChangeArrowheads="1"/>
          </p:cNvSpPr>
          <p:nvPr userDrawn="1"/>
        </p:nvSpPr>
        <p:spPr bwMode="auto">
          <a:xfrm>
            <a:off x="76200" y="6338888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fld id="{81FB3A04-3DDA-6D4B-B419-E64C2CC61434}" type="slidenum">
              <a:rPr lang="en-US" sz="2400" b="0" smtClean="0">
                <a:solidFill>
                  <a:srgbClr val="000000"/>
                </a:solidFill>
                <a:latin typeface="Lucida Grande" charset="0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2400" b="0" smtClean="0">
              <a:solidFill>
                <a:srgbClr val="000000"/>
              </a:solidFill>
              <a:latin typeface="Lucida Grande" charset="0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 build="p" bldLvl="2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7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5">
              <a:lumMod val="25000"/>
            </a:schemeClr>
          </a:solidFill>
          <a:effectLst>
            <a:outerShdw blurRad="38100" dist="38100" dir="2700000" algn="tl">
              <a:schemeClr val="tx2"/>
            </a:outerShdw>
          </a:effectLst>
          <a:latin typeface="+mj-lt"/>
          <a:ea typeface="ＭＳ Ｐゴシック" pitchFamily="-65" charset="-128"/>
          <a:cs typeface="ＭＳ Ｐゴシック" pitchFamily="-65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Chalkboard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SzPct val="75000"/>
        <a:buFont typeface="Wingdings" charset="2"/>
        <a:buChar char="v"/>
        <a:defRPr sz="2400">
          <a:solidFill>
            <a:schemeClr val="accent3">
              <a:lumMod val="50000"/>
            </a:schemeClr>
          </a:solidFill>
          <a:effectLst/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5">
            <a:lumMod val="50000"/>
          </a:schemeClr>
        </a:buClr>
        <a:buSzPct val="100000"/>
        <a:buFontTx/>
        <a:buChar char="–"/>
        <a:defRPr sz="2000">
          <a:solidFill>
            <a:schemeClr val="bg2">
              <a:lumMod val="10000"/>
            </a:schemeClr>
          </a:solidFill>
          <a:effectLst/>
          <a:latin typeface="+mn-lt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8000"/>
        </a:buClr>
        <a:buSzPct val="100000"/>
        <a:buFont typeface="Wingdings" charset="2"/>
        <a:buChar char="Ø"/>
        <a:defRPr sz="2000">
          <a:solidFill>
            <a:srgbClr val="008000"/>
          </a:solidFill>
          <a:latin typeface="+mj-lt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5000"/>
        <a:buFont typeface="Monotype Sorts" charset="0"/>
        <a:buChar char="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88900"/>
            <a:ext cx="6680200" cy="749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63500" dir="2700000" algn="ctr" rotWithShape="0">
              <a:schemeClr val="bg2">
                <a:alpha val="75000"/>
              </a:schemeClr>
            </a:outerShdw>
          </a:effec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title style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016000"/>
            <a:ext cx="8572500" cy="5156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Chalkboard" charset="0"/>
              </a:rPr>
              <a:t>Click to edit Master text styles</a:t>
            </a:r>
          </a:p>
          <a:p>
            <a:pPr lvl="1"/>
            <a:r>
              <a:rPr lang="en-US">
                <a:sym typeface="Chalkboard" charset="0"/>
              </a:rPr>
              <a:t>Second level</a:t>
            </a:r>
          </a:p>
          <a:p>
            <a:pPr lvl="2"/>
            <a:r>
              <a:rPr lang="en-US">
                <a:sym typeface="Chalkboard" charset="0"/>
              </a:rPr>
              <a:t>Third level</a:t>
            </a:r>
          </a:p>
          <a:p>
            <a:pPr lvl="3"/>
            <a:r>
              <a:rPr lang="en-US">
                <a:sym typeface="Hoefler Text" charset="0"/>
              </a:rPr>
              <a:t>Fourth level</a:t>
            </a:r>
          </a:p>
          <a:p>
            <a:pPr lvl="4"/>
            <a:r>
              <a:rPr lang="en-US">
                <a:sym typeface="Hoefler Text" charset="0"/>
              </a:rPr>
              <a:t>Fifth level</a:t>
            </a:r>
          </a:p>
        </p:txBody>
      </p:sp>
      <p:sp>
        <p:nvSpPr>
          <p:cNvPr id="88068" name="Text Box 4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46050" y="6280150"/>
            <a:ext cx="469900" cy="584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blurRad="25400" dist="25399" dir="2700000" algn="ctr" rotWithShape="0">
              <a:srgbClr val="FFFFFF">
                <a:alpha val="75000"/>
              </a:srgbClr>
            </a:outerShdw>
          </a:effec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3200" b="0">
                <a:cs typeface="Chalkboard" charset="0"/>
                <a:sym typeface="Chalkboard" charset="0"/>
              </a:defRPr>
            </a:lvl1pPr>
          </a:lstStyle>
          <a:p>
            <a:pPr>
              <a:defRPr/>
            </a:pPr>
            <a:fld id="{F9BEE6A6-C067-B541-8D44-9DCE80682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ransition xmlns:p14="http://schemas.microsoft.com/office/powerpoint/2010/main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+mj-lt"/>
          <a:ea typeface="+mj-ea"/>
          <a:cs typeface="+mj-cs"/>
          <a:sym typeface="Chalkboard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110086"/>
          </a:solidFill>
          <a:latin typeface="Chalkboard" pitchFamily="-111" charset="0"/>
          <a:ea typeface="ヒラギノ角ゴ Pro W3" pitchFamily="-111" charset="-128"/>
          <a:cs typeface="ヒラギノ角ゴ Pro W3" pitchFamily="-111" charset="-128"/>
          <a:sym typeface="Chalkboard" pitchFamily="-111" charset="0"/>
        </a:defRPr>
      </a:lvl9pPr>
    </p:titleStyle>
    <p:bodyStyle>
      <a:lvl1pPr marL="381000" indent="-381000" algn="l" rtl="0" eaLnBrk="0" fontAlgn="base" hangingPunct="0">
        <a:spcBef>
          <a:spcPts val="1000"/>
        </a:spcBef>
        <a:spcAft>
          <a:spcPct val="0"/>
        </a:spcAft>
        <a:buSzPct val="116000"/>
        <a:buChar char="•"/>
        <a:defRPr sz="3200">
          <a:solidFill>
            <a:srgbClr val="2300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1pPr>
      <a:lvl2pPr marL="769938" indent="-401638" algn="l" rtl="0" eaLnBrk="0" fontAlgn="base" hangingPunct="0">
        <a:spcBef>
          <a:spcPts val="900"/>
        </a:spcBef>
        <a:spcAft>
          <a:spcPct val="0"/>
        </a:spcAft>
        <a:buSzPct val="77000"/>
        <a:buChar char="•"/>
        <a:defRPr sz="2400">
          <a:solidFill>
            <a:srgbClr val="0084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2pPr>
      <a:lvl3pPr marL="1176338" indent="-249238" algn="l" rtl="0" eaLnBrk="0" fontAlgn="base" hangingPunct="0">
        <a:spcBef>
          <a:spcPts val="900"/>
        </a:spcBef>
        <a:spcAft>
          <a:spcPct val="0"/>
        </a:spcAft>
        <a:buClr>
          <a:srgbClr val="444229"/>
        </a:buClr>
        <a:buSzPct val="125000"/>
        <a:buFont typeface="Hoefler Text" charset="0"/>
        <a:buChar char="•"/>
        <a:defRPr sz="2400">
          <a:solidFill>
            <a:srgbClr val="9400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  <a:sym typeface="Chalkboard" charset="0"/>
        </a:defRPr>
      </a:lvl3pPr>
      <a:lvl4pPr marL="15446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4pPr>
      <a:lvl5pPr marL="1912938" indent="-249238" algn="l" rtl="0" eaLnBrk="0" fontAlgn="base" hangingPunct="0">
        <a:spcBef>
          <a:spcPts val="2300"/>
        </a:spcBef>
        <a:spcAft>
          <a:spcPct val="0"/>
        </a:spcAft>
        <a:buSzPct val="125000"/>
        <a:buFont typeface="Lucida Grande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charset="0"/>
        </a:defRPr>
      </a:lvl5pPr>
      <a:lvl6pPr marL="23701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6pPr>
      <a:lvl7pPr marL="28273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7pPr>
      <a:lvl8pPr marL="32845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8pPr>
      <a:lvl9pPr marL="3741738" indent="-249238" algn="l" rtl="0" fontAlgn="base">
        <a:spcBef>
          <a:spcPts val="2300"/>
        </a:spcBef>
        <a:spcAft>
          <a:spcPct val="0"/>
        </a:spcAft>
        <a:buSzPct val="125000"/>
        <a:buFont typeface="Lucida Grande" pitchFamily="-111" charset="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Hoefler Text" pitchFamily="-111" charset="0"/>
          <a:ea typeface="ヒラギノ明朝 Pro W6" pitchFamily="-111" charset="-128"/>
          <a:cs typeface="ヒラギノ明朝 Pro W6" pitchFamily="-111" charset="-128"/>
          <a:sym typeface="Hoefler Text" pitchFamily="-111" charset="0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2C0">
            <a:alpha val="8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28600"/>
            <a:ext cx="7772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3011" name="AutoShap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86800" cy="5105400"/>
          </a:xfrm>
          <a:prstGeom prst="roundRect">
            <a:avLst>
              <a:gd name="adj" fmla="val 3454"/>
            </a:avLst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4008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CC00"/>
                </a:solidFill>
                <a:latin typeface="Times" charset="0"/>
              </a:defRPr>
            </a:lvl1pPr>
          </a:lstStyle>
          <a:p>
            <a:pPr>
              <a:defRPr/>
            </a:pPr>
            <a:fld id="{EDDDA3EC-EAA5-0E44-83EC-F204EA7B1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3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66CC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1" grpId="0" build="p" bldLvl="2" autoUpdateAnimBg="0">
        <p:tmplLst>
          <p:tmpl lvl="1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xmlns:p14="http://schemas.microsoft.com/office/powerpoint/2010/main"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430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43011"/>
                        </p:tgtEl>
                        <p:attrNameLst>
                          <p:attrName>ppt_c</p:attrName>
                        </p:attrNameLst>
                      </p:cBhvr>
                      <p:to>
                        <a:srgbClr val="66CCFF"/>
                      </p:to>
                    </p:animClr>
                  </p:sub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  <a:ea typeface="ＭＳ Ｐゴシック" pitchFamily="-65" charset="-128"/>
          <a:cs typeface="ＭＳ Ｐゴシック" pitchFamily="-65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CC99FF"/>
          </a:solidFill>
          <a:latin typeface="Comic Sans MS" pitchFamily="-111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ebdings" charset="0"/>
        <a:buChar char="&quot;"/>
        <a:defRPr sz="3200" b="1">
          <a:solidFill>
            <a:srgbClr val="FFFF00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Font typeface="Wingdings" charset="0"/>
        <a:buChar char="z"/>
        <a:defRPr sz="3200" b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3200" b="1" i="1">
          <a:solidFill>
            <a:srgbClr val="FFCC66"/>
          </a:solidFill>
          <a:latin typeface="Arial Narrow" pitchFamily="-111" charset="0"/>
          <a:ea typeface="ＭＳ Ｐゴシック" pitchFamily="-111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pitchFamily="-111" charset="0"/>
          <a:ea typeface="ＭＳ Ｐゴシック" pitchFamily="-111" charset="-128"/>
        </a:defRPr>
      </a:lvl9pPr>
    </p:bodyStyle>
    <p:otherStyle>
      <a:defPPr>
        <a:defRPr lang="en-GB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file://localhost/Users/jhm3/Documents/Files/%20%20%20%20Current%20Activities/%20%20%20%20%20Events%202012/11.28%20Norfolk/Different%20Calculations/Different%20Calculations.cdy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4" Type="http://schemas.openxmlformats.org/officeDocument/2006/relationships/image" Target="../media/image23.emf"/><Relationship Id="rId5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4.bin"/><Relationship Id="rId20" Type="http://schemas.openxmlformats.org/officeDocument/2006/relationships/image" Target="../media/image33.emf"/><Relationship Id="rId21" Type="http://schemas.openxmlformats.org/officeDocument/2006/relationships/oleObject" Target="../embeddings/oleObject10.bin"/><Relationship Id="rId22" Type="http://schemas.openxmlformats.org/officeDocument/2006/relationships/image" Target="../media/image34.emf"/><Relationship Id="rId23" Type="http://schemas.openxmlformats.org/officeDocument/2006/relationships/oleObject" Target="../embeddings/oleObject11.bin"/><Relationship Id="rId24" Type="http://schemas.openxmlformats.org/officeDocument/2006/relationships/image" Target="../media/image35.emf"/><Relationship Id="rId25" Type="http://schemas.openxmlformats.org/officeDocument/2006/relationships/oleObject" Target="../embeddings/oleObject12.bin"/><Relationship Id="rId26" Type="http://schemas.openxmlformats.org/officeDocument/2006/relationships/image" Target="../media/image36.emf"/><Relationship Id="rId27" Type="http://schemas.openxmlformats.org/officeDocument/2006/relationships/oleObject" Target="../embeddings/oleObject13.bin"/><Relationship Id="rId28" Type="http://schemas.openxmlformats.org/officeDocument/2006/relationships/image" Target="../media/image37.emf"/><Relationship Id="rId29" Type="http://schemas.openxmlformats.org/officeDocument/2006/relationships/oleObject" Target="../embeddings/oleObject14.bin"/><Relationship Id="rId30" Type="http://schemas.openxmlformats.org/officeDocument/2006/relationships/image" Target="../media/image38.emf"/><Relationship Id="rId31" Type="http://schemas.openxmlformats.org/officeDocument/2006/relationships/hyperlink" Target="file://localhost/Users/jhm3/Documents/Files/%20%20%20%20Current%20Activities/%20%20%20%20%20Events%202012/11.28%20Norfolk/Patterns%20from%202/Patterns%20from2.html" TargetMode="External"/><Relationship Id="rId10" Type="http://schemas.openxmlformats.org/officeDocument/2006/relationships/image" Target="../media/image28.emf"/><Relationship Id="rId11" Type="http://schemas.openxmlformats.org/officeDocument/2006/relationships/oleObject" Target="../embeddings/oleObject5.bin"/><Relationship Id="rId12" Type="http://schemas.openxmlformats.org/officeDocument/2006/relationships/image" Target="../media/image29.e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30.e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31.e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32.emf"/><Relationship Id="rId19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2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6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2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jpg"/><Relationship Id="rId4" Type="http://schemas.openxmlformats.org/officeDocument/2006/relationships/hyperlink" Target="file://localhost/Users/jhm3/Documents/Files/%20%20%20%20Current%20Activities/%20%20%20%20%20Events%202012/10.30-11.9%20Nov%20Korea/Sessions/Nov%206%20Hana%20School/Patterns%20from%202/Patterns%20from2.cdy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9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4" Type="http://schemas.openxmlformats.org/officeDocument/2006/relationships/image" Target="../media/image43.png"/><Relationship Id="rId5" Type="http://schemas.openxmlformats.org/officeDocument/2006/relationships/image" Target="../media/image44.png"/><Relationship Id="rId6" Type="http://schemas.openxmlformats.org/officeDocument/2006/relationships/image" Target="../media/image45.png"/><Relationship Id="rId7" Type="http://schemas.openxmlformats.org/officeDocument/2006/relationships/image" Target="../media/image46.png"/><Relationship Id="rId8" Type="http://schemas.openxmlformats.org/officeDocument/2006/relationships/image" Target="../media/image47.png"/><Relationship Id="rId9" Type="http://schemas.openxmlformats.org/officeDocument/2006/relationships/hyperlink" Target="file://localhost/Users/jhm3/Documents/Files/%20%20%20%20Current%20Activities/%20%20%20%20%20Events%202012/11.28%20Norfolk/Patterns%20from%202/Patterns%20from2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8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9.png"/><Relationship Id="rId3" Type="http://schemas.openxmlformats.org/officeDocument/2006/relationships/hyperlink" Target="file://localhost/Users/jhm3/Documents/Files/%20%20%20%20Current%20Activities/%20%20%20%20%20Events%202012/11.13%20Bath%20ATM/More%20or%20Less%20(P%20&amp;%20A)/More%20or%20Less.cdy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4" Type="http://schemas.openxmlformats.org/officeDocument/2006/relationships/oleObject" Target="../embeddings/oleObject15.bin"/><Relationship Id="rId5" Type="http://schemas.openxmlformats.org/officeDocument/2006/relationships/image" Target="../media/image50.emf"/><Relationship Id="rId6" Type="http://schemas.openxmlformats.org/officeDocument/2006/relationships/oleObject" Target="../embeddings/oleObject16.bin"/><Relationship Id="rId7" Type="http://schemas.openxmlformats.org/officeDocument/2006/relationships/image" Target="../media/image51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0.bin"/><Relationship Id="rId12" Type="http://schemas.openxmlformats.org/officeDocument/2006/relationships/image" Target="../media/image55.emf"/><Relationship Id="rId13" Type="http://schemas.openxmlformats.org/officeDocument/2006/relationships/oleObject" Target="../embeddings/oleObject21.bin"/><Relationship Id="rId14" Type="http://schemas.openxmlformats.org/officeDocument/2006/relationships/image" Target="../media/image56.emf"/><Relationship Id="rId15" Type="http://schemas.openxmlformats.org/officeDocument/2006/relationships/oleObject" Target="../embeddings/oleObject22.bin"/><Relationship Id="rId16" Type="http://schemas.openxmlformats.org/officeDocument/2006/relationships/image" Target="../media/image57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hyperlink" Target="file://localhost/Users/jhm3/Documents/Files/%20%20%20%20Current%20Activities/%20%20%20%20%20Events%202012/10.30-11.9%20Nov%20Korea/Sessions/Nov%204%20Workshop/Two%20Journeys/Two%20Journeys.cdy" TargetMode="External"/><Relationship Id="rId4" Type="http://schemas.openxmlformats.org/officeDocument/2006/relationships/image" Target="../media/image58.png"/><Relationship Id="rId5" Type="http://schemas.openxmlformats.org/officeDocument/2006/relationships/oleObject" Target="../embeddings/oleObject17.bin"/><Relationship Id="rId6" Type="http://schemas.openxmlformats.org/officeDocument/2006/relationships/image" Target="../media/image52.emf"/><Relationship Id="rId7" Type="http://schemas.openxmlformats.org/officeDocument/2006/relationships/oleObject" Target="../embeddings/oleObject18.bin"/><Relationship Id="rId8" Type="http://schemas.openxmlformats.org/officeDocument/2006/relationships/image" Target="../media/image53.emf"/><Relationship Id="rId9" Type="http://schemas.openxmlformats.org/officeDocument/2006/relationships/oleObject" Target="../embeddings/oleObject19.bin"/><Relationship Id="rId10" Type="http://schemas.openxmlformats.org/officeDocument/2006/relationships/image" Target="../media/image54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file://localhost/Users/jhm3/Documents/Files/%20%20%20%20Current%20Activities/%20%20%20%20%20Events%202012/11.28%20Norfolk/Exchanges/Exchanges.html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file://localhost/Users/jhm3/Documents/Files/%20%20%20%20Current%20Activities/%20%20%20%20%20Events%202012/04.28%20MaST%20Northants/Exchanges/Exchanges.cdy" TargetMode="External"/><Relationship Id="rId4" Type="http://schemas.openxmlformats.org/officeDocument/2006/relationships/image" Target="../media/image59.png"/><Relationship Id="rId5" Type="http://schemas.openxmlformats.org/officeDocument/2006/relationships/image" Target="../media/image60.png"/><Relationship Id="rId6" Type="http://schemas.openxmlformats.org/officeDocument/2006/relationships/image" Target="../media/image61.png"/><Relationship Id="rId7" Type="http://schemas.openxmlformats.org/officeDocument/2006/relationships/image" Target="../media/image62.png"/><Relationship Id="rId8" Type="http://schemas.openxmlformats.org/officeDocument/2006/relationships/hyperlink" Target="file://localhost/Users/jhm3/Documents/Files/%20%20%20%20Current%20Activities/%20%20%20%20%20Events%202012/11.28%20Norfolk/Exchanges/Exchanges.html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4" Type="http://schemas.openxmlformats.org/officeDocument/2006/relationships/image" Target="../media/image64.png"/><Relationship Id="rId5" Type="http://schemas.openxmlformats.org/officeDocument/2006/relationships/image" Target="../media/image65.png"/><Relationship Id="rId6" Type="http://schemas.openxmlformats.org/officeDocument/2006/relationships/hyperlink" Target="file://localhost/Users/jhm3/Documents/Files/%20%20%20%20Current%20Activities/%20%20%20%20%20Events%202012/11.28%20Norfolk/Exchanges/Exchanges.html" TargetMode="External"/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4" Type="http://schemas.openxmlformats.org/officeDocument/2006/relationships/image" Target="../media/image67.png"/><Relationship Id="rId5" Type="http://schemas.openxmlformats.org/officeDocument/2006/relationships/hyperlink" Target="file://localhost/Users/jhm3/Documents/Files/%20%20%20%20Current%20Activities/%20%20%20%20%20Events%202012/11.28%20Norfolk/Exchanges/Exchange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4.emf"/><Relationship Id="rId12" Type="http://schemas.openxmlformats.org/officeDocument/2006/relationships/image" Target="../media/image15.emf"/><Relationship Id="rId13" Type="http://schemas.openxmlformats.org/officeDocument/2006/relationships/image" Target="../media/image16.emf"/><Relationship Id="rId14" Type="http://schemas.openxmlformats.org/officeDocument/2006/relationships/image" Target="../media/image17.emf"/><Relationship Id="rId15" Type="http://schemas.openxmlformats.org/officeDocument/2006/relationships/image" Target="../media/image18.emf"/><Relationship Id="rId16" Type="http://schemas.openxmlformats.org/officeDocument/2006/relationships/image" Target="../media/image19.emf"/><Relationship Id="rId17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Relationship Id="rId4" Type="http://schemas.openxmlformats.org/officeDocument/2006/relationships/image" Target="../media/image7.emf"/><Relationship Id="rId5" Type="http://schemas.openxmlformats.org/officeDocument/2006/relationships/image" Target="../media/image8.emf"/><Relationship Id="rId6" Type="http://schemas.openxmlformats.org/officeDocument/2006/relationships/image" Target="../media/image9.emf"/><Relationship Id="rId7" Type="http://schemas.openxmlformats.org/officeDocument/2006/relationships/image" Target="../media/image10.emf"/><Relationship Id="rId8" Type="http://schemas.openxmlformats.org/officeDocument/2006/relationships/image" Target="../media/image11.emf"/><Relationship Id="rId9" Type="http://schemas.openxmlformats.org/officeDocument/2006/relationships/image" Target="../media/image12.emf"/><Relationship Id="rId10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8287357" y="5993904"/>
            <a:ext cx="864096" cy="864096"/>
          </a:xfrm>
          <a:prstGeom prst="rect">
            <a:avLst/>
          </a:prstGeom>
          <a:solidFill>
            <a:srgbClr val="FFF2C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1340768"/>
            <a:ext cx="8712968" cy="2592288"/>
          </a:xfrm>
        </p:spPr>
        <p:txBody>
          <a:bodyPr anchor="t"/>
          <a:lstStyle/>
          <a:p>
            <a:pPr algn="ctr">
              <a:defRPr/>
            </a:pPr>
            <a:r>
              <a:rPr lang="en-GB" sz="3200">
                <a:effectLst/>
              </a:rPr>
              <a:t>A Lesson Without </a:t>
            </a:r>
            <a:br>
              <a:rPr lang="en-GB" sz="3200">
                <a:effectLst/>
              </a:rPr>
            </a:br>
            <a:r>
              <a:rPr lang="en-GB" sz="3200">
                <a:effectLst/>
              </a:rPr>
              <a:t>the Opportunity for Learners to Generalise …is </a:t>
            </a:r>
            <a:r>
              <a:rPr lang="en-GB" sz="3200">
                <a:solidFill>
                  <a:srgbClr val="FF0000"/>
                </a:solidFill>
                <a:effectLst/>
              </a:rPr>
              <a:t>NOT</a:t>
            </a:r>
            <a:r>
              <a:rPr lang="en-GB" sz="3200">
                <a:effectLst/>
              </a:rPr>
              <a:t> a Mathematics lesson!</a:t>
            </a:r>
            <a:endParaRPr lang="en-US" sz="3200"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152673" y="3645024"/>
            <a:ext cx="4724370" cy="2160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John Mason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‘Powers’</a:t>
            </a:r>
            <a:br>
              <a:rPr lang="en-US" sz="2400" b="0">
                <a:solidFill>
                  <a:srgbClr val="00002A"/>
                </a:solidFill>
              </a:rPr>
            </a:br>
            <a:r>
              <a:rPr lang="en-US" sz="2400" b="0">
                <a:solidFill>
                  <a:srgbClr val="00002A"/>
                </a:solidFill>
              </a:rPr>
              <a:t>Norfolk Mathematics Conference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Norwich</a:t>
            </a:r>
          </a:p>
          <a:p>
            <a:pPr algn="ctr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Monotype Sorts" charset="0"/>
              <a:buNone/>
              <a:defRPr/>
            </a:pPr>
            <a:r>
              <a:rPr lang="en-US" sz="2400" b="0">
                <a:solidFill>
                  <a:srgbClr val="00002A"/>
                </a:solidFill>
              </a:rPr>
              <a:t>Nov 28 2012</a:t>
            </a:r>
          </a:p>
        </p:txBody>
      </p:sp>
      <p:grpSp>
        <p:nvGrpSpPr>
          <p:cNvPr id="28675" name="Group 13"/>
          <p:cNvGrpSpPr>
            <a:grpSpLocks/>
          </p:cNvGrpSpPr>
          <p:nvPr/>
        </p:nvGrpSpPr>
        <p:grpSpPr bwMode="auto">
          <a:xfrm>
            <a:off x="403225" y="4953000"/>
            <a:ext cx="8740775" cy="1708150"/>
            <a:chOff x="110" y="96"/>
            <a:chExt cx="5506" cy="1076"/>
          </a:xfrm>
        </p:grpSpPr>
        <p:grpSp>
          <p:nvGrpSpPr>
            <p:cNvPr id="28679" name="Group 11"/>
            <p:cNvGrpSpPr>
              <a:grpSpLocks/>
            </p:cNvGrpSpPr>
            <p:nvPr/>
          </p:nvGrpSpPr>
          <p:grpSpPr bwMode="auto">
            <a:xfrm>
              <a:off x="110" y="96"/>
              <a:ext cx="1457" cy="983"/>
              <a:chOff x="38" y="96"/>
              <a:chExt cx="1457" cy="983"/>
            </a:xfrm>
          </p:grpSpPr>
          <p:pic>
            <p:nvPicPr>
              <p:cNvPr id="2" name="Picture 6" descr="OUPowerPoint18mmShield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77" y="96"/>
                <a:ext cx="469" cy="56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5" name="Text Box 8"/>
              <p:cNvSpPr txBox="1">
                <a:spLocks noChangeArrowheads="1"/>
              </p:cNvSpPr>
              <p:nvPr/>
            </p:nvSpPr>
            <p:spPr bwMode="auto">
              <a:xfrm>
                <a:off x="38" y="672"/>
                <a:ext cx="1457" cy="407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The Open University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Maths Dept</a:t>
                </a:r>
              </a:p>
            </p:txBody>
          </p:sp>
        </p:grpSp>
        <p:grpSp>
          <p:nvGrpSpPr>
            <p:cNvPr id="28680" name="Group 12"/>
            <p:cNvGrpSpPr>
              <a:grpSpLocks/>
            </p:cNvGrpSpPr>
            <p:nvPr/>
          </p:nvGrpSpPr>
          <p:grpSpPr bwMode="auto">
            <a:xfrm>
              <a:off x="4152" y="144"/>
              <a:ext cx="1464" cy="1028"/>
              <a:chOff x="4080" y="144"/>
              <a:chExt cx="1464" cy="1028"/>
            </a:xfrm>
          </p:grpSpPr>
          <p:pic>
            <p:nvPicPr>
              <p:cNvPr id="28681" name="Picture 9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56" y="144"/>
                <a:ext cx="484" cy="57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8683" name="Text Box 10"/>
              <p:cNvSpPr txBox="1">
                <a:spLocks noChangeArrowheads="1"/>
              </p:cNvSpPr>
              <p:nvPr/>
            </p:nvSpPr>
            <p:spPr bwMode="auto">
              <a:xfrm>
                <a:off x="4080" y="768"/>
                <a:ext cx="1464" cy="404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none">
                <a:spAutoFit/>
              </a:bodyPr>
              <a:lstStyle>
                <a:lvl1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  <a:cs typeface="ＭＳ Ｐゴシック" charset="0"/>
                  </a:defRPr>
                </a:lvl1pPr>
                <a:lvl2pPr marL="37931725" indent="-37474525"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2pPr>
                <a:lvl3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3pPr>
                <a:lvl4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4pPr>
                <a:lvl5pPr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5pPr>
                <a:lvl6pPr marL="4572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6pPr>
                <a:lvl7pPr marL="9144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7pPr>
                <a:lvl8pPr marL="1371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8pPr>
                <a:lvl9pPr marL="18288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800" b="1">
                    <a:solidFill>
                      <a:schemeClr val="tx1"/>
                    </a:solidFill>
                    <a:latin typeface="Chalkboard" charset="0"/>
                    <a:ea typeface="ＭＳ Ｐゴシック" charset="0"/>
                  </a:defRPr>
                </a:lvl9pPr>
              </a:lstStyle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University of Oxford</a:t>
                </a:r>
              </a:p>
              <a:p>
                <a:pPr algn="ctr" eaLnBrk="0" hangingPunct="0">
                  <a:defRPr/>
                </a:pPr>
                <a:r>
                  <a:rPr lang="en-GB" sz="1800" b="0">
                    <a:solidFill>
                      <a:schemeClr val="accent3">
                        <a:lumMod val="10000"/>
                      </a:schemeClr>
                    </a:solidFill>
                  </a:rPr>
                  <a:t>Dept of Education</a:t>
                </a:r>
              </a:p>
            </p:txBody>
          </p:sp>
        </p:grpSp>
      </p:grpSp>
      <p:pic>
        <p:nvPicPr>
          <p:cNvPr id="28676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0"/>
            <a:ext cx="1701800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TextBox 9"/>
          <p:cNvSpPr txBox="1">
            <a:spLocks noChangeArrowheads="1"/>
          </p:cNvSpPr>
          <p:nvPr/>
        </p:nvSpPr>
        <p:spPr bwMode="auto">
          <a:xfrm>
            <a:off x="0" y="1219200"/>
            <a:ext cx="2865438" cy="307975"/>
          </a:xfrm>
          <a:prstGeom prst="rect">
            <a:avLst/>
          </a:prstGeom>
          <a:noFill/>
          <a:ln>
            <a:noFill/>
          </a:ln>
          <a:extLst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US" sz="1400" b="0">
                <a:solidFill>
                  <a:srgbClr val="00002A"/>
                </a:solidFill>
              </a:rPr>
              <a:t>Promoting Mathematical Thinking</a:t>
            </a:r>
          </a:p>
        </p:txBody>
      </p:sp>
      <p:pic>
        <p:nvPicPr>
          <p:cNvPr id="28678" name="Picture 12" descr="NCETM_CPD_Standard_Logo FINAL Small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44565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Two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052513"/>
            <a:ext cx="8064500" cy="1800225"/>
          </a:xfrm>
        </p:spPr>
        <p:txBody>
          <a:bodyPr/>
          <a:lstStyle/>
          <a:p>
            <a:pPr>
              <a:defRPr/>
            </a:pPr>
            <a:r>
              <a:rPr lang="en-GB"/>
              <a:t>I have written down two whole numbers that differ by 2. I multiply them together and add 1.</a:t>
            </a:r>
          </a:p>
          <a:p>
            <a:pPr lvl="1">
              <a:defRPr/>
            </a:pPr>
            <a:r>
              <a:rPr lang="en-GB"/>
              <a:t>What properties must my answer have?</a:t>
            </a:r>
          </a:p>
          <a:p>
            <a:pPr lvl="1">
              <a:defRPr/>
            </a:pPr>
            <a:r>
              <a:rPr lang="en-GB"/>
              <a:t>How do you know?</a:t>
            </a:r>
          </a:p>
        </p:txBody>
      </p:sp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187450" y="3429000"/>
            <a:ext cx="2592388" cy="792163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2400" b="0">
                <a:solidFill>
                  <a:srgbClr val="631908"/>
                </a:solidFill>
              </a:rPr>
              <a:t>Specialising</a:t>
            </a:r>
          </a:p>
        </p:txBody>
      </p:sp>
      <p:sp>
        <p:nvSpPr>
          <p:cNvPr id="6" name="Rounded Rectangle 5"/>
          <p:cNvSpPr>
            <a:spLocks noChangeArrowheads="1"/>
          </p:cNvSpPr>
          <p:nvPr/>
        </p:nvSpPr>
        <p:spPr bwMode="auto">
          <a:xfrm>
            <a:off x="5795963" y="4005263"/>
            <a:ext cx="2952750" cy="1223962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2400" b="0">
                <a:solidFill>
                  <a:schemeClr val="bg1">
                    <a:lumMod val="75000"/>
                  </a:schemeClr>
                </a:solidFill>
              </a:rPr>
              <a:t>Manipulating</a:t>
            </a:r>
          </a:p>
          <a:p>
            <a:pPr algn="ctr" eaLnBrk="0" hangingPunct="0"/>
            <a:r>
              <a:rPr lang="en-GB" sz="2400" b="0">
                <a:solidFill>
                  <a:schemeClr val="bg1">
                    <a:lumMod val="75000"/>
                  </a:schemeClr>
                </a:solidFill>
              </a:rPr>
              <a:t>Getting a sense of</a:t>
            </a:r>
          </a:p>
          <a:p>
            <a:pPr algn="ctr" eaLnBrk="0" hangingPunct="0"/>
            <a:r>
              <a:rPr lang="en-GB" sz="2400" b="0">
                <a:solidFill>
                  <a:schemeClr val="bg1">
                    <a:lumMod val="75000"/>
                  </a:schemeClr>
                </a:solidFill>
              </a:rPr>
              <a:t>Articulating</a:t>
            </a:r>
          </a:p>
        </p:txBody>
      </p:sp>
      <p:sp>
        <p:nvSpPr>
          <p:cNvPr id="7" name="Rounded Rectangle 6"/>
          <p:cNvSpPr>
            <a:spLocks noChangeArrowheads="1"/>
          </p:cNvSpPr>
          <p:nvPr/>
        </p:nvSpPr>
        <p:spPr bwMode="auto">
          <a:xfrm>
            <a:off x="5076825" y="2781300"/>
            <a:ext cx="3527425" cy="1368425"/>
          </a:xfrm>
          <a:prstGeom prst="roundRect">
            <a:avLst>
              <a:gd name="adj" fmla="val 16667"/>
            </a:avLst>
          </a:prstGeom>
          <a:solidFill>
            <a:srgbClr val="FFB5C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2400" b="0">
                <a:solidFill>
                  <a:srgbClr val="631908"/>
                </a:solidFill>
              </a:rPr>
              <a:t>Turning to some ‘thing’ that is confidence inspiring</a:t>
            </a:r>
          </a:p>
        </p:txBody>
      </p:sp>
      <p:sp>
        <p:nvSpPr>
          <p:cNvPr id="5" name="Rounded Rectangle 4"/>
          <p:cNvSpPr>
            <a:spLocks noChangeArrowheads="1"/>
          </p:cNvSpPr>
          <p:nvPr/>
        </p:nvSpPr>
        <p:spPr bwMode="auto">
          <a:xfrm>
            <a:off x="2268538" y="4076700"/>
            <a:ext cx="2590800" cy="1008063"/>
          </a:xfrm>
          <a:prstGeom prst="roundRect">
            <a:avLst>
              <a:gd name="adj" fmla="val 16667"/>
            </a:avLst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sz="2400" b="0">
                <a:solidFill>
                  <a:srgbClr val="631908"/>
                </a:solidFill>
              </a:rPr>
              <a:t>In order to generalise</a:t>
            </a:r>
          </a:p>
        </p:txBody>
      </p:sp>
      <p:sp>
        <p:nvSpPr>
          <p:cNvPr id="8" name="Rounded Rectangle 7"/>
          <p:cNvSpPr>
            <a:spLocks noChangeArrowheads="1"/>
          </p:cNvSpPr>
          <p:nvPr/>
        </p:nvSpPr>
        <p:spPr bwMode="auto">
          <a:xfrm>
            <a:off x="2483817" y="5517232"/>
            <a:ext cx="5616575" cy="792162"/>
          </a:xfrm>
          <a:prstGeom prst="roundRect">
            <a:avLst>
              <a:gd name="adj" fmla="val 16667"/>
            </a:avLst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GB" sz="2400" b="0">
                <a:solidFill>
                  <a:srgbClr val="631908"/>
                </a:solidFill>
              </a:rPr>
              <a:t>Alternative ways to introduce a task</a:t>
            </a:r>
          </a:p>
        </p:txBody>
      </p:sp>
    </p:spTree>
    <p:extLst>
      <p:ext uri="{BB962C8B-B14F-4D97-AF65-F5344CB8AC3E}">
        <p14:creationId xmlns:p14="http://schemas.microsoft.com/office/powerpoint/2010/main" val="2274074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5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Working with Differences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990600" y="1676400"/>
            <a:ext cx="7727950" cy="600472"/>
          </a:xfrm>
        </p:spPr>
        <p:txBody>
          <a:bodyPr/>
          <a:lstStyle/>
          <a:p>
            <a:r>
              <a:rPr lang="en-GB"/>
              <a:t>Think of a number (not too large!)</a:t>
            </a:r>
          </a:p>
          <a:p>
            <a:endParaRPr lang="en-GB"/>
          </a:p>
        </p:txBody>
      </p:sp>
      <p:sp>
        <p:nvSpPr>
          <p:cNvPr id="5" name="Rounded Rectangle 4">
            <a:hlinkClick r:id="rId2" action="ppaction://hlinkfile"/>
          </p:cNvPr>
          <p:cNvSpPr/>
          <p:nvPr/>
        </p:nvSpPr>
        <p:spPr bwMode="auto">
          <a:xfrm>
            <a:off x="3419872" y="2780928"/>
            <a:ext cx="1152128" cy="108012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550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Understanding Division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00050">
              <a:defRPr/>
            </a:pPr>
            <a:r>
              <a:rPr lang="en-GB">
                <a:latin typeface="Chalkboard" charset="0"/>
                <a:ea typeface="ＭＳ Ｐゴシック" charset="0"/>
              </a:rPr>
              <a:t>234234 is divisible by 13 and 7 and 11; </a:t>
            </a:r>
          </a:p>
          <a:p>
            <a:pPr marL="400050" lvl="1" indent="-400050">
              <a:defRPr/>
            </a:pPr>
            <a:r>
              <a:rPr lang="en-GB">
                <a:latin typeface="Chalkboard" charset="0"/>
                <a:ea typeface="ＭＳ Ｐゴシック" charset="0"/>
              </a:rPr>
              <a:t>What is the remainder on dividing 23423426 by 13? </a:t>
            </a:r>
          </a:p>
          <a:p>
            <a:pPr marL="400050" lvl="1" indent="-400050">
              <a:defRPr/>
            </a:pPr>
            <a:r>
              <a:rPr lang="en-GB">
                <a:latin typeface="Chalkboard" charset="0"/>
                <a:ea typeface="ＭＳ Ｐゴシック" charset="0"/>
              </a:rPr>
              <a:t>By 7? By 11?</a:t>
            </a:r>
          </a:p>
          <a:p>
            <a:pPr marL="0" indent="-400050">
              <a:defRPr/>
            </a:pPr>
            <a:r>
              <a:rPr lang="en-GB">
                <a:latin typeface="Chalkboard" charset="0"/>
                <a:ea typeface="ＭＳ Ｐゴシック" charset="0"/>
              </a:rPr>
              <a:t>Make up your own!</a:t>
            </a:r>
          </a:p>
          <a:p>
            <a:pPr>
              <a:defRPr/>
            </a:pPr>
            <a:endParaRPr lang="en-GB"/>
          </a:p>
        </p:txBody>
      </p:sp>
      <p:sp>
        <p:nvSpPr>
          <p:cNvPr id="4" name="Rounded Rectangle 3"/>
          <p:cNvSpPr/>
          <p:nvPr/>
        </p:nvSpPr>
        <p:spPr bwMode="auto">
          <a:xfrm>
            <a:off x="4355976" y="3429000"/>
            <a:ext cx="3384376" cy="122413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What is the general principle?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4788024" y="4437112"/>
            <a:ext cx="3816424" cy="1224136"/>
          </a:xfrm>
          <a:prstGeom prst="roundRect">
            <a:avLst/>
          </a:prstGeom>
          <a:solidFill>
            <a:schemeClr val="tx1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b="0">
                <a:solidFill>
                  <a:schemeClr val="bg1">
                    <a:lumMod val="75000"/>
                  </a:schemeClr>
                </a:solidFill>
                <a:latin typeface="Chalkboard" pitchFamily="-111" charset="0"/>
              </a:rPr>
              <a:t>Telling a ‘story’;</a:t>
            </a:r>
            <a:br>
              <a:rPr lang="en-GB" b="0">
                <a:solidFill>
                  <a:schemeClr val="bg1">
                    <a:lumMod val="75000"/>
                  </a:schemeClr>
                </a:solidFill>
                <a:latin typeface="Chalkboard" pitchFamily="-111" charset="0"/>
              </a:rPr>
            </a:br>
            <a:r>
              <a:rPr lang="en-GB" b="0">
                <a:solidFill>
                  <a:schemeClr val="bg1">
                    <a:lumMod val="75000"/>
                  </a:schemeClr>
                </a:solidFill>
                <a:latin typeface="Chalkboard" pitchFamily="-111" charset="0"/>
              </a:rPr>
              <a:t>having a narrative</a:t>
            </a:r>
            <a:endParaRPr kumimoji="0" lang="en-GB" sz="2800" b="0" i="0" u="none" strike="noStrike" cap="none" normalizeH="0" baseline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8039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7772400" cy="609600"/>
          </a:xfrm>
        </p:spPr>
        <p:txBody>
          <a:bodyPr/>
          <a:lstStyle/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Find the error!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1187624" y="1105693"/>
            <a:ext cx="2317750" cy="4627563"/>
            <a:chOff x="1736725" y="908050"/>
            <a:chExt cx="2317750" cy="4627563"/>
          </a:xfrm>
        </p:grpSpPr>
        <p:sp>
          <p:nvSpPr>
            <p:cNvPr id="30" name="TextBox 29"/>
            <p:cNvSpPr txBox="1"/>
            <p:nvPr/>
          </p:nvSpPr>
          <p:spPr bwMode="auto">
            <a:xfrm>
              <a:off x="2239963" y="908050"/>
              <a:ext cx="1185862" cy="523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79645</a:t>
              </a:r>
            </a:p>
          </p:txBody>
        </p:sp>
        <p:sp>
          <p:nvSpPr>
            <p:cNvPr id="31" name="TextBox 30"/>
            <p:cNvSpPr txBox="1"/>
            <p:nvPr/>
          </p:nvSpPr>
          <p:spPr bwMode="auto">
            <a:xfrm>
              <a:off x="2239963" y="1341438"/>
              <a:ext cx="1174750" cy="523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rgbClr val="00279F"/>
                  </a:solidFill>
                </a:rPr>
                <a:t>6</a:t>
              </a:r>
              <a:r>
                <a:rPr lang="en-GB" b="0" dirty="0">
                  <a:solidFill>
                    <a:srgbClr val="FF0000"/>
                  </a:solidFill>
                </a:rPr>
                <a:t>4</a:t>
              </a:r>
              <a:r>
                <a:rPr lang="en-GB" b="0" dirty="0">
                  <a:solidFill>
                    <a:srgbClr val="008000"/>
                  </a:solidFill>
                </a:rPr>
                <a:t>7</a:t>
              </a:r>
              <a:r>
                <a:rPr lang="en-GB" b="0" dirty="0">
                  <a:solidFill>
                    <a:schemeClr val="accent2"/>
                  </a:solidFill>
                </a:rPr>
                <a:t>8</a:t>
              </a: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9</a:t>
              </a:r>
            </a:p>
          </p:txBody>
        </p:sp>
        <p:cxnSp>
          <p:nvCxnSpPr>
            <p:cNvPr id="32" name="Straight Connector 31"/>
            <p:cNvCxnSpPr/>
            <p:nvPr/>
          </p:nvCxnSpPr>
          <p:spPr bwMode="auto">
            <a:xfrm>
              <a:off x="2239963" y="1844675"/>
              <a:ext cx="122396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1227" name="TextBox 32"/>
            <p:cNvSpPr txBox="1">
              <a:spLocks noChangeArrowheads="1"/>
            </p:cNvSpPr>
            <p:nvPr/>
          </p:nvSpPr>
          <p:spPr bwMode="auto">
            <a:xfrm>
              <a:off x="2514600" y="1827255"/>
              <a:ext cx="593324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GB" b="0" dirty="0">
                  <a:solidFill>
                    <a:srgbClr val="00279F"/>
                  </a:solidFill>
                </a:rPr>
                <a:t>30</a:t>
              </a:r>
              <a:endParaRPr lang="en-GB" b="0">
                <a:solidFill>
                  <a:srgbClr val="3400FF"/>
                </a:solidFill>
              </a:endParaRPr>
            </a:p>
          </p:txBody>
        </p:sp>
        <p:sp>
          <p:nvSpPr>
            <p:cNvPr id="51228" name="TextBox 33"/>
            <p:cNvSpPr txBox="1">
              <a:spLocks noChangeArrowheads="1"/>
            </p:cNvSpPr>
            <p:nvPr/>
          </p:nvSpPr>
          <p:spPr bwMode="auto">
            <a:xfrm>
              <a:off x="2328862" y="2192397"/>
              <a:ext cx="993775" cy="52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GB" b="0">
                  <a:solidFill>
                    <a:srgbClr val="00279F"/>
                  </a:solidFill>
                </a:rPr>
                <a:t>24</a:t>
              </a:r>
              <a:r>
                <a:rPr lang="en-GB" b="0">
                  <a:solidFill>
                    <a:srgbClr val="FF0000"/>
                  </a:solidFill>
                </a:rPr>
                <a:t>20</a:t>
              </a:r>
            </a:p>
          </p:txBody>
        </p:sp>
        <p:sp>
          <p:nvSpPr>
            <p:cNvPr id="51229" name="TextBox 34"/>
            <p:cNvSpPr txBox="1">
              <a:spLocks noChangeArrowheads="1"/>
            </p:cNvSpPr>
            <p:nvPr/>
          </p:nvSpPr>
          <p:spPr bwMode="auto">
            <a:xfrm>
              <a:off x="2138362" y="2560714"/>
              <a:ext cx="1322388" cy="5238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GB" b="0">
                  <a:solidFill>
                    <a:srgbClr val="00279F"/>
                  </a:solidFill>
                </a:rPr>
                <a:t>36</a:t>
              </a:r>
              <a:r>
                <a:rPr lang="en-GB" b="0">
                  <a:solidFill>
                    <a:srgbClr val="FF0000"/>
                  </a:solidFill>
                </a:rPr>
                <a:t>16</a:t>
              </a:r>
              <a:r>
                <a:rPr lang="en-GB" b="0">
                  <a:solidFill>
                    <a:srgbClr val="008000"/>
                  </a:solidFill>
                </a:rPr>
                <a:t>35</a:t>
              </a:r>
            </a:p>
          </p:txBody>
        </p:sp>
        <p:sp>
          <p:nvSpPr>
            <p:cNvPr id="51230" name="TextBox 35"/>
            <p:cNvSpPr txBox="1">
              <a:spLocks noChangeArrowheads="1"/>
            </p:cNvSpPr>
            <p:nvPr/>
          </p:nvSpPr>
          <p:spPr bwMode="auto">
            <a:xfrm>
              <a:off x="1935162" y="2900454"/>
              <a:ext cx="1809750" cy="5223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GB" b="0">
                  <a:solidFill>
                    <a:srgbClr val="00279F"/>
                  </a:solidFill>
                </a:rPr>
                <a:t>54</a:t>
              </a:r>
              <a:r>
                <a:rPr lang="en-GB" b="0">
                  <a:solidFill>
                    <a:srgbClr val="FF0000"/>
                  </a:solidFill>
                </a:rPr>
                <a:t>24</a:t>
              </a:r>
              <a:r>
                <a:rPr lang="en-GB" b="0">
                  <a:solidFill>
                    <a:srgbClr val="008000"/>
                  </a:solidFill>
                </a:rPr>
                <a:t>28</a:t>
              </a:r>
              <a:r>
                <a:rPr lang="en-GB" b="0">
                  <a:solidFill>
                    <a:srgbClr val="FF00FF"/>
                  </a:solidFill>
                </a:rPr>
                <a:t>40</a:t>
              </a:r>
            </a:p>
          </p:txBody>
        </p:sp>
        <p:sp>
          <p:nvSpPr>
            <p:cNvPr id="37" name="TextBox 36"/>
            <p:cNvSpPr txBox="1"/>
            <p:nvPr/>
          </p:nvSpPr>
          <p:spPr bwMode="auto">
            <a:xfrm>
              <a:off x="1736725" y="3213100"/>
              <a:ext cx="2176463" cy="523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rgbClr val="00279F"/>
                  </a:solidFill>
                </a:rPr>
                <a:t>42</a:t>
              </a:r>
              <a:r>
                <a:rPr lang="en-GB" b="0" dirty="0">
                  <a:solidFill>
                    <a:srgbClr val="FF0000"/>
                  </a:solidFill>
                </a:rPr>
                <a:t>30</a:t>
              </a:r>
              <a:r>
                <a:rPr lang="en-GB" b="0" dirty="0">
                  <a:solidFill>
                    <a:srgbClr val="008000"/>
                  </a:solidFill>
                </a:rPr>
                <a:t>42</a:t>
              </a:r>
              <a:r>
                <a:rPr lang="en-GB" b="0" dirty="0">
                  <a:solidFill>
                    <a:srgbClr val="FF00FF"/>
                  </a:solidFill>
                </a:rPr>
                <a:t>32</a:t>
              </a: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45</a:t>
              </a:r>
            </a:p>
          </p:txBody>
        </p:sp>
        <p:sp>
          <p:nvSpPr>
            <p:cNvPr id="38" name="TextBox 37"/>
            <p:cNvSpPr txBox="1"/>
            <p:nvPr/>
          </p:nvSpPr>
          <p:spPr bwMode="auto">
            <a:xfrm>
              <a:off x="1930400" y="3556000"/>
              <a:ext cx="1819275" cy="523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rgbClr val="FF0000"/>
                  </a:solidFill>
                </a:rPr>
                <a:t>28</a:t>
              </a:r>
              <a:r>
                <a:rPr lang="en-GB" b="0" dirty="0">
                  <a:solidFill>
                    <a:srgbClr val="008000"/>
                  </a:solidFill>
                </a:rPr>
                <a:t>63</a:t>
              </a:r>
              <a:r>
                <a:rPr lang="en-GB" b="0" dirty="0">
                  <a:solidFill>
                    <a:srgbClr val="FF00FF"/>
                  </a:solidFill>
                </a:rPr>
                <a:t>48</a:t>
              </a: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36</a:t>
              </a:r>
            </a:p>
          </p:txBody>
        </p:sp>
        <p:sp>
          <p:nvSpPr>
            <p:cNvPr id="39" name="TextBox 38"/>
            <p:cNvSpPr txBox="1"/>
            <p:nvPr/>
          </p:nvSpPr>
          <p:spPr bwMode="auto">
            <a:xfrm>
              <a:off x="2130425" y="3921125"/>
              <a:ext cx="1409700" cy="5222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rgbClr val="008000"/>
                  </a:solidFill>
                </a:rPr>
                <a:t>49</a:t>
              </a:r>
              <a:r>
                <a:rPr lang="en-GB" b="0" dirty="0">
                  <a:solidFill>
                    <a:srgbClr val="FF00FF"/>
                  </a:solidFill>
                </a:rPr>
                <a:t>72</a:t>
              </a: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54</a:t>
              </a:r>
            </a:p>
          </p:txBody>
        </p:sp>
        <p:sp>
          <p:nvSpPr>
            <p:cNvPr id="40" name="TextBox 39"/>
            <p:cNvSpPr txBox="1"/>
            <p:nvPr/>
          </p:nvSpPr>
          <p:spPr bwMode="auto">
            <a:xfrm>
              <a:off x="2330450" y="4292600"/>
              <a:ext cx="917575" cy="523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rgbClr val="FF00FF"/>
                  </a:solidFill>
                </a:rPr>
                <a:t>56</a:t>
              </a: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81</a:t>
              </a:r>
            </a:p>
          </p:txBody>
        </p:sp>
        <p:sp>
          <p:nvSpPr>
            <p:cNvPr id="41" name="TextBox 40"/>
            <p:cNvSpPr txBox="1"/>
            <p:nvPr/>
          </p:nvSpPr>
          <p:spPr bwMode="auto">
            <a:xfrm>
              <a:off x="2514600" y="4678363"/>
              <a:ext cx="593725" cy="523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63</a:t>
              </a:r>
            </a:p>
          </p:txBody>
        </p:sp>
        <p:sp>
          <p:nvSpPr>
            <p:cNvPr id="42" name="TextBox 41"/>
            <p:cNvSpPr txBox="1"/>
            <p:nvPr/>
          </p:nvSpPr>
          <p:spPr bwMode="auto">
            <a:xfrm>
              <a:off x="1900238" y="5013325"/>
              <a:ext cx="1995487" cy="52228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5160119905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1736725" y="5119688"/>
              <a:ext cx="2317750" cy="11112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accent3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2239963" y="1844675"/>
              <a:ext cx="1223962" cy="0"/>
            </a:xfrm>
            <a:prstGeom prst="line">
              <a:avLst/>
            </a:prstGeom>
            <a:noFill/>
            <a:ln w="9525" cap="flat" cmpd="sng" algn="ctr">
              <a:solidFill>
                <a:schemeClr val="accent3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 bwMode="auto">
            <a:xfrm>
              <a:off x="2514600" y="4678363"/>
              <a:ext cx="593725" cy="52387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63</a:t>
              </a:r>
            </a:p>
          </p:txBody>
        </p:sp>
      </p:grpSp>
      <p:pic>
        <p:nvPicPr>
          <p:cNvPr id="26" name="Picture 2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788" y="2084388"/>
            <a:ext cx="2286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67968">
            <a:off x="6351588" y="2016125"/>
            <a:ext cx="228600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ounded Rectangular Callout 3"/>
          <p:cNvSpPr>
            <a:spLocks noChangeArrowheads="1"/>
          </p:cNvSpPr>
          <p:nvPr/>
        </p:nvSpPr>
        <p:spPr bwMode="auto">
          <a:xfrm>
            <a:off x="5219700" y="5013325"/>
            <a:ext cx="3240088" cy="1223963"/>
          </a:xfrm>
          <a:prstGeom prst="wedgeRoundRectCallout">
            <a:avLst>
              <a:gd name="adj1" fmla="val -64657"/>
              <a:gd name="adj2" fmla="val -99634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b="0">
                <a:solidFill>
                  <a:srgbClr val="631908"/>
                </a:solidFill>
              </a:rPr>
              <a:t>How did your attention shift?</a:t>
            </a:r>
          </a:p>
        </p:txBody>
      </p:sp>
      <p:sp>
        <p:nvSpPr>
          <p:cNvPr id="44" name="Rounded Rectangular Callout 43"/>
          <p:cNvSpPr>
            <a:spLocks noChangeArrowheads="1"/>
          </p:cNvSpPr>
          <p:nvPr/>
        </p:nvSpPr>
        <p:spPr bwMode="auto">
          <a:xfrm>
            <a:off x="5219700" y="5013325"/>
            <a:ext cx="3240088" cy="1223963"/>
          </a:xfrm>
          <a:prstGeom prst="wedgeRoundRectCallout">
            <a:avLst>
              <a:gd name="adj1" fmla="val -1949"/>
              <a:gd name="adj2" fmla="val -91338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 eaLnBrk="0" hangingPunct="0"/>
            <a:r>
              <a:rPr lang="en-GB" b="0">
                <a:solidFill>
                  <a:srgbClr val="631908"/>
                </a:solidFill>
              </a:rPr>
              <a:t>How did your attention shift?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1187624" y="1105693"/>
            <a:ext cx="2317750" cy="4627563"/>
            <a:chOff x="3419872" y="620688"/>
            <a:chExt cx="2317750" cy="4627563"/>
          </a:xfrm>
        </p:grpSpPr>
        <p:grpSp>
          <p:nvGrpSpPr>
            <p:cNvPr id="9" name="Group 8"/>
            <p:cNvGrpSpPr/>
            <p:nvPr/>
          </p:nvGrpSpPr>
          <p:grpSpPr>
            <a:xfrm>
              <a:off x="3419872" y="620688"/>
              <a:ext cx="2317750" cy="4627563"/>
              <a:chOff x="-252536" y="908050"/>
              <a:chExt cx="2317750" cy="4627563"/>
            </a:xfrm>
          </p:grpSpPr>
          <p:sp>
            <p:nvSpPr>
              <p:cNvPr id="7" name="TextBox 6"/>
              <p:cNvSpPr txBox="1"/>
              <p:nvPr/>
            </p:nvSpPr>
            <p:spPr bwMode="auto">
              <a:xfrm>
                <a:off x="250702" y="908050"/>
                <a:ext cx="1185862" cy="5238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79645</a:t>
                </a:r>
              </a:p>
            </p:txBody>
          </p:sp>
          <p:sp>
            <p:nvSpPr>
              <p:cNvPr id="8" name="TextBox 7"/>
              <p:cNvSpPr txBox="1"/>
              <p:nvPr/>
            </p:nvSpPr>
            <p:spPr bwMode="auto">
              <a:xfrm>
                <a:off x="250702" y="1341438"/>
                <a:ext cx="1174750" cy="5222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64789</a:t>
                </a:r>
              </a:p>
            </p:txBody>
          </p:sp>
          <p:sp>
            <p:nvSpPr>
              <p:cNvPr id="11" name="TextBox 10"/>
              <p:cNvSpPr txBox="1"/>
              <p:nvPr/>
            </p:nvSpPr>
            <p:spPr bwMode="auto">
              <a:xfrm>
                <a:off x="525339" y="1827213"/>
                <a:ext cx="593725" cy="5238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30</a:t>
                </a:r>
              </a:p>
            </p:txBody>
          </p:sp>
          <p:sp>
            <p:nvSpPr>
              <p:cNvPr id="12" name="TextBox 11"/>
              <p:cNvSpPr txBox="1"/>
              <p:nvPr/>
            </p:nvSpPr>
            <p:spPr bwMode="auto">
              <a:xfrm>
                <a:off x="339602" y="2192338"/>
                <a:ext cx="993775" cy="5238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24</a:t>
                </a:r>
                <a:r>
                  <a:rPr lang="en-GB" b="0" dirty="0">
                    <a:solidFill>
                      <a:srgbClr val="00002A"/>
                    </a:solidFill>
                  </a:rPr>
                  <a:t>20</a:t>
                </a:r>
              </a:p>
            </p:txBody>
          </p:sp>
          <p:sp>
            <p:nvSpPr>
              <p:cNvPr id="13" name="TextBox 12"/>
              <p:cNvSpPr txBox="1"/>
              <p:nvPr/>
            </p:nvSpPr>
            <p:spPr bwMode="auto">
              <a:xfrm>
                <a:off x="149102" y="2560638"/>
                <a:ext cx="1322387" cy="5238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36</a:t>
                </a:r>
                <a:r>
                  <a:rPr lang="en-GB" b="0" dirty="0">
                    <a:solidFill>
                      <a:schemeClr val="accent3">
                        <a:lumMod val="10000"/>
                      </a:schemeClr>
                    </a:solidFill>
                  </a:rPr>
                  <a:t>16</a:t>
                </a: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35</a:t>
                </a:r>
              </a:p>
            </p:txBody>
          </p:sp>
          <p:sp>
            <p:nvSpPr>
              <p:cNvPr id="14" name="TextBox 13"/>
              <p:cNvSpPr txBox="1"/>
              <p:nvPr/>
            </p:nvSpPr>
            <p:spPr bwMode="auto">
              <a:xfrm>
                <a:off x="-54098" y="2900363"/>
                <a:ext cx="1809750" cy="522287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54242840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 bwMode="auto">
              <a:xfrm>
                <a:off x="-252536" y="3213100"/>
                <a:ext cx="2176463" cy="5238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4230423245</a:t>
                </a:r>
              </a:p>
            </p:txBody>
          </p:sp>
          <p:sp>
            <p:nvSpPr>
              <p:cNvPr id="16" name="TextBox 15"/>
              <p:cNvSpPr txBox="1"/>
              <p:nvPr/>
            </p:nvSpPr>
            <p:spPr bwMode="auto">
              <a:xfrm>
                <a:off x="-58861" y="3556000"/>
                <a:ext cx="1819275" cy="5238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28634836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 bwMode="auto">
              <a:xfrm>
                <a:off x="141164" y="3921125"/>
                <a:ext cx="1409700" cy="5222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497254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 bwMode="auto">
              <a:xfrm>
                <a:off x="341189" y="4292600"/>
                <a:ext cx="917575" cy="523875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5681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 bwMode="auto">
              <a:xfrm>
                <a:off x="-89023" y="5013325"/>
                <a:ext cx="1995487" cy="522288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eaLnBrk="0" hangingPunct="0">
                  <a:defRPr/>
                </a:pPr>
                <a:r>
                  <a:rPr lang="en-GB" b="0" dirty="0">
                    <a:solidFill>
                      <a:schemeClr val="accent4">
                        <a:lumMod val="10000"/>
                      </a:schemeClr>
                    </a:solidFill>
                  </a:rPr>
                  <a:t>5160119905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-252536" y="5119688"/>
                <a:ext cx="2317750" cy="11112"/>
              </a:xfrm>
              <a:prstGeom prst="line">
                <a:avLst/>
              </a:prstGeom>
              <a:noFill/>
              <a:ln w="9525" cap="flat" cmpd="sng" algn="ctr">
                <a:solidFill>
                  <a:schemeClr val="accent3">
                    <a:lumMod val="1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cxnSp>
          <p:nvCxnSpPr>
            <p:cNvPr id="45" name="Straight Connector 44"/>
            <p:cNvCxnSpPr/>
            <p:nvPr/>
          </p:nvCxnSpPr>
          <p:spPr bwMode="auto">
            <a:xfrm>
              <a:off x="3924102" y="1556792"/>
              <a:ext cx="1223962" cy="0"/>
            </a:xfrm>
            <a:prstGeom prst="line">
              <a:avLst/>
            </a:prstGeom>
            <a:noFill/>
            <a:ln w="9525" cap="flat" cmpd="sng" algn="ctr">
              <a:solidFill>
                <a:schemeClr val="accent3">
                  <a:lumMod val="1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>
            <a:xfrm>
              <a:off x="4198448" y="4384155"/>
              <a:ext cx="5933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b="0" dirty="0">
                  <a:solidFill>
                    <a:schemeClr val="accent4">
                      <a:lumMod val="10000"/>
                    </a:schemeClr>
                  </a:solidFill>
                </a:rPr>
                <a:t>63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442300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  <p:bldP spid="4" grpId="3" animBg="1"/>
      <p:bldP spid="4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Working with Patterns</a:t>
            </a:r>
          </a:p>
        </p:txBody>
      </p:sp>
      <p:grpSp>
        <p:nvGrpSpPr>
          <p:cNvPr id="53250" name="Group 73"/>
          <p:cNvGrpSpPr>
            <a:grpSpLocks/>
          </p:cNvGrpSpPr>
          <p:nvPr/>
        </p:nvGrpSpPr>
        <p:grpSpPr bwMode="auto">
          <a:xfrm>
            <a:off x="179388" y="836613"/>
            <a:ext cx="5376561" cy="596900"/>
            <a:chOff x="533401" y="836713"/>
            <a:chExt cx="5376073" cy="596196"/>
          </a:xfrm>
        </p:grpSpPr>
        <p:sp>
          <p:nvSpPr>
            <p:cNvPr id="4" name="Rectangle 3"/>
            <p:cNvSpPr>
              <a:spLocks noChangeArrowheads="1"/>
            </p:cNvSpPr>
            <p:nvPr/>
          </p:nvSpPr>
          <p:spPr bwMode="auto">
            <a:xfrm>
              <a:off x="533401" y="955635"/>
              <a:ext cx="468269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1001670" y="955635"/>
              <a:ext cx="468270" cy="47727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69941" y="955635"/>
              <a:ext cx="468269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1938210" y="955635"/>
              <a:ext cx="468270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2406481" y="955635"/>
              <a:ext cx="468269" cy="47727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2874750" y="955635"/>
              <a:ext cx="468270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343021" y="955635"/>
              <a:ext cx="468269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811290" y="955635"/>
              <a:ext cx="468270" cy="47727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279561" y="955635"/>
              <a:ext cx="468269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4747830" y="955635"/>
              <a:ext cx="468270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98" name="Text Box 13"/>
            <p:cNvSpPr txBox="1">
              <a:spLocks noChangeArrowheads="1"/>
            </p:cNvSpPr>
            <p:nvPr/>
          </p:nvSpPr>
          <p:spPr bwMode="auto">
            <a:xfrm>
              <a:off x="5438392" y="836713"/>
              <a:ext cx="471082" cy="522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732600"/>
                  </a:solidFill>
                </a:rPr>
                <a:t>…</a:t>
              </a: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5216101" y="1428152"/>
              <a:ext cx="2936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5216101" y="949292"/>
              <a:ext cx="29366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37892" name="Group 72"/>
          <p:cNvGrpSpPr>
            <a:grpSpLocks/>
          </p:cNvGrpSpPr>
          <p:nvPr/>
        </p:nvGrpSpPr>
        <p:grpSpPr bwMode="auto">
          <a:xfrm>
            <a:off x="185738" y="1557338"/>
            <a:ext cx="6387588" cy="581025"/>
            <a:chOff x="539552" y="1556792"/>
            <a:chExt cx="6388017" cy="581739"/>
          </a:xfrm>
        </p:grpSpPr>
        <p:sp>
          <p:nvSpPr>
            <p:cNvPr id="36" name="Line 15"/>
            <p:cNvSpPr>
              <a:spLocks noChangeShapeType="1"/>
            </p:cNvSpPr>
            <p:nvPr/>
          </p:nvSpPr>
          <p:spPr bwMode="auto">
            <a:xfrm>
              <a:off x="6124752" y="2132173"/>
              <a:ext cx="293707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7" name="Line 16"/>
            <p:cNvSpPr>
              <a:spLocks noChangeShapeType="1"/>
            </p:cNvSpPr>
            <p:nvPr/>
          </p:nvSpPr>
          <p:spPr bwMode="auto">
            <a:xfrm>
              <a:off x="6124752" y="1664875"/>
              <a:ext cx="293707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0" name="Rectangle 19"/>
            <p:cNvSpPr>
              <a:spLocks noChangeArrowheads="1"/>
            </p:cNvSpPr>
            <p:nvPr/>
          </p:nvSpPr>
          <p:spPr bwMode="auto">
            <a:xfrm>
              <a:off x="539552" y="1672821"/>
              <a:ext cx="468343" cy="46253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1007895" y="1672821"/>
              <a:ext cx="468344" cy="46253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2" name="Rectangle 21"/>
            <p:cNvSpPr>
              <a:spLocks noChangeArrowheads="1"/>
            </p:cNvSpPr>
            <p:nvPr/>
          </p:nvSpPr>
          <p:spPr bwMode="auto">
            <a:xfrm>
              <a:off x="1476240" y="1672821"/>
              <a:ext cx="469932" cy="46253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3" name="Rectangle 22"/>
            <p:cNvSpPr>
              <a:spLocks noChangeArrowheads="1"/>
            </p:cNvSpPr>
            <p:nvPr/>
          </p:nvSpPr>
          <p:spPr bwMode="auto">
            <a:xfrm>
              <a:off x="1946172" y="1672821"/>
              <a:ext cx="468343" cy="46253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4" name="Rectangle 23"/>
            <p:cNvSpPr>
              <a:spLocks noChangeArrowheads="1"/>
            </p:cNvSpPr>
            <p:nvPr/>
          </p:nvSpPr>
          <p:spPr bwMode="auto">
            <a:xfrm>
              <a:off x="2414515" y="1672821"/>
              <a:ext cx="468344" cy="46253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5" name="Rectangle 24"/>
            <p:cNvSpPr>
              <a:spLocks noChangeArrowheads="1"/>
            </p:cNvSpPr>
            <p:nvPr/>
          </p:nvSpPr>
          <p:spPr bwMode="auto">
            <a:xfrm>
              <a:off x="2882859" y="1672821"/>
              <a:ext cx="468343" cy="46253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6" name="Rectangle 25"/>
            <p:cNvSpPr>
              <a:spLocks noChangeArrowheads="1"/>
            </p:cNvSpPr>
            <p:nvPr/>
          </p:nvSpPr>
          <p:spPr bwMode="auto">
            <a:xfrm>
              <a:off x="3351203" y="1672821"/>
              <a:ext cx="468344" cy="46253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" name="Rectangle 26"/>
            <p:cNvSpPr>
              <a:spLocks noChangeArrowheads="1"/>
            </p:cNvSpPr>
            <p:nvPr/>
          </p:nvSpPr>
          <p:spPr bwMode="auto">
            <a:xfrm>
              <a:off x="3819547" y="1672821"/>
              <a:ext cx="469932" cy="462531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8" name="Rectangle 27"/>
            <p:cNvSpPr>
              <a:spLocks noChangeArrowheads="1"/>
            </p:cNvSpPr>
            <p:nvPr/>
          </p:nvSpPr>
          <p:spPr bwMode="auto">
            <a:xfrm>
              <a:off x="4289479" y="1672821"/>
              <a:ext cx="468343" cy="46253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9" name="Rectangle 28"/>
            <p:cNvSpPr>
              <a:spLocks noChangeArrowheads="1"/>
            </p:cNvSpPr>
            <p:nvPr/>
          </p:nvSpPr>
          <p:spPr bwMode="auto">
            <a:xfrm>
              <a:off x="4757822" y="1672821"/>
              <a:ext cx="468344" cy="46253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82" name="Text Box 13"/>
            <p:cNvSpPr txBox="1">
              <a:spLocks noChangeArrowheads="1"/>
            </p:cNvSpPr>
            <p:nvPr/>
          </p:nvSpPr>
          <p:spPr bwMode="auto">
            <a:xfrm>
              <a:off x="6456412" y="1556792"/>
              <a:ext cx="471157" cy="523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732600"/>
                  </a:solidFill>
                </a:rPr>
                <a:t>…</a:t>
              </a:r>
            </a:p>
          </p:txBody>
        </p:sp>
        <p:grpSp>
          <p:nvGrpSpPr>
            <p:cNvPr id="53283" name="Group 30"/>
            <p:cNvGrpSpPr>
              <a:grpSpLocks/>
            </p:cNvGrpSpPr>
            <p:nvPr/>
          </p:nvGrpSpPr>
          <p:grpSpPr bwMode="auto">
            <a:xfrm>
              <a:off x="5226174" y="1672729"/>
              <a:ext cx="292914" cy="462791"/>
              <a:chOff x="4176" y="624"/>
              <a:chExt cx="240" cy="384"/>
            </a:xfrm>
          </p:grpSpPr>
          <p:sp>
            <p:nvSpPr>
              <p:cNvPr id="32" name="Line 15"/>
              <p:cNvSpPr>
                <a:spLocks noChangeShapeType="1"/>
              </p:cNvSpPr>
              <p:nvPr/>
            </p:nvSpPr>
            <p:spPr bwMode="auto">
              <a:xfrm>
                <a:off x="4176" y="1008"/>
                <a:ext cx="243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  <p:sp>
            <p:nvSpPr>
              <p:cNvPr id="33" name="Line 16"/>
              <p:cNvSpPr>
                <a:spLocks noChangeShapeType="1"/>
              </p:cNvSpPr>
              <p:nvPr/>
            </p:nvSpPr>
            <p:spPr bwMode="auto">
              <a:xfrm>
                <a:off x="4176" y="624"/>
                <a:ext cx="243" cy="0"/>
              </a:xfrm>
              <a:prstGeom prst="line">
                <a:avLst/>
              </a:prstGeom>
              <a:noFill/>
              <a:ln w="9525">
                <a:solidFill>
                  <a:srgbClr val="FFFFFF"/>
                </a:solidFill>
                <a:round/>
                <a:headEnd/>
                <a:tailEnd/>
              </a:ln>
              <a:effectLst/>
              <a:extLst/>
            </p:spPr>
            <p:txBody>
              <a:bodyPr wrap="none" anchor="ctr"/>
              <a:lstStyle/>
              <a:p>
                <a:pPr eaLnBrk="0" hangingPunct="0">
                  <a:defRPr/>
                </a:pPr>
                <a:endParaRPr lang="en-US">
                  <a:cs typeface="+mn-cs"/>
                </a:endParaRPr>
              </a:p>
            </p:txBody>
          </p:sp>
        </p:grpSp>
        <p:sp>
          <p:nvSpPr>
            <p:cNvPr id="34" name="Rectangle 33"/>
            <p:cNvSpPr>
              <a:spLocks noChangeArrowheads="1"/>
            </p:cNvSpPr>
            <p:nvPr/>
          </p:nvSpPr>
          <p:spPr bwMode="auto">
            <a:xfrm>
              <a:off x="5227754" y="1676000"/>
              <a:ext cx="469932" cy="462531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35" name="Rectangle 34"/>
            <p:cNvSpPr>
              <a:spLocks noChangeArrowheads="1"/>
            </p:cNvSpPr>
            <p:nvPr/>
          </p:nvSpPr>
          <p:spPr bwMode="auto">
            <a:xfrm>
              <a:off x="5699274" y="1672821"/>
              <a:ext cx="468343" cy="464120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grpSp>
        <p:nvGrpSpPr>
          <p:cNvPr id="12293" name="Group 74"/>
          <p:cNvGrpSpPr>
            <a:grpSpLocks/>
          </p:cNvGrpSpPr>
          <p:nvPr/>
        </p:nvGrpSpPr>
        <p:grpSpPr bwMode="auto">
          <a:xfrm>
            <a:off x="971550" y="5424488"/>
            <a:ext cx="5376562" cy="596900"/>
            <a:chOff x="533401" y="836713"/>
            <a:chExt cx="5376073" cy="596196"/>
          </a:xfrm>
        </p:grpSpPr>
        <p:sp>
          <p:nvSpPr>
            <p:cNvPr id="76" name="Rectangle 75"/>
            <p:cNvSpPr>
              <a:spLocks noChangeArrowheads="1"/>
            </p:cNvSpPr>
            <p:nvPr/>
          </p:nvSpPr>
          <p:spPr bwMode="auto">
            <a:xfrm>
              <a:off x="533401" y="955635"/>
              <a:ext cx="468270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7" name="Rectangle 76"/>
            <p:cNvSpPr>
              <a:spLocks noChangeArrowheads="1"/>
            </p:cNvSpPr>
            <p:nvPr/>
          </p:nvSpPr>
          <p:spPr bwMode="auto">
            <a:xfrm>
              <a:off x="1001671" y="955635"/>
              <a:ext cx="468269" cy="47727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8" name="Rectangle 77"/>
            <p:cNvSpPr>
              <a:spLocks noChangeArrowheads="1"/>
            </p:cNvSpPr>
            <p:nvPr/>
          </p:nvSpPr>
          <p:spPr bwMode="auto">
            <a:xfrm>
              <a:off x="1469941" y="955635"/>
              <a:ext cx="468270" cy="477274"/>
            </a:xfrm>
            <a:prstGeom prst="rect">
              <a:avLst/>
            </a:prstGeom>
            <a:noFill/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79" name="Rectangle 78"/>
            <p:cNvSpPr>
              <a:spLocks noChangeArrowheads="1"/>
            </p:cNvSpPr>
            <p:nvPr/>
          </p:nvSpPr>
          <p:spPr bwMode="auto">
            <a:xfrm>
              <a:off x="1938211" y="955635"/>
              <a:ext cx="468269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0" name="Rectangle 79"/>
            <p:cNvSpPr>
              <a:spLocks noChangeArrowheads="1"/>
            </p:cNvSpPr>
            <p:nvPr/>
          </p:nvSpPr>
          <p:spPr bwMode="auto">
            <a:xfrm>
              <a:off x="2406481" y="955635"/>
              <a:ext cx="468270" cy="47727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1" name="Rectangle 80"/>
            <p:cNvSpPr>
              <a:spLocks noChangeArrowheads="1"/>
            </p:cNvSpPr>
            <p:nvPr/>
          </p:nvSpPr>
          <p:spPr bwMode="auto">
            <a:xfrm>
              <a:off x="2874751" y="955635"/>
              <a:ext cx="468269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2" name="Rectangle 81"/>
            <p:cNvSpPr>
              <a:spLocks noChangeArrowheads="1"/>
            </p:cNvSpPr>
            <p:nvPr/>
          </p:nvSpPr>
          <p:spPr bwMode="auto">
            <a:xfrm>
              <a:off x="3343020" y="955635"/>
              <a:ext cx="468270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3" name="Rectangle 82"/>
            <p:cNvSpPr>
              <a:spLocks noChangeArrowheads="1"/>
            </p:cNvSpPr>
            <p:nvPr/>
          </p:nvSpPr>
          <p:spPr bwMode="auto">
            <a:xfrm>
              <a:off x="3811291" y="955635"/>
              <a:ext cx="468269" cy="47727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4" name="Rectangle 83"/>
            <p:cNvSpPr>
              <a:spLocks noChangeArrowheads="1"/>
            </p:cNvSpPr>
            <p:nvPr/>
          </p:nvSpPr>
          <p:spPr bwMode="auto">
            <a:xfrm>
              <a:off x="4279560" y="955635"/>
              <a:ext cx="468270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5" name="Rectangle 84"/>
            <p:cNvSpPr>
              <a:spLocks noChangeArrowheads="1"/>
            </p:cNvSpPr>
            <p:nvPr/>
          </p:nvSpPr>
          <p:spPr bwMode="auto">
            <a:xfrm>
              <a:off x="4747830" y="955635"/>
              <a:ext cx="468269" cy="477274"/>
            </a:xfrm>
            <a:prstGeom prst="rect">
              <a:avLst/>
            </a:prstGeom>
            <a:solidFill>
              <a:srgbClr val="800000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53267" name="Text Box 13"/>
            <p:cNvSpPr txBox="1">
              <a:spLocks noChangeArrowheads="1"/>
            </p:cNvSpPr>
            <p:nvPr/>
          </p:nvSpPr>
          <p:spPr bwMode="auto">
            <a:xfrm>
              <a:off x="5438392" y="836713"/>
              <a:ext cx="471082" cy="5226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 eaLnBrk="0" hangingPunct="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US">
                  <a:solidFill>
                    <a:srgbClr val="732600"/>
                  </a:solidFill>
                </a:rPr>
                <a:t>…</a:t>
              </a:r>
            </a:p>
          </p:txBody>
        </p:sp>
        <p:sp>
          <p:nvSpPr>
            <p:cNvPr id="87" name="Line 15"/>
            <p:cNvSpPr>
              <a:spLocks noChangeShapeType="1"/>
            </p:cNvSpPr>
            <p:nvPr/>
          </p:nvSpPr>
          <p:spPr bwMode="auto">
            <a:xfrm>
              <a:off x="5216100" y="1428152"/>
              <a:ext cx="293661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88" name="Line 16"/>
            <p:cNvSpPr>
              <a:spLocks noChangeShapeType="1"/>
            </p:cNvSpPr>
            <p:nvPr/>
          </p:nvSpPr>
          <p:spPr bwMode="auto">
            <a:xfrm>
              <a:off x="5216100" y="949292"/>
              <a:ext cx="293661" cy="0"/>
            </a:xfrm>
            <a:prstGeom prst="line">
              <a:avLst/>
            </a:prstGeom>
            <a:noFill/>
            <a:ln w="9525">
              <a:solidFill>
                <a:srgbClr val="FFFFFF"/>
              </a:solidFill>
              <a:round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89" name="Content Placeholder 2"/>
          <p:cNvSpPr txBox="1">
            <a:spLocks/>
          </p:cNvSpPr>
          <p:nvPr/>
        </p:nvSpPr>
        <p:spPr bwMode="auto">
          <a:xfrm>
            <a:off x="179388" y="4919663"/>
            <a:ext cx="8064500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Lucida Grande" charset="0"/>
              <a:buChar char="…"/>
              <a:defRPr sz="240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Lucida Grande" charset="0"/>
              <a:buChar char="…"/>
              <a:defRPr sz="20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Lucida Grande" charset="0"/>
              <a:buChar char="…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Lucida Grande" charset="0"/>
              <a:buChar char="…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US" b="0">
                <a:solidFill>
                  <a:srgbClr val="732600"/>
                </a:solidFill>
                <a:effectLst/>
                <a:latin typeface="Chalkboard" charset="0"/>
                <a:ea typeface="ＭＳ Ｐゴシック" charset="0"/>
                <a:cs typeface="ＭＳ Ｐゴシック" charset="0"/>
              </a:rPr>
              <a:t>What colour should the missing square be?</a:t>
            </a:r>
          </a:p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endParaRPr lang="en-US" b="0">
              <a:solidFill>
                <a:srgbClr val="732600"/>
              </a:solidFill>
              <a:effectLst/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4" name="Oval Callout 13"/>
          <p:cNvSpPr>
            <a:spLocks noChangeArrowheads="1"/>
          </p:cNvSpPr>
          <p:nvPr/>
        </p:nvSpPr>
        <p:spPr bwMode="auto">
          <a:xfrm>
            <a:off x="6659563" y="836613"/>
            <a:ext cx="2376487" cy="1871662"/>
          </a:xfrm>
          <a:prstGeom prst="wedgeEllipseCallout">
            <a:avLst>
              <a:gd name="adj1" fmla="val -82241"/>
              <a:gd name="adj2" fmla="val -29144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GB" sz="2000" b="0">
                <a:solidFill>
                  <a:srgbClr val="631908"/>
                </a:solidFill>
              </a:rPr>
              <a:t>A repeating pattern has appeared at least twice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79388" y="2498725"/>
            <a:ext cx="8569325" cy="193833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US" sz="2400" b="0">
                <a:solidFill>
                  <a:schemeClr val="bg1">
                    <a:lumMod val="75000"/>
                  </a:schemeClr>
                </a:solidFill>
              </a:rPr>
              <a:t>Extend both sequences</a:t>
            </a:r>
          </a:p>
          <a:p>
            <a:pPr marL="342900" indent="-342900"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US" sz="2400" b="0">
                <a:solidFill>
                  <a:schemeClr val="bg1">
                    <a:lumMod val="75000"/>
                  </a:schemeClr>
                </a:solidFill>
              </a:rPr>
              <a:t>What colour will the 100</a:t>
            </a:r>
            <a:r>
              <a:rPr lang="en-US" sz="2400" b="0" baseline="3000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sz="2400" b="0">
                <a:solidFill>
                  <a:schemeClr val="bg1">
                    <a:lumMod val="75000"/>
                  </a:schemeClr>
                </a:solidFill>
              </a:rPr>
              <a:t> square be in each?</a:t>
            </a:r>
          </a:p>
          <a:p>
            <a:pPr marL="342900" indent="-342900"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US" sz="2400" b="0">
                <a:solidFill>
                  <a:schemeClr val="bg1">
                    <a:lumMod val="75000"/>
                  </a:schemeClr>
                </a:solidFill>
              </a:rPr>
              <a:t>What square will have the 37</a:t>
            </a:r>
            <a:r>
              <a:rPr lang="en-US" sz="2400" b="0" baseline="30000">
                <a:solidFill>
                  <a:schemeClr val="bg1">
                    <a:lumMod val="75000"/>
                  </a:schemeClr>
                </a:solidFill>
              </a:rPr>
              <a:t>th</a:t>
            </a:r>
            <a:r>
              <a:rPr lang="en-US" sz="2400" b="0">
                <a:solidFill>
                  <a:schemeClr val="bg1">
                    <a:lumMod val="75000"/>
                  </a:schemeClr>
                </a:solidFill>
              </a:rPr>
              <a:t> green square in each?</a:t>
            </a:r>
          </a:p>
          <a:p>
            <a:pPr marL="342900" indent="-342900"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US" sz="2400" b="0">
                <a:solidFill>
                  <a:schemeClr val="bg1">
                    <a:lumMod val="75000"/>
                  </a:schemeClr>
                </a:solidFill>
              </a:rPr>
              <a:t>At what squares will the first of a pair of greens in the second sequence align with a green in the first sequence?</a:t>
            </a:r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179388" y="6092825"/>
            <a:ext cx="4032250" cy="5048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charset="0"/>
              <a:buChar char="u"/>
              <a:defRPr sz="24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Lucida Grande" charset="0"/>
              <a:buChar char="…"/>
              <a:defRPr sz="240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Lucida Grande" charset="0"/>
              <a:buChar char="…"/>
              <a:defRPr sz="2000">
                <a:solidFill>
                  <a:schemeClr val="tx1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Lucida Grande" charset="0"/>
              <a:buChar char="…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Font typeface="Lucida Grande" charset="0"/>
              <a:buChar char="…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r>
              <a:rPr lang="en-US" b="0">
                <a:solidFill>
                  <a:srgbClr val="732600"/>
                </a:solidFill>
                <a:effectLst/>
                <a:latin typeface="Chalkboard" charset="0"/>
                <a:ea typeface="ＭＳ Ｐゴシック" charset="0"/>
                <a:cs typeface="ＭＳ Ｐゴシック" charset="0"/>
              </a:rPr>
              <a:t>How do you know?</a:t>
            </a:r>
          </a:p>
          <a:p>
            <a:pPr>
              <a:buClr>
                <a:schemeClr val="bg1">
                  <a:lumMod val="75000"/>
                </a:schemeClr>
              </a:buClr>
              <a:buFont typeface="Wingdings" charset="2"/>
              <a:buChar char="v"/>
              <a:defRPr/>
            </a:pPr>
            <a:endParaRPr lang="en-US" b="0">
              <a:solidFill>
                <a:srgbClr val="732600"/>
              </a:solidFill>
              <a:effectLst/>
              <a:latin typeface="Chalkboard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1442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15" grpId="0" build="p" bldLvl="2"/>
      <p:bldP spid="5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Substitution Pattern Spotting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611560" y="1340768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979712" y="1340768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411760" y="1340768"/>
            <a:ext cx="432048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843808" y="1340768"/>
            <a:ext cx="432048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4355976" y="1340768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7" name="Rectangle 16"/>
          <p:cNvSpPr/>
          <p:nvPr/>
        </p:nvSpPr>
        <p:spPr bwMode="auto">
          <a:xfrm>
            <a:off x="4788024" y="1340768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5220072" y="1340768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652120" y="1340768"/>
            <a:ext cx="432048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084168" y="1340768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6516216" y="1340768"/>
            <a:ext cx="432048" cy="432048"/>
          </a:xfrm>
          <a:prstGeom prst="rect">
            <a:avLst/>
          </a:prstGeom>
          <a:solidFill>
            <a:schemeClr val="accent3">
              <a:lumMod val="75000"/>
            </a:schemeClr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948264" y="1340768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11560" y="2987660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043608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475656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1907704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339752" y="2987660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771800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3203848" y="2987660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3635896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4067944" y="2987660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4499992" y="2987660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932040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5364088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796136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6228184" y="2987660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6660232" y="2987660"/>
            <a:ext cx="432048" cy="432048"/>
          </a:xfrm>
          <a:prstGeom prst="rect">
            <a:avLst/>
          </a:prstGeom>
          <a:solidFill>
            <a:srgbClr val="FFFF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7092280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7524328" y="2987660"/>
            <a:ext cx="432048" cy="432048"/>
          </a:xfrm>
          <a:prstGeom prst="rect">
            <a:avLst/>
          </a:prstGeom>
          <a:solidFill>
            <a:srgbClr val="4040FF"/>
          </a:solidFill>
          <a:ln w="2857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11560" y="1772816"/>
            <a:ext cx="4126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0">
                <a:solidFill>
                  <a:srgbClr val="000000"/>
                </a:solidFill>
              </a:rPr>
              <a:t>W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2084978" y="1772816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0">
                <a:solidFill>
                  <a:srgbClr val="000000"/>
                </a:solidFill>
              </a:rPr>
              <a:t>WBB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4664541" y="1772816"/>
            <a:ext cx="157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0">
                <a:solidFill>
                  <a:srgbClr val="000000"/>
                </a:solidFill>
              </a:rPr>
              <a:t>WBB BW BW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2344296" y="3698448"/>
            <a:ext cx="3595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0">
                <a:solidFill>
                  <a:srgbClr val="000000"/>
                </a:solidFill>
              </a:rPr>
              <a:t>WBB BW BW BW WBB BW WBB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323528" y="5435932"/>
            <a:ext cx="85231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0">
                <a:solidFill>
                  <a:srgbClr val="000000"/>
                </a:solidFill>
              </a:rPr>
              <a:t>WBB BW BW BW WBB BW WBB BW WBB WBB BW BW BW WBB WBB BW BW</a:t>
            </a:r>
          </a:p>
        </p:txBody>
      </p:sp>
      <p:grpSp>
        <p:nvGrpSpPr>
          <p:cNvPr id="101" name="Group 100"/>
          <p:cNvGrpSpPr/>
          <p:nvPr/>
        </p:nvGrpSpPr>
        <p:grpSpPr>
          <a:xfrm>
            <a:off x="443285" y="4931876"/>
            <a:ext cx="8324662" cy="182790"/>
            <a:chOff x="443285" y="3645024"/>
            <a:chExt cx="8324662" cy="182790"/>
          </a:xfrm>
        </p:grpSpPr>
        <p:sp>
          <p:nvSpPr>
            <p:cNvPr id="53" name="Rectangle 52"/>
            <p:cNvSpPr/>
            <p:nvPr/>
          </p:nvSpPr>
          <p:spPr bwMode="auto">
            <a:xfrm>
              <a:off x="443285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646179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55" name="Rectangle 54"/>
            <p:cNvSpPr/>
            <p:nvPr/>
          </p:nvSpPr>
          <p:spPr bwMode="auto">
            <a:xfrm>
              <a:off x="849071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1051964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1254857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1457750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1660643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0" name="Rectangle 59"/>
            <p:cNvSpPr/>
            <p:nvPr/>
          </p:nvSpPr>
          <p:spPr bwMode="auto">
            <a:xfrm>
              <a:off x="1863536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2066428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2269322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3" name="Rectangle 62"/>
            <p:cNvSpPr/>
            <p:nvPr/>
          </p:nvSpPr>
          <p:spPr bwMode="auto">
            <a:xfrm>
              <a:off x="2472215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2675107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5" name="Rectangle 64"/>
            <p:cNvSpPr/>
            <p:nvPr/>
          </p:nvSpPr>
          <p:spPr bwMode="auto">
            <a:xfrm>
              <a:off x="2878000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6" name="Rectangle 65"/>
            <p:cNvSpPr/>
            <p:nvPr/>
          </p:nvSpPr>
          <p:spPr bwMode="auto">
            <a:xfrm>
              <a:off x="3080893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283786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8" name="Rectangle 67"/>
            <p:cNvSpPr/>
            <p:nvPr/>
          </p:nvSpPr>
          <p:spPr bwMode="auto">
            <a:xfrm>
              <a:off x="3486679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9" name="Rectangle 68"/>
            <p:cNvSpPr/>
            <p:nvPr/>
          </p:nvSpPr>
          <p:spPr bwMode="auto">
            <a:xfrm>
              <a:off x="3689572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3" name="Rectangle 72"/>
            <p:cNvSpPr/>
            <p:nvPr/>
          </p:nvSpPr>
          <p:spPr bwMode="auto">
            <a:xfrm>
              <a:off x="3893080" y="3645025"/>
              <a:ext cx="202893" cy="18278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4" name="Rectangle 73"/>
            <p:cNvSpPr/>
            <p:nvPr/>
          </p:nvSpPr>
          <p:spPr bwMode="auto">
            <a:xfrm>
              <a:off x="4095973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5" name="Rectangle 74"/>
            <p:cNvSpPr/>
            <p:nvPr/>
          </p:nvSpPr>
          <p:spPr bwMode="auto">
            <a:xfrm>
              <a:off x="4298865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4501759" y="3645025"/>
              <a:ext cx="202893" cy="18278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7" name="Rectangle 76"/>
            <p:cNvSpPr/>
            <p:nvPr/>
          </p:nvSpPr>
          <p:spPr bwMode="auto">
            <a:xfrm>
              <a:off x="4704652" y="3645025"/>
              <a:ext cx="202893" cy="182789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8" name="Rectangle 77"/>
            <p:cNvSpPr/>
            <p:nvPr/>
          </p:nvSpPr>
          <p:spPr bwMode="auto">
            <a:xfrm>
              <a:off x="4907544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9" name="Rectangle 78"/>
            <p:cNvSpPr/>
            <p:nvPr/>
          </p:nvSpPr>
          <p:spPr bwMode="auto">
            <a:xfrm>
              <a:off x="5110437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0" name="Rectangle 79"/>
            <p:cNvSpPr/>
            <p:nvPr/>
          </p:nvSpPr>
          <p:spPr bwMode="auto">
            <a:xfrm>
              <a:off x="5313331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1" name="Rectangle 80"/>
            <p:cNvSpPr/>
            <p:nvPr/>
          </p:nvSpPr>
          <p:spPr bwMode="auto">
            <a:xfrm>
              <a:off x="5516223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2" name="Rectangle 81"/>
            <p:cNvSpPr/>
            <p:nvPr/>
          </p:nvSpPr>
          <p:spPr bwMode="auto">
            <a:xfrm>
              <a:off x="5719116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3" name="Rectangle 82"/>
            <p:cNvSpPr/>
            <p:nvPr/>
          </p:nvSpPr>
          <p:spPr bwMode="auto">
            <a:xfrm>
              <a:off x="5922009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4" name="Rectangle 83"/>
            <p:cNvSpPr/>
            <p:nvPr/>
          </p:nvSpPr>
          <p:spPr bwMode="auto">
            <a:xfrm>
              <a:off x="6124902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5" name="Rectangle 84"/>
            <p:cNvSpPr/>
            <p:nvPr/>
          </p:nvSpPr>
          <p:spPr bwMode="auto">
            <a:xfrm>
              <a:off x="6327795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6" name="Rectangle 85"/>
            <p:cNvSpPr/>
            <p:nvPr/>
          </p:nvSpPr>
          <p:spPr bwMode="auto">
            <a:xfrm>
              <a:off x="6530688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7" name="Rectangle 86"/>
            <p:cNvSpPr/>
            <p:nvPr/>
          </p:nvSpPr>
          <p:spPr bwMode="auto">
            <a:xfrm>
              <a:off x="6733581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8" name="Rectangle 87"/>
            <p:cNvSpPr/>
            <p:nvPr/>
          </p:nvSpPr>
          <p:spPr bwMode="auto">
            <a:xfrm>
              <a:off x="6936474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9" name="Rectangle 88"/>
            <p:cNvSpPr/>
            <p:nvPr/>
          </p:nvSpPr>
          <p:spPr bwMode="auto">
            <a:xfrm>
              <a:off x="7139367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92" name="Rectangle 91"/>
            <p:cNvSpPr/>
            <p:nvPr/>
          </p:nvSpPr>
          <p:spPr bwMode="auto">
            <a:xfrm>
              <a:off x="7347697" y="3645025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7550591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94" name="Rectangle 93"/>
            <p:cNvSpPr/>
            <p:nvPr/>
          </p:nvSpPr>
          <p:spPr bwMode="auto">
            <a:xfrm>
              <a:off x="7753483" y="3645025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7956376" y="3645024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96" name="Rectangle 95"/>
            <p:cNvSpPr/>
            <p:nvPr/>
          </p:nvSpPr>
          <p:spPr bwMode="auto">
            <a:xfrm>
              <a:off x="8159268" y="3645024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8362161" y="3645024"/>
              <a:ext cx="202893" cy="182789"/>
            </a:xfrm>
            <a:prstGeom prst="rect">
              <a:avLst/>
            </a:prstGeom>
            <a:solidFill>
              <a:srgbClr val="4040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98" name="Rectangle 97"/>
            <p:cNvSpPr/>
            <p:nvPr/>
          </p:nvSpPr>
          <p:spPr bwMode="auto">
            <a:xfrm>
              <a:off x="8565054" y="3645024"/>
              <a:ext cx="202893" cy="182789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</p:grpSp>
      <p:sp>
        <p:nvSpPr>
          <p:cNvPr id="103" name="TextBox 102"/>
          <p:cNvSpPr txBox="1"/>
          <p:nvPr/>
        </p:nvSpPr>
        <p:spPr>
          <a:xfrm>
            <a:off x="4603472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2411760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4819496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2915816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5004048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3347864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5220072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5364088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5652120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12" name="TextBox 111"/>
          <p:cNvSpPr txBox="1"/>
          <p:nvPr/>
        </p:nvSpPr>
        <p:spPr>
          <a:xfrm>
            <a:off x="5796136" y="2060848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851920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4355976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4860032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5364088" y="4077072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0">
                <a:solidFill>
                  <a:srgbClr val="000000"/>
                </a:solidFill>
              </a:rPr>
              <a:t>⬆</a:t>
            </a:r>
          </a:p>
        </p:txBody>
      </p:sp>
    </p:spTree>
    <p:extLst>
      <p:ext uri="{BB962C8B-B14F-4D97-AF65-F5344CB8AC3E}">
        <p14:creationId xmlns:p14="http://schemas.microsoft.com/office/powerpoint/2010/main" val="18850320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8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/>
      <p:bldP spid="71" grpId="0"/>
      <p:bldP spid="72" grpId="0"/>
      <p:bldP spid="90" grpId="0"/>
      <p:bldP spid="91" grpId="0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  <p:bldP spid="108" grpId="1"/>
      <p:bldP spid="109" grpId="0"/>
      <p:bldP spid="109" grpId="1"/>
      <p:bldP spid="110" grpId="0"/>
      <p:bldP spid="110" grpId="1"/>
      <p:bldP spid="111" grpId="0"/>
      <p:bldP spid="111" grpId="1"/>
      <p:bldP spid="112" grpId="0"/>
      <p:bldP spid="112" grpId="1"/>
      <p:bldP spid="113" grpId="0"/>
      <p:bldP spid="113" grpId="1"/>
      <p:bldP spid="114" grpId="0"/>
      <p:bldP spid="114" grpId="1"/>
      <p:bldP spid="115" grpId="0"/>
      <p:bldP spid="115" grpId="1"/>
      <p:bldP spid="116" grpId="0"/>
      <p:bldP spid="116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latin typeface="Chalkboard" charset="0"/>
                <a:ea typeface="MS PGothic" charset="0"/>
              </a:rPr>
              <a:t>Gasket Sequences</a:t>
            </a:r>
          </a:p>
        </p:txBody>
      </p:sp>
      <p:pic>
        <p:nvPicPr>
          <p:cNvPr id="1024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788" y="279400"/>
            <a:ext cx="5473700" cy="314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5" name="Group 4"/>
          <p:cNvGrpSpPr/>
          <p:nvPr/>
        </p:nvGrpSpPr>
        <p:grpSpPr>
          <a:xfrm>
            <a:off x="1979712" y="3519760"/>
            <a:ext cx="5724401" cy="3149600"/>
            <a:chOff x="1979712" y="3519760"/>
            <a:chExt cx="5724401" cy="3149600"/>
          </a:xfrm>
        </p:grpSpPr>
        <p:pic>
          <p:nvPicPr>
            <p:cNvPr id="10245" name="Picture 5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08313" y="3519760"/>
              <a:ext cx="4495800" cy="3149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979712" y="4743896"/>
              <a:ext cx="825500" cy="660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839007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3008"/>
            <a:ext cx="7772400" cy="609600"/>
          </a:xfrm>
        </p:spPr>
        <p:txBody>
          <a:bodyPr/>
          <a:lstStyle/>
          <a:p>
            <a:r>
              <a:rPr lang="en-GB"/>
              <a:t>Two + Two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71600" y="1945673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71600" y="1177588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19672" y="1177588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31640" y="1140601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961469" y="114609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267744" y="1177588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15816" y="1177588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627784" y="1140601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331640" y="1873665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961469" y="187915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627784" y="1889522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103" name="Group 102"/>
          <p:cNvGrpSpPr/>
          <p:nvPr/>
        </p:nvGrpSpPr>
        <p:grpSpPr>
          <a:xfrm>
            <a:off x="1589728" y="1873665"/>
            <a:ext cx="461992" cy="744083"/>
            <a:chOff x="1589728" y="1873665"/>
            <a:chExt cx="461992" cy="744083"/>
          </a:xfrm>
        </p:grpSpPr>
        <p:graphicFrame>
          <p:nvGraphicFramePr>
            <p:cNvPr id="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93071188"/>
                </p:ext>
              </p:extLst>
            </p:nvPr>
          </p:nvGraphicFramePr>
          <p:xfrm>
            <a:off x="1763688" y="1873665"/>
            <a:ext cx="288032" cy="74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4" name="Equation" r:id="rId3" imgW="152400" imgH="393700" progId="Equation.DSMT4">
                    <p:embed/>
                  </p:oleObj>
                </mc:Choice>
                <mc:Fallback>
                  <p:oleObj name="Equation" r:id="rId3" imgW="1524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763688" y="1873665"/>
                          <a:ext cx="288032" cy="744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7" name="TextBox 16"/>
            <p:cNvSpPr txBox="1"/>
            <p:nvPr/>
          </p:nvSpPr>
          <p:spPr>
            <a:xfrm>
              <a:off x="1589728" y="1926509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267744" y="1933999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3</a:t>
            </a:r>
          </a:p>
        </p:txBody>
      </p:sp>
      <p:grpSp>
        <p:nvGrpSpPr>
          <p:cNvPr id="104" name="Group 103"/>
          <p:cNvGrpSpPr/>
          <p:nvPr/>
        </p:nvGrpSpPr>
        <p:grpSpPr>
          <a:xfrm>
            <a:off x="2885872" y="1837333"/>
            <a:ext cx="461992" cy="744083"/>
            <a:chOff x="2885872" y="1837333"/>
            <a:chExt cx="461992" cy="744083"/>
          </a:xfrm>
        </p:grpSpPr>
        <p:graphicFrame>
          <p:nvGraphicFramePr>
            <p:cNvPr id="18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19943626"/>
                </p:ext>
              </p:extLst>
            </p:nvPr>
          </p:nvGraphicFramePr>
          <p:xfrm>
            <a:off x="3059832" y="1837333"/>
            <a:ext cx="288032" cy="74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5" name="Equation" r:id="rId5" imgW="152400" imgH="393700" progId="Equation.DSMT4">
                    <p:embed/>
                  </p:oleObj>
                </mc:Choice>
                <mc:Fallback>
                  <p:oleObj name="Equation" r:id="rId5" imgW="1524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3059832" y="1837333"/>
                          <a:ext cx="288032" cy="744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1" name="TextBox 20"/>
            <p:cNvSpPr txBox="1"/>
            <p:nvPr/>
          </p:nvSpPr>
          <p:spPr>
            <a:xfrm>
              <a:off x="2885872" y="1914835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971600" y="2809769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331640" y="2737761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61469" y="274325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627784" y="2753618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105" name="Group 104"/>
          <p:cNvGrpSpPr/>
          <p:nvPr/>
        </p:nvGrpSpPr>
        <p:grpSpPr>
          <a:xfrm>
            <a:off x="1589728" y="2737811"/>
            <a:ext cx="448746" cy="744537"/>
            <a:chOff x="1589728" y="2737811"/>
            <a:chExt cx="448746" cy="744537"/>
          </a:xfrm>
        </p:grpSpPr>
        <p:graphicFrame>
          <p:nvGraphicFramePr>
            <p:cNvPr id="22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226694932"/>
                </p:ext>
              </p:extLst>
            </p:nvPr>
          </p:nvGraphicFramePr>
          <p:xfrm>
            <a:off x="1774949" y="2737811"/>
            <a:ext cx="263525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6" name="Equation" r:id="rId7" imgW="139700" imgH="393700" progId="Equation.DSMT4">
                    <p:embed/>
                  </p:oleObj>
                </mc:Choice>
                <mc:Fallback>
                  <p:oleObj name="Equation" r:id="rId7" imgW="1397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774949" y="2737811"/>
                          <a:ext cx="263525" cy="7445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" name="TextBox 26"/>
            <p:cNvSpPr txBox="1"/>
            <p:nvPr/>
          </p:nvSpPr>
          <p:spPr>
            <a:xfrm>
              <a:off x="1589728" y="2790605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267744" y="2798095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4</a:t>
            </a:r>
          </a:p>
        </p:txBody>
      </p:sp>
      <p:grpSp>
        <p:nvGrpSpPr>
          <p:cNvPr id="106" name="Group 105"/>
          <p:cNvGrpSpPr/>
          <p:nvPr/>
        </p:nvGrpSpPr>
        <p:grpSpPr>
          <a:xfrm>
            <a:off x="2885872" y="2701298"/>
            <a:ext cx="449590" cy="744538"/>
            <a:chOff x="2885872" y="2701298"/>
            <a:chExt cx="449590" cy="744538"/>
          </a:xfrm>
        </p:grpSpPr>
        <p:graphicFrame>
          <p:nvGraphicFramePr>
            <p:cNvPr id="28" name="Object 2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19782799"/>
                </p:ext>
              </p:extLst>
            </p:nvPr>
          </p:nvGraphicFramePr>
          <p:xfrm>
            <a:off x="3070349" y="2701298"/>
            <a:ext cx="265113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7" name="Equation" r:id="rId9" imgW="139700" imgH="393700" progId="Equation.DSMT4">
                    <p:embed/>
                  </p:oleObj>
                </mc:Choice>
                <mc:Fallback>
                  <p:oleObj name="Equation" r:id="rId9" imgW="1397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3070349" y="2701298"/>
                          <a:ext cx="265113" cy="7445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" name="TextBox 29"/>
            <p:cNvSpPr txBox="1"/>
            <p:nvPr/>
          </p:nvSpPr>
          <p:spPr>
            <a:xfrm>
              <a:off x="2885872" y="2778931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971600" y="3673865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331640" y="3601857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1961469" y="360735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2627784" y="3617714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108" name="Group 107"/>
          <p:cNvGrpSpPr/>
          <p:nvPr/>
        </p:nvGrpSpPr>
        <p:grpSpPr>
          <a:xfrm>
            <a:off x="1589728" y="3601857"/>
            <a:ext cx="461992" cy="744083"/>
            <a:chOff x="1589728" y="3601857"/>
            <a:chExt cx="461992" cy="744083"/>
          </a:xfrm>
        </p:grpSpPr>
        <p:graphicFrame>
          <p:nvGraphicFramePr>
            <p:cNvPr id="31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758547882"/>
                </p:ext>
              </p:extLst>
            </p:nvPr>
          </p:nvGraphicFramePr>
          <p:xfrm>
            <a:off x="1763688" y="3601857"/>
            <a:ext cx="288032" cy="74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8" name="Equation" r:id="rId11" imgW="152400" imgH="393700" progId="Equation.DSMT4">
                    <p:embed/>
                  </p:oleObj>
                </mc:Choice>
                <mc:Fallback>
                  <p:oleObj name="Equation" r:id="rId11" imgW="1524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2"/>
                        <a:stretch>
                          <a:fillRect/>
                        </a:stretch>
                      </p:blipFill>
                      <p:spPr>
                        <a:xfrm>
                          <a:off x="1763688" y="3601857"/>
                          <a:ext cx="288032" cy="744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6" name="TextBox 35"/>
            <p:cNvSpPr txBox="1"/>
            <p:nvPr/>
          </p:nvSpPr>
          <p:spPr>
            <a:xfrm>
              <a:off x="1589728" y="3654701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2267744" y="3662191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5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2885872" y="3565525"/>
            <a:ext cx="461992" cy="744083"/>
            <a:chOff x="2885872" y="3565525"/>
            <a:chExt cx="461992" cy="744083"/>
          </a:xfrm>
        </p:grpSpPr>
        <p:graphicFrame>
          <p:nvGraphicFramePr>
            <p:cNvPr id="37" name="Object 3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829308896"/>
                </p:ext>
              </p:extLst>
            </p:nvPr>
          </p:nvGraphicFramePr>
          <p:xfrm>
            <a:off x="3059832" y="3565525"/>
            <a:ext cx="288032" cy="74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29" name="Equation" r:id="rId13" imgW="152400" imgH="393700" progId="Equation.DSMT4">
                    <p:embed/>
                  </p:oleObj>
                </mc:Choice>
                <mc:Fallback>
                  <p:oleObj name="Equation" r:id="rId13" imgW="1524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4"/>
                        <a:stretch>
                          <a:fillRect/>
                        </a:stretch>
                      </p:blipFill>
                      <p:spPr>
                        <a:xfrm>
                          <a:off x="3059832" y="3565525"/>
                          <a:ext cx="288032" cy="744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9" name="TextBox 38"/>
            <p:cNvSpPr txBox="1"/>
            <p:nvPr/>
          </p:nvSpPr>
          <p:spPr>
            <a:xfrm>
              <a:off x="2885872" y="3643027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971600" y="4537961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1331640" y="4465953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1961469" y="447144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2627784" y="4481810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110" name="Group 109"/>
          <p:cNvGrpSpPr/>
          <p:nvPr/>
        </p:nvGrpSpPr>
        <p:grpSpPr>
          <a:xfrm>
            <a:off x="1589728" y="4465953"/>
            <a:ext cx="461992" cy="744083"/>
            <a:chOff x="1589728" y="4465953"/>
            <a:chExt cx="461992" cy="744083"/>
          </a:xfrm>
        </p:grpSpPr>
        <p:graphicFrame>
          <p:nvGraphicFramePr>
            <p:cNvPr id="40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82501932"/>
                </p:ext>
              </p:extLst>
            </p:nvPr>
          </p:nvGraphicFramePr>
          <p:xfrm>
            <a:off x="1763688" y="4465953"/>
            <a:ext cx="288032" cy="74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0" name="Equation" r:id="rId15" imgW="152400" imgH="393700" progId="Equation.DSMT4">
                    <p:embed/>
                  </p:oleObj>
                </mc:Choice>
                <mc:Fallback>
                  <p:oleObj name="Equation" r:id="rId15" imgW="1524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6"/>
                        <a:stretch>
                          <a:fillRect/>
                        </a:stretch>
                      </p:blipFill>
                      <p:spPr>
                        <a:xfrm>
                          <a:off x="1763688" y="4465953"/>
                          <a:ext cx="288032" cy="744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5" name="TextBox 44"/>
            <p:cNvSpPr txBox="1"/>
            <p:nvPr/>
          </p:nvSpPr>
          <p:spPr>
            <a:xfrm>
              <a:off x="1589728" y="4518797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267744" y="4526287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6</a:t>
            </a:r>
          </a:p>
        </p:txBody>
      </p:sp>
      <p:grpSp>
        <p:nvGrpSpPr>
          <p:cNvPr id="109" name="Group 108"/>
          <p:cNvGrpSpPr/>
          <p:nvPr/>
        </p:nvGrpSpPr>
        <p:grpSpPr>
          <a:xfrm>
            <a:off x="2885872" y="4429621"/>
            <a:ext cx="461992" cy="744083"/>
            <a:chOff x="2885872" y="4429621"/>
            <a:chExt cx="461992" cy="744083"/>
          </a:xfrm>
        </p:grpSpPr>
        <p:graphicFrame>
          <p:nvGraphicFramePr>
            <p:cNvPr id="46" name="Object 4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0834765"/>
                </p:ext>
              </p:extLst>
            </p:nvPr>
          </p:nvGraphicFramePr>
          <p:xfrm>
            <a:off x="3059832" y="4429621"/>
            <a:ext cx="288032" cy="7440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1" name="Equation" r:id="rId17" imgW="152400" imgH="393700" progId="Equation.DSMT4">
                    <p:embed/>
                  </p:oleObj>
                </mc:Choice>
                <mc:Fallback>
                  <p:oleObj name="Equation" r:id="rId17" imgW="1524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18"/>
                        <a:stretch>
                          <a:fillRect/>
                        </a:stretch>
                      </p:blipFill>
                      <p:spPr>
                        <a:xfrm>
                          <a:off x="3059832" y="4429621"/>
                          <a:ext cx="288032" cy="744083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8" name="TextBox 47"/>
            <p:cNvSpPr txBox="1"/>
            <p:nvPr/>
          </p:nvSpPr>
          <p:spPr>
            <a:xfrm>
              <a:off x="2885872" y="4507123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139952" y="1820382"/>
            <a:ext cx="522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17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72000" y="1748374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5201829" y="1753868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868144" y="1764231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grpSp>
        <p:nvGrpSpPr>
          <p:cNvPr id="112" name="Group 111"/>
          <p:cNvGrpSpPr/>
          <p:nvPr/>
        </p:nvGrpSpPr>
        <p:grpSpPr>
          <a:xfrm>
            <a:off x="4788024" y="1748358"/>
            <a:ext cx="565026" cy="744538"/>
            <a:chOff x="4788024" y="1748358"/>
            <a:chExt cx="565026" cy="744538"/>
          </a:xfrm>
        </p:grpSpPr>
        <p:graphicFrame>
          <p:nvGraphicFramePr>
            <p:cNvPr id="49" name="Object 4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584964"/>
                </p:ext>
              </p:extLst>
            </p:nvPr>
          </p:nvGraphicFramePr>
          <p:xfrm>
            <a:off x="4943475" y="1748358"/>
            <a:ext cx="409575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2" name="Equation" r:id="rId19" imgW="215900" imgH="393700" progId="Equation.DSMT4">
                    <p:embed/>
                  </p:oleObj>
                </mc:Choice>
                <mc:Fallback>
                  <p:oleObj name="Equation" r:id="rId19" imgW="2159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0"/>
                        <a:stretch>
                          <a:fillRect/>
                        </a:stretch>
                      </p:blipFill>
                      <p:spPr>
                        <a:xfrm>
                          <a:off x="4943475" y="1748358"/>
                          <a:ext cx="409575" cy="7445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4" name="TextBox 53"/>
            <p:cNvSpPr txBox="1"/>
            <p:nvPr/>
          </p:nvSpPr>
          <p:spPr>
            <a:xfrm>
              <a:off x="4788024" y="1801218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5508104" y="1808708"/>
            <a:ext cx="5223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17</a:t>
            </a:r>
          </a:p>
        </p:txBody>
      </p:sp>
      <p:grpSp>
        <p:nvGrpSpPr>
          <p:cNvPr id="113" name="Group 112"/>
          <p:cNvGrpSpPr/>
          <p:nvPr/>
        </p:nvGrpSpPr>
        <p:grpSpPr>
          <a:xfrm>
            <a:off x="6126232" y="1711846"/>
            <a:ext cx="606008" cy="744537"/>
            <a:chOff x="6126232" y="1711846"/>
            <a:chExt cx="606008" cy="744537"/>
          </a:xfrm>
        </p:grpSpPr>
        <p:graphicFrame>
          <p:nvGraphicFramePr>
            <p:cNvPr id="55" name="Object 5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92284770"/>
                </p:ext>
              </p:extLst>
            </p:nvPr>
          </p:nvGraphicFramePr>
          <p:xfrm>
            <a:off x="6325840" y="1711846"/>
            <a:ext cx="406400" cy="744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3" name="Equation" r:id="rId21" imgW="215900" imgH="393700" progId="Equation.DSMT4">
                    <p:embed/>
                  </p:oleObj>
                </mc:Choice>
                <mc:Fallback>
                  <p:oleObj name="Equation" r:id="rId21" imgW="2159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2"/>
                        <a:stretch>
                          <a:fillRect/>
                        </a:stretch>
                      </p:blipFill>
                      <p:spPr>
                        <a:xfrm>
                          <a:off x="6325840" y="1711846"/>
                          <a:ext cx="406400" cy="744537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7" name="TextBox 56"/>
            <p:cNvSpPr txBox="1"/>
            <p:nvPr/>
          </p:nvSpPr>
          <p:spPr>
            <a:xfrm>
              <a:off x="6126232" y="1789544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</p:grpSp>
      <p:graphicFrame>
        <p:nvGraphicFramePr>
          <p:cNvPr id="58" name="Object 5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041258"/>
              </p:ext>
            </p:extLst>
          </p:nvPr>
        </p:nvGraphicFramePr>
        <p:xfrm>
          <a:off x="5131355" y="964016"/>
          <a:ext cx="271423" cy="744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4" name="Equation" r:id="rId23" imgW="127000" imgH="393700" progId="Equation.DSMT4">
                  <p:embed/>
                </p:oleObj>
              </mc:Choice>
              <mc:Fallback>
                <p:oleObj name="Equation" r:id="rId23" imgW="1270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5131355" y="964016"/>
                        <a:ext cx="271423" cy="744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" name="TextBox 58"/>
          <p:cNvSpPr txBox="1"/>
          <p:nvPr/>
        </p:nvSpPr>
        <p:spPr>
          <a:xfrm>
            <a:off x="4211960" y="1064410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2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4572000" y="1009114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5201829" y="99789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851435" y="1024971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843323" y="103602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508104" y="1052736"/>
            <a:ext cx="3889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2</a:t>
            </a:r>
          </a:p>
        </p:txBody>
      </p:sp>
      <p:grpSp>
        <p:nvGrpSpPr>
          <p:cNvPr id="111" name="Group 110"/>
          <p:cNvGrpSpPr/>
          <p:nvPr/>
        </p:nvGrpSpPr>
        <p:grpSpPr>
          <a:xfrm>
            <a:off x="6126232" y="906134"/>
            <a:ext cx="436493" cy="744538"/>
            <a:chOff x="6126232" y="908050"/>
            <a:chExt cx="436493" cy="744538"/>
          </a:xfrm>
        </p:grpSpPr>
        <p:sp>
          <p:nvSpPr>
            <p:cNvPr id="65" name="TextBox 64"/>
            <p:cNvSpPr txBox="1"/>
            <p:nvPr/>
          </p:nvSpPr>
          <p:spPr>
            <a:xfrm>
              <a:off x="6126232" y="1033572"/>
              <a:ext cx="317976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0" dirty="0">
                  <a:solidFill>
                    <a:srgbClr val="000000"/>
                  </a:solidFill>
                </a:rPr>
                <a:t>1</a:t>
              </a:r>
            </a:p>
          </p:txBody>
        </p:sp>
        <p:graphicFrame>
          <p:nvGraphicFramePr>
            <p:cNvPr id="66" name="Object 6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79525838"/>
                </p:ext>
              </p:extLst>
            </p:nvPr>
          </p:nvGraphicFramePr>
          <p:xfrm>
            <a:off x="6324600" y="908050"/>
            <a:ext cx="238125" cy="7445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635" name="Equation" r:id="rId25" imgW="127000" imgH="393700" progId="Equation.DSMT4">
                    <p:embed/>
                  </p:oleObj>
                </mc:Choice>
                <mc:Fallback>
                  <p:oleObj name="Equation" r:id="rId25" imgW="127000" imgH="393700" progId="Equation.DSMT4">
                    <p:embed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26"/>
                        <a:stretch>
                          <a:fillRect/>
                        </a:stretch>
                      </p:blipFill>
                      <p:spPr>
                        <a:xfrm>
                          <a:off x="6324600" y="908050"/>
                          <a:ext cx="238125" cy="744538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7" name="TextBox 66"/>
          <p:cNvSpPr txBox="1"/>
          <p:nvPr/>
        </p:nvSpPr>
        <p:spPr>
          <a:xfrm>
            <a:off x="971600" y="4870901"/>
            <a:ext cx="513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0" dirty="0">
                <a:solidFill>
                  <a:srgbClr val="000000"/>
                </a:solidFill>
              </a:rPr>
              <a:t>...</a:t>
            </a:r>
          </a:p>
        </p:txBody>
      </p:sp>
      <p:grpSp>
        <p:nvGrpSpPr>
          <p:cNvPr id="73" name="Group 72"/>
          <p:cNvGrpSpPr/>
          <p:nvPr/>
        </p:nvGrpSpPr>
        <p:grpSpPr>
          <a:xfrm>
            <a:off x="35496" y="1484784"/>
            <a:ext cx="982941" cy="3384376"/>
            <a:chOff x="35496" y="1484784"/>
            <a:chExt cx="982941" cy="3384376"/>
          </a:xfrm>
        </p:grpSpPr>
        <p:cxnSp>
          <p:nvCxnSpPr>
            <p:cNvPr id="70" name="Straight Arrow Connector 69"/>
            <p:cNvCxnSpPr/>
            <p:nvPr/>
          </p:nvCxnSpPr>
          <p:spPr bwMode="auto">
            <a:xfrm>
              <a:off x="539552" y="1484784"/>
              <a:ext cx="0" cy="33843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68" name="TextBox 67"/>
            <p:cNvSpPr txBox="1"/>
            <p:nvPr/>
          </p:nvSpPr>
          <p:spPr>
            <a:xfrm>
              <a:off x="35496" y="2476053"/>
              <a:ext cx="982941" cy="1384995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b="0" dirty="0">
                  <a:solidFill>
                    <a:srgbClr val="732600"/>
                  </a:solidFill>
                </a:rPr>
                <a:t>with</a:t>
              </a:r>
              <a:br>
                <a:rPr lang="en-GB" b="0" dirty="0">
                  <a:solidFill>
                    <a:srgbClr val="732600"/>
                  </a:solidFill>
                </a:rPr>
              </a:br>
              <a:r>
                <a:rPr lang="en-GB" b="0" dirty="0">
                  <a:solidFill>
                    <a:srgbClr val="732600"/>
                  </a:solidFill>
                </a:rPr>
                <a:t>the</a:t>
              </a:r>
              <a:br>
                <a:rPr lang="en-GB" b="0" dirty="0">
                  <a:solidFill>
                    <a:srgbClr val="732600"/>
                  </a:solidFill>
                </a:rPr>
              </a:br>
              <a:r>
                <a:rPr lang="en-GB" b="0" dirty="0">
                  <a:solidFill>
                    <a:srgbClr val="732600"/>
                  </a:solidFill>
                </a:rPr>
                <a:t>grain</a:t>
              </a: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11560" y="5356373"/>
            <a:ext cx="3384376" cy="1384995"/>
            <a:chOff x="611560" y="5356373"/>
            <a:chExt cx="3384376" cy="1384995"/>
          </a:xfrm>
        </p:grpSpPr>
        <p:cxnSp>
          <p:nvCxnSpPr>
            <p:cNvPr id="71" name="Straight Arrow Connector 70"/>
            <p:cNvCxnSpPr/>
            <p:nvPr/>
          </p:nvCxnSpPr>
          <p:spPr bwMode="auto">
            <a:xfrm rot="16200000">
              <a:off x="2303748" y="4365104"/>
              <a:ext cx="0" cy="338437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rgbClr val="732600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72" name="TextBox 71"/>
            <p:cNvSpPr txBox="1"/>
            <p:nvPr/>
          </p:nvSpPr>
          <p:spPr>
            <a:xfrm>
              <a:off x="1698693" y="5356373"/>
              <a:ext cx="1184940" cy="1384995"/>
            </a:xfrm>
            <a:prstGeom prst="rect">
              <a:avLst/>
            </a:prstGeom>
            <a:solidFill>
              <a:srgbClr val="CCFFCC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GB" b="0" dirty="0">
                  <a:solidFill>
                    <a:schemeClr val="bg1">
                      <a:lumMod val="75000"/>
                    </a:schemeClr>
                  </a:solidFill>
                </a:rPr>
                <a:t>across</a:t>
              </a:r>
              <a:br>
                <a:rPr lang="en-GB" b="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GB" b="0" dirty="0">
                  <a:solidFill>
                    <a:schemeClr val="bg1">
                      <a:lumMod val="75000"/>
                    </a:schemeClr>
                  </a:solidFill>
                </a:rPr>
                <a:t>the</a:t>
              </a:r>
              <a:br>
                <a:rPr lang="en-GB" b="0" dirty="0">
                  <a:solidFill>
                    <a:schemeClr val="bg1">
                      <a:lumMod val="75000"/>
                    </a:schemeClr>
                  </a:solidFill>
                </a:rPr>
              </a:br>
              <a:r>
                <a:rPr lang="en-GB" b="0" dirty="0">
                  <a:solidFill>
                    <a:schemeClr val="bg1">
                      <a:lumMod val="75000"/>
                    </a:schemeClr>
                  </a:solidFill>
                </a:rPr>
                <a:t>grain</a:t>
              </a:r>
            </a:p>
          </p:txBody>
        </p:sp>
      </p:grpSp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0507115"/>
              </p:ext>
            </p:extLst>
          </p:nvPr>
        </p:nvGraphicFramePr>
        <p:xfrm>
          <a:off x="5024735" y="4388842"/>
          <a:ext cx="987425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6" name="Equation" r:id="rId27" imgW="520700" imgH="406400" progId="Equation.DSMT4">
                  <p:embed/>
                </p:oleObj>
              </mc:Choice>
              <mc:Fallback>
                <p:oleObj name="Equation" r:id="rId27" imgW="5207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024735" y="4388842"/>
                        <a:ext cx="987425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3851920" y="4471606"/>
            <a:ext cx="795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√17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4572000" y="4399598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5921909" y="440509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7020272" y="4415455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860032" y="4471590"/>
            <a:ext cx="31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graphicFrame>
        <p:nvGraphicFramePr>
          <p:cNvPr id="81" name="Object 8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5367867"/>
              </p:ext>
            </p:extLst>
          </p:nvPr>
        </p:nvGraphicFramePr>
        <p:xfrm>
          <a:off x="7480945" y="4352329"/>
          <a:ext cx="979487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637" name="Equation" r:id="rId29" imgW="520700" imgH="406400" progId="Equation.DSMT4">
                  <p:embed/>
                </p:oleObj>
              </mc:Choice>
              <mc:Fallback>
                <p:oleObj name="Equation" r:id="rId29" imgW="520700" imgH="406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7480945" y="4352329"/>
                        <a:ext cx="979487" cy="768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" name="TextBox 81"/>
          <p:cNvSpPr txBox="1"/>
          <p:nvPr/>
        </p:nvSpPr>
        <p:spPr>
          <a:xfrm>
            <a:off x="6228184" y="4459932"/>
            <a:ext cx="7952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√17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278360" y="4440768"/>
            <a:ext cx="31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84" name="Cloud Callout 83"/>
          <p:cNvSpPr/>
          <p:nvPr/>
        </p:nvSpPr>
        <p:spPr bwMode="auto">
          <a:xfrm>
            <a:off x="4067944" y="2924944"/>
            <a:ext cx="432048" cy="432048"/>
          </a:xfrm>
          <a:prstGeom prst="cloudCallout">
            <a:avLst>
              <a:gd name="adj1" fmla="val -74024"/>
              <a:gd name="adj2" fmla="val 82097"/>
            </a:avLst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latin typeface="Chalkboard" charset="0"/>
            </a:endParaRPr>
          </a:p>
        </p:txBody>
      </p:sp>
      <p:sp>
        <p:nvSpPr>
          <p:cNvPr id="85" name="Cloud Callout 84"/>
          <p:cNvSpPr/>
          <p:nvPr/>
        </p:nvSpPr>
        <p:spPr bwMode="auto">
          <a:xfrm>
            <a:off x="5220072" y="3284984"/>
            <a:ext cx="360040" cy="360040"/>
          </a:xfrm>
          <a:prstGeom prst="cloudCallout">
            <a:avLst>
              <a:gd name="adj1" fmla="val -74024"/>
              <a:gd name="adj2" fmla="val 82097"/>
            </a:avLst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latin typeface="Chalkboard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4499992" y="2780928"/>
            <a:ext cx="3782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+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6228184" y="278642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=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7164288" y="2796785"/>
            <a:ext cx="3846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x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788024" y="2852920"/>
            <a:ext cx="31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7494384" y="2822098"/>
            <a:ext cx="31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cxnSp>
        <p:nvCxnSpPr>
          <p:cNvPr id="92" name="Straight Connector 91"/>
          <p:cNvCxnSpPr>
            <a:stCxn id="89" idx="3"/>
          </p:cNvCxnSpPr>
          <p:nvPr/>
        </p:nvCxnSpPr>
        <p:spPr bwMode="auto">
          <a:xfrm flipV="1">
            <a:off x="5106000" y="3098221"/>
            <a:ext cx="1026524" cy="163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5550168" y="2595726"/>
            <a:ext cx="31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8142456" y="2564904"/>
            <a:ext cx="31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5" name="TextBox 94"/>
          <p:cNvSpPr txBox="1"/>
          <p:nvPr/>
        </p:nvSpPr>
        <p:spPr>
          <a:xfrm>
            <a:off x="5652120" y="3193828"/>
            <a:ext cx="355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5940152" y="3212976"/>
            <a:ext cx="31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98" name="Cloud Callout 97"/>
          <p:cNvSpPr/>
          <p:nvPr/>
        </p:nvSpPr>
        <p:spPr bwMode="auto">
          <a:xfrm>
            <a:off x="7956376" y="3265820"/>
            <a:ext cx="360040" cy="360040"/>
          </a:xfrm>
          <a:prstGeom prst="cloudCallout">
            <a:avLst>
              <a:gd name="adj1" fmla="val -74024"/>
              <a:gd name="adj2" fmla="val 82097"/>
            </a:avLst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latin typeface="Chalkboard" charset="0"/>
            </a:endParaRPr>
          </a:p>
        </p:txBody>
      </p:sp>
      <p:cxnSp>
        <p:nvCxnSpPr>
          <p:cNvPr id="99" name="Straight Connector 98"/>
          <p:cNvCxnSpPr/>
          <p:nvPr/>
        </p:nvCxnSpPr>
        <p:spPr bwMode="auto">
          <a:xfrm flipV="1">
            <a:off x="7842304" y="3079057"/>
            <a:ext cx="1026524" cy="16309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TextBox 99"/>
          <p:cNvSpPr txBox="1"/>
          <p:nvPr/>
        </p:nvSpPr>
        <p:spPr>
          <a:xfrm>
            <a:off x="8388424" y="3174664"/>
            <a:ext cx="3556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-</a:t>
            </a:r>
          </a:p>
        </p:txBody>
      </p:sp>
      <p:sp>
        <p:nvSpPr>
          <p:cNvPr id="101" name="TextBox 100"/>
          <p:cNvSpPr txBox="1"/>
          <p:nvPr/>
        </p:nvSpPr>
        <p:spPr>
          <a:xfrm>
            <a:off x="8676456" y="3193812"/>
            <a:ext cx="3179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 dirty="0">
                <a:solidFill>
                  <a:srgbClr val="000000"/>
                </a:solidFill>
              </a:rPr>
              <a:t>1</a:t>
            </a:r>
          </a:p>
        </p:txBody>
      </p:sp>
      <p:sp>
        <p:nvSpPr>
          <p:cNvPr id="102" name="Cloud Callout 101"/>
          <p:cNvSpPr/>
          <p:nvPr/>
        </p:nvSpPr>
        <p:spPr bwMode="auto">
          <a:xfrm>
            <a:off x="6732240" y="2924944"/>
            <a:ext cx="432048" cy="432048"/>
          </a:xfrm>
          <a:prstGeom prst="cloudCallout">
            <a:avLst>
              <a:gd name="adj1" fmla="val -74024"/>
              <a:gd name="adj2" fmla="val 82097"/>
            </a:avLst>
          </a:prstGeom>
          <a:solidFill>
            <a:schemeClr val="tx2"/>
          </a:solidFill>
          <a:ln w="9525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latin typeface="Chalkboard" charset="0"/>
            </a:endParaRPr>
          </a:p>
        </p:txBody>
      </p:sp>
      <p:sp>
        <p:nvSpPr>
          <p:cNvPr id="115" name="Rounded Rectangular Callout 114"/>
          <p:cNvSpPr/>
          <p:nvPr/>
        </p:nvSpPr>
        <p:spPr bwMode="auto">
          <a:xfrm>
            <a:off x="4499992" y="4941168"/>
            <a:ext cx="3816424" cy="648072"/>
          </a:xfrm>
          <a:prstGeom prst="wedgeRoundRectCallout">
            <a:avLst>
              <a:gd name="adj1" fmla="val -81842"/>
              <a:gd name="adj2" fmla="val -305480"/>
              <a:gd name="adj3" fmla="val 16667"/>
            </a:avLst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r>
              <a:rPr lang="en-GB" b="0" dirty="0">
                <a:solidFill>
                  <a:srgbClr val="000000"/>
                </a:solidFill>
              </a:rPr>
              <a:t>Watch What You Do!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99801" y="869000"/>
            <a:ext cx="184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4" name="Rounded Rectangle 3">
            <a:hlinkClick r:id="rId31" action="ppaction://hlinkfile"/>
          </p:cNvPr>
          <p:cNvSpPr/>
          <p:nvPr/>
        </p:nvSpPr>
        <p:spPr bwMode="auto">
          <a:xfrm>
            <a:off x="8316416" y="5877272"/>
            <a:ext cx="827584" cy="98072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5171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9" grpId="0"/>
      <p:bldP spid="23" grpId="0"/>
      <p:bldP spid="24" grpId="0"/>
      <p:bldP spid="25" grpId="0"/>
      <p:bldP spid="26" grpId="0"/>
      <p:bldP spid="29" grpId="0"/>
      <p:bldP spid="32" grpId="0"/>
      <p:bldP spid="33" grpId="0"/>
      <p:bldP spid="34" grpId="0"/>
      <p:bldP spid="35" grpId="0"/>
      <p:bldP spid="38" grpId="0"/>
      <p:bldP spid="41" grpId="0"/>
      <p:bldP spid="42" grpId="0"/>
      <p:bldP spid="43" grpId="0"/>
      <p:bldP spid="44" grpId="0"/>
      <p:bldP spid="47" grpId="0"/>
      <p:bldP spid="50" grpId="0"/>
      <p:bldP spid="51" grpId="0"/>
      <p:bldP spid="52" grpId="0"/>
      <p:bldP spid="53" grpId="0"/>
      <p:bldP spid="56" grpId="0"/>
      <p:bldP spid="59" grpId="0"/>
      <p:bldP spid="60" grpId="0"/>
      <p:bldP spid="61" grpId="0"/>
      <p:bldP spid="62" grpId="0"/>
      <p:bldP spid="63" grpId="0"/>
      <p:bldP spid="64" grpId="0"/>
      <p:bldP spid="67" grpId="0"/>
      <p:bldP spid="76" grpId="0"/>
      <p:bldP spid="77" grpId="0"/>
      <p:bldP spid="78" grpId="0"/>
      <p:bldP spid="79" grpId="0"/>
      <p:bldP spid="80" grpId="0"/>
      <p:bldP spid="82" grpId="0"/>
      <p:bldP spid="83" grpId="0"/>
      <p:bldP spid="84" grpId="0" animBg="1"/>
      <p:bldP spid="85" grpId="0" animBg="1"/>
      <p:bldP spid="86" grpId="0"/>
      <p:bldP spid="87" grpId="0"/>
      <p:bldP spid="88" grpId="0"/>
      <p:bldP spid="89" grpId="0"/>
      <p:bldP spid="90" grpId="0"/>
      <p:bldP spid="93" grpId="0"/>
      <p:bldP spid="94" grpId="0"/>
      <p:bldP spid="95" grpId="0"/>
      <p:bldP spid="96" grpId="0"/>
      <p:bldP spid="98" grpId="0" animBg="1"/>
      <p:bldP spid="100" grpId="0"/>
      <p:bldP spid="101" grpId="0"/>
      <p:bldP spid="102" grpId="0" animBg="1"/>
      <p:bldP spid="115" grpId="0" animBg="1"/>
      <p:bldP spid="115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With and Across the Grain</a:t>
            </a:r>
          </a:p>
        </p:txBody>
      </p:sp>
      <p:pic>
        <p:nvPicPr>
          <p:cNvPr id="9" name="Picture 8" descr="10_walnutpattern2_smal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-278459" y="1582714"/>
            <a:ext cx="4752528" cy="3548555"/>
          </a:xfrm>
          <a:prstGeom prst="rect">
            <a:avLst/>
          </a:prstGeom>
        </p:spPr>
      </p:pic>
      <p:pic>
        <p:nvPicPr>
          <p:cNvPr id="10" name="Picture 9" descr="log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00624" y="1014523"/>
            <a:ext cx="3987800" cy="4724400"/>
          </a:xfrm>
          <a:prstGeom prst="rect">
            <a:avLst/>
          </a:prstGeom>
        </p:spPr>
      </p:pic>
      <p:sp>
        <p:nvSpPr>
          <p:cNvPr id="6" name="Rounded Rectangle 5">
            <a:hlinkClick r:id="rId4" action="ppaction://hlinkfile"/>
          </p:cNvPr>
          <p:cNvSpPr/>
          <p:nvPr/>
        </p:nvSpPr>
        <p:spPr bwMode="auto">
          <a:xfrm>
            <a:off x="8473303" y="0"/>
            <a:ext cx="648072" cy="576064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73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Extending &amp; Varying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24744"/>
            <a:ext cx="3911600" cy="8128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2112144"/>
            <a:ext cx="3911600" cy="81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9552" y="3120256"/>
            <a:ext cx="3911600" cy="8128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88780" y="1124744"/>
            <a:ext cx="4203700" cy="8128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8780" y="2060848"/>
            <a:ext cx="4203700" cy="8128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88780" y="3068960"/>
            <a:ext cx="4203700" cy="812800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9552" y="4149080"/>
            <a:ext cx="3898900" cy="812800"/>
          </a:xfrm>
          <a:prstGeom prst="rect">
            <a:avLst/>
          </a:prstGeom>
        </p:spPr>
      </p:pic>
      <p:sp>
        <p:nvSpPr>
          <p:cNvPr id="15" name="Rounded Rectangle 14">
            <a:hlinkClick r:id="rId9" action="ppaction://hlinkfile"/>
          </p:cNvPr>
          <p:cNvSpPr/>
          <p:nvPr/>
        </p:nvSpPr>
        <p:spPr bwMode="auto">
          <a:xfrm>
            <a:off x="6588224" y="404664"/>
            <a:ext cx="648072" cy="576064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dirty="0">
              <a:ln>
                <a:noFill/>
              </a:ln>
              <a:solidFill>
                <a:srgbClr val="631908"/>
              </a:solidFill>
              <a:effectLst/>
              <a:latin typeface="Chalkboar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97193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Conjectures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>
                <a:latin typeface="Chalkboard" charset="0"/>
                <a:ea typeface="MS PGothic" charset="0"/>
              </a:rPr>
              <a:t>Everything said here today is a conjecture … to be tested in your experience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The best way to sensitise yourself to learners …</a:t>
            </a:r>
          </a:p>
          <a:p>
            <a:pPr lvl="1">
              <a:buFont typeface="Lucida Grande"/>
              <a:buChar char="…"/>
            </a:pPr>
            <a:r>
              <a:rPr lang="en-US" altLang="ko-KR">
                <a:latin typeface="Chalkboard" charset="0"/>
                <a:ea typeface="MS PGothic" charset="0"/>
              </a:rPr>
              <a:t> </a:t>
            </a:r>
            <a:r>
              <a:rPr lang="en-GB" altLang="ko-KR">
                <a:latin typeface="Chalkboard" charset="0"/>
                <a:ea typeface="MS PGothic" charset="0"/>
              </a:rPr>
              <a:t>is to experience parallel phenomena yourself 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So, what you get from this</a:t>
            </a:r>
            <a:r>
              <a:rPr lang="en-US" altLang="ko-KR" sz="2000">
                <a:latin typeface="Chalkboard" charset="0"/>
                <a:ea typeface="MS PGothic" charset="0"/>
              </a:rPr>
              <a:t> </a:t>
            </a:r>
            <a:r>
              <a:rPr lang="en-GB" altLang="ko-KR" sz="2000">
                <a:latin typeface="Chalkboard" charset="0"/>
                <a:ea typeface="MS PGothic" charset="0"/>
              </a:rPr>
              <a:t>session is what you notice happening inside you!</a:t>
            </a:r>
          </a:p>
        </p:txBody>
      </p:sp>
    </p:spTree>
    <p:extLst>
      <p:ext uri="{BB962C8B-B14F-4D97-AF65-F5344CB8AC3E}">
        <p14:creationId xmlns:p14="http://schemas.microsoft.com/office/powerpoint/2010/main" val="4162988585"/>
      </p:ext>
    </p:extLst>
  </p:cSld>
  <p:clrMapOvr>
    <a:masterClrMapping/>
  </p:clrMapOvr>
  <p:transition xmlns:p14="http://schemas.microsoft.com/office/powerpoint/2010/main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Four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052513"/>
            <a:ext cx="8064500" cy="1512391"/>
          </a:xfrm>
        </p:spPr>
        <p:txBody>
          <a:bodyPr/>
          <a:lstStyle/>
          <a:p>
            <a:r>
              <a:rPr lang="en-GB"/>
              <a:t>I have written down four consecutive whole numbers.</a:t>
            </a:r>
          </a:p>
          <a:p>
            <a:r>
              <a:rPr lang="en-GB"/>
              <a:t>I multiply them together and add 1.</a:t>
            </a:r>
          </a:p>
          <a:p>
            <a:r>
              <a:rPr lang="en-GB"/>
              <a:t>What sort of a number is the answer?</a:t>
            </a:r>
          </a:p>
        </p:txBody>
      </p:sp>
    </p:spTree>
    <p:extLst>
      <p:ext uri="{BB962C8B-B14F-4D97-AF65-F5344CB8AC3E}">
        <p14:creationId xmlns:p14="http://schemas.microsoft.com/office/powerpoint/2010/main" val="2311605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Adding Consecutives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052513"/>
            <a:ext cx="8064500" cy="2592511"/>
          </a:xfrm>
        </p:spPr>
        <p:txBody>
          <a:bodyPr/>
          <a:lstStyle/>
          <a:p>
            <a:r>
              <a:rPr lang="en-GB"/>
              <a:t>If you add any three consecutive numbers, you always get a number that is divisible by 3.</a:t>
            </a:r>
          </a:p>
          <a:p>
            <a:r>
              <a:rPr lang="en-GB"/>
              <a:t>If you add any four consecutive numbers, you always get a number that is divisible by … but never divisible by … .</a:t>
            </a:r>
          </a:p>
          <a:p>
            <a:r>
              <a:rPr lang="en-GB"/>
              <a:t>Generalise!</a:t>
            </a:r>
          </a:p>
        </p:txBody>
      </p:sp>
    </p:spTree>
    <p:extLst>
      <p:ext uri="{BB962C8B-B14F-4D97-AF65-F5344CB8AC3E}">
        <p14:creationId xmlns:p14="http://schemas.microsoft.com/office/powerpoint/2010/main" val="2428037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Differing Sums of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979" y="836613"/>
            <a:ext cx="5256213" cy="1223962"/>
          </a:xfrm>
        </p:spPr>
        <p:txBody>
          <a:bodyPr/>
          <a:lstStyle/>
          <a:p>
            <a:pPr>
              <a:defRPr/>
            </a:pPr>
            <a:r>
              <a:rPr lang="en-GB" sz="2800"/>
              <a:t>Write down four numbers in a 2 by 2 grid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043657" y="1845295"/>
            <a:ext cx="5256213" cy="1223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800" b="0">
                <a:solidFill>
                  <a:srgbClr val="000000"/>
                </a:solidFill>
                <a:effectLst/>
              </a:rPr>
              <a:t>Add together the products along the rows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1043657" y="2853357"/>
            <a:ext cx="5616575" cy="12239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800" b="0">
                <a:solidFill>
                  <a:srgbClr val="000000"/>
                </a:solidFill>
                <a:effectLst/>
              </a:rPr>
              <a:t>Add together the products down the columns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043657" y="3861420"/>
            <a:ext cx="5543550" cy="6477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800" b="0">
                <a:solidFill>
                  <a:srgbClr val="000000"/>
                </a:solidFill>
                <a:effectLst/>
              </a:rPr>
              <a:t>Calculate the difference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835697" y="5516563"/>
            <a:ext cx="6120680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 marL="0" indent="0" algn="ctr">
              <a:buClr>
                <a:schemeClr val="bg1"/>
              </a:buClr>
              <a:buNone/>
              <a:defRPr/>
            </a:pPr>
            <a:r>
              <a:rPr lang="en-GB" sz="2800" b="0">
                <a:solidFill>
                  <a:schemeClr val="accent3">
                    <a:lumMod val="50000"/>
                  </a:schemeClr>
                </a:solidFill>
                <a:effectLst/>
              </a:rPr>
              <a:t>Now choose positive numbers </a:t>
            </a:r>
            <a:br>
              <a:rPr lang="en-GB" sz="2800" b="0">
                <a:solidFill>
                  <a:schemeClr val="accent3">
                    <a:lumMod val="50000"/>
                  </a:schemeClr>
                </a:solidFill>
                <a:effectLst/>
              </a:rPr>
            </a:br>
            <a:r>
              <a:rPr lang="en-GB" sz="2800" b="0">
                <a:solidFill>
                  <a:schemeClr val="accent3">
                    <a:lumMod val="50000"/>
                  </a:schemeClr>
                </a:solidFill>
                <a:effectLst/>
              </a:rPr>
              <a:t>so that the difference is 11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403350" y="4437063"/>
            <a:ext cx="4681538" cy="10080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400" b="0">
                <a:solidFill>
                  <a:srgbClr val="0000FF"/>
                </a:solidFill>
                <a:effectLst/>
              </a:rPr>
              <a:t>That is the ‘doing’</a:t>
            </a:r>
            <a:br>
              <a:rPr lang="en-GB" sz="2400" b="0">
                <a:solidFill>
                  <a:srgbClr val="0000FF"/>
                </a:solidFill>
                <a:effectLst/>
              </a:rPr>
            </a:br>
            <a:r>
              <a:rPr lang="en-GB" sz="2400" b="0">
                <a:solidFill>
                  <a:srgbClr val="0000FF"/>
                </a:solidFill>
                <a:effectLst/>
              </a:rPr>
              <a:t>What is an undoing?</a:t>
            </a:r>
          </a:p>
        </p:txBody>
      </p:sp>
      <p:sp>
        <p:nvSpPr>
          <p:cNvPr id="9" name="TextBox 8"/>
          <p:cNvSpPr txBox="1"/>
          <p:nvPr/>
        </p:nvSpPr>
        <p:spPr bwMode="auto">
          <a:xfrm>
            <a:off x="6659563" y="836613"/>
            <a:ext cx="447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0" name="TextBox 9"/>
          <p:cNvSpPr txBox="1"/>
          <p:nvPr/>
        </p:nvSpPr>
        <p:spPr bwMode="auto">
          <a:xfrm>
            <a:off x="6659563" y="1414463"/>
            <a:ext cx="447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0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1" name="TextBox 10"/>
          <p:cNvSpPr txBox="1"/>
          <p:nvPr/>
        </p:nvSpPr>
        <p:spPr bwMode="auto">
          <a:xfrm>
            <a:off x="7135813" y="1395413"/>
            <a:ext cx="4460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0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 bwMode="auto">
          <a:xfrm>
            <a:off x="7135813" y="836613"/>
            <a:ext cx="4460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49169" name="Straight Connector 13"/>
          <p:cNvCxnSpPr>
            <a:cxnSpLocks noChangeShapeType="1"/>
          </p:cNvCxnSpPr>
          <p:nvPr/>
        </p:nvCxnSpPr>
        <p:spPr bwMode="auto">
          <a:xfrm flipH="1">
            <a:off x="6588125" y="1484593"/>
            <a:ext cx="10080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9170" name="Straight Connector 17"/>
          <p:cNvCxnSpPr>
            <a:cxnSpLocks noChangeShapeType="1"/>
          </p:cNvCxnSpPr>
          <p:nvPr/>
        </p:nvCxnSpPr>
        <p:spPr bwMode="auto">
          <a:xfrm flipH="1" flipV="1">
            <a:off x="7086766" y="914207"/>
            <a:ext cx="5391" cy="112520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9171" name="Rectangle 25"/>
          <p:cNvSpPr>
            <a:spLocks noChangeArrowheads="1"/>
          </p:cNvSpPr>
          <p:nvPr/>
        </p:nvSpPr>
        <p:spPr bwMode="auto">
          <a:xfrm>
            <a:off x="6588125" y="908611"/>
            <a:ext cx="1008063" cy="1151964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84888" y="2205038"/>
            <a:ext cx="2257425" cy="52228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FF0000"/>
                </a:solidFill>
              </a:rPr>
              <a:t>28</a:t>
            </a:r>
            <a:r>
              <a:rPr lang="en-GB" b="0" dirty="0">
                <a:solidFill>
                  <a:srgbClr val="000000"/>
                </a:solidFill>
              </a:rPr>
              <a:t> + </a:t>
            </a:r>
            <a:r>
              <a:rPr lang="en-GB" b="0" dirty="0">
                <a:solidFill>
                  <a:srgbClr val="FF0000"/>
                </a:solidFill>
              </a:rPr>
              <a:t>15</a:t>
            </a:r>
            <a:r>
              <a:rPr lang="en-GB" b="0" dirty="0">
                <a:solidFill>
                  <a:srgbClr val="000000"/>
                </a:solidFill>
              </a:rPr>
              <a:t> = </a:t>
            </a:r>
            <a:r>
              <a:rPr lang="en-GB" b="0" dirty="0">
                <a:solidFill>
                  <a:srgbClr val="FF0000"/>
                </a:solidFill>
              </a:rPr>
              <a:t>43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84888" y="2997200"/>
            <a:ext cx="2185987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FF0000"/>
                </a:solidFill>
              </a:rPr>
              <a:t>20</a:t>
            </a:r>
            <a:r>
              <a:rPr lang="en-GB" b="0" dirty="0">
                <a:solidFill>
                  <a:srgbClr val="000000"/>
                </a:solidFill>
              </a:rPr>
              <a:t> +</a:t>
            </a:r>
            <a:r>
              <a:rPr lang="en-GB" b="0" dirty="0">
                <a:solidFill>
                  <a:srgbClr val="FF0000"/>
                </a:solidFill>
              </a:rPr>
              <a:t> 21</a:t>
            </a:r>
            <a:r>
              <a:rPr lang="en-GB" b="0" dirty="0">
                <a:solidFill>
                  <a:srgbClr val="000000"/>
                </a:solidFill>
              </a:rPr>
              <a:t> = </a:t>
            </a:r>
            <a:r>
              <a:rPr lang="en-GB" b="0" dirty="0">
                <a:solidFill>
                  <a:srgbClr val="FF0000"/>
                </a:solidFill>
              </a:rPr>
              <a:t>41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084888" y="3644900"/>
            <a:ext cx="2076450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rgbClr val="FF0000"/>
                </a:solidFill>
              </a:rPr>
              <a:t>43</a:t>
            </a:r>
            <a:r>
              <a:rPr lang="en-GB" b="0" dirty="0">
                <a:solidFill>
                  <a:srgbClr val="000000"/>
                </a:solidFill>
              </a:rPr>
              <a:t> –</a:t>
            </a:r>
            <a:r>
              <a:rPr lang="en-GB" b="0" dirty="0">
                <a:solidFill>
                  <a:srgbClr val="FF0000"/>
                </a:solidFill>
              </a:rPr>
              <a:t> 41</a:t>
            </a:r>
            <a:r>
              <a:rPr lang="en-GB" b="0" dirty="0">
                <a:solidFill>
                  <a:srgbClr val="000000"/>
                </a:solidFill>
              </a:rPr>
              <a:t> =</a:t>
            </a:r>
            <a:r>
              <a:rPr lang="en-GB" b="0" dirty="0">
                <a:solidFill>
                  <a:schemeClr val="accent3">
                    <a:lumMod val="75000"/>
                  </a:schemeClr>
                </a:solidFill>
              </a:rPr>
              <a:t> 2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4292600"/>
            <a:ext cx="765175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924223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31" grpId="0"/>
      <p:bldP spid="32" grpId="0"/>
      <p:bldP spid="3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Differing Sums &amp; Products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5616" y="1052513"/>
            <a:ext cx="4608512" cy="792162"/>
          </a:xfrm>
        </p:spPr>
        <p:txBody>
          <a:bodyPr/>
          <a:lstStyle/>
          <a:p>
            <a:pPr>
              <a:defRPr/>
            </a:pPr>
            <a:r>
              <a:rPr lang="en-GB"/>
              <a:t>Tracking Arithmetic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23827" y="1557338"/>
            <a:ext cx="1870075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chemeClr val="accent4">
                    <a:lumMod val="10000"/>
                  </a:schemeClr>
                </a:solidFill>
              </a:rPr>
              <a:t>4x7 + 5x3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23827" y="2114550"/>
            <a:ext cx="1870075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chemeClr val="accent4">
                    <a:lumMod val="10000"/>
                  </a:schemeClr>
                </a:solidFill>
              </a:rPr>
              <a:t>4x5 + 7x3</a:t>
            </a:r>
          </a:p>
        </p:txBody>
      </p:sp>
      <p:cxnSp>
        <p:nvCxnSpPr>
          <p:cNvPr id="17" name="Straight Connector 16"/>
          <p:cNvCxnSpPr>
            <a:cxnSpLocks noChangeShapeType="1"/>
          </p:cNvCxnSpPr>
          <p:nvPr/>
        </p:nvCxnSpPr>
        <p:spPr bwMode="auto">
          <a:xfrm>
            <a:off x="1979364" y="2709863"/>
            <a:ext cx="2160588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Box 17"/>
          <p:cNvSpPr txBox="1"/>
          <p:nvPr/>
        </p:nvSpPr>
        <p:spPr>
          <a:xfrm>
            <a:off x="1492945" y="2781300"/>
            <a:ext cx="3181350" cy="52228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chemeClr val="accent4">
                    <a:lumMod val="10000"/>
                  </a:schemeClr>
                </a:solidFill>
              </a:rPr>
              <a:t>4x(7–5) + (5–7)x3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04020" y="3843338"/>
            <a:ext cx="2808287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b="0" dirty="0">
                <a:solidFill>
                  <a:schemeClr val="accent4">
                    <a:lumMod val="10000"/>
                  </a:schemeClr>
                </a:solidFill>
              </a:rPr>
              <a:t>= (4-3) x (7–5)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116335" y="4652963"/>
            <a:ext cx="7704137" cy="1223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800" b="0">
                <a:solidFill>
                  <a:schemeClr val="accent4">
                    <a:lumMod val="10000"/>
                  </a:schemeClr>
                </a:solidFill>
                <a:effectLst/>
              </a:rPr>
              <a:t>So in how many essentially different ways can 11 be the difference?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1116335" y="5516563"/>
            <a:ext cx="7704137" cy="1225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7" tIns="44450" rIns="90487" bIns="44450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Monotype Sorts" charset="0"/>
              <a:buChar char="/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8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ＭＳ Ｐゴシック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»"/>
              <a:defRPr sz="24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charset="0"/>
                <a:ea typeface="ＭＳ Ｐゴシック" charset="-128"/>
              </a:defRPr>
            </a:lvl9pPr>
          </a:lstStyle>
          <a:p>
            <a:pPr>
              <a:buClr>
                <a:schemeClr val="bg1"/>
              </a:buClr>
              <a:buFont typeface="Wingdings" charset="2"/>
              <a:buChar char="v"/>
              <a:defRPr/>
            </a:pPr>
            <a:r>
              <a:rPr lang="en-GB" sz="2800" b="0">
                <a:solidFill>
                  <a:schemeClr val="accent4">
                    <a:lumMod val="10000"/>
                  </a:schemeClr>
                </a:solidFill>
                <a:effectLst/>
              </a:rPr>
              <a:t>So in how many essentially different ways can </a:t>
            </a:r>
            <a:r>
              <a:rPr lang="en-GB" sz="2800" b="0" i="1">
                <a:solidFill>
                  <a:schemeClr val="accent4">
                    <a:lumMod val="10000"/>
                  </a:schemeClr>
                </a:solidFill>
                <a:effectLst/>
              </a:rPr>
              <a:t>n</a:t>
            </a:r>
            <a:r>
              <a:rPr lang="en-GB" sz="2800" b="0">
                <a:solidFill>
                  <a:schemeClr val="accent4">
                    <a:lumMod val="10000"/>
                  </a:schemeClr>
                </a:solidFill>
                <a:effectLst/>
              </a:rPr>
              <a:t> be the difference?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04020" y="3357563"/>
            <a:ext cx="3656012" cy="52387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b="0" dirty="0">
                <a:solidFill>
                  <a:schemeClr val="accent4">
                    <a:lumMod val="10000"/>
                  </a:schemeClr>
                </a:solidFill>
              </a:rPr>
              <a:t>= 4x(7–5) – (7–5)x3</a:t>
            </a:r>
          </a:p>
        </p:txBody>
      </p:sp>
      <p:sp>
        <p:nvSpPr>
          <p:cNvPr id="22" name="TextBox 21"/>
          <p:cNvSpPr txBox="1"/>
          <p:nvPr/>
        </p:nvSpPr>
        <p:spPr bwMode="auto">
          <a:xfrm>
            <a:off x="6659563" y="836613"/>
            <a:ext cx="447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0" dirty="0">
                <a:solidFill>
                  <a:srgbClr val="000090"/>
                </a:solidFill>
              </a:rPr>
              <a:t>4</a:t>
            </a:r>
          </a:p>
        </p:txBody>
      </p:sp>
      <p:sp>
        <p:nvSpPr>
          <p:cNvPr id="24" name="TextBox 23"/>
          <p:cNvSpPr txBox="1"/>
          <p:nvPr/>
        </p:nvSpPr>
        <p:spPr bwMode="auto">
          <a:xfrm>
            <a:off x="6659563" y="1414463"/>
            <a:ext cx="4476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0" dirty="0">
                <a:solidFill>
                  <a:srgbClr val="000090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 bwMode="auto">
          <a:xfrm>
            <a:off x="7135813" y="1395413"/>
            <a:ext cx="4460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0" dirty="0">
                <a:solidFill>
                  <a:srgbClr val="000090"/>
                </a:solidFill>
              </a:rPr>
              <a:t>3</a:t>
            </a:r>
          </a:p>
        </p:txBody>
      </p:sp>
      <p:sp>
        <p:nvSpPr>
          <p:cNvPr id="26" name="TextBox 25"/>
          <p:cNvSpPr txBox="1"/>
          <p:nvPr/>
        </p:nvSpPr>
        <p:spPr bwMode="auto">
          <a:xfrm>
            <a:off x="7135813" y="836613"/>
            <a:ext cx="446087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GB" sz="3600" b="0" dirty="0">
                <a:solidFill>
                  <a:srgbClr val="000090"/>
                </a:solidFill>
              </a:rPr>
              <a:t>7</a:t>
            </a:r>
          </a:p>
        </p:txBody>
      </p:sp>
      <p:cxnSp>
        <p:nvCxnSpPr>
          <p:cNvPr id="27" name="Straight Connector 13"/>
          <p:cNvCxnSpPr>
            <a:cxnSpLocks noChangeShapeType="1"/>
          </p:cNvCxnSpPr>
          <p:nvPr/>
        </p:nvCxnSpPr>
        <p:spPr bwMode="auto">
          <a:xfrm flipH="1">
            <a:off x="6588125" y="1484593"/>
            <a:ext cx="10080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Straight Connector 17"/>
          <p:cNvCxnSpPr>
            <a:cxnSpLocks noChangeShapeType="1"/>
          </p:cNvCxnSpPr>
          <p:nvPr/>
        </p:nvCxnSpPr>
        <p:spPr bwMode="auto">
          <a:xfrm flipH="1" flipV="1">
            <a:off x="7086766" y="914207"/>
            <a:ext cx="5391" cy="1125204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6588125" y="908611"/>
            <a:ext cx="1008063" cy="1151964"/>
          </a:xfrm>
          <a:prstGeom prst="rect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40303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19" grpId="0"/>
      <p:bldP spid="20" grpId="0"/>
      <p:bldP spid="21" grpId="0"/>
      <p:bldP spid="2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More or Less grids</a:t>
            </a:r>
          </a:p>
        </p:txBody>
      </p:sp>
      <p:cxnSp>
        <p:nvCxnSpPr>
          <p:cNvPr id="15" name="Straight Connector 14"/>
          <p:cNvCxnSpPr/>
          <p:nvPr/>
        </p:nvCxnSpPr>
        <p:spPr bwMode="auto">
          <a:xfrm>
            <a:off x="2699792" y="1628800"/>
            <a:ext cx="0" cy="41044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283968" y="1628800"/>
            <a:ext cx="0" cy="41044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6084168" y="1628800"/>
            <a:ext cx="0" cy="41044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7740352" y="1628800"/>
            <a:ext cx="0" cy="410445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1691680" y="2492896"/>
            <a:ext cx="60486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91680" y="3645024"/>
            <a:ext cx="60486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1619672" y="4725144"/>
            <a:ext cx="61206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1619672" y="5733256"/>
            <a:ext cx="61206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8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3131840" y="1844824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More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4644008" y="1844824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Same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1547664" y="4941168"/>
            <a:ext cx="87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Less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403648" y="2780928"/>
            <a:ext cx="1043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More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403648" y="3933056"/>
            <a:ext cx="10567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Same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372200" y="1844824"/>
            <a:ext cx="8774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Less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827584" y="1340768"/>
            <a:ext cx="17876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Perimeter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115616" y="1988840"/>
            <a:ext cx="9468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0">
                <a:solidFill>
                  <a:srgbClr val="000000"/>
                </a:solidFill>
              </a:rPr>
              <a:t>Area</a:t>
            </a:r>
          </a:p>
        </p:txBody>
      </p:sp>
      <p:cxnSp>
        <p:nvCxnSpPr>
          <p:cNvPr id="61" name="Straight Connector 60"/>
          <p:cNvCxnSpPr/>
          <p:nvPr/>
        </p:nvCxnSpPr>
        <p:spPr bwMode="auto">
          <a:xfrm flipH="1" flipV="1">
            <a:off x="1331640" y="1916832"/>
            <a:ext cx="1368152" cy="57606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3" name="Picture 6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4616" y="3645024"/>
            <a:ext cx="1807692" cy="1091704"/>
          </a:xfrm>
          <a:prstGeom prst="rect">
            <a:avLst/>
          </a:prstGeom>
        </p:spPr>
      </p:pic>
      <p:sp>
        <p:nvSpPr>
          <p:cNvPr id="3" name="Rounded Rectangle 2">
            <a:hlinkClick r:id="rId3" action="ppaction://hlinkfile"/>
          </p:cNvPr>
          <p:cNvSpPr/>
          <p:nvPr/>
        </p:nvSpPr>
        <p:spPr bwMode="auto">
          <a:xfrm>
            <a:off x="7956376" y="404664"/>
            <a:ext cx="576064" cy="576064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6063679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>
                <a:solidFill>
                  <a:srgbClr val="4040FF"/>
                </a:solidFill>
              </a:rPr>
              <a:t>With as little change as possible from the original!</a:t>
            </a:r>
          </a:p>
        </p:txBody>
      </p:sp>
    </p:spTree>
    <p:extLst>
      <p:ext uri="{BB962C8B-B14F-4D97-AF65-F5344CB8AC3E}">
        <p14:creationId xmlns:p14="http://schemas.microsoft.com/office/powerpoint/2010/main" val="264009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87680" cy="609600"/>
          </a:xfrm>
        </p:spPr>
        <p:txBody>
          <a:bodyPr/>
          <a:lstStyle/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Put your hand up when you can see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750" y="1916113"/>
            <a:ext cx="8064500" cy="2736850"/>
          </a:xfrm>
        </p:spPr>
        <p:txBody>
          <a:bodyPr/>
          <a:lstStyle/>
          <a:p>
            <a:pPr>
              <a:defRPr/>
            </a:pPr>
            <a:r>
              <a:rPr lang="en-GB">
                <a:solidFill>
                  <a:schemeClr val="accent3">
                    <a:lumMod val="10000"/>
                  </a:schemeClr>
                </a:solidFill>
                <a:latin typeface="Chalkboard" charset="0"/>
                <a:ea typeface="ＭＳ Ｐゴシック" charset="0"/>
                <a:cs typeface="ＭＳ Ｐゴシック" charset="0"/>
              </a:rPr>
              <a:t>Something that is 3/5 of something else</a:t>
            </a:r>
          </a:p>
          <a:p>
            <a:pPr>
              <a:defRPr/>
            </a:pPr>
            <a:r>
              <a:rPr lang="en-GB">
                <a:solidFill>
                  <a:schemeClr val="accent3">
                    <a:lumMod val="10000"/>
                  </a:schemeClr>
                </a:solidFill>
                <a:latin typeface="Chalkboard" charset="0"/>
                <a:ea typeface="ＭＳ Ｐゴシック" charset="0"/>
                <a:cs typeface="ＭＳ Ｐゴシック" charset="0"/>
              </a:rPr>
              <a:t>Something that is 2/5 of something else</a:t>
            </a:r>
          </a:p>
          <a:p>
            <a:pPr>
              <a:defRPr/>
            </a:pPr>
            <a:r>
              <a:rPr lang="en-GB">
                <a:solidFill>
                  <a:schemeClr val="accent3">
                    <a:lumMod val="10000"/>
                  </a:schemeClr>
                </a:solidFill>
                <a:latin typeface="Chalkboard" charset="0"/>
                <a:ea typeface="ＭＳ Ｐゴシック" charset="0"/>
                <a:cs typeface="ＭＳ Ｐゴシック" charset="0"/>
              </a:rPr>
              <a:t>Something that is 2/3 of something else</a:t>
            </a:r>
          </a:p>
          <a:p>
            <a:pPr>
              <a:defRPr/>
            </a:pPr>
            <a:r>
              <a:rPr lang="en-GB">
                <a:solidFill>
                  <a:schemeClr val="accent3">
                    <a:lumMod val="10000"/>
                  </a:schemeClr>
                </a:solidFill>
                <a:latin typeface="Chalkboard" charset="0"/>
                <a:ea typeface="ＭＳ Ｐゴシック" charset="0"/>
                <a:cs typeface="ＭＳ Ｐゴシック" charset="0"/>
              </a:rPr>
              <a:t>Something that is 5/3 of something else</a:t>
            </a:r>
          </a:p>
          <a:p>
            <a:pPr>
              <a:defRPr/>
            </a:pPr>
            <a:r>
              <a:rPr lang="en-GB">
                <a:solidFill>
                  <a:schemeClr val="accent3">
                    <a:lumMod val="10000"/>
                  </a:schemeClr>
                </a:solidFill>
                <a:latin typeface="Chalkboard" charset="0"/>
                <a:ea typeface="ＭＳ Ｐゴシック" charset="0"/>
                <a:cs typeface="ＭＳ Ｐゴシック" charset="0"/>
              </a:rPr>
              <a:t>What other fraction-actions can you see?</a:t>
            </a:r>
          </a:p>
        </p:txBody>
      </p:sp>
      <p:grpSp>
        <p:nvGrpSpPr>
          <p:cNvPr id="43011" name="Group 41"/>
          <p:cNvGrpSpPr>
            <a:grpSpLocks/>
          </p:cNvGrpSpPr>
          <p:nvPr/>
        </p:nvGrpSpPr>
        <p:grpSpPr bwMode="auto">
          <a:xfrm>
            <a:off x="2700338" y="1052513"/>
            <a:ext cx="2667000" cy="533400"/>
            <a:chOff x="1536" y="3312"/>
            <a:chExt cx="1680" cy="336"/>
          </a:xfrm>
        </p:grpSpPr>
        <p:sp>
          <p:nvSpPr>
            <p:cNvPr id="5" name="Rectangle 36"/>
            <p:cNvSpPr>
              <a:spLocks noChangeArrowheads="1"/>
            </p:cNvSpPr>
            <p:nvPr/>
          </p:nvSpPr>
          <p:spPr bwMode="auto">
            <a:xfrm>
              <a:off x="1536" y="3312"/>
              <a:ext cx="336" cy="336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6" name="Rectangle 37"/>
            <p:cNvSpPr>
              <a:spLocks noChangeArrowheads="1"/>
            </p:cNvSpPr>
            <p:nvPr/>
          </p:nvSpPr>
          <p:spPr bwMode="auto">
            <a:xfrm>
              <a:off x="1872" y="3312"/>
              <a:ext cx="336" cy="336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7" name="Rectangle 38"/>
            <p:cNvSpPr>
              <a:spLocks noChangeArrowheads="1"/>
            </p:cNvSpPr>
            <p:nvPr/>
          </p:nvSpPr>
          <p:spPr bwMode="auto">
            <a:xfrm>
              <a:off x="2208" y="3312"/>
              <a:ext cx="336" cy="336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8" name="Rectangle 39"/>
            <p:cNvSpPr>
              <a:spLocks noChangeArrowheads="1"/>
            </p:cNvSpPr>
            <p:nvPr/>
          </p:nvSpPr>
          <p:spPr bwMode="auto">
            <a:xfrm>
              <a:off x="2544" y="3312"/>
              <a:ext cx="336" cy="336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9" name="Rectangle 40"/>
            <p:cNvSpPr>
              <a:spLocks noChangeArrowheads="1"/>
            </p:cNvSpPr>
            <p:nvPr/>
          </p:nvSpPr>
          <p:spPr bwMode="auto">
            <a:xfrm>
              <a:off x="2880" y="3312"/>
              <a:ext cx="336" cy="336"/>
            </a:xfrm>
            <a:prstGeom prst="rect">
              <a:avLst/>
            </a:prstGeom>
            <a:solidFill>
              <a:srgbClr val="3366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10" name="Rounded Rectangle 9"/>
          <p:cNvSpPr/>
          <p:nvPr/>
        </p:nvSpPr>
        <p:spPr bwMode="auto">
          <a:xfrm>
            <a:off x="6876256" y="2852936"/>
            <a:ext cx="2267744" cy="864096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>
                <a:ln>
                  <a:noFill/>
                </a:ln>
                <a:solidFill>
                  <a:schemeClr val="tx2"/>
                </a:solidFill>
                <a:effectLst/>
                <a:latin typeface="Chalkboard" pitchFamily="-111" charset="0"/>
              </a:rPr>
              <a:t>How did your attention shift?</a:t>
            </a:r>
          </a:p>
        </p:txBody>
      </p:sp>
    </p:spTree>
    <p:extLst>
      <p:ext uri="{BB962C8B-B14F-4D97-AF65-F5344CB8AC3E}">
        <p14:creationId xmlns:p14="http://schemas.microsoft.com/office/powerpoint/2010/main" val="220807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87680" cy="609600"/>
          </a:xfrm>
        </p:spPr>
        <p:txBody>
          <a:bodyPr/>
          <a:lstStyle/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Put your hand up when you can see …</a:t>
            </a:r>
          </a:p>
        </p:txBody>
      </p:sp>
      <p:grpSp>
        <p:nvGrpSpPr>
          <p:cNvPr id="31" name="Group 66"/>
          <p:cNvGrpSpPr>
            <a:grpSpLocks/>
          </p:cNvGrpSpPr>
          <p:nvPr/>
        </p:nvGrpSpPr>
        <p:grpSpPr bwMode="auto">
          <a:xfrm>
            <a:off x="5435600" y="980728"/>
            <a:ext cx="3048000" cy="2438400"/>
            <a:chOff x="1968" y="1488"/>
            <a:chExt cx="1920" cy="1536"/>
          </a:xfrm>
        </p:grpSpPr>
        <p:sp>
          <p:nvSpPr>
            <p:cNvPr id="11" name="Rectangle 46"/>
            <p:cNvSpPr>
              <a:spLocks noChangeArrowheads="1"/>
            </p:cNvSpPr>
            <p:nvPr/>
          </p:nvSpPr>
          <p:spPr bwMode="auto">
            <a:xfrm>
              <a:off x="1968" y="1488"/>
              <a:ext cx="384" cy="3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2" name="Rectangle 47"/>
            <p:cNvSpPr>
              <a:spLocks noChangeArrowheads="1"/>
            </p:cNvSpPr>
            <p:nvPr/>
          </p:nvSpPr>
          <p:spPr bwMode="auto">
            <a:xfrm>
              <a:off x="2352" y="1488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3" name="Rectangle 48"/>
            <p:cNvSpPr>
              <a:spLocks noChangeArrowheads="1"/>
            </p:cNvSpPr>
            <p:nvPr/>
          </p:nvSpPr>
          <p:spPr bwMode="auto">
            <a:xfrm>
              <a:off x="2736" y="1488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4" name="Rectangle 49"/>
            <p:cNvSpPr>
              <a:spLocks noChangeArrowheads="1"/>
            </p:cNvSpPr>
            <p:nvPr/>
          </p:nvSpPr>
          <p:spPr bwMode="auto">
            <a:xfrm>
              <a:off x="3120" y="1488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5" name="Rectangle 50"/>
            <p:cNvSpPr>
              <a:spLocks noChangeArrowheads="1"/>
            </p:cNvSpPr>
            <p:nvPr/>
          </p:nvSpPr>
          <p:spPr bwMode="auto">
            <a:xfrm>
              <a:off x="1968" y="1872"/>
              <a:ext cx="384" cy="3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6" name="Rectangle 51"/>
            <p:cNvSpPr>
              <a:spLocks noChangeArrowheads="1"/>
            </p:cNvSpPr>
            <p:nvPr/>
          </p:nvSpPr>
          <p:spPr bwMode="auto">
            <a:xfrm>
              <a:off x="2352" y="1872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7" name="Rectangle 52"/>
            <p:cNvSpPr>
              <a:spLocks noChangeArrowheads="1"/>
            </p:cNvSpPr>
            <p:nvPr/>
          </p:nvSpPr>
          <p:spPr bwMode="auto">
            <a:xfrm>
              <a:off x="2736" y="1872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8" name="Rectangle 53"/>
            <p:cNvSpPr>
              <a:spLocks noChangeArrowheads="1"/>
            </p:cNvSpPr>
            <p:nvPr/>
          </p:nvSpPr>
          <p:spPr bwMode="auto">
            <a:xfrm>
              <a:off x="3120" y="1872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19" name="Rectangle 54"/>
            <p:cNvSpPr>
              <a:spLocks noChangeArrowheads="1"/>
            </p:cNvSpPr>
            <p:nvPr/>
          </p:nvSpPr>
          <p:spPr bwMode="auto">
            <a:xfrm>
              <a:off x="1968" y="2256"/>
              <a:ext cx="384" cy="384"/>
            </a:xfrm>
            <a:prstGeom prst="rect">
              <a:avLst/>
            </a:prstGeom>
            <a:solidFill>
              <a:srgbClr val="CC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0" name="Rectangle 55"/>
            <p:cNvSpPr>
              <a:spLocks noChangeArrowheads="1"/>
            </p:cNvSpPr>
            <p:nvPr/>
          </p:nvSpPr>
          <p:spPr bwMode="auto">
            <a:xfrm>
              <a:off x="2352" y="2256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1" name="Rectangle 56"/>
            <p:cNvSpPr>
              <a:spLocks noChangeArrowheads="1"/>
            </p:cNvSpPr>
            <p:nvPr/>
          </p:nvSpPr>
          <p:spPr bwMode="auto">
            <a:xfrm>
              <a:off x="2736" y="2256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2" name="Rectangle 57"/>
            <p:cNvSpPr>
              <a:spLocks noChangeArrowheads="1"/>
            </p:cNvSpPr>
            <p:nvPr/>
          </p:nvSpPr>
          <p:spPr bwMode="auto">
            <a:xfrm>
              <a:off x="3120" y="2256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3" name="Rectangle 58"/>
            <p:cNvSpPr>
              <a:spLocks noChangeArrowheads="1"/>
            </p:cNvSpPr>
            <p:nvPr/>
          </p:nvSpPr>
          <p:spPr bwMode="auto">
            <a:xfrm>
              <a:off x="1968" y="2640"/>
              <a:ext cx="384" cy="384"/>
            </a:xfrm>
            <a:prstGeom prst="rect">
              <a:avLst/>
            </a:prstGeom>
            <a:solidFill>
              <a:srgbClr val="800000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4" name="Rectangle 59"/>
            <p:cNvSpPr>
              <a:spLocks noChangeArrowheads="1"/>
            </p:cNvSpPr>
            <p:nvPr/>
          </p:nvSpPr>
          <p:spPr bwMode="auto">
            <a:xfrm>
              <a:off x="2352" y="2640"/>
              <a:ext cx="384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5" name="Rectangle 60"/>
            <p:cNvSpPr>
              <a:spLocks noChangeArrowheads="1"/>
            </p:cNvSpPr>
            <p:nvPr/>
          </p:nvSpPr>
          <p:spPr bwMode="auto">
            <a:xfrm>
              <a:off x="2736" y="2640"/>
              <a:ext cx="384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6" name="Rectangle 61"/>
            <p:cNvSpPr>
              <a:spLocks noChangeArrowheads="1"/>
            </p:cNvSpPr>
            <p:nvPr/>
          </p:nvSpPr>
          <p:spPr bwMode="auto">
            <a:xfrm>
              <a:off x="3120" y="2640"/>
              <a:ext cx="384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7" name="Rectangle 62"/>
            <p:cNvSpPr>
              <a:spLocks noChangeArrowheads="1"/>
            </p:cNvSpPr>
            <p:nvPr/>
          </p:nvSpPr>
          <p:spPr bwMode="auto">
            <a:xfrm>
              <a:off x="3504" y="1488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8" name="Rectangle 63"/>
            <p:cNvSpPr>
              <a:spLocks noChangeArrowheads="1"/>
            </p:cNvSpPr>
            <p:nvPr/>
          </p:nvSpPr>
          <p:spPr bwMode="auto">
            <a:xfrm>
              <a:off x="3504" y="1872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29" name="Rectangle 64"/>
            <p:cNvSpPr>
              <a:spLocks noChangeArrowheads="1"/>
            </p:cNvSpPr>
            <p:nvPr/>
          </p:nvSpPr>
          <p:spPr bwMode="auto">
            <a:xfrm>
              <a:off x="3504" y="2256"/>
              <a:ext cx="384" cy="384"/>
            </a:xfrm>
            <a:prstGeom prst="rect">
              <a:avLst/>
            </a:prstGeom>
            <a:solidFill>
              <a:schemeClr val="tx1">
                <a:lumMod val="75000"/>
              </a:schemeClr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  <p:sp>
          <p:nvSpPr>
            <p:cNvPr id="30" name="Rectangle 65"/>
            <p:cNvSpPr>
              <a:spLocks noChangeArrowheads="1"/>
            </p:cNvSpPr>
            <p:nvPr/>
          </p:nvSpPr>
          <p:spPr bwMode="auto">
            <a:xfrm>
              <a:off x="3504" y="2640"/>
              <a:ext cx="384" cy="384"/>
            </a:xfrm>
            <a:prstGeom prst="rect">
              <a:avLst/>
            </a:prstGeom>
            <a:solidFill>
              <a:schemeClr val="tx2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  <a:effectLst/>
            <a:ex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GB">
                <a:cs typeface="+mn-cs"/>
              </a:endParaRPr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611560" y="1556792"/>
            <a:ext cx="4006850" cy="8302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</a:rPr>
              <a:t>Something that is 1/4 – 1/5</a:t>
            </a:r>
            <a:br>
              <a:rPr lang="en-GB" sz="2400" b="0">
                <a:solidFill>
                  <a:schemeClr val="accent3">
                    <a:lumMod val="10000"/>
                  </a:schemeClr>
                </a:solidFill>
              </a:rPr>
            </a:br>
            <a:r>
              <a:rPr lang="en-GB" sz="2400" b="0">
                <a:solidFill>
                  <a:schemeClr val="accent3">
                    <a:lumMod val="10000"/>
                  </a:schemeClr>
                </a:solidFill>
              </a:rPr>
              <a:t>of something else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683568" y="4653136"/>
            <a:ext cx="4680520" cy="936104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chemeClr val="tx2"/>
                </a:solidFill>
                <a:latin typeface="Chalkboard" pitchFamily="-111" charset="0"/>
              </a:rPr>
              <a:t>What did you have to do with your attention?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Chalkboard" pitchFamily="-111" charset="0"/>
            </a:endParaRPr>
          </a:p>
        </p:txBody>
      </p:sp>
      <p:sp>
        <p:nvSpPr>
          <p:cNvPr id="34" name="Rounded Rectangle 33"/>
          <p:cNvSpPr/>
          <p:nvPr/>
        </p:nvSpPr>
        <p:spPr bwMode="auto">
          <a:xfrm>
            <a:off x="4283968" y="5229200"/>
            <a:ext cx="3600400" cy="531440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Can you generalise?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36517" y="3068960"/>
            <a:ext cx="5947651" cy="156966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algn="ctr" eaLnBrk="0" hangingPunct="0">
              <a:defRPr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</a:rPr>
              <a:t>Did you look for </a:t>
            </a:r>
            <a:br>
              <a:rPr lang="en-GB" sz="2400" b="0">
                <a:solidFill>
                  <a:schemeClr val="accent3">
                    <a:lumMod val="10000"/>
                  </a:schemeClr>
                </a:solidFill>
              </a:rPr>
            </a:br>
            <a:r>
              <a:rPr lang="en-GB" sz="2400" b="0">
                <a:solidFill>
                  <a:schemeClr val="accent3">
                    <a:lumMod val="10000"/>
                  </a:schemeClr>
                </a:solidFill>
              </a:rPr>
              <a:t>something that is 1/4 of something else</a:t>
            </a:r>
          </a:p>
          <a:p>
            <a:pPr algn="ctr" eaLnBrk="0" hangingPunct="0">
              <a:defRPr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</a:rPr>
              <a:t>and for</a:t>
            </a:r>
          </a:p>
          <a:p>
            <a:pPr algn="ctr" eaLnBrk="0" hangingPunct="0">
              <a:defRPr/>
            </a:pPr>
            <a:r>
              <a:rPr lang="en-GB" sz="2400" b="0">
                <a:solidFill>
                  <a:schemeClr val="accent3">
                    <a:lumMod val="10000"/>
                  </a:schemeClr>
                </a:solidFill>
              </a:rPr>
              <a:t>something that is 1/5 of the same thing?</a:t>
            </a:r>
          </a:p>
        </p:txBody>
      </p:sp>
      <p:graphicFrame>
        <p:nvGraphicFramePr>
          <p:cNvPr id="43009" name="Object 430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4136385"/>
              </p:ext>
            </p:extLst>
          </p:nvPr>
        </p:nvGraphicFramePr>
        <p:xfrm>
          <a:off x="1327150" y="5732463"/>
          <a:ext cx="2911475" cy="105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5" name="Equation" r:id="rId4" imgW="1193800" imgH="431800" progId="Equation.DSMT4">
                  <p:embed/>
                </p:oleObj>
              </mc:Choice>
              <mc:Fallback>
                <p:oleObj name="Equation" r:id="rId4" imgW="11938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27150" y="5732463"/>
                        <a:ext cx="2911475" cy="1054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010" name="Object 4300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82675"/>
              </p:ext>
            </p:extLst>
          </p:nvPr>
        </p:nvGraphicFramePr>
        <p:xfrm>
          <a:off x="5446713" y="5778500"/>
          <a:ext cx="1993900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86" name="Equation" r:id="rId6" imgW="812800" imgH="393700" progId="Equation.DSMT4">
                  <p:embed/>
                </p:oleObj>
              </mc:Choice>
              <mc:Fallback>
                <p:oleObj name="Equation" r:id="rId6" imgW="8128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446713" y="5778500"/>
                        <a:ext cx="1993900" cy="96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086222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 animBg="1"/>
      <p:bldP spid="34" grpId="0" animBg="1"/>
      <p:bldP spid="3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839200" cy="1548408"/>
          </a:xfrm>
        </p:spPr>
        <p:txBody>
          <a:bodyPr/>
          <a:lstStyle/>
          <a:p>
            <a:pPr algn="ctr"/>
            <a:r>
              <a:rPr lang="en-GB" sz="2800"/>
              <a:t>Why is two-thirds of three-quarters of something</a:t>
            </a:r>
            <a:br>
              <a:rPr lang="en-GB" sz="2800"/>
            </a:br>
            <a:r>
              <a:rPr lang="en-GB" sz="2800"/>
              <a:t>the same as</a:t>
            </a:r>
            <a:br>
              <a:rPr lang="en-GB" sz="2800"/>
            </a:br>
            <a:r>
              <a:rPr lang="en-GB" sz="2800"/>
              <a:t>three-quarters of two-thirds of the same thing?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2987824" y="2276872"/>
            <a:ext cx="2592288" cy="1944216"/>
            <a:chOff x="2987824" y="2276872"/>
            <a:chExt cx="2592288" cy="1944216"/>
          </a:xfrm>
        </p:grpSpPr>
        <p:sp>
          <p:nvSpPr>
            <p:cNvPr id="4" name="Rectangle 3"/>
            <p:cNvSpPr/>
            <p:nvPr/>
          </p:nvSpPr>
          <p:spPr bwMode="auto">
            <a:xfrm>
              <a:off x="2987824" y="2276872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5" name="Rectangle 4"/>
            <p:cNvSpPr/>
            <p:nvPr/>
          </p:nvSpPr>
          <p:spPr bwMode="auto">
            <a:xfrm>
              <a:off x="3635896" y="2276872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6" name="Rectangle 5"/>
            <p:cNvSpPr/>
            <p:nvPr/>
          </p:nvSpPr>
          <p:spPr bwMode="auto">
            <a:xfrm>
              <a:off x="4283968" y="2276872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4932040" y="2276872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2987824" y="2924944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3635896" y="2924944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4283968" y="2924944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4932040" y="2924944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2987824" y="3573016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3635896" y="3573016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14" name="Rectangle 13"/>
            <p:cNvSpPr/>
            <p:nvPr/>
          </p:nvSpPr>
          <p:spPr bwMode="auto">
            <a:xfrm>
              <a:off x="4283968" y="3573016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4932040" y="3573016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</p:grpSp>
      <p:sp>
        <p:nvSpPr>
          <p:cNvPr id="17" name="Rectangle 16"/>
          <p:cNvSpPr/>
          <p:nvPr/>
        </p:nvSpPr>
        <p:spPr bwMode="auto">
          <a:xfrm>
            <a:off x="2987824" y="2276872"/>
            <a:ext cx="1944216" cy="1944216"/>
          </a:xfrm>
          <a:prstGeom prst="rect">
            <a:avLst/>
          </a:prstGeom>
          <a:pattFill prst="ltDnDiag">
            <a:fgClr>
              <a:schemeClr val="accent1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2987824" y="2276872"/>
            <a:ext cx="1944216" cy="1296144"/>
          </a:xfrm>
          <a:prstGeom prst="rect">
            <a:avLst/>
          </a:prstGeom>
          <a:solidFill>
            <a:srgbClr val="51FF1F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2987824" y="4581128"/>
            <a:ext cx="2592288" cy="1944216"/>
            <a:chOff x="2987824" y="2276872"/>
            <a:chExt cx="2592288" cy="1944216"/>
          </a:xfrm>
        </p:grpSpPr>
        <p:sp>
          <p:nvSpPr>
            <p:cNvPr id="20" name="Rectangle 19"/>
            <p:cNvSpPr/>
            <p:nvPr/>
          </p:nvSpPr>
          <p:spPr bwMode="auto">
            <a:xfrm>
              <a:off x="2987824" y="2276872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>
              <a:off x="3635896" y="2276872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2" name="Rectangle 21"/>
            <p:cNvSpPr/>
            <p:nvPr/>
          </p:nvSpPr>
          <p:spPr bwMode="auto">
            <a:xfrm>
              <a:off x="4283968" y="2276872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32040" y="2276872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2987824" y="2924944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635896" y="2924944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283968" y="2924944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7" name="Rectangle 26"/>
            <p:cNvSpPr/>
            <p:nvPr/>
          </p:nvSpPr>
          <p:spPr bwMode="auto">
            <a:xfrm>
              <a:off x="4932040" y="2924944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2987824" y="3573016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9" name="Rectangle 28"/>
            <p:cNvSpPr/>
            <p:nvPr/>
          </p:nvSpPr>
          <p:spPr bwMode="auto">
            <a:xfrm>
              <a:off x="3635896" y="3573016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30" name="Rectangle 29"/>
            <p:cNvSpPr/>
            <p:nvPr/>
          </p:nvSpPr>
          <p:spPr bwMode="auto">
            <a:xfrm>
              <a:off x="4283968" y="3573016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31" name="Rectangle 30"/>
            <p:cNvSpPr/>
            <p:nvPr/>
          </p:nvSpPr>
          <p:spPr bwMode="auto">
            <a:xfrm>
              <a:off x="4932040" y="3573016"/>
              <a:ext cx="648072" cy="648072"/>
            </a:xfrm>
            <a:prstGeom prst="rect">
              <a:avLst/>
            </a:prstGeom>
            <a:solidFill>
              <a:srgbClr val="FFFFFF"/>
            </a:solidFill>
            <a:ln w="2857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</p:grpSp>
      <p:sp>
        <p:nvSpPr>
          <p:cNvPr id="33" name="Rectangle 32"/>
          <p:cNvSpPr/>
          <p:nvPr/>
        </p:nvSpPr>
        <p:spPr bwMode="auto">
          <a:xfrm>
            <a:off x="2987824" y="4581128"/>
            <a:ext cx="2592288" cy="1296144"/>
          </a:xfrm>
          <a:prstGeom prst="rect">
            <a:avLst/>
          </a:prstGeom>
          <a:pattFill prst="wdUpDiag">
            <a:fgClr>
              <a:srgbClr val="51FF1F"/>
            </a:fgClr>
            <a:bgClr>
              <a:prstClr val="white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987824" y="4581128"/>
            <a:ext cx="1944216" cy="1296144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67991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33" grpId="0" animBg="1"/>
      <p:bldP spid="3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26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31840" y="3933056"/>
            <a:ext cx="3085042" cy="2448272"/>
          </a:xfrm>
          <a:prstGeom prst="rect">
            <a:avLst/>
          </a:prstGeom>
          <a:ln>
            <a:solidFill>
              <a:srgbClr val="000000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Two Journeys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727950" cy="2400672"/>
          </a:xfrm>
        </p:spPr>
        <p:txBody>
          <a:bodyPr/>
          <a:lstStyle/>
          <a:p>
            <a:r>
              <a:rPr lang="en-GB"/>
              <a:t>Which journey over the same distance at two different speeds takes longer:</a:t>
            </a:r>
          </a:p>
          <a:p>
            <a:pPr lvl="1"/>
            <a:r>
              <a:rPr lang="en-GB"/>
              <a:t>One in which both halves of the distance are done at the specified speeds</a:t>
            </a:r>
          </a:p>
          <a:p>
            <a:pPr lvl="1"/>
            <a:r>
              <a:rPr lang="en-GB"/>
              <a:t>One in which both halves of the time taken are done at the specified speeds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205495"/>
              </p:ext>
            </p:extLst>
          </p:nvPr>
        </p:nvGraphicFramePr>
        <p:xfrm>
          <a:off x="611560" y="3717032"/>
          <a:ext cx="1118096" cy="9503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9" name="Equation" r:id="rId5" imgW="508000" imgH="431800" progId="Equation.DSMT4">
                  <p:embed/>
                </p:oleObj>
              </mc:Choice>
              <mc:Fallback>
                <p:oleObj name="Equation" r:id="rId5" imgW="5080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11560" y="3717032"/>
                        <a:ext cx="1118096" cy="9503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7795755"/>
              </p:ext>
            </p:extLst>
          </p:nvPr>
        </p:nvGraphicFramePr>
        <p:xfrm>
          <a:off x="1907703" y="3717032"/>
          <a:ext cx="124531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0" name="Equation" r:id="rId7" imgW="533400" imgH="431800" progId="Equation.DSMT4">
                  <p:embed/>
                </p:oleObj>
              </mc:Choice>
              <mc:Fallback>
                <p:oleObj name="Equation" r:id="rId7" imgW="5334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07703" y="3717032"/>
                        <a:ext cx="1245315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0085042"/>
              </p:ext>
            </p:extLst>
          </p:nvPr>
        </p:nvGraphicFramePr>
        <p:xfrm>
          <a:off x="840291" y="4869160"/>
          <a:ext cx="2075525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" name="Equation" r:id="rId9" imgW="889000" imgH="431800" progId="Equation.DSMT4">
                  <p:embed/>
                </p:oleObj>
              </mc:Choice>
              <mc:Fallback>
                <p:oleObj name="Equation" r:id="rId9" imgW="8890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40291" y="4869160"/>
                        <a:ext cx="2075525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693283"/>
              </p:ext>
            </p:extLst>
          </p:nvPr>
        </p:nvGraphicFramePr>
        <p:xfrm>
          <a:off x="6225861" y="3693029"/>
          <a:ext cx="1298467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2" name="Equation" r:id="rId11" imgW="546100" imgH="393700" progId="Equation.DSMT4">
                  <p:embed/>
                </p:oleObj>
              </mc:Choice>
              <mc:Fallback>
                <p:oleObj name="Equation" r:id="rId11" imgW="5461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225861" y="3693029"/>
                        <a:ext cx="1298467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795458"/>
              </p:ext>
            </p:extLst>
          </p:nvPr>
        </p:nvGraphicFramePr>
        <p:xfrm>
          <a:off x="7668343" y="3693029"/>
          <a:ext cx="1296145" cy="873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3" name="Equation" r:id="rId13" imgW="584200" imgH="393700" progId="Equation.DSMT4">
                  <p:embed/>
                </p:oleObj>
              </mc:Choice>
              <mc:Fallback>
                <p:oleObj name="Equation" r:id="rId13" imgW="584200" imgH="3937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668343" y="3693029"/>
                        <a:ext cx="1296145" cy="873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55338"/>
              </p:ext>
            </p:extLst>
          </p:nvPr>
        </p:nvGraphicFramePr>
        <p:xfrm>
          <a:off x="6516216" y="4845157"/>
          <a:ext cx="1440160" cy="960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4" name="Equation" r:id="rId15" imgW="647700" imgH="431800" progId="Equation.DSMT4">
                  <p:embed/>
                </p:oleObj>
              </mc:Choice>
              <mc:Fallback>
                <p:oleObj name="Equation" r:id="rId15" imgW="647700" imgH="431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516216" y="4845157"/>
                        <a:ext cx="1440160" cy="960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539552" y="3284984"/>
            <a:ext cx="2736304" cy="360040"/>
            <a:chOff x="683568" y="4077072"/>
            <a:chExt cx="2736304" cy="360040"/>
          </a:xfrm>
        </p:grpSpPr>
        <p:cxnSp>
          <p:nvCxnSpPr>
            <p:cNvPr id="12" name="Straight Connector 11"/>
            <p:cNvCxnSpPr/>
            <p:nvPr/>
          </p:nvCxnSpPr>
          <p:spPr bwMode="auto">
            <a:xfrm>
              <a:off x="755576" y="4293096"/>
              <a:ext cx="259228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2051720" y="4077072"/>
              <a:ext cx="0" cy="3600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7" name="Oval 16"/>
            <p:cNvSpPr/>
            <p:nvPr/>
          </p:nvSpPr>
          <p:spPr bwMode="auto">
            <a:xfrm flipV="1">
              <a:off x="683568" y="418250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18" name="Oval 17"/>
            <p:cNvSpPr/>
            <p:nvPr/>
          </p:nvSpPr>
          <p:spPr bwMode="auto">
            <a:xfrm flipV="1">
              <a:off x="3203848" y="418766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940152" y="3284984"/>
            <a:ext cx="2736304" cy="360040"/>
            <a:chOff x="683568" y="4077072"/>
            <a:chExt cx="2736304" cy="360040"/>
          </a:xfrm>
        </p:grpSpPr>
        <p:cxnSp>
          <p:nvCxnSpPr>
            <p:cNvPr id="21" name="Straight Connector 20"/>
            <p:cNvCxnSpPr/>
            <p:nvPr/>
          </p:nvCxnSpPr>
          <p:spPr bwMode="auto">
            <a:xfrm>
              <a:off x="755576" y="4293096"/>
              <a:ext cx="259228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2" name="Straight Connector 21"/>
            <p:cNvCxnSpPr/>
            <p:nvPr/>
          </p:nvCxnSpPr>
          <p:spPr bwMode="auto">
            <a:xfrm>
              <a:off x="2051720" y="4077072"/>
              <a:ext cx="0" cy="36004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Oval 22"/>
            <p:cNvSpPr/>
            <p:nvPr/>
          </p:nvSpPr>
          <p:spPr bwMode="auto">
            <a:xfrm flipV="1">
              <a:off x="683568" y="418250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  <p:sp>
          <p:nvSpPr>
            <p:cNvPr id="24" name="Oval 23"/>
            <p:cNvSpPr/>
            <p:nvPr/>
          </p:nvSpPr>
          <p:spPr bwMode="auto">
            <a:xfrm flipV="1">
              <a:off x="3203848" y="4187664"/>
              <a:ext cx="216024" cy="216024"/>
            </a:xfrm>
            <a:prstGeom prst="ellips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8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halkboard" pitchFamily="-111" charset="0"/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35496" y="3068960"/>
            <a:ext cx="10994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>
                <a:solidFill>
                  <a:srgbClr val="732600"/>
                </a:solidFill>
              </a:rPr>
              <a:t>distance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344729" y="3028890"/>
            <a:ext cx="6976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b="0">
                <a:solidFill>
                  <a:srgbClr val="732600"/>
                </a:solidFill>
              </a:rPr>
              <a:t>time</a:t>
            </a:r>
          </a:p>
        </p:txBody>
      </p:sp>
    </p:spTree>
    <p:extLst>
      <p:ext uri="{BB962C8B-B14F-4D97-AF65-F5344CB8AC3E}">
        <p14:creationId xmlns:p14="http://schemas.microsoft.com/office/powerpoint/2010/main" val="3128195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Named Ratios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Now take a named ratio (eg density) and recast this task in that language</a:t>
            </a:r>
          </a:p>
          <a:p>
            <a:r>
              <a:rPr lang="en-GB"/>
              <a:t>Which mass made up of two densities has the larger volume:</a:t>
            </a:r>
          </a:p>
          <a:p>
            <a:pPr lvl="1"/>
            <a:r>
              <a:rPr lang="en-GB"/>
              <a:t>One in which both halves of the mass have the fixed densities</a:t>
            </a:r>
          </a:p>
          <a:p>
            <a:pPr lvl="1"/>
            <a:r>
              <a:rPr lang="en-GB"/>
              <a:t>One in which both halves of the volume have the same densities?</a:t>
            </a:r>
          </a:p>
        </p:txBody>
      </p:sp>
    </p:spTree>
    <p:extLst>
      <p:ext uri="{BB962C8B-B14F-4D97-AF65-F5344CB8AC3E}">
        <p14:creationId xmlns:p14="http://schemas.microsoft.com/office/powerpoint/2010/main" val="18941083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>
                <a:latin typeface="Chalkboard" charset="0"/>
                <a:ea typeface="MS PGothic" charset="0"/>
              </a:rPr>
              <a:t>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sz="2000">
                <a:latin typeface="Chalkboard" charset="0"/>
                <a:ea typeface="MS PGothic" charset="0"/>
              </a:rPr>
              <a:t>Tasks promote Activity;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Activity involves Aactions; 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Actions generate Experience; </a:t>
            </a:r>
          </a:p>
          <a:p>
            <a:pPr lvl="1"/>
            <a:r>
              <a:rPr lang="en-GB" altLang="ko-KR" sz="2000">
                <a:latin typeface="Chalkboard" charset="0"/>
                <a:ea typeface="MS PGothic" charset="0"/>
              </a:rPr>
              <a:t>but one thing we don</a:t>
            </a:r>
            <a:r>
              <a:rPr lang="en-GB" sz="2000">
                <a:latin typeface="Chalkboard" charset="0"/>
                <a:ea typeface="MS PGothic" charset="0"/>
              </a:rPr>
              <a:t>’</a:t>
            </a:r>
            <a:r>
              <a:rPr lang="en-GB" altLang="ko-KR" sz="2000">
                <a:latin typeface="Chalkboard" charset="0"/>
                <a:ea typeface="MS PGothic" charset="0"/>
              </a:rPr>
              <a:t>t learn from experience is that we don</a:t>
            </a:r>
            <a:r>
              <a:rPr lang="en-GB" sz="2000">
                <a:latin typeface="Chalkboard" charset="0"/>
                <a:ea typeface="MS PGothic" charset="0"/>
              </a:rPr>
              <a:t>’</a:t>
            </a:r>
            <a:r>
              <a:rPr lang="en-GB" altLang="ko-KR" sz="2000">
                <a:latin typeface="Chalkboard" charset="0"/>
                <a:ea typeface="MS PGothic" charset="0"/>
              </a:rPr>
              <a:t>t often learn from experience alone</a:t>
            </a:r>
          </a:p>
          <a:p>
            <a:r>
              <a:rPr lang="en-GB" altLang="ko-KR" sz="2000">
                <a:latin typeface="Chalkboard" charset="0"/>
                <a:ea typeface="MS PGothic" charset="0"/>
              </a:rPr>
              <a:t>It is not the task that is rich …</a:t>
            </a:r>
          </a:p>
          <a:p>
            <a:pPr lvl="1"/>
            <a:r>
              <a:rPr lang="en-GB" altLang="ko-KR" sz="2000">
                <a:latin typeface="Chalkboard" charset="0"/>
                <a:ea typeface="MS PGothic" charset="0"/>
              </a:rPr>
              <a:t> but whether it is used richly</a:t>
            </a:r>
          </a:p>
        </p:txBody>
      </p:sp>
    </p:spTree>
    <p:extLst>
      <p:ext uri="{BB962C8B-B14F-4D97-AF65-F5344CB8AC3E}">
        <p14:creationId xmlns:p14="http://schemas.microsoft.com/office/powerpoint/2010/main" val="112658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Counting Out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39750" y="1052513"/>
            <a:ext cx="8064500" cy="1800225"/>
          </a:xfrm>
        </p:spPr>
        <p:txBody>
          <a:bodyPr/>
          <a:lstStyle/>
          <a:p>
            <a:pPr>
              <a:defRPr/>
            </a:pPr>
            <a:r>
              <a:rPr lang="en-GB"/>
              <a:t>In a selection ‘game’ you start at the left and count forwards and backwards until you get to a specified number (say 37). Which object will you end on?</a:t>
            </a:r>
          </a:p>
        </p:txBody>
      </p:sp>
      <p:sp>
        <p:nvSpPr>
          <p:cNvPr id="6" name="Can 5"/>
          <p:cNvSpPr/>
          <p:nvPr/>
        </p:nvSpPr>
        <p:spPr bwMode="auto">
          <a:xfrm>
            <a:off x="1857375" y="2565400"/>
            <a:ext cx="914400" cy="1216025"/>
          </a:xfrm>
          <a:prstGeom prst="can">
            <a:avLst>
              <a:gd name="adj" fmla="val 28918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GB" b="0" dirty="0">
                <a:solidFill>
                  <a:srgbClr val="631908"/>
                </a:solidFill>
              </a:rPr>
              <a:t>A</a:t>
            </a:r>
          </a:p>
        </p:txBody>
      </p:sp>
      <p:sp>
        <p:nvSpPr>
          <p:cNvPr id="7" name="Can 6"/>
          <p:cNvSpPr/>
          <p:nvPr/>
        </p:nvSpPr>
        <p:spPr bwMode="auto">
          <a:xfrm>
            <a:off x="3081338" y="2565400"/>
            <a:ext cx="914400" cy="1216025"/>
          </a:xfrm>
          <a:prstGeom prst="can">
            <a:avLst>
              <a:gd name="adj" fmla="val 28918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GB" b="0" dirty="0">
                <a:solidFill>
                  <a:srgbClr val="631908"/>
                </a:solidFill>
              </a:rPr>
              <a:t>B</a:t>
            </a:r>
          </a:p>
        </p:txBody>
      </p:sp>
      <p:sp>
        <p:nvSpPr>
          <p:cNvPr id="8" name="Can 7"/>
          <p:cNvSpPr/>
          <p:nvPr/>
        </p:nvSpPr>
        <p:spPr bwMode="auto">
          <a:xfrm>
            <a:off x="4305300" y="2565400"/>
            <a:ext cx="914400" cy="1216025"/>
          </a:xfrm>
          <a:prstGeom prst="can">
            <a:avLst>
              <a:gd name="adj" fmla="val 28918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GB" b="0" dirty="0">
                <a:solidFill>
                  <a:srgbClr val="631908"/>
                </a:solidFill>
              </a:rPr>
              <a:t>C</a:t>
            </a:r>
          </a:p>
        </p:txBody>
      </p:sp>
      <p:sp>
        <p:nvSpPr>
          <p:cNvPr id="9" name="Can 8"/>
          <p:cNvSpPr/>
          <p:nvPr/>
        </p:nvSpPr>
        <p:spPr bwMode="auto">
          <a:xfrm>
            <a:off x="5529263" y="2565400"/>
            <a:ext cx="914400" cy="1216025"/>
          </a:xfrm>
          <a:prstGeom prst="can">
            <a:avLst>
              <a:gd name="adj" fmla="val 28918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GB" b="0" dirty="0">
                <a:solidFill>
                  <a:srgbClr val="631908"/>
                </a:solidFill>
              </a:rPr>
              <a:t>D</a:t>
            </a:r>
          </a:p>
        </p:txBody>
      </p:sp>
      <p:sp>
        <p:nvSpPr>
          <p:cNvPr id="10" name="Can 9"/>
          <p:cNvSpPr/>
          <p:nvPr/>
        </p:nvSpPr>
        <p:spPr bwMode="auto">
          <a:xfrm>
            <a:off x="6753225" y="2565400"/>
            <a:ext cx="914400" cy="1216025"/>
          </a:xfrm>
          <a:prstGeom prst="can">
            <a:avLst>
              <a:gd name="adj" fmla="val 28918"/>
            </a:avLst>
          </a:prstGeom>
          <a:solidFill>
            <a:schemeClr val="accent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eaLnBrk="0" hangingPunct="0">
              <a:defRPr/>
            </a:pPr>
            <a:r>
              <a:rPr lang="en-GB" b="0" dirty="0">
                <a:solidFill>
                  <a:srgbClr val="631908"/>
                </a:solidFill>
              </a:rPr>
              <a:t>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73275" y="3933825"/>
            <a:ext cx="5048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7238" y="3933825"/>
            <a:ext cx="5048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521200" y="3933825"/>
            <a:ext cx="5048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745163" y="3933825"/>
            <a:ext cx="504825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4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70713" y="3933825"/>
            <a:ext cx="503237" cy="522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5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73275" y="4521200"/>
            <a:ext cx="5048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9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97238" y="4521200"/>
            <a:ext cx="5048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8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21200" y="4521200"/>
            <a:ext cx="5048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7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45163" y="4521200"/>
            <a:ext cx="504825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6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356100" y="5157788"/>
            <a:ext cx="7921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…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79388" y="5732463"/>
            <a:ext cx="8785225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0" dirty="0">
                <a:solidFill>
                  <a:schemeClr val="accent3">
                    <a:lumMod val="10000"/>
                  </a:schemeClr>
                </a:solidFill>
              </a:rPr>
              <a:t>If that object is elimated, you start again from the ‘next’. Which object is the last one left?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203575" y="5157788"/>
            <a:ext cx="7921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b="0" dirty="0">
                <a:solidFill>
                  <a:schemeClr val="accent3">
                    <a:lumMod val="10000"/>
                  </a:schemeClr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270133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2" grpId="0"/>
      <p:bldP spid="2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Pre-Counting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I have a pile of red counters and you have lots of yellow ones</a:t>
            </a:r>
          </a:p>
          <a:p>
            <a:r>
              <a:rPr lang="en-GB"/>
              <a:t>I want to exchange each of my red counters for one of your yellow counters.</a:t>
            </a:r>
          </a:p>
          <a:p>
            <a:pPr lvl="1"/>
            <a:r>
              <a:rPr lang="en-GB"/>
              <a:t>What is involved in carrying out the exchange?</a:t>
            </a:r>
          </a:p>
        </p:txBody>
      </p:sp>
    </p:spTree>
    <p:extLst>
      <p:ext uri="{BB962C8B-B14F-4D97-AF65-F5344CB8AC3E}">
        <p14:creationId xmlns:p14="http://schemas.microsoft.com/office/powerpoint/2010/main" val="398422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Arithmetic of Exchange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7776864" cy="5328592"/>
          </a:xfrm>
        </p:spPr>
        <p:txBody>
          <a:bodyPr/>
          <a:lstStyle/>
          <a:p>
            <a:r>
              <a:rPr lang="en-GB"/>
              <a:t>I have a pile of blue counters. I am going to exchange each for 2 of your red counters…</a:t>
            </a:r>
          </a:p>
          <a:p>
            <a:pPr lvl="1"/>
            <a:r>
              <a:rPr lang="en-GB"/>
              <a:t>What mathematical action is taking place on the cardinalities?</a:t>
            </a:r>
          </a:p>
          <a:p>
            <a:r>
              <a:rPr lang="en-GB"/>
              <a:t>I exchange 7 of my blues for 1 of your reds until I can make no more exchanges …</a:t>
            </a:r>
          </a:p>
          <a:p>
            <a:pPr lvl="1"/>
            <a:r>
              <a:rPr lang="en-GB"/>
              <a:t>What mathematical action is taking place?</a:t>
            </a:r>
          </a:p>
          <a:p>
            <a:r>
              <a:rPr lang="en-GB"/>
              <a:t>I exchange 5 of my blues for 2 of your reds until I can make no more exchanges …</a:t>
            </a:r>
          </a:p>
          <a:p>
            <a:pPr lvl="1"/>
            <a:r>
              <a:rPr lang="en-GB"/>
              <a:t>What mathematical action is taking place?</a:t>
            </a:r>
          </a:p>
          <a:p>
            <a:r>
              <a:rPr lang="en-GB"/>
              <a:t> I exchange 10 blues for 1 red and 10 reds for 1 yellow as far as possible …</a:t>
            </a:r>
          </a:p>
          <a:p>
            <a:pPr lvl="1"/>
            <a:r>
              <a:rPr lang="en-GB"/>
              <a:t>What mathematical action is taking place? </a:t>
            </a:r>
          </a:p>
        </p:txBody>
      </p:sp>
      <p:sp>
        <p:nvSpPr>
          <p:cNvPr id="4" name="Rounded Rectangle 3"/>
          <p:cNvSpPr/>
          <p:nvPr/>
        </p:nvSpPr>
        <p:spPr bwMode="auto">
          <a:xfrm>
            <a:off x="6444208" y="5445224"/>
            <a:ext cx="2448272" cy="1152128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What language</a:t>
            </a:r>
            <a:r>
              <a:rPr kumimoji="0" lang="en-GB" sz="2000" b="0" i="0" u="none" strike="noStrike" cap="none" normalizeH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 patterns accomany these actions?</a:t>
            </a:r>
            <a:endParaRPr kumimoji="0" lang="en-GB" sz="2000" b="0" i="0" u="none" strike="noStrike" cap="none" normalizeH="0" baseline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Chalkboard" pitchFamily="-111" charset="0"/>
            </a:endParaRPr>
          </a:p>
        </p:txBody>
      </p:sp>
      <p:sp>
        <p:nvSpPr>
          <p:cNvPr id="5" name="Rounded Rectangle 4">
            <a:hlinkClick r:id="rId3" action="ppaction://hlinkfile"/>
          </p:cNvPr>
          <p:cNvSpPr/>
          <p:nvPr/>
        </p:nvSpPr>
        <p:spPr bwMode="auto">
          <a:xfrm>
            <a:off x="8316416" y="-1252"/>
            <a:ext cx="827584" cy="8367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97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Exchange</a:t>
            </a:r>
          </a:p>
        </p:txBody>
      </p:sp>
      <p:pic>
        <p:nvPicPr>
          <p:cNvPr id="3" name="Picture 2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060700"/>
            <a:ext cx="2578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340" y="1984375"/>
            <a:ext cx="2895600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077" y="1768475"/>
            <a:ext cx="2425700" cy="93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385615" y="5054600"/>
            <a:ext cx="33115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0" dirty="0">
                <a:solidFill>
                  <a:srgbClr val="000000"/>
                </a:solidFill>
              </a:rPr>
              <a:t>1 Large –&gt; 5 Small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85615" y="5846763"/>
            <a:ext cx="3311525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0" dirty="0">
                <a:solidFill>
                  <a:srgbClr val="000000"/>
                </a:solidFill>
              </a:rPr>
              <a:t>3 Large –&gt; 1 Small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9802" y="3060700"/>
            <a:ext cx="36195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loud Callout 4"/>
          <p:cNvSpPr>
            <a:spLocks noChangeArrowheads="1"/>
          </p:cNvSpPr>
          <p:nvPr/>
        </p:nvSpPr>
        <p:spPr bwMode="auto">
          <a:xfrm>
            <a:off x="4572000" y="333375"/>
            <a:ext cx="2951163" cy="1295400"/>
          </a:xfrm>
          <a:prstGeom prst="cloudCallout">
            <a:avLst>
              <a:gd name="adj1" fmla="val -78019"/>
              <a:gd name="adj2" fmla="val 65958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GB" sz="2400" b="0">
                <a:solidFill>
                  <a:srgbClr val="631908"/>
                </a:solidFill>
              </a:rPr>
              <a:t>What’s the generality?</a:t>
            </a:r>
          </a:p>
        </p:txBody>
      </p:sp>
      <p:sp>
        <p:nvSpPr>
          <p:cNvPr id="14" name="Rounded Rectangle 13">
            <a:hlinkClick r:id="rId8" action="ppaction://hlinkfile"/>
          </p:cNvPr>
          <p:cNvSpPr/>
          <p:nvPr/>
        </p:nvSpPr>
        <p:spPr bwMode="auto">
          <a:xfrm>
            <a:off x="8316416" y="-1252"/>
            <a:ext cx="827584" cy="8367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6953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5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More Exchange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2636838"/>
            <a:ext cx="2451100" cy="185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1844675"/>
            <a:ext cx="37338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213360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Cloud Callout 9"/>
          <p:cNvSpPr>
            <a:spLocks noChangeArrowheads="1"/>
          </p:cNvSpPr>
          <p:nvPr/>
        </p:nvSpPr>
        <p:spPr bwMode="auto">
          <a:xfrm>
            <a:off x="4572000" y="333375"/>
            <a:ext cx="2951163" cy="1295400"/>
          </a:xfrm>
          <a:prstGeom prst="cloudCallout">
            <a:avLst>
              <a:gd name="adj1" fmla="val -78019"/>
              <a:gd name="adj2" fmla="val 65958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r>
              <a:rPr lang="en-GB" sz="2400" b="0">
                <a:solidFill>
                  <a:srgbClr val="631908"/>
                </a:solidFill>
              </a:rPr>
              <a:t>What’s the generality?</a:t>
            </a:r>
          </a:p>
        </p:txBody>
      </p:sp>
      <p:sp>
        <p:nvSpPr>
          <p:cNvPr id="9" name="Rounded Rectangle 8">
            <a:hlinkClick r:id="rId6" action="ppaction://hlinkfile"/>
          </p:cNvPr>
          <p:cNvSpPr/>
          <p:nvPr/>
        </p:nvSpPr>
        <p:spPr bwMode="auto">
          <a:xfrm>
            <a:off x="8316416" y="-1252"/>
            <a:ext cx="827584" cy="8367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176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>
                <a:latin typeface="Chalkboard" charset="0"/>
                <a:ea typeface="ＭＳ Ｐゴシック" charset="0"/>
                <a:cs typeface="ＭＳ Ｐゴシック" charset="0"/>
              </a:rPr>
              <a:t>Maslanka’s Monkey</a:t>
            </a:r>
          </a:p>
        </p:txBody>
      </p:sp>
      <p:pic>
        <p:nvPicPr>
          <p:cNvPr id="6349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3800" y="1341438"/>
            <a:ext cx="3632200" cy="233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3491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700213"/>
            <a:ext cx="25781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11188" y="4292600"/>
            <a:ext cx="6769100" cy="954088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 eaLnBrk="0" hangingPunct="0">
              <a:defRPr/>
            </a:pPr>
            <a:r>
              <a:rPr lang="en-GB" b="0">
                <a:solidFill>
                  <a:srgbClr val="000000"/>
                </a:solidFill>
              </a:rPr>
              <a:t>Challenge: can you reach a state of equal numbers of yellow and brown?</a:t>
            </a:r>
          </a:p>
        </p:txBody>
      </p:sp>
      <p:sp>
        <p:nvSpPr>
          <p:cNvPr id="8" name="Rounded Rectangle 7">
            <a:hlinkClick r:id="rId5" action="ppaction://hlinkfile"/>
          </p:cNvPr>
          <p:cNvSpPr/>
          <p:nvPr/>
        </p:nvSpPr>
        <p:spPr bwMode="auto">
          <a:xfrm>
            <a:off x="8316416" y="-1252"/>
            <a:ext cx="827584" cy="836712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halkboard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48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Outer &amp; Inner Tasks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Outer Task</a:t>
            </a:r>
          </a:p>
          <a:p>
            <a:pPr lvl="1"/>
            <a:r>
              <a:rPr lang="en-GB"/>
              <a:t>What author imagines</a:t>
            </a:r>
          </a:p>
          <a:p>
            <a:pPr lvl="1"/>
            <a:r>
              <a:rPr lang="en-GB"/>
              <a:t>What teacher intends</a:t>
            </a:r>
          </a:p>
          <a:p>
            <a:pPr lvl="1"/>
            <a:r>
              <a:rPr lang="en-GB"/>
              <a:t>What students construe</a:t>
            </a:r>
          </a:p>
          <a:p>
            <a:pPr lvl="1"/>
            <a:r>
              <a:rPr lang="en-GB"/>
              <a:t>What students actually do</a:t>
            </a:r>
          </a:p>
          <a:p>
            <a:r>
              <a:rPr lang="en-GB"/>
              <a:t>Inner Task</a:t>
            </a:r>
          </a:p>
          <a:p>
            <a:pPr lvl="1"/>
            <a:r>
              <a:rPr lang="en-GB"/>
              <a:t>What powers might be used?</a:t>
            </a:r>
          </a:p>
          <a:p>
            <a:pPr lvl="1"/>
            <a:r>
              <a:rPr lang="en-GB"/>
              <a:t>What themes might be encountered?</a:t>
            </a:r>
          </a:p>
          <a:p>
            <a:pPr lvl="1"/>
            <a:r>
              <a:rPr lang="en-GB"/>
              <a:t>What connections might be made?</a:t>
            </a:r>
          </a:p>
          <a:p>
            <a:pPr lvl="1"/>
            <a:r>
              <a:rPr lang="en-GB"/>
              <a:t>What reasoning might be called upon?</a:t>
            </a:r>
          </a:p>
          <a:p>
            <a:pPr lvl="1"/>
            <a:r>
              <a:rPr lang="en-GB"/>
              <a:t>What personal dispositions might be challenged?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098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Follow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/>
              <a:t>j.h.mason @ open.ac.uk</a:t>
            </a:r>
          </a:p>
          <a:p>
            <a:r>
              <a:rPr lang="en-GB"/>
              <a:t>mcs.open.ac.uk/jhm3  </a:t>
            </a:r>
            <a:r>
              <a:rPr lang="en-GB">
                <a:sym typeface="Wingdings"/>
              </a:rPr>
              <a:t></a:t>
            </a:r>
            <a:r>
              <a:rPr lang="en-GB"/>
              <a:t> Presentations</a:t>
            </a:r>
          </a:p>
          <a:p>
            <a:r>
              <a:rPr lang="en-GB"/>
              <a:t>Thinking Mathematically (Pearson)</a:t>
            </a:r>
          </a:p>
          <a:p>
            <a:r>
              <a:rPr lang="en-GB"/>
              <a:t>Questions &amp; Prompts (ATM)</a:t>
            </a:r>
          </a:p>
          <a:p>
            <a:r>
              <a:rPr lang="en-GB"/>
              <a:t>Learning &amp; Doing Mathematics (Tarquin)</a:t>
            </a:r>
          </a:p>
          <a:p>
            <a:r>
              <a:rPr lang="en-GB"/>
              <a:t>Developing Thinking in Algebra</a:t>
            </a:r>
          </a:p>
        </p:txBody>
      </p:sp>
    </p:spTree>
    <p:extLst>
      <p:ext uri="{BB962C8B-B14F-4D97-AF65-F5344CB8AC3E}">
        <p14:creationId xmlns:p14="http://schemas.microsoft.com/office/powerpoint/2010/main" val="771822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What</a:t>
            </a:r>
            <a:r>
              <a:rPr lang="ja-JP" altLang="en-US">
                <a:latin typeface="Chalkboard" charset="0"/>
                <a:ea typeface="ＭＳ Ｐゴシック" charset="0"/>
                <a:cs typeface="ＭＳ Ｐゴシック" charset="0"/>
              </a:rPr>
              <a:t>’</a:t>
            </a: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s The Difference?</a:t>
            </a:r>
          </a:p>
        </p:txBody>
      </p:sp>
      <p:sp>
        <p:nvSpPr>
          <p:cNvPr id="39948" name="AutoShape 4"/>
          <p:cNvSpPr>
            <a:spLocks noChangeArrowheads="1"/>
          </p:cNvSpPr>
          <p:nvPr/>
        </p:nvSpPr>
        <p:spPr bwMode="auto">
          <a:xfrm>
            <a:off x="1213792" y="2743200"/>
            <a:ext cx="6019800" cy="2895600"/>
          </a:xfrm>
          <a:prstGeom prst="doubleWave">
            <a:avLst>
              <a:gd name="adj1" fmla="val 6500"/>
              <a:gd name="adj2" fmla="val 0"/>
            </a:avLst>
          </a:prstGeom>
          <a:solidFill>
            <a:srgbClr val="804000"/>
          </a:solidFill>
          <a:ln w="3810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 b="0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743200" y="1905000"/>
            <a:ext cx="2667000" cy="641350"/>
            <a:chOff x="1728" y="1584"/>
            <a:chExt cx="1680" cy="404"/>
          </a:xfrm>
        </p:grpSpPr>
        <p:sp>
          <p:nvSpPr>
            <p:cNvPr id="39944" name="AutoShape 7"/>
            <p:cNvSpPr>
              <a:spLocks noChangeArrowheads="1"/>
            </p:cNvSpPr>
            <p:nvPr/>
          </p:nvSpPr>
          <p:spPr bwMode="auto">
            <a:xfrm>
              <a:off x="1728" y="1680"/>
              <a:ext cx="528" cy="220"/>
            </a:xfrm>
            <a:prstGeom prst="wedgeEllipseCallout">
              <a:avLst>
                <a:gd name="adj1" fmla="val -57199"/>
                <a:gd name="adj2" fmla="val 104093"/>
              </a:avLst>
            </a:prstGeom>
            <a:solidFill>
              <a:srgbClr val="CC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solidFill>
                  <a:srgbClr val="004500"/>
                </a:solidFill>
                <a:latin typeface="Lucida Grande" charset="0"/>
              </a:endParaRPr>
            </a:p>
          </p:txBody>
        </p:sp>
        <p:sp>
          <p:nvSpPr>
            <p:cNvPr id="39945" name="AutoShape 8"/>
            <p:cNvSpPr>
              <a:spLocks noChangeArrowheads="1"/>
            </p:cNvSpPr>
            <p:nvPr/>
          </p:nvSpPr>
          <p:spPr bwMode="auto">
            <a:xfrm>
              <a:off x="2640" y="1680"/>
              <a:ext cx="432" cy="268"/>
            </a:xfrm>
            <a:prstGeom prst="cloudCallout">
              <a:avLst>
                <a:gd name="adj1" fmla="val -75694"/>
                <a:gd name="adj2" fmla="val 79477"/>
              </a:avLst>
            </a:prstGeom>
            <a:solidFill>
              <a:schemeClr val="tx2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endParaRPr lang="en-GB">
                <a:solidFill>
                  <a:srgbClr val="004500"/>
                </a:solidFill>
                <a:latin typeface="Lucida Grande" charset="0"/>
              </a:endParaRPr>
            </a:p>
          </p:txBody>
        </p:sp>
        <p:sp>
          <p:nvSpPr>
            <p:cNvPr id="39946" name="Text Box 9"/>
            <p:cNvSpPr txBox="1">
              <a:spLocks noChangeArrowheads="1"/>
            </p:cNvSpPr>
            <p:nvPr/>
          </p:nvSpPr>
          <p:spPr bwMode="auto">
            <a:xfrm>
              <a:off x="2352" y="1584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GB" sz="3600">
                  <a:solidFill>
                    <a:srgbClr val="004500"/>
                  </a:solidFill>
                  <a:latin typeface="Lucida Grande" charset="0"/>
                </a:rPr>
                <a:t>–</a:t>
              </a:r>
            </a:p>
          </p:txBody>
        </p:sp>
        <p:sp>
          <p:nvSpPr>
            <p:cNvPr id="39947" name="Text Box 10"/>
            <p:cNvSpPr txBox="1">
              <a:spLocks noChangeArrowheads="1"/>
            </p:cNvSpPr>
            <p:nvPr/>
          </p:nvSpPr>
          <p:spPr bwMode="auto">
            <a:xfrm>
              <a:off x="3063" y="1584"/>
              <a:ext cx="345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2pPr>
              <a:lvl3pPr marL="1143000" indent="-22860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3pPr>
              <a:lvl4pPr marL="1600200" indent="-22860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4pPr>
              <a:lvl5pPr marL="2057400" indent="-228600"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chemeClr val="tx1"/>
                  </a:solidFill>
                  <a:latin typeface="Chalkboard" charset="0"/>
                  <a:ea typeface="ＭＳ Ｐゴシック" charset="0"/>
                </a:defRPr>
              </a:lvl9pPr>
            </a:lstStyle>
            <a:p>
              <a:r>
                <a:rPr lang="en-GB" sz="3600">
                  <a:solidFill>
                    <a:srgbClr val="004500"/>
                  </a:solidFill>
                  <a:latin typeface="Lucida Grande" charset="0"/>
                </a:rPr>
                <a:t>=</a:t>
              </a:r>
            </a:p>
          </p:txBody>
        </p:sp>
      </p:grp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1377280" y="3048000"/>
            <a:ext cx="4191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b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First, add one to each</a:t>
            </a:r>
          </a:p>
        </p:txBody>
      </p:sp>
      <p:sp>
        <p:nvSpPr>
          <p:cNvPr id="112652" name="Text Box 12"/>
          <p:cNvSpPr txBox="1">
            <a:spLocks noChangeArrowheads="1"/>
          </p:cNvSpPr>
          <p:nvPr/>
        </p:nvSpPr>
        <p:spPr bwMode="auto">
          <a:xfrm>
            <a:off x="1377280" y="3886200"/>
            <a:ext cx="5715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2pPr>
            <a:lvl3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3pPr>
            <a:lvl4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4pPr>
            <a:lvl5pPr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Chalkboard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GB" b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First, </a:t>
            </a:r>
            <a:br>
              <a:rPr lang="en-GB" b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en-GB" b="0" smtClean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add one to the larger and subtract one from the smaller</a:t>
            </a:r>
          </a:p>
        </p:txBody>
      </p:sp>
      <p:sp>
        <p:nvSpPr>
          <p:cNvPr id="112653" name="AutoShape 13"/>
          <p:cNvSpPr>
            <a:spLocks noChangeArrowheads="1"/>
          </p:cNvSpPr>
          <p:nvPr/>
        </p:nvSpPr>
        <p:spPr bwMode="auto">
          <a:xfrm>
            <a:off x="5943600" y="2971800"/>
            <a:ext cx="3048000" cy="1447800"/>
          </a:xfrm>
          <a:prstGeom prst="wedgeRoundRectCallout">
            <a:avLst>
              <a:gd name="adj1" fmla="val -90259"/>
              <a:gd name="adj2" fmla="val -2511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GB">
                <a:solidFill>
                  <a:srgbClr val="800000"/>
                </a:solidFill>
              </a:rPr>
              <a:t>What then </a:t>
            </a:r>
            <a:br>
              <a:rPr lang="en-GB">
                <a:solidFill>
                  <a:srgbClr val="800000"/>
                </a:solidFill>
              </a:rPr>
            </a:br>
            <a:r>
              <a:rPr lang="en-GB">
                <a:solidFill>
                  <a:srgbClr val="800000"/>
                </a:solidFill>
              </a:rPr>
              <a:t>would be </a:t>
            </a:r>
            <a:br>
              <a:rPr lang="en-GB">
                <a:solidFill>
                  <a:srgbClr val="800000"/>
                </a:solidFill>
              </a:rPr>
            </a:br>
            <a:r>
              <a:rPr lang="en-GB">
                <a:solidFill>
                  <a:srgbClr val="800000"/>
                </a:solidFill>
              </a:rPr>
              <a:t>the difference?</a:t>
            </a:r>
          </a:p>
        </p:txBody>
      </p:sp>
      <p:sp>
        <p:nvSpPr>
          <p:cNvPr id="112654" name="AutoShape 14"/>
          <p:cNvSpPr>
            <a:spLocks noChangeArrowheads="1"/>
          </p:cNvSpPr>
          <p:nvPr/>
        </p:nvSpPr>
        <p:spPr bwMode="auto">
          <a:xfrm>
            <a:off x="5943600" y="2971800"/>
            <a:ext cx="3048000" cy="1447800"/>
          </a:xfrm>
          <a:prstGeom prst="wedgeRoundRectCallout">
            <a:avLst>
              <a:gd name="adj1" fmla="val -71301"/>
              <a:gd name="adj2" fmla="val 4967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n-GB" b="0">
                <a:solidFill>
                  <a:srgbClr val="800000"/>
                </a:solidFill>
              </a:rPr>
              <a:t>What then </a:t>
            </a:r>
            <a:br>
              <a:rPr lang="en-GB" b="0">
                <a:solidFill>
                  <a:srgbClr val="800000"/>
                </a:solidFill>
              </a:rPr>
            </a:br>
            <a:r>
              <a:rPr lang="en-GB" b="0">
                <a:solidFill>
                  <a:srgbClr val="800000"/>
                </a:solidFill>
              </a:rPr>
              <a:t>would be </a:t>
            </a:r>
            <a:br>
              <a:rPr lang="en-GB" b="0">
                <a:solidFill>
                  <a:srgbClr val="800000"/>
                </a:solidFill>
              </a:rPr>
            </a:br>
            <a:r>
              <a:rPr lang="en-GB" b="0">
                <a:solidFill>
                  <a:srgbClr val="800000"/>
                </a:solidFill>
              </a:rPr>
              <a:t>the difference?</a:t>
            </a:r>
          </a:p>
        </p:txBody>
      </p:sp>
      <p:sp>
        <p:nvSpPr>
          <p:cNvPr id="15" name="AutoShape 5"/>
          <p:cNvSpPr>
            <a:spLocks noChangeArrowheads="1"/>
          </p:cNvSpPr>
          <p:nvPr/>
        </p:nvSpPr>
        <p:spPr bwMode="auto">
          <a:xfrm>
            <a:off x="6371580" y="5715000"/>
            <a:ext cx="2514600" cy="990600"/>
          </a:xfrm>
          <a:prstGeom prst="wedgeRoundRectCallout">
            <a:avLst>
              <a:gd name="adj1" fmla="val -91287"/>
              <a:gd name="adj2" fmla="val -85255"/>
              <a:gd name="adj3" fmla="val 16667"/>
            </a:avLst>
          </a:prstGeom>
          <a:solidFill>
            <a:schemeClr val="bg1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0">
                <a:solidFill>
                  <a:srgbClr val="800000"/>
                </a:solidFill>
              </a:rPr>
              <a:t>What could </a:t>
            </a:r>
            <a:br>
              <a:rPr lang="en-US" b="0">
                <a:solidFill>
                  <a:srgbClr val="800000"/>
                </a:solidFill>
              </a:rPr>
            </a:br>
            <a:r>
              <a:rPr lang="en-US" b="0">
                <a:solidFill>
                  <a:srgbClr val="800000"/>
                </a:solidFill>
              </a:rPr>
              <a:t>be varied?</a:t>
            </a:r>
          </a:p>
        </p:txBody>
      </p:sp>
    </p:spTree>
    <p:extLst>
      <p:ext uri="{BB962C8B-B14F-4D97-AF65-F5344CB8AC3E}">
        <p14:creationId xmlns:p14="http://schemas.microsoft.com/office/powerpoint/2010/main" val="85927124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112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3" dur="500"/>
                                        <p:tgtEl>
                                          <p:spTgt spid="1126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112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126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8" grpId="0" animBg="1"/>
      <p:bldP spid="112651" grpId="0"/>
      <p:bldP spid="112651" grpId="1"/>
      <p:bldP spid="112651" grpId="2"/>
      <p:bldP spid="112652" grpId="0"/>
      <p:bldP spid="112653" grpId="0" animBg="1"/>
      <p:bldP spid="112653" grpId="1" animBg="1"/>
      <p:bldP spid="112654" grpId="0" animBg="1"/>
      <p:bldP spid="112654" grpId="1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Chalkboard" charset="0"/>
                <a:ea typeface="ＭＳ Ｐゴシック" charset="0"/>
                <a:cs typeface="ＭＳ Ｐゴシック" charset="0"/>
              </a:rPr>
              <a:t>Composite Doing &amp; Undoing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47813" y="1773238"/>
            <a:ext cx="43926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0" dirty="0">
                <a:solidFill>
                  <a:srgbClr val="000000"/>
                </a:solidFill>
              </a:rPr>
              <a:t>I add 8 and the answer is 13.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555750" y="2309813"/>
            <a:ext cx="596900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0" dirty="0">
                <a:solidFill>
                  <a:srgbClr val="000000"/>
                </a:solidFill>
              </a:rPr>
              <a:t>I add 8 and then multiply by 2;</a:t>
            </a:r>
            <a:br>
              <a:rPr lang="en-GB" sz="2400" b="0" dirty="0">
                <a:solidFill>
                  <a:srgbClr val="000000"/>
                </a:solidFill>
              </a:rPr>
            </a:br>
            <a:r>
              <a:rPr lang="en-GB" sz="2400" b="0" dirty="0">
                <a:solidFill>
                  <a:srgbClr val="000000"/>
                </a:solidFill>
              </a:rPr>
              <a:t>the answer is 26.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547813" y="3173413"/>
            <a:ext cx="51117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0" dirty="0">
                <a:solidFill>
                  <a:srgbClr val="000000"/>
                </a:solidFill>
              </a:rPr>
              <a:t>I add 8; multiply by 2; subtract 5;</a:t>
            </a:r>
            <a:br>
              <a:rPr lang="en-GB" sz="2400" b="0" dirty="0">
                <a:solidFill>
                  <a:srgbClr val="000000"/>
                </a:solidFill>
              </a:rPr>
            </a:br>
            <a:r>
              <a:rPr lang="en-GB" sz="2400" b="0" dirty="0">
                <a:solidFill>
                  <a:srgbClr val="000000"/>
                </a:solidFill>
              </a:rPr>
              <a:t>the answer is 21.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47813" y="4038600"/>
            <a:ext cx="6911975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2400" b="0" dirty="0">
                <a:solidFill>
                  <a:srgbClr val="000000"/>
                </a:solidFill>
              </a:rPr>
              <a:t>I add 8; multiply by 2; subtract 5; divide by 3;</a:t>
            </a:r>
            <a:br>
              <a:rPr lang="en-GB" sz="2400" b="0" dirty="0">
                <a:solidFill>
                  <a:srgbClr val="000000"/>
                </a:solidFill>
              </a:rPr>
            </a:br>
            <a:r>
              <a:rPr lang="en-GB" sz="2400" b="0" dirty="0">
                <a:solidFill>
                  <a:srgbClr val="000000"/>
                </a:solidFill>
              </a:rPr>
              <a:t>the answer is 7.</a:t>
            </a:r>
          </a:p>
        </p:txBody>
      </p:sp>
      <p:sp>
        <p:nvSpPr>
          <p:cNvPr id="3" name="Cloud Callout 2"/>
          <p:cNvSpPr>
            <a:spLocks noChangeArrowheads="1"/>
          </p:cNvSpPr>
          <p:nvPr/>
        </p:nvSpPr>
        <p:spPr bwMode="auto">
          <a:xfrm>
            <a:off x="6443663" y="1052513"/>
            <a:ext cx="2449512" cy="1296987"/>
          </a:xfrm>
          <a:prstGeom prst="cloudCallout">
            <a:avLst>
              <a:gd name="adj1" fmla="val -72014"/>
              <a:gd name="adj2" fmla="val 27227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2400" b="0">
                <a:solidFill>
                  <a:srgbClr val="631908"/>
                </a:solidFill>
              </a:rPr>
              <a:t>What’s my number?</a:t>
            </a:r>
          </a:p>
        </p:txBody>
      </p:sp>
      <p:sp>
        <p:nvSpPr>
          <p:cNvPr id="14" name="Cloud Callout 13"/>
          <p:cNvSpPr>
            <a:spLocks noChangeArrowheads="1"/>
          </p:cNvSpPr>
          <p:nvPr/>
        </p:nvSpPr>
        <p:spPr bwMode="auto">
          <a:xfrm>
            <a:off x="6156325" y="2276475"/>
            <a:ext cx="2447925" cy="1296988"/>
          </a:xfrm>
          <a:prstGeom prst="cloudCallout">
            <a:avLst>
              <a:gd name="adj1" fmla="val -86542"/>
              <a:gd name="adj2" fmla="val 240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2400" b="0">
                <a:solidFill>
                  <a:srgbClr val="631908"/>
                </a:solidFill>
              </a:rPr>
              <a:t>What’s my number?</a:t>
            </a:r>
          </a:p>
        </p:txBody>
      </p:sp>
      <p:sp>
        <p:nvSpPr>
          <p:cNvPr id="15" name="Cloud Callout 14"/>
          <p:cNvSpPr>
            <a:spLocks noChangeArrowheads="1"/>
          </p:cNvSpPr>
          <p:nvPr/>
        </p:nvSpPr>
        <p:spPr bwMode="auto">
          <a:xfrm>
            <a:off x="6732587" y="3068960"/>
            <a:ext cx="2447925" cy="1295400"/>
          </a:xfrm>
          <a:prstGeom prst="cloudCallout">
            <a:avLst>
              <a:gd name="adj1" fmla="val -101190"/>
              <a:gd name="adj2" fmla="val 4156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2400" b="0">
                <a:solidFill>
                  <a:srgbClr val="631908"/>
                </a:solidFill>
              </a:rPr>
              <a:t>What’s my number?</a:t>
            </a:r>
          </a:p>
        </p:txBody>
      </p:sp>
      <p:sp>
        <p:nvSpPr>
          <p:cNvPr id="16" name="Cloud Callout 15"/>
          <p:cNvSpPr>
            <a:spLocks noChangeArrowheads="1"/>
          </p:cNvSpPr>
          <p:nvPr/>
        </p:nvSpPr>
        <p:spPr bwMode="auto">
          <a:xfrm>
            <a:off x="6660579" y="4508276"/>
            <a:ext cx="2447925" cy="1296988"/>
          </a:xfrm>
          <a:prstGeom prst="cloudCallout">
            <a:avLst>
              <a:gd name="adj1" fmla="val -94705"/>
              <a:gd name="adj2" fmla="val -48258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r>
              <a:rPr lang="en-GB" sz="2400" b="0">
                <a:solidFill>
                  <a:srgbClr val="631908"/>
                </a:solidFill>
              </a:rPr>
              <a:t>What’s my number?</a:t>
            </a:r>
          </a:p>
        </p:txBody>
      </p:sp>
      <p:grpSp>
        <p:nvGrpSpPr>
          <p:cNvPr id="7" name="Group 6"/>
          <p:cNvGrpSpPr>
            <a:grpSpLocks/>
          </p:cNvGrpSpPr>
          <p:nvPr/>
        </p:nvGrpSpPr>
        <p:grpSpPr bwMode="auto">
          <a:xfrm>
            <a:off x="1104825" y="5013324"/>
            <a:ext cx="8867775" cy="830997"/>
            <a:chOff x="830163" y="4941168"/>
            <a:chExt cx="6192688" cy="832348"/>
          </a:xfrm>
        </p:grpSpPr>
        <p:sp>
          <p:nvSpPr>
            <p:cNvPr id="5" name="TextBox 4"/>
            <p:cNvSpPr txBox="1"/>
            <p:nvPr/>
          </p:nvSpPr>
          <p:spPr>
            <a:xfrm>
              <a:off x="830163" y="4941168"/>
              <a:ext cx="6192688" cy="83234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2400" b="0" dirty="0">
                  <a:solidFill>
                    <a:srgbClr val="000000"/>
                  </a:solidFill>
                </a:rPr>
                <a:t>HOW do you turn +8, x2, -5, ÷3 answer   </a:t>
              </a:r>
              <a:r>
                <a:rPr lang="en-GB" sz="2400" b="0" i="1" dirty="0">
                  <a:solidFill>
                    <a:srgbClr val="000000"/>
                  </a:solidFill>
                </a:rPr>
                <a:t>    </a:t>
              </a:r>
              <a:br>
                <a:rPr lang="en-GB" sz="2400" b="0" i="1" dirty="0">
                  <a:solidFill>
                    <a:srgbClr val="000000"/>
                  </a:solidFill>
                </a:rPr>
              </a:br>
              <a:r>
                <a:rPr lang="en-GB" sz="2400" b="0" dirty="0">
                  <a:solidFill>
                    <a:srgbClr val="000000"/>
                  </a:solidFill>
                </a:rPr>
                <a:t>into a solution?</a:t>
              </a:r>
            </a:p>
          </p:txBody>
        </p:sp>
        <p:sp>
          <p:nvSpPr>
            <p:cNvPr id="6" name="Rounded Rectangular Callout 5"/>
            <p:cNvSpPr/>
            <p:nvPr/>
          </p:nvSpPr>
          <p:spPr bwMode="auto">
            <a:xfrm>
              <a:off x="4821155" y="4941168"/>
              <a:ext cx="341451" cy="504056"/>
            </a:xfrm>
            <a:prstGeom prst="wedgeRoundRectCallout">
              <a:avLst>
                <a:gd name="adj1" fmla="val -16914"/>
                <a:gd name="adj2" fmla="val 23307"/>
                <a:gd name="adj3" fmla="val 16667"/>
              </a:avLst>
            </a:prstGeom>
            <a:solidFill>
              <a:schemeClr val="tx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r>
                <a:rPr lang="en-GB" sz="2000" b="0" dirty="0">
                  <a:solidFill>
                    <a:srgbClr val="000000"/>
                  </a:solidFill>
                </a:rPr>
                <a:t>7</a:t>
              </a:r>
            </a:p>
          </p:txBody>
        </p:sp>
      </p:grpSp>
      <p:sp>
        <p:nvSpPr>
          <p:cNvPr id="8" name="Rectangle 7"/>
          <p:cNvSpPr/>
          <p:nvPr/>
        </p:nvSpPr>
        <p:spPr>
          <a:xfrm>
            <a:off x="1115864" y="1250529"/>
            <a:ext cx="5040312" cy="52228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b="0">
                <a:solidFill>
                  <a:srgbClr val="000000"/>
                </a:solidFill>
              </a:rPr>
              <a:t>I am thinking of a number …</a:t>
            </a:r>
          </a:p>
        </p:txBody>
      </p:sp>
      <p:sp>
        <p:nvSpPr>
          <p:cNvPr id="13" name="Vertical Scroll 12"/>
          <p:cNvSpPr/>
          <p:nvPr/>
        </p:nvSpPr>
        <p:spPr bwMode="auto">
          <a:xfrm>
            <a:off x="3276005" y="5877198"/>
            <a:ext cx="3024187" cy="792162"/>
          </a:xfrm>
          <a:prstGeom prst="verticalScroll">
            <a:avLst>
              <a:gd name="adj" fmla="val 25000"/>
            </a:avLst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r>
              <a:rPr lang="en-GB" b="0" dirty="0">
                <a:solidFill>
                  <a:schemeClr val="tx2"/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Generalise!</a:t>
            </a:r>
            <a:endParaRPr lang="en-GB" b="0" dirty="0">
              <a:solidFill>
                <a:srgbClr val="631908"/>
              </a:solidFill>
              <a:effectLst>
                <a:outerShdw blurRad="50800" dist="38100" dir="27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Oval Callout 3"/>
          <p:cNvSpPr/>
          <p:nvPr/>
        </p:nvSpPr>
        <p:spPr bwMode="auto">
          <a:xfrm>
            <a:off x="107504" y="2132856"/>
            <a:ext cx="1728192" cy="1368152"/>
          </a:xfrm>
          <a:prstGeom prst="wedgeEllipseCallout">
            <a:avLst>
              <a:gd name="adj1" fmla="val 77703"/>
              <a:gd name="adj2" fmla="val 30858"/>
            </a:avLst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800" b="0" i="0" u="none" strike="noStrike" cap="none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How are you doing it?</a:t>
            </a:r>
          </a:p>
        </p:txBody>
      </p:sp>
    </p:spTree>
    <p:extLst>
      <p:ext uri="{BB962C8B-B14F-4D97-AF65-F5344CB8AC3E}">
        <p14:creationId xmlns:p14="http://schemas.microsoft.com/office/powerpoint/2010/main" val="242390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2" grpId="0"/>
      <p:bldP spid="3" grpId="0" animBg="1"/>
      <p:bldP spid="3" grpId="1" animBg="1"/>
      <p:bldP spid="14" grpId="0" animBg="1"/>
      <p:bldP spid="14" grpId="1" animBg="1"/>
      <p:bldP spid="15" grpId="0" animBg="1"/>
      <p:bldP spid="15" grpId="1" animBg="1"/>
      <p:bldP spid="16" grpId="0" animBg="1"/>
      <p:bldP spid="16" grpId="1" animBg="1"/>
      <p:bldP spid="8" grpId="0"/>
      <p:bldP spid="1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Selective Sums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5580112" y="1268699"/>
            <a:ext cx="2880320" cy="2895445"/>
            <a:chOff x="0" y="39888"/>
            <a:chExt cx="1596597" cy="1605245"/>
          </a:xfrm>
        </p:grpSpPr>
        <p:sp>
          <p:nvSpPr>
            <p:cNvPr id="5" name="Rectangle 4"/>
            <p:cNvSpPr/>
            <p:nvPr/>
          </p:nvSpPr>
          <p:spPr>
            <a:xfrm>
              <a:off x="0" y="39888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0458" y="39888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3754" y="39888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701" y="575142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1159" y="575142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4455" y="575142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02" y="1110396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1860" y="1110396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5156" y="1110396"/>
              <a:ext cx="534737" cy="534737"/>
            </a:xfrm>
            <a:prstGeom prst="rect">
              <a:avLst/>
            </a:prstGeom>
            <a:solidFill>
              <a:schemeClr val="tx2"/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</a:pPr>
              <a:r>
                <a:rPr lang="en-GB" sz="1100">
                  <a:effectLst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4" name="Text Box 21"/>
            <p:cNvSpPr txBox="1"/>
            <p:nvPr/>
          </p:nvSpPr>
          <p:spPr>
            <a:xfrm>
              <a:off x="131007" y="117719"/>
              <a:ext cx="247985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8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  <p:sp>
          <p:nvSpPr>
            <p:cNvPr id="15" name="Text Box 22"/>
            <p:cNvSpPr txBox="1"/>
            <p:nvPr/>
          </p:nvSpPr>
          <p:spPr>
            <a:xfrm>
              <a:off x="689663" y="117719"/>
              <a:ext cx="247985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2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  <p:sp>
          <p:nvSpPr>
            <p:cNvPr id="16" name="Text Box 23"/>
            <p:cNvSpPr txBox="1"/>
            <p:nvPr/>
          </p:nvSpPr>
          <p:spPr>
            <a:xfrm>
              <a:off x="1197787" y="111403"/>
              <a:ext cx="247985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5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  <p:sp>
          <p:nvSpPr>
            <p:cNvPr id="17" name="Text Box 24"/>
            <p:cNvSpPr txBox="1"/>
            <p:nvPr/>
          </p:nvSpPr>
          <p:spPr>
            <a:xfrm>
              <a:off x="131007" y="650832"/>
              <a:ext cx="247985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7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  <p:sp>
          <p:nvSpPr>
            <p:cNvPr id="18" name="Text Box 25"/>
            <p:cNvSpPr txBox="1"/>
            <p:nvPr/>
          </p:nvSpPr>
          <p:spPr>
            <a:xfrm>
              <a:off x="714969" y="650832"/>
              <a:ext cx="197371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1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  <p:sp>
          <p:nvSpPr>
            <p:cNvPr id="19" name="Text Box 26"/>
            <p:cNvSpPr txBox="1"/>
            <p:nvPr/>
          </p:nvSpPr>
          <p:spPr>
            <a:xfrm>
              <a:off x="1197787" y="644516"/>
              <a:ext cx="247985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4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  <p:sp>
          <p:nvSpPr>
            <p:cNvPr id="20" name="Text Box 27"/>
            <p:cNvSpPr txBox="1"/>
            <p:nvPr/>
          </p:nvSpPr>
          <p:spPr>
            <a:xfrm>
              <a:off x="131007" y="1158558"/>
              <a:ext cx="247985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9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  <p:sp>
          <p:nvSpPr>
            <p:cNvPr id="21" name="Text Box 28"/>
            <p:cNvSpPr txBox="1"/>
            <p:nvPr/>
          </p:nvSpPr>
          <p:spPr>
            <a:xfrm>
              <a:off x="689663" y="1158689"/>
              <a:ext cx="247985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3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  <p:sp>
          <p:nvSpPr>
            <p:cNvPr id="22" name="Text Box 29"/>
            <p:cNvSpPr txBox="1"/>
            <p:nvPr/>
          </p:nvSpPr>
          <p:spPr>
            <a:xfrm>
              <a:off x="1197787" y="1152321"/>
              <a:ext cx="247985" cy="358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en-GB" sz="3600" b="0" kern="1200">
                  <a:solidFill>
                    <a:schemeClr val="accent5">
                      <a:lumMod val="10000"/>
                    </a:schemeClr>
                  </a:solidFill>
                  <a:effectLst/>
                  <a:latin typeface="+mn-lt"/>
                  <a:ea typeface="ＭＳ 明朝"/>
                  <a:cs typeface="Times New Roman"/>
                </a:rPr>
                <a:t>6</a:t>
              </a:r>
              <a:endParaRPr lang="en-GB" sz="3600" b="0">
                <a:solidFill>
                  <a:schemeClr val="accent5">
                    <a:lumMod val="10000"/>
                  </a:schemeClr>
                </a:solidFill>
                <a:effectLst/>
                <a:latin typeface="+mn-lt"/>
                <a:ea typeface="ＭＳ 明朝"/>
                <a:cs typeface="Times New Roman"/>
              </a:endParaRPr>
            </a:p>
          </p:txBody>
        </p:sp>
      </p:grp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539552" y="1196752"/>
            <a:ext cx="4320604" cy="2170584"/>
          </a:xfrm>
        </p:spPr>
        <p:txBody>
          <a:bodyPr/>
          <a:lstStyle/>
          <a:p>
            <a:r>
              <a:rPr lang="en-GB"/>
              <a:t>Add up any 3 entries, one taken from each row and each column.</a:t>
            </a:r>
          </a:p>
          <a:p>
            <a:r>
              <a:rPr lang="en-GB"/>
              <a:t>The answer is (always) 15</a:t>
            </a:r>
          </a:p>
          <a:p>
            <a:r>
              <a:rPr lang="en-GB"/>
              <a:t>Why?</a:t>
            </a: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580063" y="1341438"/>
            <a:ext cx="1944265" cy="1871538"/>
          </a:xfrm>
          <a:prstGeom prst="rect">
            <a:avLst/>
          </a:prstGeom>
          <a:noFill/>
          <a:ln w="152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631908"/>
              </a:solidFill>
            </a:endParaRPr>
          </a:p>
        </p:txBody>
      </p: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5580063" y="2133600"/>
            <a:ext cx="1944265" cy="2015480"/>
          </a:xfrm>
          <a:prstGeom prst="rect">
            <a:avLst/>
          </a:prstGeom>
          <a:noFill/>
          <a:ln w="152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631908"/>
              </a:solidFill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 bwMode="auto">
          <a:xfrm>
            <a:off x="611560" y="6165304"/>
            <a:ext cx="8424936" cy="64807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Wingdings" charset="2"/>
              <a:buChar char="v"/>
              <a:defRPr sz="2400">
                <a:solidFill>
                  <a:schemeClr val="accent3">
                    <a:lumMod val="50000"/>
                  </a:schemeClr>
                </a:solidFill>
                <a:effectLst/>
                <a:latin typeface="+mn-lt"/>
                <a:ea typeface="ＭＳ Ｐゴシック" pitchFamily="-65" charset="-128"/>
                <a:cs typeface="ＭＳ Ｐゴシック" pitchFamily="-65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5">
                  <a:lumMod val="50000"/>
                </a:schemeClr>
              </a:buClr>
              <a:buSzPct val="100000"/>
              <a:buFontTx/>
              <a:buChar char="–"/>
              <a:defRPr sz="2000">
                <a:solidFill>
                  <a:schemeClr val="bg2">
                    <a:lumMod val="10000"/>
                  </a:schemeClr>
                </a:solidFill>
                <a:effectLst/>
                <a:latin typeface="+mn-lt"/>
                <a:ea typeface="ＭＳ Ｐゴシック" pitchFamily="-111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Pct val="100000"/>
              <a:buFont typeface="Wingdings" charset="2"/>
              <a:buChar char="Ø"/>
              <a:defRPr sz="2000">
                <a:solidFill>
                  <a:srgbClr val="008000"/>
                </a:solidFill>
                <a:latin typeface="+mj-lt"/>
                <a:ea typeface="ＭＳ Ｐゴシック" pitchFamily="-111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5000"/>
              <a:buFont typeface="Monotype Sorts" charset="0"/>
              <a:buChar char="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Times" pitchFamily="-111" charset="0"/>
                <a:ea typeface="ＭＳ Ｐゴシック" pitchFamily="-111" charset="-128"/>
              </a:defRPr>
            </a:lvl9pPr>
          </a:lstStyle>
          <a:p>
            <a:r>
              <a:rPr lang="en-GB" b="0"/>
              <a:t>Make up your own with a different sum (eg. your age?)</a:t>
            </a:r>
          </a:p>
          <a:p>
            <a:endParaRPr lang="en-GB" b="0"/>
          </a:p>
        </p:txBody>
      </p:sp>
      <p:sp>
        <p:nvSpPr>
          <p:cNvPr id="3" name="Rounded Rectangle 2"/>
          <p:cNvSpPr/>
          <p:nvPr/>
        </p:nvSpPr>
        <p:spPr bwMode="auto">
          <a:xfrm>
            <a:off x="755576" y="4797152"/>
            <a:ext cx="4176464" cy="576064"/>
          </a:xfrm>
          <a:prstGeom prst="roundRect">
            <a:avLst/>
          </a:prstGeom>
          <a:solidFill>
            <a:srgbClr val="CC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Where is there generality?</a:t>
            </a:r>
          </a:p>
        </p:txBody>
      </p:sp>
      <p:sp>
        <p:nvSpPr>
          <p:cNvPr id="28" name="Rounded Rectangle 27"/>
          <p:cNvSpPr/>
          <p:nvPr/>
        </p:nvSpPr>
        <p:spPr bwMode="auto">
          <a:xfrm>
            <a:off x="1619672" y="5301208"/>
            <a:ext cx="4248472" cy="864096"/>
          </a:xfrm>
          <a:prstGeom prst="roundRect">
            <a:avLst/>
          </a:prstGeom>
          <a:solidFill>
            <a:schemeClr val="tx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  <a:t>What can be varied?</a:t>
            </a:r>
            <a:br>
              <a:rPr kumimoji="0" lang="en-GB" sz="2400" b="0" i="0" u="none" strike="noStrike" cap="none" normalizeH="0" baseline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latin typeface="Chalkboard" pitchFamily="-111" charset="0"/>
              </a:rPr>
            </a:br>
            <a:r>
              <a:rPr lang="en-GB" sz="2400" b="0">
                <a:solidFill>
                  <a:schemeClr val="bg1">
                    <a:lumMod val="75000"/>
                  </a:schemeClr>
                </a:solidFill>
                <a:latin typeface="Chalkboard" pitchFamily="-111" charset="0"/>
              </a:rPr>
              <a:t>What must remain invariant?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latin typeface="Chalkboard" pitchFamily="-111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03648" y="3409836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732600"/>
                </a:solidFill>
              </a:rPr>
              <a:t>8 + 1 = 7 + 2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403648" y="3913892"/>
            <a:ext cx="24482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>
                <a:solidFill>
                  <a:srgbClr val="732600"/>
                </a:solidFill>
              </a:rPr>
              <a:t>8 – 2 = 7 – 1</a:t>
            </a:r>
          </a:p>
        </p:txBody>
      </p:sp>
    </p:spTree>
    <p:extLst>
      <p:ext uri="{BB962C8B-B14F-4D97-AF65-F5344CB8AC3E}">
        <p14:creationId xmlns:p14="http://schemas.microsoft.com/office/powerpoint/2010/main" val="3413764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4" grpId="1" animBg="1"/>
      <p:bldP spid="25" grpId="0" animBg="1"/>
      <p:bldP spid="25" grpId="1" animBg="1"/>
      <p:bldP spid="26" grpId="0"/>
      <p:bldP spid="3" grpId="0" animBg="1"/>
      <p:bldP spid="28" grpId="0" animBg="1"/>
      <p:bldP spid="27" grpId="0"/>
      <p:bldP spid="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Selective Sums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196752"/>
            <a:ext cx="5112568" cy="3096344"/>
          </a:xfrm>
        </p:spPr>
        <p:txBody>
          <a:bodyPr/>
          <a:lstStyle/>
          <a:p>
            <a:r>
              <a:rPr lang="en-GB"/>
              <a:t>Add up any 4 entries, one taken from each row and each column.</a:t>
            </a:r>
          </a:p>
          <a:p>
            <a:r>
              <a:rPr lang="en-GB"/>
              <a:t>The answer is (always) 6</a:t>
            </a:r>
          </a:p>
          <a:p>
            <a:r>
              <a:rPr lang="en-GB"/>
              <a:t>Why?</a:t>
            </a:r>
          </a:p>
          <a:p>
            <a:endParaRPr lang="en-GB"/>
          </a:p>
        </p:txBody>
      </p:sp>
      <p:sp>
        <p:nvSpPr>
          <p:cNvPr id="38" name="Rounded Rectangle 37"/>
          <p:cNvSpPr/>
          <p:nvPr/>
        </p:nvSpPr>
        <p:spPr bwMode="auto">
          <a:xfrm>
            <a:off x="323528" y="4509120"/>
            <a:ext cx="6048672" cy="72008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631908"/>
                </a:solidFill>
              </a:rPr>
              <a:t>E</a:t>
            </a:r>
            <a:r>
              <a:rPr lang="en-GB" sz="2400" b="0">
                <a:solidFill>
                  <a:schemeClr val="accent5">
                    <a:lumMod val="25000"/>
                  </a:schemeClr>
                </a:solidFill>
              </a:rPr>
              <a:t>xample of seeking invariant relationships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</a:endParaRPr>
          </a:p>
        </p:txBody>
      </p:sp>
      <p:sp>
        <p:nvSpPr>
          <p:cNvPr id="39" name="Rounded Rectangle 38"/>
          <p:cNvSpPr/>
          <p:nvPr/>
        </p:nvSpPr>
        <p:spPr bwMode="auto">
          <a:xfrm>
            <a:off x="2915816" y="5085184"/>
            <a:ext cx="3888432" cy="648072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631908"/>
                </a:solidFill>
              </a:rPr>
              <a:t>Opportunity to generalise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80112" y="1196752"/>
            <a:ext cx="2982480" cy="2996146"/>
            <a:chOff x="0" y="71499"/>
            <a:chExt cx="2127965" cy="2138015"/>
          </a:xfrm>
          <a:solidFill>
            <a:srgbClr val="FFFF00"/>
          </a:solidFill>
        </p:grpSpPr>
        <p:sp>
          <p:nvSpPr>
            <p:cNvPr id="5" name="Rectangle 4"/>
            <p:cNvSpPr/>
            <p:nvPr/>
          </p:nvSpPr>
          <p:spPr>
            <a:xfrm>
              <a:off x="1073" y="73974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1531" y="73974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4827" y="73974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74" y="60922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2232" y="60922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5528" y="60922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75" y="1144482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2933" y="1144482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6229" y="1144482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91826" y="71499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92527" y="606753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3228" y="1142007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1674777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848" y="1674777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3754" y="1674777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90753" y="1672301"/>
              <a:ext cx="534737" cy="534738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1" name="Text Box 147"/>
            <p:cNvSpPr txBox="1"/>
            <p:nvPr/>
          </p:nvSpPr>
          <p:spPr>
            <a:xfrm>
              <a:off x="80264" y="82955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0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" name="Text Box 148"/>
            <p:cNvSpPr txBox="1"/>
            <p:nvPr/>
          </p:nvSpPr>
          <p:spPr>
            <a:xfrm>
              <a:off x="551952" y="75857"/>
              <a:ext cx="424551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-2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" name="Text Box 149"/>
            <p:cNvSpPr txBox="1"/>
            <p:nvPr/>
          </p:nvSpPr>
          <p:spPr>
            <a:xfrm>
              <a:off x="1122249" y="81084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2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" name="Text Box 150"/>
            <p:cNvSpPr txBox="1"/>
            <p:nvPr/>
          </p:nvSpPr>
          <p:spPr>
            <a:xfrm>
              <a:off x="1593881" y="86310"/>
              <a:ext cx="437810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-4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" name="Text Box 151"/>
            <p:cNvSpPr txBox="1"/>
            <p:nvPr/>
          </p:nvSpPr>
          <p:spPr>
            <a:xfrm>
              <a:off x="84700" y="617336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6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" name="Text Box 152"/>
            <p:cNvSpPr txBox="1"/>
            <p:nvPr/>
          </p:nvSpPr>
          <p:spPr>
            <a:xfrm>
              <a:off x="605674" y="610240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4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" name="Text Box 153"/>
            <p:cNvSpPr txBox="1"/>
            <p:nvPr/>
          </p:nvSpPr>
          <p:spPr>
            <a:xfrm>
              <a:off x="1126649" y="615466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8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" name="Text Box 154"/>
            <p:cNvSpPr txBox="1"/>
            <p:nvPr/>
          </p:nvSpPr>
          <p:spPr>
            <a:xfrm>
              <a:off x="1647623" y="620693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2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" name="Text Box 155"/>
            <p:cNvSpPr txBox="1"/>
            <p:nvPr/>
          </p:nvSpPr>
          <p:spPr>
            <a:xfrm>
              <a:off x="89138" y="1164041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3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" name="Text Box 156"/>
            <p:cNvSpPr txBox="1"/>
            <p:nvPr/>
          </p:nvSpPr>
          <p:spPr>
            <a:xfrm>
              <a:off x="610113" y="1156944"/>
              <a:ext cx="240460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1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" name="Text Box 157"/>
            <p:cNvSpPr txBox="1"/>
            <p:nvPr/>
          </p:nvSpPr>
          <p:spPr>
            <a:xfrm>
              <a:off x="1131086" y="1162170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5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2" name="Text Box 158"/>
            <p:cNvSpPr txBox="1"/>
            <p:nvPr/>
          </p:nvSpPr>
          <p:spPr>
            <a:xfrm>
              <a:off x="1602758" y="1155074"/>
              <a:ext cx="379900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-1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3" name="Text Box 159"/>
            <p:cNvSpPr txBox="1"/>
            <p:nvPr/>
          </p:nvSpPr>
          <p:spPr>
            <a:xfrm>
              <a:off x="93577" y="1686260"/>
              <a:ext cx="240460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1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4" name="Text Box 160"/>
            <p:cNvSpPr txBox="1"/>
            <p:nvPr/>
          </p:nvSpPr>
          <p:spPr>
            <a:xfrm>
              <a:off x="565248" y="1679162"/>
              <a:ext cx="379900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-1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5" name="Text Box 161"/>
            <p:cNvSpPr txBox="1"/>
            <p:nvPr/>
          </p:nvSpPr>
          <p:spPr>
            <a:xfrm>
              <a:off x="1135525" y="1684389"/>
              <a:ext cx="298369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3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6" name="Text Box 162"/>
            <p:cNvSpPr txBox="1"/>
            <p:nvPr/>
          </p:nvSpPr>
          <p:spPr>
            <a:xfrm>
              <a:off x="1607219" y="1689456"/>
              <a:ext cx="414516" cy="417289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</a:pPr>
              <a:r>
                <a:rPr lang="en-GB" sz="3200" b="0" kern="1200">
                  <a:solidFill>
                    <a:schemeClr val="bg1">
                      <a:lumMod val="50000"/>
                    </a:schemeClr>
                  </a:solidFill>
                  <a:latin typeface="+mj-lt"/>
                  <a:ea typeface="ＭＳ 明朝"/>
                  <a:cs typeface="Times New Roman"/>
                </a:rPr>
                <a:t>-3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41" name="Rounded Rectangle 40"/>
          <p:cNvSpPr/>
          <p:nvPr/>
        </p:nvSpPr>
        <p:spPr bwMode="auto">
          <a:xfrm>
            <a:off x="5652120" y="5589240"/>
            <a:ext cx="2952328" cy="576064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400" b="0">
                <a:solidFill>
                  <a:srgbClr val="631908"/>
                </a:solidFill>
              </a:rPr>
              <a:t>Arithmetic practice</a:t>
            </a:r>
            <a:endParaRPr kumimoji="0" lang="en-GB" sz="2400" b="0" i="0" u="none" strike="noStrike" cap="none" normalizeH="0" baseline="0">
              <a:ln>
                <a:noFill/>
              </a:ln>
              <a:solidFill>
                <a:schemeClr val="accent5">
                  <a:lumMod val="2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0306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Selective Sums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196975"/>
            <a:ext cx="5113338" cy="3095625"/>
          </a:xfrm>
        </p:spPr>
        <p:txBody>
          <a:bodyPr/>
          <a:lstStyle/>
          <a:p>
            <a:pPr>
              <a:defRPr/>
            </a:pPr>
            <a:r>
              <a:rPr lang="en-GB"/>
              <a:t>Add up any 4 entries, one taken from each row and each column.</a:t>
            </a:r>
          </a:p>
          <a:p>
            <a:pPr>
              <a:defRPr/>
            </a:pPr>
            <a:r>
              <a:rPr lang="en-GB"/>
              <a:t>The answer is (always) 6</a:t>
            </a:r>
          </a:p>
          <a:p>
            <a:pPr>
              <a:defRPr/>
            </a:pPr>
            <a:r>
              <a:rPr lang="en-GB"/>
              <a:t>Why?</a:t>
            </a:r>
          </a:p>
          <a:p>
            <a:pPr>
              <a:defRPr/>
            </a:pPr>
            <a:endParaRPr lang="en-GB"/>
          </a:p>
        </p:txBody>
      </p:sp>
      <p:sp>
        <p:nvSpPr>
          <p:cNvPr id="37" name="Rounded Rectangle 36"/>
          <p:cNvSpPr/>
          <p:nvPr/>
        </p:nvSpPr>
        <p:spPr bwMode="auto">
          <a:xfrm>
            <a:off x="34925" y="4149725"/>
            <a:ext cx="5832475" cy="719138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GB" b="0">
                <a:solidFill>
                  <a:srgbClr val="631908"/>
                </a:solidFill>
              </a:rPr>
              <a:t>E</a:t>
            </a:r>
            <a:r>
              <a:rPr lang="en-GB" b="0">
                <a:solidFill>
                  <a:schemeClr val="accent5">
                    <a:lumMod val="25000"/>
                  </a:schemeClr>
                </a:solidFill>
              </a:rPr>
              <a:t>xample of (use of) permutations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323850" y="4724400"/>
            <a:ext cx="7056438" cy="72072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GB" b="0">
                <a:solidFill>
                  <a:srgbClr val="631908"/>
                </a:solidFill>
              </a:rPr>
              <a:t>E</a:t>
            </a:r>
            <a:r>
              <a:rPr lang="en-GB" b="0">
                <a:solidFill>
                  <a:schemeClr val="accent5">
                    <a:lumMod val="25000"/>
                  </a:schemeClr>
                </a:solidFill>
              </a:rPr>
              <a:t>xample of seeking invariant relationships</a:t>
            </a:r>
          </a:p>
        </p:txBody>
      </p:sp>
      <p:sp>
        <p:nvSpPr>
          <p:cNvPr id="40" name="Rounded Rectangle 39"/>
          <p:cNvSpPr/>
          <p:nvPr/>
        </p:nvSpPr>
        <p:spPr bwMode="auto">
          <a:xfrm>
            <a:off x="755650" y="5300663"/>
            <a:ext cx="7056438" cy="936625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GB" b="0">
                <a:solidFill>
                  <a:srgbClr val="631908"/>
                </a:solidFill>
              </a:rPr>
              <a:t>E</a:t>
            </a:r>
            <a:r>
              <a:rPr lang="en-GB" b="0">
                <a:solidFill>
                  <a:schemeClr val="accent5">
                    <a:lumMod val="25000"/>
                  </a:schemeClr>
                </a:solidFill>
              </a:rPr>
              <a:t>xample of focusing on actions preserving an invariance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3635375" y="5949950"/>
            <a:ext cx="4537075" cy="719138"/>
          </a:xfrm>
          <a:prstGeom prst="round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r>
              <a:rPr lang="en-GB" b="0">
                <a:solidFill>
                  <a:srgbClr val="631908"/>
                </a:solidFill>
              </a:rPr>
              <a:t>Opportunity to generalise</a:t>
            </a:r>
            <a:endParaRPr lang="en-GB" b="0">
              <a:solidFill>
                <a:schemeClr val="accent5">
                  <a:lumMod val="25000"/>
                </a:schemeClr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580112" y="1412776"/>
            <a:ext cx="2982480" cy="2996146"/>
            <a:chOff x="0" y="71499"/>
            <a:chExt cx="2127965" cy="2138015"/>
          </a:xfrm>
          <a:solidFill>
            <a:schemeClr val="tx2"/>
          </a:solidFill>
        </p:grpSpPr>
        <p:sp>
          <p:nvSpPr>
            <p:cNvPr id="5" name="Rectangle 4"/>
            <p:cNvSpPr/>
            <p:nvPr/>
          </p:nvSpPr>
          <p:spPr>
            <a:xfrm>
              <a:off x="1073" y="73974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1531" y="73974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4827" y="73974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74" y="60922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2232" y="60922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5528" y="60922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75" y="1144482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2933" y="1144482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6229" y="1144482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591826" y="71499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592527" y="606753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593228" y="1142007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0" y="1674777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072848" y="1674777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33754" y="1674777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590753" y="1672301"/>
              <a:ext cx="534737" cy="534738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11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1" name="Text Box 147"/>
            <p:cNvSpPr txBox="1"/>
            <p:nvPr/>
          </p:nvSpPr>
          <p:spPr>
            <a:xfrm>
              <a:off x="80264" y="82955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0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2" name="Text Box 148"/>
            <p:cNvSpPr txBox="1"/>
            <p:nvPr/>
          </p:nvSpPr>
          <p:spPr>
            <a:xfrm>
              <a:off x="551952" y="75857"/>
              <a:ext cx="424551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-2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3" name="Text Box 149"/>
            <p:cNvSpPr txBox="1"/>
            <p:nvPr/>
          </p:nvSpPr>
          <p:spPr>
            <a:xfrm>
              <a:off x="1122249" y="81084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2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4" name="Text Box 150"/>
            <p:cNvSpPr txBox="1"/>
            <p:nvPr/>
          </p:nvSpPr>
          <p:spPr>
            <a:xfrm>
              <a:off x="1593881" y="86310"/>
              <a:ext cx="437810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-4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5" name="Text Box 151"/>
            <p:cNvSpPr txBox="1"/>
            <p:nvPr/>
          </p:nvSpPr>
          <p:spPr>
            <a:xfrm>
              <a:off x="84700" y="617336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6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6" name="Text Box 152"/>
            <p:cNvSpPr txBox="1"/>
            <p:nvPr/>
          </p:nvSpPr>
          <p:spPr>
            <a:xfrm>
              <a:off x="605674" y="610240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4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7" name="Text Box 153"/>
            <p:cNvSpPr txBox="1"/>
            <p:nvPr/>
          </p:nvSpPr>
          <p:spPr>
            <a:xfrm>
              <a:off x="1126649" y="615466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8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8" name="Text Box 154"/>
            <p:cNvSpPr txBox="1"/>
            <p:nvPr/>
          </p:nvSpPr>
          <p:spPr>
            <a:xfrm>
              <a:off x="1647623" y="620693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2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29" name="Text Box 155"/>
            <p:cNvSpPr txBox="1"/>
            <p:nvPr/>
          </p:nvSpPr>
          <p:spPr>
            <a:xfrm>
              <a:off x="89138" y="1164041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3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0" name="Text Box 156"/>
            <p:cNvSpPr txBox="1"/>
            <p:nvPr/>
          </p:nvSpPr>
          <p:spPr>
            <a:xfrm>
              <a:off x="610113" y="1156944"/>
              <a:ext cx="240460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1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1" name="Text Box 157"/>
            <p:cNvSpPr txBox="1"/>
            <p:nvPr/>
          </p:nvSpPr>
          <p:spPr>
            <a:xfrm>
              <a:off x="1131086" y="1162170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5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2" name="Text Box 158"/>
            <p:cNvSpPr txBox="1"/>
            <p:nvPr/>
          </p:nvSpPr>
          <p:spPr>
            <a:xfrm>
              <a:off x="1602758" y="1155074"/>
              <a:ext cx="379900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-1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3" name="Text Box 159"/>
            <p:cNvSpPr txBox="1"/>
            <p:nvPr/>
          </p:nvSpPr>
          <p:spPr>
            <a:xfrm>
              <a:off x="93577" y="1686260"/>
              <a:ext cx="240460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1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4" name="Text Box 160"/>
            <p:cNvSpPr txBox="1"/>
            <p:nvPr/>
          </p:nvSpPr>
          <p:spPr>
            <a:xfrm>
              <a:off x="565248" y="1679162"/>
              <a:ext cx="379900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-1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5" name="Text Box 161"/>
            <p:cNvSpPr txBox="1"/>
            <p:nvPr/>
          </p:nvSpPr>
          <p:spPr>
            <a:xfrm>
              <a:off x="1135525" y="1684389"/>
              <a:ext cx="298369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3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  <p:sp>
          <p:nvSpPr>
            <p:cNvPr id="36" name="Text Box 162"/>
            <p:cNvSpPr txBox="1"/>
            <p:nvPr/>
          </p:nvSpPr>
          <p:spPr>
            <a:xfrm>
              <a:off x="1607219" y="1689456"/>
              <a:ext cx="414516" cy="417289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>
                <a:spcBef>
                  <a:spcPts val="200"/>
                </a:spcBef>
                <a:spcAft>
                  <a:spcPts val="200"/>
                </a:spcAft>
                <a:defRPr/>
              </a:pPr>
              <a:r>
                <a:rPr lang="en-GB" sz="3200" b="0">
                  <a:solidFill>
                    <a:schemeClr val="bg1">
                      <a:lumMod val="50000"/>
                    </a:schemeClr>
                  </a:solidFill>
                  <a:effectLst>
                    <a:outerShdw blurRad="50800" dist="38100" dir="2700000" algn="tl" rotWithShape="0">
                      <a:srgbClr val="000000">
                        <a:alpha val="43000"/>
                      </a:srgbClr>
                    </a:outerShdw>
                  </a:effectLst>
                  <a:latin typeface="+mj-lt"/>
                  <a:ea typeface="ＭＳ 明朝"/>
                  <a:cs typeface="Times New Roman"/>
                </a:rPr>
                <a:t>-3</a:t>
              </a:r>
              <a:endParaRPr lang="en-GB" sz="1000" b="0">
                <a:solidFill>
                  <a:schemeClr val="bg1">
                    <a:lumMod val="50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ＭＳ 明朝"/>
                <a:cs typeface="Times New Roman"/>
              </a:endParaRPr>
            </a:p>
          </p:txBody>
        </p:sp>
      </p:grpSp>
      <p:sp>
        <p:nvSpPr>
          <p:cNvPr id="41" name="Rectangle 40"/>
          <p:cNvSpPr>
            <a:spLocks noChangeArrowheads="1"/>
          </p:cNvSpPr>
          <p:nvPr/>
        </p:nvSpPr>
        <p:spPr bwMode="auto">
          <a:xfrm>
            <a:off x="5580063" y="1341438"/>
            <a:ext cx="1512887" cy="1582737"/>
          </a:xfrm>
          <a:prstGeom prst="rect">
            <a:avLst/>
          </a:prstGeom>
          <a:noFill/>
          <a:ln w="152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631908"/>
              </a:solidFill>
            </a:endParaRPr>
          </a:p>
        </p:txBody>
      </p:sp>
      <p:sp>
        <p:nvSpPr>
          <p:cNvPr id="42" name="Rectangle 41"/>
          <p:cNvSpPr>
            <a:spLocks noChangeArrowheads="1"/>
          </p:cNvSpPr>
          <p:nvPr/>
        </p:nvSpPr>
        <p:spPr bwMode="auto">
          <a:xfrm>
            <a:off x="5580063" y="2133600"/>
            <a:ext cx="1512887" cy="1582738"/>
          </a:xfrm>
          <a:prstGeom prst="rect">
            <a:avLst/>
          </a:prstGeom>
          <a:noFill/>
          <a:ln w="152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631908"/>
              </a:solidFill>
            </a:endParaRPr>
          </a:p>
        </p:txBody>
      </p:sp>
      <p:sp>
        <p:nvSpPr>
          <p:cNvPr id="43" name="Rectangle 42"/>
          <p:cNvSpPr>
            <a:spLocks noChangeArrowheads="1"/>
          </p:cNvSpPr>
          <p:nvPr/>
        </p:nvSpPr>
        <p:spPr bwMode="auto">
          <a:xfrm>
            <a:off x="5580063" y="2852738"/>
            <a:ext cx="1512887" cy="1584325"/>
          </a:xfrm>
          <a:prstGeom prst="rect">
            <a:avLst/>
          </a:prstGeom>
          <a:noFill/>
          <a:ln w="152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GB" b="0">
              <a:solidFill>
                <a:srgbClr val="63190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8690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8" grpId="0" animBg="1"/>
      <p:bldP spid="40" grpId="0" animBg="1"/>
      <p:bldP spid="39" grpId="0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Selective Sums</a:t>
            </a:r>
          </a:p>
        </p:txBody>
      </p:sp>
      <p:sp>
        <p:nvSpPr>
          <p:cNvPr id="38" name="Content Placeholder 37"/>
          <p:cNvSpPr>
            <a:spLocks noGrp="1"/>
          </p:cNvSpPr>
          <p:nvPr>
            <p:ph idx="1"/>
          </p:nvPr>
        </p:nvSpPr>
        <p:spPr>
          <a:xfrm>
            <a:off x="539750" y="1052513"/>
            <a:ext cx="4103688" cy="4752975"/>
          </a:xfrm>
        </p:spPr>
        <p:txBody>
          <a:bodyPr/>
          <a:lstStyle/>
          <a:p>
            <a:pPr>
              <a:defRPr/>
            </a:pPr>
            <a:r>
              <a:rPr lang="en-GB"/>
              <a:t>Add up any 4 entries, one taken from each row and each column.</a:t>
            </a:r>
          </a:p>
          <a:p>
            <a:pPr>
              <a:defRPr/>
            </a:pPr>
            <a:r>
              <a:rPr lang="en-GB"/>
              <a:t>Is the answer always the same?</a:t>
            </a:r>
          </a:p>
          <a:p>
            <a:pPr>
              <a:defRPr/>
            </a:pPr>
            <a:r>
              <a:rPr lang="en-GB"/>
              <a:t>Why?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716016" y="616175"/>
            <a:ext cx="4104456" cy="4122831"/>
            <a:chOff x="0" y="0"/>
            <a:chExt cx="2127965" cy="2138015"/>
          </a:xfrm>
          <a:solidFill>
            <a:srgbClr val="FFFF00"/>
          </a:solidFill>
        </p:grpSpPr>
        <p:sp>
          <p:nvSpPr>
            <p:cNvPr id="5" name="Rectangle 4"/>
            <p:cNvSpPr/>
            <p:nvPr/>
          </p:nvSpPr>
          <p:spPr>
            <a:xfrm>
              <a:off x="1073" y="2475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061531" y="2475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534827" y="2475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1774" y="537729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1062232" y="537729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5528" y="537729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475" y="1072983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062933" y="1072983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536229" y="1072983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pic>
          <p:nvPicPr>
            <p:cNvPr id="14" name="Picture 13"/>
            <p:cNvPicPr/>
            <p:nvPr/>
          </p:nvPicPr>
          <p:blipFill>
            <a:blip r:embed="rId2"/>
            <a:stretch>
              <a:fillRect/>
            </a:stretch>
          </p:blipFill>
          <p:spPr>
            <a:xfrm>
              <a:off x="172101" y="5553"/>
              <a:ext cx="186492" cy="481770"/>
            </a:xfrm>
            <a:prstGeom prst="rect">
              <a:avLst/>
            </a:prstGeom>
            <a:grpFill/>
          </p:spPr>
        </p:pic>
        <p:pic>
          <p:nvPicPr>
            <p:cNvPr id="15" name="Picture 14"/>
            <p:cNvPicPr/>
            <p:nvPr/>
          </p:nvPicPr>
          <p:blipFill>
            <a:blip r:embed="rId3"/>
            <a:stretch>
              <a:fillRect/>
            </a:stretch>
          </p:blipFill>
          <p:spPr>
            <a:xfrm>
              <a:off x="697281" y="8493"/>
              <a:ext cx="171450" cy="482600"/>
            </a:xfrm>
            <a:prstGeom prst="rect">
              <a:avLst/>
            </a:prstGeom>
            <a:grpFill/>
          </p:spPr>
        </p:pic>
        <p:pic>
          <p:nvPicPr>
            <p:cNvPr id="16" name="Picture 15"/>
            <p:cNvPicPr/>
            <p:nvPr/>
          </p:nvPicPr>
          <p:blipFill>
            <a:blip r:embed="rId4"/>
            <a:stretch>
              <a:fillRect/>
            </a:stretch>
          </p:blipFill>
          <p:spPr>
            <a:xfrm>
              <a:off x="1208456" y="13256"/>
              <a:ext cx="185737" cy="481012"/>
            </a:xfrm>
            <a:prstGeom prst="rect">
              <a:avLst/>
            </a:prstGeom>
            <a:grpFill/>
          </p:spPr>
        </p:pic>
        <p:pic>
          <p:nvPicPr>
            <p:cNvPr id="17" name="Picture 16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38481" y="548243"/>
              <a:ext cx="263525" cy="481013"/>
            </a:xfrm>
            <a:prstGeom prst="rect">
              <a:avLst/>
            </a:prstGeom>
            <a:grpFill/>
          </p:spPr>
        </p:pic>
        <p:pic>
          <p:nvPicPr>
            <p:cNvPr id="18" name="Picture 17"/>
            <p:cNvPicPr/>
            <p:nvPr/>
          </p:nvPicPr>
          <p:blipFill>
            <a:blip r:embed="rId6"/>
            <a:stretch>
              <a:fillRect/>
            </a:stretch>
          </p:blipFill>
          <p:spPr>
            <a:xfrm>
              <a:off x="648068" y="551418"/>
              <a:ext cx="279400" cy="482600"/>
            </a:xfrm>
            <a:prstGeom prst="rect">
              <a:avLst/>
            </a:prstGeom>
            <a:grpFill/>
          </p:spPr>
        </p:pic>
        <p:pic>
          <p:nvPicPr>
            <p:cNvPr id="19" name="Picture 18"/>
            <p:cNvPicPr/>
            <p:nvPr/>
          </p:nvPicPr>
          <p:blipFill>
            <a:blip r:embed="rId7"/>
            <a:stretch>
              <a:fillRect/>
            </a:stretch>
          </p:blipFill>
          <p:spPr>
            <a:xfrm>
              <a:off x="1211645" y="555252"/>
              <a:ext cx="186492" cy="481770"/>
            </a:xfrm>
            <a:prstGeom prst="rect">
              <a:avLst/>
            </a:prstGeom>
            <a:grpFill/>
          </p:spPr>
        </p:pic>
        <p:pic>
          <p:nvPicPr>
            <p:cNvPr id="20" name="Picture 19"/>
            <p:cNvPicPr/>
            <p:nvPr/>
          </p:nvPicPr>
          <p:blipFill>
            <a:blip r:embed="rId8"/>
            <a:stretch>
              <a:fillRect/>
            </a:stretch>
          </p:blipFill>
          <p:spPr>
            <a:xfrm>
              <a:off x="179541" y="1090923"/>
              <a:ext cx="186492" cy="481770"/>
            </a:xfrm>
            <a:prstGeom prst="rect">
              <a:avLst/>
            </a:prstGeom>
            <a:grpFill/>
          </p:spPr>
        </p:pic>
        <p:pic>
          <p:nvPicPr>
            <p:cNvPr id="21" name="Picture 20"/>
            <p:cNvPicPr/>
            <p:nvPr/>
          </p:nvPicPr>
          <p:blipFill>
            <a:blip r:embed="rId9"/>
            <a:stretch>
              <a:fillRect/>
            </a:stretch>
          </p:blipFill>
          <p:spPr>
            <a:xfrm>
              <a:off x="697453" y="1094430"/>
              <a:ext cx="186492" cy="481770"/>
            </a:xfrm>
            <a:prstGeom prst="rect">
              <a:avLst/>
            </a:prstGeom>
            <a:grpFill/>
          </p:spPr>
        </p:pic>
        <p:pic>
          <p:nvPicPr>
            <p:cNvPr id="22" name="Picture 21"/>
            <p:cNvPicPr/>
            <p:nvPr/>
          </p:nvPicPr>
          <p:blipFill>
            <a:blip r:embed="rId10"/>
            <a:stretch>
              <a:fillRect/>
            </a:stretch>
          </p:blipFill>
          <p:spPr>
            <a:xfrm>
              <a:off x="1215365" y="1097937"/>
              <a:ext cx="186492" cy="481770"/>
            </a:xfrm>
            <a:prstGeom prst="rect">
              <a:avLst/>
            </a:prstGeom>
            <a:grpFill/>
          </p:spPr>
        </p:pic>
        <p:sp>
          <p:nvSpPr>
            <p:cNvPr id="23" name="Rectangle 22"/>
            <p:cNvSpPr/>
            <p:nvPr/>
          </p:nvSpPr>
          <p:spPr>
            <a:xfrm>
              <a:off x="1591826" y="0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592527" y="535254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593228" y="107050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0" y="160327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1072848" y="160327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33754" y="1603278"/>
              <a:ext cx="534737" cy="534737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pic>
          <p:nvPicPr>
            <p:cNvPr id="29" name="Picture 28"/>
            <p:cNvPicPr/>
            <p:nvPr/>
          </p:nvPicPr>
          <p:blipFill>
            <a:blip r:embed="rId11"/>
            <a:stretch>
              <a:fillRect/>
            </a:stretch>
          </p:blipFill>
          <p:spPr>
            <a:xfrm>
              <a:off x="138636" y="1621393"/>
              <a:ext cx="265112" cy="481013"/>
            </a:xfrm>
            <a:prstGeom prst="rect">
              <a:avLst/>
            </a:prstGeom>
            <a:grpFill/>
          </p:spPr>
        </p:pic>
        <p:pic>
          <p:nvPicPr>
            <p:cNvPr id="30" name="Picture 29"/>
            <p:cNvPicPr/>
            <p:nvPr/>
          </p:nvPicPr>
          <p:blipFill>
            <a:blip r:embed="rId12"/>
            <a:stretch>
              <a:fillRect/>
            </a:stretch>
          </p:blipFill>
          <p:spPr>
            <a:xfrm>
              <a:off x="648223" y="1624568"/>
              <a:ext cx="280988" cy="482600"/>
            </a:xfrm>
            <a:prstGeom prst="rect">
              <a:avLst/>
            </a:prstGeom>
            <a:grpFill/>
          </p:spPr>
        </p:pic>
        <p:pic>
          <p:nvPicPr>
            <p:cNvPr id="31" name="Picture 30"/>
            <p:cNvPicPr/>
            <p:nvPr/>
          </p:nvPicPr>
          <p:blipFill>
            <a:blip r:embed="rId13"/>
            <a:stretch>
              <a:fillRect/>
            </a:stretch>
          </p:blipFill>
          <p:spPr>
            <a:xfrm>
              <a:off x="1212890" y="1628232"/>
              <a:ext cx="186492" cy="481770"/>
            </a:xfrm>
            <a:prstGeom prst="rect">
              <a:avLst/>
            </a:prstGeom>
            <a:grpFill/>
          </p:spPr>
        </p:pic>
        <p:sp>
          <p:nvSpPr>
            <p:cNvPr id="32" name="Rectangle 31"/>
            <p:cNvSpPr/>
            <p:nvPr/>
          </p:nvSpPr>
          <p:spPr>
            <a:xfrm>
              <a:off x="1590753" y="1600802"/>
              <a:ext cx="534737" cy="534738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just">
                <a:spcBef>
                  <a:spcPts val="600"/>
                </a:spcBef>
                <a:spcAft>
                  <a:spcPts val="600"/>
                </a:spcAft>
                <a:defRPr/>
              </a:pPr>
              <a:r>
                <a:rPr lang="en-GB" sz="1100">
                  <a:latin typeface="Palatino"/>
                  <a:ea typeface="Times New Roman"/>
                  <a:cs typeface="Times New Roman"/>
                </a:rPr>
                <a:t> </a:t>
              </a:r>
            </a:p>
          </p:txBody>
        </p:sp>
        <p:pic>
          <p:nvPicPr>
            <p:cNvPr id="33" name="Picture 32"/>
            <p:cNvPicPr/>
            <p:nvPr/>
          </p:nvPicPr>
          <p:blipFill>
            <a:blip r:embed="rId14"/>
            <a:stretch>
              <a:fillRect/>
            </a:stretch>
          </p:blipFill>
          <p:spPr>
            <a:xfrm>
              <a:off x="1757731" y="3731"/>
              <a:ext cx="185737" cy="481012"/>
            </a:xfrm>
            <a:prstGeom prst="rect">
              <a:avLst/>
            </a:prstGeom>
            <a:grpFill/>
          </p:spPr>
        </p:pic>
        <p:pic>
          <p:nvPicPr>
            <p:cNvPr id="34" name="Picture 33"/>
            <p:cNvPicPr/>
            <p:nvPr/>
          </p:nvPicPr>
          <p:blipFill>
            <a:blip r:embed="rId15"/>
            <a:stretch>
              <a:fillRect/>
            </a:stretch>
          </p:blipFill>
          <p:spPr>
            <a:xfrm>
              <a:off x="1760533" y="546161"/>
              <a:ext cx="186492" cy="481770"/>
            </a:xfrm>
            <a:prstGeom prst="rect">
              <a:avLst/>
            </a:prstGeom>
            <a:grpFill/>
          </p:spPr>
        </p:pic>
        <p:pic>
          <p:nvPicPr>
            <p:cNvPr id="35" name="Picture 34"/>
            <p:cNvPicPr/>
            <p:nvPr/>
          </p:nvPicPr>
          <p:blipFill>
            <a:blip r:embed="rId16"/>
            <a:stretch>
              <a:fillRect/>
            </a:stretch>
          </p:blipFill>
          <p:spPr>
            <a:xfrm>
              <a:off x="1764253" y="1088846"/>
              <a:ext cx="186492" cy="481770"/>
            </a:xfrm>
            <a:prstGeom prst="rect">
              <a:avLst/>
            </a:prstGeom>
            <a:grpFill/>
          </p:spPr>
        </p:pic>
        <p:pic>
          <p:nvPicPr>
            <p:cNvPr id="36" name="Picture 35"/>
            <p:cNvPicPr/>
            <p:nvPr/>
          </p:nvPicPr>
          <p:blipFill>
            <a:blip r:embed="rId17"/>
            <a:stretch>
              <a:fillRect/>
            </a:stretch>
          </p:blipFill>
          <p:spPr>
            <a:xfrm>
              <a:off x="1768998" y="1619806"/>
              <a:ext cx="171450" cy="481012"/>
            </a:xfrm>
            <a:prstGeom prst="rect">
              <a:avLst/>
            </a:prstGeom>
            <a:grpFill/>
          </p:spPr>
        </p:pic>
      </p:grpSp>
    </p:spTree>
    <p:extLst>
      <p:ext uri="{BB962C8B-B14F-4D97-AF65-F5344CB8AC3E}">
        <p14:creationId xmlns:p14="http://schemas.microsoft.com/office/powerpoint/2010/main" val="809559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Yellow on Blue">
  <a:themeElements>
    <a:clrScheme name="Custom 1">
      <a:dk1>
        <a:srgbClr val="FFFF99"/>
      </a:dk1>
      <a:lt1>
        <a:srgbClr val="6699FF"/>
      </a:lt1>
      <a:dk2>
        <a:srgbClr val="993300"/>
      </a:dk2>
      <a:lt2>
        <a:srgbClr val="FFFF00"/>
      </a:lt2>
      <a:accent1>
        <a:srgbClr val="F57B49"/>
      </a:accent1>
      <a:accent2>
        <a:srgbClr val="FF00FF"/>
      </a:accent2>
      <a:accent3>
        <a:srgbClr val="AAAAFF"/>
      </a:accent3>
      <a:accent4>
        <a:srgbClr val="DADADA"/>
      </a:accent4>
      <a:accent5>
        <a:srgbClr val="F9BFB1"/>
      </a:accent5>
      <a:accent6>
        <a:srgbClr val="E700E7"/>
      </a:accent6>
      <a:hlink>
        <a:srgbClr val="FF0000"/>
      </a:hlink>
      <a:folHlink>
        <a:srgbClr val="919191"/>
      </a:folHlink>
    </a:clrScheme>
    <a:fontScheme name="Yellow on Blue">
      <a:majorFont>
        <a:latin typeface="Chalkboard"/>
        <a:ea typeface=""/>
        <a:cs typeface=""/>
      </a:majorFont>
      <a:minorFont>
        <a:latin typeface="Chalkboa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Yellow on Blu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Yellow on Blu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ellow on Blu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444229"/>
      </a:dk1>
      <a:lt1>
        <a:srgbClr val="BBBDD6"/>
      </a:lt1>
      <a:dk2>
        <a:srgbClr val="000000"/>
      </a:dk2>
      <a:lt2>
        <a:srgbClr val="A46527"/>
      </a:lt2>
      <a:accent1>
        <a:srgbClr val="FF7C00"/>
      </a:accent1>
      <a:accent2>
        <a:srgbClr val="333399"/>
      </a:accent2>
      <a:accent3>
        <a:srgbClr val="DADBE8"/>
      </a:accent3>
      <a:accent4>
        <a:srgbClr val="393721"/>
      </a:accent4>
      <a:accent5>
        <a:srgbClr val="FFBFAA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Chalkboard"/>
        <a:ea typeface="ヒラギノ角ゴ Pro W3"/>
        <a:cs typeface="ヒラギノ角ゴ Pro W3"/>
      </a:majorFont>
      <a:minorFont>
        <a:latin typeface="Chalkboard"/>
        <a:ea typeface="ヒラギノ角ゴ Pro W3"/>
        <a:cs typeface="ヒラギノ角ゴ Pro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halkboard" pitchFamily="-111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MaxiMac:Applications:Microsoft Office X:Templates:JHM Templates:Yellow on Blue.pot</Template>
  <TotalTime>8455</TotalTime>
  <Words>1826</Words>
  <Application>Microsoft Macintosh PowerPoint</Application>
  <PresentationFormat>On-screen Show (4:3)</PresentationFormat>
  <Paragraphs>489</Paragraphs>
  <Slides>37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Yellow on Blue</vt:lpstr>
      <vt:lpstr>Title &amp; Bullets</vt:lpstr>
      <vt:lpstr>Blank Presentation</vt:lpstr>
      <vt:lpstr>Equation</vt:lpstr>
      <vt:lpstr>A Lesson Without  the Opportunity for Learners to Generalise …is NOT a Mathematics lesson!</vt:lpstr>
      <vt:lpstr>Conjectures</vt:lpstr>
      <vt:lpstr>Tasks</vt:lpstr>
      <vt:lpstr>What’s The Difference?</vt:lpstr>
      <vt:lpstr>Composite Doing &amp; Undoing</vt:lpstr>
      <vt:lpstr>Selective Sums</vt:lpstr>
      <vt:lpstr>Selective Sums</vt:lpstr>
      <vt:lpstr>Selective Sums</vt:lpstr>
      <vt:lpstr>Selective Sums</vt:lpstr>
      <vt:lpstr>Two Numbers</vt:lpstr>
      <vt:lpstr>Working with Differences</vt:lpstr>
      <vt:lpstr>Understanding Division</vt:lpstr>
      <vt:lpstr>Find the error!</vt:lpstr>
      <vt:lpstr>Working with Patterns</vt:lpstr>
      <vt:lpstr>Substitution Pattern Spotting</vt:lpstr>
      <vt:lpstr>Gasket Sequences</vt:lpstr>
      <vt:lpstr>Two + Two</vt:lpstr>
      <vt:lpstr>With and Across the Grain</vt:lpstr>
      <vt:lpstr>Extending &amp; Varying</vt:lpstr>
      <vt:lpstr>Four Numbers</vt:lpstr>
      <vt:lpstr>Adding Consecutives</vt:lpstr>
      <vt:lpstr>Differing Sums of Products</vt:lpstr>
      <vt:lpstr>Differing Sums &amp; Products</vt:lpstr>
      <vt:lpstr>More or Less grids</vt:lpstr>
      <vt:lpstr>Put your hand up when you can see …</vt:lpstr>
      <vt:lpstr>Put your hand up when you can see …</vt:lpstr>
      <vt:lpstr>Why is two-thirds of three-quarters of something the same as three-quarters of two-thirds of the same thing?</vt:lpstr>
      <vt:lpstr>Two Journeys</vt:lpstr>
      <vt:lpstr>Named Ratios</vt:lpstr>
      <vt:lpstr>Counting Out</vt:lpstr>
      <vt:lpstr>Pre-Counting</vt:lpstr>
      <vt:lpstr>Arithmetic of Exchange</vt:lpstr>
      <vt:lpstr>Exchange</vt:lpstr>
      <vt:lpstr>More Exchange</vt:lpstr>
      <vt:lpstr>Maslanka’s Monkey</vt:lpstr>
      <vt:lpstr>Outer &amp; Inner Tasks</vt:lpstr>
      <vt:lpstr>Follow Up</vt:lpstr>
    </vt:vector>
  </TitlesOfParts>
  <Company>CME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Mason</dc:creator>
  <cp:lastModifiedBy>Mason</cp:lastModifiedBy>
  <cp:revision>334</cp:revision>
  <dcterms:created xsi:type="dcterms:W3CDTF">2009-05-15T05:15:20Z</dcterms:created>
  <dcterms:modified xsi:type="dcterms:W3CDTF">2012-11-28T09:00:43Z</dcterms:modified>
</cp:coreProperties>
</file>