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29"/>
  </p:notesMasterIdLst>
  <p:handoutMasterIdLst>
    <p:handoutMasterId r:id="rId30"/>
  </p:handoutMasterIdLst>
  <p:sldIdLst>
    <p:sldId id="336" r:id="rId4"/>
    <p:sldId id="369" r:id="rId5"/>
    <p:sldId id="370" r:id="rId6"/>
    <p:sldId id="392" r:id="rId7"/>
    <p:sldId id="391" r:id="rId8"/>
    <p:sldId id="390" r:id="rId9"/>
    <p:sldId id="389" r:id="rId10"/>
    <p:sldId id="383" r:id="rId11"/>
    <p:sldId id="387" r:id="rId12"/>
    <p:sldId id="384" r:id="rId13"/>
    <p:sldId id="393" r:id="rId14"/>
    <p:sldId id="394" r:id="rId15"/>
    <p:sldId id="397" r:id="rId16"/>
    <p:sldId id="398" r:id="rId17"/>
    <p:sldId id="399" r:id="rId18"/>
    <p:sldId id="349" r:id="rId19"/>
    <p:sldId id="359" r:id="rId20"/>
    <p:sldId id="379" r:id="rId21"/>
    <p:sldId id="380" r:id="rId22"/>
    <p:sldId id="377" r:id="rId23"/>
    <p:sldId id="378" r:id="rId24"/>
    <p:sldId id="345" r:id="rId25"/>
    <p:sldId id="382" r:id="rId26"/>
    <p:sldId id="395" r:id="rId27"/>
    <p:sldId id="396" r:id="rId28"/>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FFFFFF"/>
    <a:srgbClr val="666666"/>
    <a:srgbClr val="8E8E8E"/>
    <a:srgbClr val="999999"/>
    <a:srgbClr val="51FF1F"/>
    <a:srgbClr val="FFF2C0"/>
    <a:srgbClr val="FF8000"/>
    <a:srgbClr val="000000"/>
    <a:srgbClr val="CCFF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1" autoAdjust="0"/>
    <p:restoredTop sz="94660"/>
  </p:normalViewPr>
  <p:slideViewPr>
    <p:cSldViewPr>
      <p:cViewPr varScale="1">
        <p:scale>
          <a:sx n="76" d="100"/>
          <a:sy n="76" d="100"/>
        </p:scale>
        <p:origin x="-9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66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26.emf"/><Relationship Id="rId12" Type="http://schemas.openxmlformats.org/officeDocument/2006/relationships/image" Target="../media/image27.emf"/><Relationship Id="rId13" Type="http://schemas.openxmlformats.org/officeDocument/2006/relationships/image" Target="../media/image28.emf"/><Relationship Id="rId14" Type="http://schemas.openxmlformats.org/officeDocument/2006/relationships/image" Target="../media/image29.emf"/><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1" Type="http://schemas.openxmlformats.org/officeDocument/2006/relationships/image" Target="../media/image43.emf"/><Relationship Id="rId2"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13/11/2012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a:ln/>
        </p:spPr>
      </p:sp>
      <p:sp>
        <p:nvSpPr>
          <p:cNvPr id="286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MS PGothic" charset="0"/>
            </a:endParaRPr>
          </a:p>
        </p:txBody>
      </p:sp>
      <p:sp>
        <p:nvSpPr>
          <p:cNvPr id="286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fld id="{E69EDA3A-0255-BD4D-9FB9-FCBECA08F9AF}" type="slidenum">
              <a:rPr lang="en-US" altLang="ko-KR" sz="1200" b="0">
                <a:latin typeface="Lucida Grande" charset="0"/>
              </a:rPr>
              <a:pPr/>
              <a:t>2</a:t>
            </a:fld>
            <a:endParaRPr lang="en-US" altLang="ko-KR" sz="1200" b="0">
              <a:latin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Lucida Grande" charset="0"/>
                <a:ea typeface="ＭＳ Ｐゴシック" charset="0"/>
                <a:cs typeface="ＭＳ Ｐゴシック" charset="0"/>
              </a:defRPr>
            </a:lvl1pPr>
            <a:lvl2pPr marL="37931725" indent="-37474525">
              <a:defRPr sz="2800" b="1">
                <a:solidFill>
                  <a:schemeClr val="tx1"/>
                </a:solidFill>
                <a:latin typeface="Lucida Grande" charset="0"/>
                <a:ea typeface="ＭＳ Ｐゴシック" charset="0"/>
              </a:defRPr>
            </a:lvl2pPr>
            <a:lvl3pPr>
              <a:defRPr sz="2800" b="1">
                <a:solidFill>
                  <a:schemeClr val="tx1"/>
                </a:solidFill>
                <a:latin typeface="Lucida Grande" charset="0"/>
                <a:ea typeface="ＭＳ Ｐゴシック" charset="0"/>
              </a:defRPr>
            </a:lvl3pPr>
            <a:lvl4pPr>
              <a:defRPr sz="2800" b="1">
                <a:solidFill>
                  <a:schemeClr val="tx1"/>
                </a:solidFill>
                <a:latin typeface="Lucida Grande" charset="0"/>
                <a:ea typeface="ＭＳ Ｐゴシック" charset="0"/>
              </a:defRPr>
            </a:lvl4pPr>
            <a:lvl5pPr>
              <a:defRPr sz="2800" b="1">
                <a:solidFill>
                  <a:schemeClr val="tx1"/>
                </a:solidFill>
                <a:latin typeface="Lucida Grande" charset="0"/>
                <a:ea typeface="ＭＳ Ｐゴシック" charset="0"/>
              </a:defRPr>
            </a:lvl5pPr>
            <a:lvl6pPr marL="457200" eaLnBrk="0" fontAlgn="base" hangingPunct="0">
              <a:spcBef>
                <a:spcPct val="0"/>
              </a:spcBef>
              <a:spcAft>
                <a:spcPct val="0"/>
              </a:spcAft>
              <a:defRPr sz="2800" b="1">
                <a:solidFill>
                  <a:schemeClr val="tx1"/>
                </a:solidFill>
                <a:latin typeface="Lucida Grande" charset="0"/>
                <a:ea typeface="ＭＳ Ｐゴシック" charset="0"/>
              </a:defRPr>
            </a:lvl6pPr>
            <a:lvl7pPr marL="914400" eaLnBrk="0" fontAlgn="base" hangingPunct="0">
              <a:spcBef>
                <a:spcPct val="0"/>
              </a:spcBef>
              <a:spcAft>
                <a:spcPct val="0"/>
              </a:spcAft>
              <a:defRPr sz="2800" b="1">
                <a:solidFill>
                  <a:schemeClr val="tx1"/>
                </a:solidFill>
                <a:latin typeface="Lucida Grande" charset="0"/>
                <a:ea typeface="ＭＳ Ｐゴシック" charset="0"/>
              </a:defRPr>
            </a:lvl7pPr>
            <a:lvl8pPr marL="1371600" eaLnBrk="0" fontAlgn="base" hangingPunct="0">
              <a:spcBef>
                <a:spcPct val="0"/>
              </a:spcBef>
              <a:spcAft>
                <a:spcPct val="0"/>
              </a:spcAft>
              <a:defRPr sz="2800" b="1">
                <a:solidFill>
                  <a:schemeClr val="tx1"/>
                </a:solidFill>
                <a:latin typeface="Lucida Grande" charset="0"/>
                <a:ea typeface="ＭＳ Ｐゴシック" charset="0"/>
              </a:defRPr>
            </a:lvl8pPr>
            <a:lvl9pPr marL="1828800" eaLnBrk="0" fontAlgn="base" hangingPunct="0">
              <a:spcBef>
                <a:spcPct val="0"/>
              </a:spcBef>
              <a:spcAft>
                <a:spcPct val="0"/>
              </a:spcAft>
              <a:defRPr sz="2800" b="1">
                <a:solidFill>
                  <a:schemeClr val="tx1"/>
                </a:solidFill>
                <a:latin typeface="Lucida Grande" charset="0"/>
                <a:ea typeface="ＭＳ Ｐゴシック" charset="0"/>
              </a:defRPr>
            </a:lvl9pPr>
          </a:lstStyle>
          <a:p>
            <a:fld id="{B62D0626-F749-3C4C-976F-8BC4327C63F9}" type="slidenum">
              <a:rPr lang="en-US" sz="1200" b="0"/>
              <a:pPr/>
              <a:t>5</a:t>
            </a:fld>
            <a:endParaRPr lang="en-US" sz="1200" b="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Lucida Grande" charset="0"/>
                <a:ea typeface="ＭＳ Ｐゴシック" charset="0"/>
                <a:cs typeface="ＭＳ Ｐゴシック" charset="0"/>
              </a:defRPr>
            </a:lvl1pPr>
            <a:lvl2pPr marL="37931725" indent="-37474525">
              <a:defRPr sz="2800" b="1">
                <a:solidFill>
                  <a:schemeClr val="tx1"/>
                </a:solidFill>
                <a:latin typeface="Lucida Grande" charset="0"/>
                <a:ea typeface="ＭＳ Ｐゴシック" charset="0"/>
              </a:defRPr>
            </a:lvl2pPr>
            <a:lvl3pPr>
              <a:defRPr sz="2800" b="1">
                <a:solidFill>
                  <a:schemeClr val="tx1"/>
                </a:solidFill>
                <a:latin typeface="Lucida Grande" charset="0"/>
                <a:ea typeface="ＭＳ Ｐゴシック" charset="0"/>
              </a:defRPr>
            </a:lvl3pPr>
            <a:lvl4pPr>
              <a:defRPr sz="2800" b="1">
                <a:solidFill>
                  <a:schemeClr val="tx1"/>
                </a:solidFill>
                <a:latin typeface="Lucida Grande" charset="0"/>
                <a:ea typeface="ＭＳ Ｐゴシック" charset="0"/>
              </a:defRPr>
            </a:lvl4pPr>
            <a:lvl5pPr>
              <a:defRPr sz="2800" b="1">
                <a:solidFill>
                  <a:schemeClr val="tx1"/>
                </a:solidFill>
                <a:latin typeface="Lucida Grande" charset="0"/>
                <a:ea typeface="ＭＳ Ｐゴシック" charset="0"/>
              </a:defRPr>
            </a:lvl5pPr>
            <a:lvl6pPr marL="457200" eaLnBrk="0" fontAlgn="base" hangingPunct="0">
              <a:spcBef>
                <a:spcPct val="0"/>
              </a:spcBef>
              <a:spcAft>
                <a:spcPct val="0"/>
              </a:spcAft>
              <a:defRPr sz="2800" b="1">
                <a:solidFill>
                  <a:schemeClr val="tx1"/>
                </a:solidFill>
                <a:latin typeface="Lucida Grande" charset="0"/>
                <a:ea typeface="ＭＳ Ｐゴシック" charset="0"/>
              </a:defRPr>
            </a:lvl6pPr>
            <a:lvl7pPr marL="914400" eaLnBrk="0" fontAlgn="base" hangingPunct="0">
              <a:spcBef>
                <a:spcPct val="0"/>
              </a:spcBef>
              <a:spcAft>
                <a:spcPct val="0"/>
              </a:spcAft>
              <a:defRPr sz="2800" b="1">
                <a:solidFill>
                  <a:schemeClr val="tx1"/>
                </a:solidFill>
                <a:latin typeface="Lucida Grande" charset="0"/>
                <a:ea typeface="ＭＳ Ｐゴシック" charset="0"/>
              </a:defRPr>
            </a:lvl7pPr>
            <a:lvl8pPr marL="1371600" eaLnBrk="0" fontAlgn="base" hangingPunct="0">
              <a:spcBef>
                <a:spcPct val="0"/>
              </a:spcBef>
              <a:spcAft>
                <a:spcPct val="0"/>
              </a:spcAft>
              <a:defRPr sz="2800" b="1">
                <a:solidFill>
                  <a:schemeClr val="tx1"/>
                </a:solidFill>
                <a:latin typeface="Lucida Grande" charset="0"/>
                <a:ea typeface="ＭＳ Ｐゴシック" charset="0"/>
              </a:defRPr>
            </a:lvl8pPr>
            <a:lvl9pPr marL="1828800" eaLnBrk="0" fontAlgn="base" hangingPunct="0">
              <a:spcBef>
                <a:spcPct val="0"/>
              </a:spcBef>
              <a:spcAft>
                <a:spcPct val="0"/>
              </a:spcAft>
              <a:defRPr sz="2800" b="1">
                <a:solidFill>
                  <a:schemeClr val="tx1"/>
                </a:solidFill>
                <a:latin typeface="Lucida Grande" charset="0"/>
                <a:ea typeface="ＭＳ Ｐゴシック" charset="0"/>
              </a:defRPr>
            </a:lvl9pPr>
          </a:lstStyle>
          <a:p>
            <a:fld id="{4DB6536E-6590-4444-B4B7-08CFAEAA9710}" type="slidenum">
              <a:rPr lang="en-US" sz="1200" b="0"/>
              <a:pPr/>
              <a:t>6</a:t>
            </a:fld>
            <a:endParaRPr lang="en-U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Does the diagram meet the constraints?</a:t>
            </a:r>
          </a:p>
          <a:p>
            <a:r>
              <a:rPr lang="en-GB"/>
              <a:t>What can be changed,</a:t>
            </a:r>
            <a:r>
              <a:rPr lang="en-GB" baseline="0"/>
              <a:t> what choices are there?</a:t>
            </a:r>
          </a:p>
          <a:p>
            <a:r>
              <a:rPr lang="en-GB" baseline="0"/>
              <a:t>What relationships (does it really matter how many times the horse is swapped?)</a:t>
            </a:r>
            <a:endParaRPr lang="en-GB"/>
          </a:p>
        </p:txBody>
      </p:sp>
      <p:sp>
        <p:nvSpPr>
          <p:cNvPr id="4" name="Slide Number Placeholder 3"/>
          <p:cNvSpPr>
            <a:spLocks noGrp="1"/>
          </p:cNvSpPr>
          <p:nvPr>
            <p:ph type="sldNum" sz="quarter" idx="10"/>
          </p:nvPr>
        </p:nvSpPr>
        <p:spPr/>
        <p:txBody>
          <a:bodyPr/>
          <a:lstStyle/>
          <a:p>
            <a:pPr>
              <a:defRPr/>
            </a:pPr>
            <a:fld id="{88CBCA3E-D4D8-2A47-93EE-0085976C36B3}" type="slidenum">
              <a:rPr lang="en-US"/>
              <a:pPr>
                <a:defRPr/>
              </a:pPr>
              <a:t>11</a:t>
            </a:fld>
            <a:endParaRPr lang="en-US"/>
          </a:p>
        </p:txBody>
      </p:sp>
    </p:spTree>
    <p:extLst>
      <p:ext uri="{BB962C8B-B14F-4D97-AF65-F5344CB8AC3E}">
        <p14:creationId xmlns:p14="http://schemas.microsoft.com/office/powerpoint/2010/main" val="31437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fld id="{BD8D73C6-BF06-BE41-B63D-8AA3AA7CAE15}" type="slidenum">
              <a:rPr lang="en-US" altLang="ko-KR" sz="1200" b="0">
                <a:latin typeface="Lucida Grande" charset="0"/>
              </a:rPr>
              <a:pPr/>
              <a:t>12</a:t>
            </a:fld>
            <a:endParaRPr lang="en-US" altLang="ko-KR" sz="1200" b="0">
              <a:latin typeface="Lucida Grande"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ko-KR">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Generalise!</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18</a:t>
            </a:fld>
            <a:endParaRPr lang="en-US"/>
          </a:p>
        </p:txBody>
      </p:sp>
    </p:spTree>
    <p:extLst>
      <p:ext uri="{BB962C8B-B14F-4D97-AF65-F5344CB8AC3E}">
        <p14:creationId xmlns:p14="http://schemas.microsoft.com/office/powerpoint/2010/main" val="190587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Generalise!</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19</a:t>
            </a:fld>
            <a:endParaRPr lang="en-US"/>
          </a:p>
        </p:txBody>
      </p:sp>
    </p:spTree>
    <p:extLst>
      <p:ext uri="{BB962C8B-B14F-4D97-AF65-F5344CB8AC3E}">
        <p14:creationId xmlns:p14="http://schemas.microsoft.com/office/powerpoint/2010/main" val="190587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ea typeface="ＭＳ Ｐゴシック" charset="0"/>
                <a:cs typeface="ＭＳ Ｐゴシック" charset="0"/>
              </a:rPr>
              <a:t>How do you know? </a:t>
            </a:r>
          </a:p>
          <a:p>
            <a:r>
              <a:rPr lang="en-GB">
                <a:ea typeface="ＭＳ Ｐゴシック" charset="0"/>
                <a:cs typeface="ＭＳ Ｐゴシック" charset="0"/>
              </a:rPr>
              <a:t>Generalise!</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34AA0100-3666-BE42-9543-666229E4E378}" type="slidenum">
              <a:rPr lang="en-US" sz="1200" b="0">
                <a:latin typeface="Lucida Grande" charset="0"/>
              </a:rPr>
              <a:pPr/>
              <a:t>22</a:t>
            </a:fld>
            <a:endParaRPr lang="en-US" sz="1200" b="0">
              <a:latin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81873C-8276-E449-9733-905D3995D321}" type="slidenum">
              <a:rPr lang="en-US"/>
              <a:pPr>
                <a:defRPr/>
              </a:pPr>
              <a:t>‹#›</a:t>
            </a:fld>
            <a:endParaRPr lang="en-US"/>
          </a:p>
        </p:txBody>
      </p:sp>
    </p:spTree>
    <p:extLst>
      <p:ext uri="{BB962C8B-B14F-4D97-AF65-F5344CB8AC3E}">
        <p14:creationId xmlns:p14="http://schemas.microsoft.com/office/powerpoint/2010/main" val="21637704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A4A3CEBE-BB09-FF47-976F-58E9EA93EF95}" type="slidenum">
              <a:rPr lang="en-US"/>
              <a:pPr>
                <a:defRPr/>
              </a:pPr>
              <a:t>‹#›</a:t>
            </a:fld>
            <a:endParaRPr lang="en-US"/>
          </a:p>
        </p:txBody>
      </p:sp>
    </p:spTree>
    <p:extLst>
      <p:ext uri="{BB962C8B-B14F-4D97-AF65-F5344CB8AC3E}">
        <p14:creationId xmlns:p14="http://schemas.microsoft.com/office/powerpoint/2010/main" val="39458922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4C7E853A-A83C-3A4B-B9BD-B0175DFF883E}" type="slidenum">
              <a:rPr lang="en-US"/>
              <a:pPr>
                <a:defRPr/>
              </a:pPr>
              <a:t>‹#›</a:t>
            </a:fld>
            <a:endParaRPr lang="en-US"/>
          </a:p>
        </p:txBody>
      </p:sp>
    </p:spTree>
    <p:extLst>
      <p:ext uri="{BB962C8B-B14F-4D97-AF65-F5344CB8AC3E}">
        <p14:creationId xmlns:p14="http://schemas.microsoft.com/office/powerpoint/2010/main" val="19033842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Box 4"/>
          <p:cNvSpPr txBox="1">
            <a:spLocks noGrp="1" noChangeArrowheads="1"/>
          </p:cNvSpPr>
          <p:nvPr>
            <p:ph type="sldNum" sz="quarter" idx="10"/>
          </p:nvPr>
        </p:nvSpPr>
        <p:spPr>
          <a:ln/>
        </p:spPr>
        <p:txBody>
          <a:bodyPr/>
          <a:lstStyle>
            <a:lvl1pPr>
              <a:defRPr/>
            </a:lvl1pPr>
          </a:lstStyle>
          <a:p>
            <a:pPr>
              <a:defRPr/>
            </a:pPr>
            <a:fld id="{123E941A-E36A-9545-AB27-523028EFB6ED}" type="slidenum">
              <a:rPr lang="en-US"/>
              <a:pPr>
                <a:defRPr/>
              </a:pPr>
              <a:t>‹#›</a:t>
            </a:fld>
            <a:endParaRPr lang="en-US"/>
          </a:p>
        </p:txBody>
      </p:sp>
    </p:spTree>
    <p:extLst>
      <p:ext uri="{BB962C8B-B14F-4D97-AF65-F5344CB8AC3E}">
        <p14:creationId xmlns:p14="http://schemas.microsoft.com/office/powerpoint/2010/main" val="340151284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Text Box 4"/>
          <p:cNvSpPr txBox="1">
            <a:spLocks noGrp="1" noChangeArrowheads="1"/>
          </p:cNvSpPr>
          <p:nvPr>
            <p:ph type="sldNum" sz="quarter" idx="10"/>
          </p:nvPr>
        </p:nvSpPr>
        <p:spPr>
          <a:ln/>
        </p:spPr>
        <p:txBody>
          <a:bodyPr/>
          <a:lstStyle>
            <a:lvl1pPr>
              <a:defRPr/>
            </a:lvl1pPr>
          </a:lstStyle>
          <a:p>
            <a:pPr>
              <a:defRPr/>
            </a:pPr>
            <a:fld id="{F3B41067-1855-014B-96A8-DA7D0568624B}" type="slidenum">
              <a:rPr lang="en-US"/>
              <a:pPr>
                <a:defRPr/>
              </a:pPr>
              <a:t>‹#›</a:t>
            </a:fld>
            <a:endParaRPr lang="en-US"/>
          </a:p>
        </p:txBody>
      </p:sp>
    </p:spTree>
    <p:extLst>
      <p:ext uri="{BB962C8B-B14F-4D97-AF65-F5344CB8AC3E}">
        <p14:creationId xmlns:p14="http://schemas.microsoft.com/office/powerpoint/2010/main" val="9264213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Text Box 4"/>
          <p:cNvSpPr txBox="1">
            <a:spLocks noGrp="1" noChangeArrowheads="1"/>
          </p:cNvSpPr>
          <p:nvPr>
            <p:ph type="sldNum" sz="quarter" idx="10"/>
          </p:nvPr>
        </p:nvSpPr>
        <p:spPr>
          <a:ln/>
        </p:spPr>
        <p:txBody>
          <a:bodyPr/>
          <a:lstStyle>
            <a:lvl1pPr>
              <a:defRPr/>
            </a:lvl1pPr>
          </a:lstStyle>
          <a:p>
            <a:pPr>
              <a:defRPr/>
            </a:pPr>
            <a:fld id="{765B661D-C418-414D-A709-C47B17498711}" type="slidenum">
              <a:rPr lang="en-US"/>
              <a:pPr>
                <a:defRPr/>
              </a:pPr>
              <a:t>‹#›</a:t>
            </a:fld>
            <a:endParaRPr lang="en-US"/>
          </a:p>
        </p:txBody>
      </p:sp>
    </p:spTree>
    <p:extLst>
      <p:ext uri="{BB962C8B-B14F-4D97-AF65-F5344CB8AC3E}">
        <p14:creationId xmlns:p14="http://schemas.microsoft.com/office/powerpoint/2010/main" val="3494518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FA53DA9F-FC11-0346-B46B-99C4D4ADA3FA}" type="slidenum">
              <a:rPr lang="en-US"/>
              <a:pPr>
                <a:defRPr/>
              </a:pPr>
              <a:t>‹#›</a:t>
            </a:fld>
            <a:endParaRPr lang="en-US"/>
          </a:p>
        </p:txBody>
      </p:sp>
    </p:spTree>
    <p:extLst>
      <p:ext uri="{BB962C8B-B14F-4D97-AF65-F5344CB8AC3E}">
        <p14:creationId xmlns:p14="http://schemas.microsoft.com/office/powerpoint/2010/main" val="28199455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8C45D6CA-AA83-214C-8B87-02FEE1D522B6}" type="slidenum">
              <a:rPr lang="en-US"/>
              <a:pPr>
                <a:defRPr/>
              </a:pPr>
              <a:t>‹#›</a:t>
            </a:fld>
            <a:endParaRPr lang="en-US"/>
          </a:p>
        </p:txBody>
      </p:sp>
    </p:spTree>
    <p:extLst>
      <p:ext uri="{BB962C8B-B14F-4D97-AF65-F5344CB8AC3E}">
        <p14:creationId xmlns:p14="http://schemas.microsoft.com/office/powerpoint/2010/main" val="20522541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Chalkboard" pitchFamily="-111"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9EFA7021-EC8E-6A47-AB51-F5F6BA5D744A}" type="slidenum">
              <a:rPr lang="en-US"/>
              <a:pPr>
                <a:defRPr/>
              </a:pPr>
              <a:t>‹#›</a:t>
            </a:fld>
            <a:endParaRPr lang="en-US"/>
          </a:p>
        </p:txBody>
      </p:sp>
    </p:spTree>
    <p:extLst>
      <p:ext uri="{BB962C8B-B14F-4D97-AF65-F5344CB8AC3E}">
        <p14:creationId xmlns:p14="http://schemas.microsoft.com/office/powerpoint/2010/main" val="57504430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4C98BB-B838-7A4D-9242-708A09D67F66}" type="slidenum">
              <a:rPr lang="en-US"/>
              <a:pPr>
                <a:defRPr/>
              </a:pPr>
              <a:t>‹#›</a:t>
            </a:fld>
            <a:endParaRPr lang="en-US"/>
          </a:p>
        </p:txBody>
      </p:sp>
    </p:spTree>
    <p:extLst>
      <p:ext uri="{BB962C8B-B14F-4D97-AF65-F5344CB8AC3E}">
        <p14:creationId xmlns:p14="http://schemas.microsoft.com/office/powerpoint/2010/main" val="138410428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05C8A354-DBA1-1A43-AFD3-900AA1A89573}" type="slidenum">
              <a:rPr lang="en-US"/>
              <a:pPr>
                <a:defRPr/>
              </a:pPr>
              <a:t>‹#›</a:t>
            </a:fld>
            <a:endParaRPr lang="en-US"/>
          </a:p>
        </p:txBody>
      </p:sp>
    </p:spTree>
    <p:extLst>
      <p:ext uri="{BB962C8B-B14F-4D97-AF65-F5344CB8AC3E}">
        <p14:creationId xmlns:p14="http://schemas.microsoft.com/office/powerpoint/2010/main" val="254361015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D2DC9C9-3A70-9C45-8395-5050EA22361D}" type="slidenum">
              <a:rPr lang="en-US"/>
              <a:pPr>
                <a:defRPr/>
              </a:pPr>
              <a:t>‹#›</a:t>
            </a:fld>
            <a:endParaRPr lang="en-US"/>
          </a:p>
        </p:txBody>
      </p:sp>
    </p:spTree>
    <p:extLst>
      <p:ext uri="{BB962C8B-B14F-4D97-AF65-F5344CB8AC3E}">
        <p14:creationId xmlns:p14="http://schemas.microsoft.com/office/powerpoint/2010/main" val="288183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C1D1D25-E0D1-E74C-BB85-8721036A4BC1}" type="slidenum">
              <a:rPr lang="en-US"/>
              <a:pPr>
                <a:defRPr/>
              </a:pPr>
              <a:t>‹#›</a:t>
            </a:fld>
            <a:endParaRPr lang="en-US"/>
          </a:p>
        </p:txBody>
      </p:sp>
    </p:spTree>
    <p:extLst>
      <p:ext uri="{BB962C8B-B14F-4D97-AF65-F5344CB8AC3E}">
        <p14:creationId xmlns:p14="http://schemas.microsoft.com/office/powerpoint/2010/main" val="2190021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EB9001D-2FE4-5243-99A1-1B469F76BFB8}" type="slidenum">
              <a:rPr lang="en-US"/>
              <a:pPr>
                <a:defRPr/>
              </a:pPr>
              <a:t>‹#›</a:t>
            </a:fld>
            <a:endParaRPr lang="en-US"/>
          </a:p>
        </p:txBody>
      </p:sp>
    </p:spTree>
    <p:extLst>
      <p:ext uri="{BB962C8B-B14F-4D97-AF65-F5344CB8AC3E}">
        <p14:creationId xmlns:p14="http://schemas.microsoft.com/office/powerpoint/2010/main" val="371712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76444C5-5C26-4241-8CDE-74AAD7DB01BD}" type="slidenum">
              <a:rPr lang="en-US"/>
              <a:pPr>
                <a:defRPr/>
              </a:pPr>
              <a:t>‹#›</a:t>
            </a:fld>
            <a:endParaRPr lang="en-US"/>
          </a:p>
        </p:txBody>
      </p:sp>
    </p:spTree>
    <p:extLst>
      <p:ext uri="{BB962C8B-B14F-4D97-AF65-F5344CB8AC3E}">
        <p14:creationId xmlns:p14="http://schemas.microsoft.com/office/powerpoint/2010/main" val="236586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52E9DEB5-E6EF-8C42-A07C-852754A27EFF}" type="slidenum">
              <a:rPr lang="en-US"/>
              <a:pPr>
                <a:defRPr/>
              </a:pPr>
              <a:t>‹#›</a:t>
            </a:fld>
            <a:endParaRPr lang="en-US"/>
          </a:p>
        </p:txBody>
      </p:sp>
    </p:spTree>
    <p:extLst>
      <p:ext uri="{BB962C8B-B14F-4D97-AF65-F5344CB8AC3E}">
        <p14:creationId xmlns:p14="http://schemas.microsoft.com/office/powerpoint/2010/main" val="705041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C1F6DF07-0A07-D94B-817B-336108EDC8EC}" type="slidenum">
              <a:rPr lang="en-US"/>
              <a:pPr>
                <a:defRPr/>
              </a:pPr>
              <a:t>‹#›</a:t>
            </a:fld>
            <a:endParaRPr lang="en-US"/>
          </a:p>
        </p:txBody>
      </p:sp>
    </p:spTree>
    <p:extLst>
      <p:ext uri="{BB962C8B-B14F-4D97-AF65-F5344CB8AC3E}">
        <p14:creationId xmlns:p14="http://schemas.microsoft.com/office/powerpoint/2010/main" val="2045301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6F7F89-9AB1-234F-B8D1-DB51C2E6627D}" type="slidenum">
              <a:rPr lang="en-US"/>
              <a:pPr>
                <a:defRPr/>
              </a:pPr>
              <a:t>‹#›</a:t>
            </a:fld>
            <a:endParaRPr lang="en-US"/>
          </a:p>
        </p:txBody>
      </p:sp>
    </p:spTree>
    <p:extLst>
      <p:ext uri="{BB962C8B-B14F-4D97-AF65-F5344CB8AC3E}">
        <p14:creationId xmlns:p14="http://schemas.microsoft.com/office/powerpoint/2010/main" val="39709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03FF962-821A-2E49-8A24-F01D3C78EDF4}" type="slidenum">
              <a:rPr lang="en-US"/>
              <a:pPr>
                <a:defRPr/>
              </a:pPr>
              <a:t>‹#›</a:t>
            </a:fld>
            <a:endParaRPr lang="en-US"/>
          </a:p>
        </p:txBody>
      </p:sp>
    </p:spTree>
    <p:extLst>
      <p:ext uri="{BB962C8B-B14F-4D97-AF65-F5344CB8AC3E}">
        <p14:creationId xmlns:p14="http://schemas.microsoft.com/office/powerpoint/2010/main" val="353897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6D8B277-0E2F-AC4C-8BC7-5C1A10E8F5C1}" type="slidenum">
              <a:rPr lang="en-US"/>
              <a:pPr>
                <a:defRPr/>
              </a:pPr>
              <a:t>‹#›</a:t>
            </a:fld>
            <a:endParaRPr lang="en-US"/>
          </a:p>
        </p:txBody>
      </p:sp>
    </p:spTree>
    <p:extLst>
      <p:ext uri="{BB962C8B-B14F-4D97-AF65-F5344CB8AC3E}">
        <p14:creationId xmlns:p14="http://schemas.microsoft.com/office/powerpoint/2010/main" val="21597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9B749F9-BB89-964D-9BB0-EB0C1764E316}" type="slidenum">
              <a:rPr lang="en-US"/>
              <a:pPr>
                <a:defRPr/>
              </a:pPr>
              <a:t>‹#›</a:t>
            </a:fld>
            <a:endParaRPr lang="en-US"/>
          </a:p>
        </p:txBody>
      </p:sp>
    </p:spTree>
    <p:extLst>
      <p:ext uri="{BB962C8B-B14F-4D97-AF65-F5344CB8AC3E}">
        <p14:creationId xmlns:p14="http://schemas.microsoft.com/office/powerpoint/2010/main" val="385667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BCA0568-EE28-1144-BF90-979F2E93A0B0}" type="slidenum">
              <a:rPr lang="en-US"/>
              <a:pPr>
                <a:defRPr/>
              </a:pPr>
              <a:t>‹#›</a:t>
            </a:fld>
            <a:endParaRPr lang="en-US"/>
          </a:p>
        </p:txBody>
      </p:sp>
    </p:spTree>
    <p:extLst>
      <p:ext uri="{BB962C8B-B14F-4D97-AF65-F5344CB8AC3E}">
        <p14:creationId xmlns:p14="http://schemas.microsoft.com/office/powerpoint/2010/main" val="6688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2400" b="0" smtClean="0">
                <a:solidFill>
                  <a:srgbClr val="000000"/>
                </a:solidFill>
                <a:latin typeface="Lucida Grande" charset="0"/>
              </a:rPr>
              <a:pPr>
                <a:spcBef>
                  <a:spcPct val="50000"/>
                </a:spcBef>
                <a:defRPr/>
              </a:pPr>
              <a:t>‹#›</a:t>
            </a:fld>
            <a:endParaRPr lang="en-US" sz="2400" b="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cs typeface="Chalkboard" charset="0"/>
                <a:sym typeface="Chalkboard" charset="0"/>
              </a:defRPr>
            </a:lvl1pPr>
          </a:lstStyle>
          <a:p>
            <a:pPr>
              <a:defRPr/>
            </a:pPr>
            <a:fld id="{F9BEE6A6-C067-B541-8D44-9DCE806829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2pPr>
      <a:lvl3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3pPr>
      <a:lvl4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4pPr>
      <a:lvl5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5pPr>
      <a:lvl6pPr marL="4572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6pPr>
      <a:lvl7pPr marL="9144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7pPr>
      <a:lvl8pPr marL="13716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8pPr>
      <a:lvl9pPr marL="18288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5pPr>
      <a:lvl6pPr marL="23701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6pPr>
      <a:lvl7pPr marL="28273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7pPr>
      <a:lvl8pPr marL="32845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8pPr>
      <a:lvl9pPr marL="37417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DDDA3EC-EAA5-0E44-83EC-F204EA7B18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CC99FF"/>
          </a:solidFill>
          <a:latin typeface="Comic Sans MS" pitchFamily="-111" charset="0"/>
        </a:defRPr>
      </a:lvl6pPr>
      <a:lvl7pPr marL="914400" algn="ctr" rtl="0" eaLnBrk="0" fontAlgn="base" hangingPunct="0">
        <a:spcBef>
          <a:spcPct val="0"/>
        </a:spcBef>
        <a:spcAft>
          <a:spcPct val="0"/>
        </a:spcAft>
        <a:defRPr sz="3600" b="1">
          <a:solidFill>
            <a:srgbClr val="CC99FF"/>
          </a:solidFill>
          <a:latin typeface="Comic Sans MS" pitchFamily="-111" charset="0"/>
        </a:defRPr>
      </a:lvl7pPr>
      <a:lvl8pPr marL="1371600" algn="ctr" rtl="0" eaLnBrk="0" fontAlgn="base" hangingPunct="0">
        <a:spcBef>
          <a:spcPct val="0"/>
        </a:spcBef>
        <a:spcAft>
          <a:spcPct val="0"/>
        </a:spcAft>
        <a:defRPr sz="3600" b="1">
          <a:solidFill>
            <a:srgbClr val="CC99FF"/>
          </a:solidFill>
          <a:latin typeface="Comic Sans MS" pitchFamily="-111" charset="0"/>
        </a:defRPr>
      </a:lvl8pPr>
      <a:lvl9pPr marL="1828800" algn="ctr" rtl="0" eaLnBrk="0" fontAlgn="base" hangingPunct="0">
        <a:spcBef>
          <a:spcPct val="0"/>
        </a:spcBef>
        <a:spcAft>
          <a:spcPct val="0"/>
        </a:spcAft>
        <a:defRPr sz="3600" b="1">
          <a:solidFill>
            <a:srgbClr val="CC99FF"/>
          </a:solidFill>
          <a:latin typeface="Comic Sans MS" pitchFamily="-111" charset="0"/>
        </a:defRPr>
      </a:lvl9pPr>
    </p:titleStyle>
    <p:bodyStyle>
      <a:lvl1pPr marL="342900" indent="-342900" algn="l" rtl="0" eaLnBrk="0" fontAlgn="base" hangingPunct="0">
        <a:spcBef>
          <a:spcPct val="20000"/>
        </a:spcBef>
        <a:spcAft>
          <a:spcPct val="0"/>
        </a:spcAft>
        <a:buClr>
          <a:schemeClr val="bg1"/>
        </a:buClr>
        <a:buFont typeface="Webdings" charset="0"/>
        <a:buChar char="&quot;"/>
        <a:defRPr sz="3200" b="1">
          <a:solidFill>
            <a:srgbClr val="FFFF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bg1"/>
        </a:buClr>
        <a:buFont typeface="Wingdings" charset="0"/>
        <a:buChar char="z"/>
        <a:defRPr sz="3200" b="1">
          <a:solidFill>
            <a:srgbClr val="FFCC66"/>
          </a:solidFill>
          <a:latin typeface="Arial Narrow" pitchFamily="-111" charset="0"/>
          <a:ea typeface="ＭＳ Ｐゴシック" pitchFamily="-111" charset="-128"/>
        </a:defRPr>
      </a:lvl2pPr>
      <a:lvl3pPr marL="1143000" indent="-228600" algn="l" rtl="0" eaLnBrk="0" fontAlgn="base" hangingPunct="0">
        <a:spcBef>
          <a:spcPct val="20000"/>
        </a:spcBef>
        <a:spcAft>
          <a:spcPct val="0"/>
        </a:spcAft>
        <a:buChar char="•"/>
        <a:defRPr sz="3200" b="1" i="1">
          <a:solidFill>
            <a:srgbClr val="FFCC66"/>
          </a:solidFill>
          <a:latin typeface="Arial Narrow" pitchFamily="-111"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file://localhost/Users/jhm3/Documents/Files/%20%20%20%20Current%20Activities/%20%20%20%20%20Events%202012/11.13%20Bath%20ATM/Ride%20&amp;%20Tie/Ride%20&amp;%20Tie.cdy"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24.emf"/><Relationship Id="rId21" Type="http://schemas.openxmlformats.org/officeDocument/2006/relationships/oleObject" Target="../embeddings/oleObject10.bin"/><Relationship Id="rId22" Type="http://schemas.openxmlformats.org/officeDocument/2006/relationships/image" Target="../media/image25.emf"/><Relationship Id="rId23" Type="http://schemas.openxmlformats.org/officeDocument/2006/relationships/oleObject" Target="../embeddings/oleObject11.bin"/><Relationship Id="rId24" Type="http://schemas.openxmlformats.org/officeDocument/2006/relationships/image" Target="../media/image26.emf"/><Relationship Id="rId25" Type="http://schemas.openxmlformats.org/officeDocument/2006/relationships/oleObject" Target="../embeddings/oleObject12.bin"/><Relationship Id="rId26" Type="http://schemas.openxmlformats.org/officeDocument/2006/relationships/image" Target="../media/image27.emf"/><Relationship Id="rId27" Type="http://schemas.openxmlformats.org/officeDocument/2006/relationships/oleObject" Target="../embeddings/oleObject13.bin"/><Relationship Id="rId28" Type="http://schemas.openxmlformats.org/officeDocument/2006/relationships/image" Target="../media/image28.emf"/><Relationship Id="rId29" Type="http://schemas.openxmlformats.org/officeDocument/2006/relationships/oleObject" Target="../embeddings/oleObject14.bin"/><Relationship Id="rId30" Type="http://schemas.openxmlformats.org/officeDocument/2006/relationships/image" Target="../media/image29.emf"/><Relationship Id="rId31" Type="http://schemas.openxmlformats.org/officeDocument/2006/relationships/hyperlink" Target="file://localhost/Users/jhm3/Documents/Files/%20%20%20%20Current%20Activities/%20%20%20%20%20Events%202012/11.13%20Bath%20ATM/Patterns%20from%202/Patterns%20from2.cdy" TargetMode="External"/><Relationship Id="rId10" Type="http://schemas.openxmlformats.org/officeDocument/2006/relationships/image" Target="../media/image19.emf"/><Relationship Id="rId11" Type="http://schemas.openxmlformats.org/officeDocument/2006/relationships/oleObject" Target="../embeddings/oleObject5.bin"/><Relationship Id="rId12" Type="http://schemas.openxmlformats.org/officeDocument/2006/relationships/image" Target="../media/image20.emf"/><Relationship Id="rId13" Type="http://schemas.openxmlformats.org/officeDocument/2006/relationships/oleObject" Target="../embeddings/oleObject6.bin"/><Relationship Id="rId14" Type="http://schemas.openxmlformats.org/officeDocument/2006/relationships/image" Target="../media/image21.emf"/><Relationship Id="rId15" Type="http://schemas.openxmlformats.org/officeDocument/2006/relationships/oleObject" Target="../embeddings/oleObject7.bin"/><Relationship Id="rId16" Type="http://schemas.openxmlformats.org/officeDocument/2006/relationships/image" Target="../media/image22.emf"/><Relationship Id="rId17" Type="http://schemas.openxmlformats.org/officeDocument/2006/relationships/oleObject" Target="../embeddings/oleObject8.bin"/><Relationship Id="rId18" Type="http://schemas.openxmlformats.org/officeDocument/2006/relationships/image" Target="../media/image23.e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embeddings/oleObject1.bin"/><Relationship Id="rId4" Type="http://schemas.openxmlformats.org/officeDocument/2006/relationships/image" Target="../media/image16.emf"/><Relationship Id="rId5" Type="http://schemas.openxmlformats.org/officeDocument/2006/relationships/oleObject" Target="../embeddings/oleObject2.bin"/><Relationship Id="rId6" Type="http://schemas.openxmlformats.org/officeDocument/2006/relationships/image" Target="../media/image17.emf"/><Relationship Id="rId7" Type="http://schemas.openxmlformats.org/officeDocument/2006/relationships/oleObject" Target="../embeddings/oleObject3.bin"/><Relationship Id="rId8"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hyperlink" Target="file://localhost/Users/jhm3/Documents/Files/%20%20%20%20Current%20Activities/%20%20%20%20%20Events%202012/10.30-11.9%20Nov%20Korea/Sessions/Nov%206%20Hana%20School/Patterns%20from%202/Patterns%20from2.cdy" TargetMode="External"/><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hyperlink" Target="file://localhost/Users/jhm3/Documents/Files/%20%20%20%20Current%20Activities/%20%20%20%20%20Events%202012/10.30-11.9%20Nov%20Korea/Sessions/Nov%206%20Hana%20School/Patterns%20from%202/Patterns%20from2.cdy" TargetMode="External"/><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jhm3/Documents/Files/%20%20%20%20Current%20Activities/%20%20%20%20%20Events%202012/11.13%20Bath%20ATM/Polygon%20Projections/Perimeter%20Projections.cdy" TargetMode="Externa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hyperlink" Target="file://localhost/Users/jhm3/Documents/Files/%20%20%20%20Current%20Activities/%20%20%20%20%20Events%202012/11.13%20Bath%20ATM/More%20or%20Less%20(P%20&amp;%20A)/More%20or%20Less.cd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5.bin"/><Relationship Id="rId5" Type="http://schemas.openxmlformats.org/officeDocument/2006/relationships/image" Target="../media/image41.emf"/><Relationship Id="rId6" Type="http://schemas.openxmlformats.org/officeDocument/2006/relationships/oleObject" Target="../embeddings/oleObject16.bin"/><Relationship Id="rId7" Type="http://schemas.openxmlformats.org/officeDocument/2006/relationships/image" Target="../media/image4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20.bin"/><Relationship Id="rId12" Type="http://schemas.openxmlformats.org/officeDocument/2006/relationships/image" Target="../media/image46.emf"/><Relationship Id="rId13" Type="http://schemas.openxmlformats.org/officeDocument/2006/relationships/oleObject" Target="../embeddings/oleObject21.bin"/><Relationship Id="rId14" Type="http://schemas.openxmlformats.org/officeDocument/2006/relationships/image" Target="../media/image47.emf"/><Relationship Id="rId15" Type="http://schemas.openxmlformats.org/officeDocument/2006/relationships/oleObject" Target="../embeddings/oleObject22.bin"/><Relationship Id="rId16" Type="http://schemas.openxmlformats.org/officeDocument/2006/relationships/image" Target="../media/image4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hyperlink" Target="file://localhost/Users/jhm3/Documents/Files/%20%20%20%20Current%20Activities/%20%20%20%20%20Events%202012/10.30-11.9%20Nov%20Korea/Sessions/Nov%204%20Workshop/Two%20Journeys/Two%20Journeys.cdy" TargetMode="External"/><Relationship Id="rId4" Type="http://schemas.openxmlformats.org/officeDocument/2006/relationships/image" Target="../media/image49.png"/><Relationship Id="rId5" Type="http://schemas.openxmlformats.org/officeDocument/2006/relationships/oleObject" Target="../embeddings/oleObject17.bin"/><Relationship Id="rId6" Type="http://schemas.openxmlformats.org/officeDocument/2006/relationships/image" Target="../media/image43.emf"/><Relationship Id="rId7" Type="http://schemas.openxmlformats.org/officeDocument/2006/relationships/oleObject" Target="../embeddings/oleObject18.bin"/><Relationship Id="rId8" Type="http://schemas.openxmlformats.org/officeDocument/2006/relationships/image" Target="../media/image44.emf"/><Relationship Id="rId9" Type="http://schemas.openxmlformats.org/officeDocument/2006/relationships/oleObject" Target="../embeddings/oleObject19.bin"/><Relationship Id="rId10" Type="http://schemas.openxmlformats.org/officeDocument/2006/relationships/image" Target="../media/image4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jhm3/Documents/Files/%20%20%20%20Current%20Activities/%20%20%20%20%20Events%202012/11.13%20Bath%20ATM/Point%20Reflections%20in%20Triangles/Point%20reflections%20in%20Triangles.cd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287357" y="5993904"/>
            <a:ext cx="864096" cy="864096"/>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8434" name="Rectangle 2"/>
          <p:cNvSpPr>
            <a:spLocks noGrp="1" noChangeArrowheads="1"/>
          </p:cNvSpPr>
          <p:nvPr>
            <p:ph type="ctrTitle"/>
          </p:nvPr>
        </p:nvSpPr>
        <p:spPr>
          <a:xfrm>
            <a:off x="1115616" y="2420888"/>
            <a:ext cx="7489825" cy="1224136"/>
          </a:xfrm>
        </p:spPr>
        <p:txBody>
          <a:bodyPr anchor="t"/>
          <a:lstStyle/>
          <a:p>
            <a:pPr algn="ctr">
              <a:defRPr/>
            </a:pPr>
            <a:r>
              <a:rPr lang="en-GB">
                <a:effectLst/>
              </a:rPr>
              <a:t>Imagine That!</a:t>
            </a:r>
            <a:endParaRPr lang="en-US">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3593234" y="4076700"/>
            <a:ext cx="1843233" cy="1717393"/>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a:solidFill>
                  <a:srgbClr val="00002A"/>
                </a:solidFill>
              </a:rPr>
              <a:t>John Mason</a:t>
            </a:r>
          </a:p>
          <a:p>
            <a:pPr algn="ctr" eaLnBrk="0" hangingPunct="0">
              <a:spcBef>
                <a:spcPct val="20000"/>
              </a:spcBef>
              <a:buClr>
                <a:schemeClr val="tx2"/>
              </a:buClr>
              <a:buSzPct val="75000"/>
              <a:buFont typeface="Monotype Sorts" charset="0"/>
              <a:buNone/>
              <a:defRPr/>
            </a:pPr>
            <a:r>
              <a:rPr lang="en-US" sz="2400" b="0">
                <a:solidFill>
                  <a:srgbClr val="00002A"/>
                </a:solidFill>
              </a:rPr>
              <a:t>ATM branch</a:t>
            </a:r>
            <a:br>
              <a:rPr lang="en-US" sz="2400" b="0">
                <a:solidFill>
                  <a:srgbClr val="00002A"/>
                </a:solidFill>
              </a:rPr>
            </a:br>
            <a:r>
              <a:rPr lang="en-US" sz="2400" b="0">
                <a:solidFill>
                  <a:srgbClr val="00002A"/>
                </a:solidFill>
              </a:rPr>
              <a:t>Bath</a:t>
            </a:r>
          </a:p>
          <a:p>
            <a:pPr algn="ctr" eaLnBrk="0" hangingPunct="0">
              <a:spcBef>
                <a:spcPct val="20000"/>
              </a:spcBef>
              <a:buClr>
                <a:schemeClr val="tx2"/>
              </a:buClr>
              <a:buSzPct val="75000"/>
              <a:buFont typeface="Monotype Sorts" charset="0"/>
              <a:buNone/>
              <a:defRPr/>
            </a:pPr>
            <a:r>
              <a:rPr lang="en-US" sz="2400" b="0">
                <a:solidFill>
                  <a:srgbClr val="00002A"/>
                </a:solidFill>
              </a:rPr>
              <a:t>Nov 13 2012</a:t>
            </a:r>
          </a:p>
        </p:txBody>
      </p:sp>
      <p:grpSp>
        <p:nvGrpSpPr>
          <p:cNvPr id="28675" name="Group 13"/>
          <p:cNvGrpSpPr>
            <a:grpSpLocks/>
          </p:cNvGrpSpPr>
          <p:nvPr/>
        </p:nvGrpSpPr>
        <p:grpSpPr bwMode="auto">
          <a:xfrm>
            <a:off x="403225" y="4953000"/>
            <a:ext cx="8740775" cy="1708150"/>
            <a:chOff x="110" y="96"/>
            <a:chExt cx="5506" cy="1076"/>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The Open University</a:t>
                </a:r>
              </a:p>
              <a:p>
                <a:pPr algn="ctr" eaLnBrk="0" hangingPunct="0">
                  <a:defRPr/>
                </a:pPr>
                <a:r>
                  <a:rPr lang="en-GB" sz="1800" b="0">
                    <a:solidFill>
                      <a:schemeClr val="accent3">
                        <a:lumMod val="10000"/>
                      </a:schemeClr>
                    </a:solidFill>
                  </a:rPr>
                  <a:t>Maths Dept</a:t>
                </a:r>
              </a:p>
            </p:txBody>
          </p:sp>
        </p:grpSp>
        <p:grpSp>
          <p:nvGrpSpPr>
            <p:cNvPr id="28680"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9"/>
          <p:cNvSpPr txBox="1">
            <a:spLocks noChangeArrowheads="1"/>
          </p:cNvSpPr>
          <p:nvPr/>
        </p:nvSpPr>
        <p:spPr bwMode="auto">
          <a:xfrm>
            <a:off x="0" y="1219200"/>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pic>
        <p:nvPicPr>
          <p:cNvPr id="28678" name="Picture 12" descr="NCETM_CPD_Standard_Logo FINAL 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0"/>
            <a:ext cx="187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56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Ride &amp; Tie</a:t>
            </a:r>
          </a:p>
        </p:txBody>
      </p:sp>
      <p:sp>
        <p:nvSpPr>
          <p:cNvPr id="3" name="Content Placeholder 2"/>
          <p:cNvSpPr>
            <a:spLocks noGrp="1"/>
          </p:cNvSpPr>
          <p:nvPr>
            <p:ph idx="1"/>
          </p:nvPr>
        </p:nvSpPr>
        <p:spPr>
          <a:xfrm>
            <a:off x="323528" y="836712"/>
            <a:ext cx="7704856" cy="5256584"/>
          </a:xfrm>
        </p:spPr>
        <p:txBody>
          <a:bodyPr/>
          <a:lstStyle/>
          <a:p>
            <a:r>
              <a:rPr lang="en-GB"/>
              <a:t>Imagine that you and a friend have a single horse (bicycle) and that you both want to get to a town some distance away.</a:t>
            </a:r>
          </a:p>
          <a:p>
            <a:r>
              <a:rPr lang="en-GB"/>
              <a:t>In common with folks in the 17</a:t>
            </a:r>
            <a:r>
              <a:rPr lang="en-GB" baseline="30000"/>
              <a:t>th</a:t>
            </a:r>
            <a:r>
              <a:rPr lang="en-GB"/>
              <a:t> century, one of you sets off on the horse while the other walks. At some point the first dismounts, ties the horse and walks on. When you get to the horse you mount and ride on past your friend. Then you too tie the horse and walk on…</a:t>
            </a:r>
          </a:p>
          <a:p>
            <a:r>
              <a:rPr lang="en-GB"/>
              <a:t>Supposing you both ride faster than you walk but at different speeds, how do you decide when and where to tie the horse so that you both arrive at your destination at the same time?</a:t>
            </a:r>
          </a:p>
        </p:txBody>
      </p:sp>
    </p:spTree>
    <p:extLst>
      <p:ext uri="{BB962C8B-B14F-4D97-AF65-F5344CB8AC3E}">
        <p14:creationId xmlns:p14="http://schemas.microsoft.com/office/powerpoint/2010/main" val="22020920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Ride &amp; Tie</a:t>
            </a:r>
          </a:p>
        </p:txBody>
      </p:sp>
      <p:sp>
        <p:nvSpPr>
          <p:cNvPr id="3" name="Content Placeholder 2"/>
          <p:cNvSpPr>
            <a:spLocks noGrp="1"/>
          </p:cNvSpPr>
          <p:nvPr>
            <p:ph idx="1"/>
          </p:nvPr>
        </p:nvSpPr>
        <p:spPr>
          <a:xfrm>
            <a:off x="323528" y="1124744"/>
            <a:ext cx="7727950" cy="720080"/>
          </a:xfrm>
        </p:spPr>
        <p:txBody>
          <a:bodyPr/>
          <a:lstStyle/>
          <a:p>
            <a:r>
              <a:rPr lang="en-GB"/>
              <a:t>Imagine, then draw a diagram!</a:t>
            </a:r>
          </a:p>
        </p:txBody>
      </p:sp>
      <p:sp>
        <p:nvSpPr>
          <p:cNvPr id="7" name="Content Placeholder 2"/>
          <p:cNvSpPr txBox="1">
            <a:spLocks/>
          </p:cNvSpPr>
          <p:nvPr/>
        </p:nvSpPr>
        <p:spPr bwMode="auto">
          <a:xfrm>
            <a:off x="395536" y="5661248"/>
            <a:ext cx="8496944" cy="72008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sz="2400" b="0">
                <a:solidFill>
                  <a:srgbClr val="000000"/>
                </a:solidFill>
                <a:effectLst/>
              </a:rPr>
              <a:t>Does the diagram make sense </a:t>
            </a:r>
            <a:br>
              <a:rPr lang="en-GB" sz="2400" b="0">
                <a:solidFill>
                  <a:srgbClr val="000000"/>
                </a:solidFill>
                <a:effectLst/>
              </a:rPr>
            </a:br>
            <a:r>
              <a:rPr lang="en-GB" sz="2400" b="0">
                <a:solidFill>
                  <a:srgbClr val="000000"/>
                </a:solidFill>
                <a:effectLst/>
              </a:rPr>
              <a:t>(meet the constraints)?</a:t>
            </a:r>
          </a:p>
        </p:txBody>
      </p:sp>
      <p:pic>
        <p:nvPicPr>
          <p:cNvPr id="5" name="Picture 4"/>
          <p:cNvPicPr>
            <a:picLocks noChangeAspect="1"/>
          </p:cNvPicPr>
          <p:nvPr/>
        </p:nvPicPr>
        <p:blipFill>
          <a:blip r:embed="rId3"/>
          <a:stretch>
            <a:fillRect/>
          </a:stretch>
        </p:blipFill>
        <p:spPr>
          <a:xfrm>
            <a:off x="1259632" y="1909157"/>
            <a:ext cx="5184576" cy="2815987"/>
          </a:xfrm>
          <a:prstGeom prst="rect">
            <a:avLst/>
          </a:prstGeom>
        </p:spPr>
      </p:pic>
      <p:pic>
        <p:nvPicPr>
          <p:cNvPr id="4" name="Picture 3"/>
          <p:cNvPicPr>
            <a:picLocks noChangeAspect="1"/>
          </p:cNvPicPr>
          <p:nvPr/>
        </p:nvPicPr>
        <p:blipFill>
          <a:blip r:embed="rId4"/>
          <a:stretch>
            <a:fillRect/>
          </a:stretch>
        </p:blipFill>
        <p:spPr>
          <a:xfrm>
            <a:off x="1279455" y="1916832"/>
            <a:ext cx="5200249" cy="2824501"/>
          </a:xfrm>
          <a:prstGeom prst="rect">
            <a:avLst/>
          </a:prstGeom>
        </p:spPr>
      </p:pic>
      <p:sp>
        <p:nvSpPr>
          <p:cNvPr id="8" name="Cloud Callout 7"/>
          <p:cNvSpPr/>
          <p:nvPr/>
        </p:nvSpPr>
        <p:spPr bwMode="auto">
          <a:xfrm>
            <a:off x="5148064" y="4077072"/>
            <a:ext cx="3563888" cy="1368152"/>
          </a:xfrm>
          <a:prstGeom prst="cloudCallout">
            <a:avLst>
              <a:gd name="adj1" fmla="val -54148"/>
              <a:gd name="adj2" fmla="val 102725"/>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631908"/>
                </a:solidFill>
                <a:effectLst/>
                <a:latin typeface="Chalkboard" charset="0"/>
              </a:rPr>
              <a:t>Seeking Relationships</a:t>
            </a:r>
          </a:p>
        </p:txBody>
      </p:sp>
      <p:sp>
        <p:nvSpPr>
          <p:cNvPr id="10" name="Rounded Rectangle 9">
            <a:hlinkClick r:id="rId5" action="ppaction://hlinkfile"/>
          </p:cNvPr>
          <p:cNvSpPr/>
          <p:nvPr/>
        </p:nvSpPr>
        <p:spPr bwMode="auto">
          <a:xfrm>
            <a:off x="6228184" y="5661248"/>
            <a:ext cx="720080" cy="72008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Tree>
    <p:extLst>
      <p:ext uri="{BB962C8B-B14F-4D97-AF65-F5344CB8AC3E}">
        <p14:creationId xmlns:p14="http://schemas.microsoft.com/office/powerpoint/2010/main" val="3848237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ko-KR">
                <a:latin typeface="Chalkboard" charset="0"/>
                <a:ea typeface="MS PGothic" charset="0"/>
              </a:rPr>
              <a:t>Gasket Sequences</a:t>
            </a:r>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279400"/>
            <a:ext cx="54737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979712" y="3519760"/>
            <a:ext cx="5724401" cy="3149600"/>
            <a:chOff x="1979712" y="3519760"/>
            <a:chExt cx="5724401" cy="3149600"/>
          </a:xfrm>
        </p:grpSpPr>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313" y="3519760"/>
              <a:ext cx="4495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1979712" y="4743896"/>
              <a:ext cx="825500" cy="660400"/>
            </a:xfrm>
            <a:prstGeom prst="rect">
              <a:avLst/>
            </a:prstGeom>
          </p:spPr>
        </p:pic>
      </p:grpSp>
    </p:spTree>
    <p:extLst>
      <p:ext uri="{BB962C8B-B14F-4D97-AF65-F5344CB8AC3E}">
        <p14:creationId xmlns:p14="http://schemas.microsoft.com/office/powerpoint/2010/main" val="3483900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08"/>
            <a:ext cx="7772400" cy="609600"/>
          </a:xfrm>
        </p:spPr>
        <p:txBody>
          <a:bodyPr/>
          <a:lstStyle/>
          <a:p>
            <a:r>
              <a:rPr lang="en-GB"/>
              <a:t>Two + Two</a:t>
            </a:r>
          </a:p>
        </p:txBody>
      </p:sp>
      <p:sp>
        <p:nvSpPr>
          <p:cNvPr id="6" name="TextBox 5"/>
          <p:cNvSpPr txBox="1"/>
          <p:nvPr/>
        </p:nvSpPr>
        <p:spPr>
          <a:xfrm>
            <a:off x="971600" y="1945673"/>
            <a:ext cx="388995" cy="523220"/>
          </a:xfrm>
          <a:prstGeom prst="rect">
            <a:avLst/>
          </a:prstGeom>
          <a:noFill/>
        </p:spPr>
        <p:txBody>
          <a:bodyPr wrap="none" rtlCol="0">
            <a:spAutoFit/>
          </a:bodyPr>
          <a:lstStyle/>
          <a:p>
            <a:r>
              <a:rPr lang="en-GB" b="0" dirty="0">
                <a:solidFill>
                  <a:srgbClr val="000000"/>
                </a:solidFill>
              </a:rPr>
              <a:t>3</a:t>
            </a:r>
          </a:p>
        </p:txBody>
      </p:sp>
      <p:sp>
        <p:nvSpPr>
          <p:cNvPr id="7" name="TextBox 6"/>
          <p:cNvSpPr txBox="1"/>
          <p:nvPr/>
        </p:nvSpPr>
        <p:spPr>
          <a:xfrm>
            <a:off x="971600" y="1177588"/>
            <a:ext cx="388995" cy="523220"/>
          </a:xfrm>
          <a:prstGeom prst="rect">
            <a:avLst/>
          </a:prstGeom>
          <a:noFill/>
        </p:spPr>
        <p:txBody>
          <a:bodyPr wrap="none" rtlCol="0">
            <a:spAutoFit/>
          </a:bodyPr>
          <a:lstStyle/>
          <a:p>
            <a:r>
              <a:rPr lang="en-GB" b="0" dirty="0">
                <a:solidFill>
                  <a:srgbClr val="000000"/>
                </a:solidFill>
              </a:rPr>
              <a:t>2</a:t>
            </a:r>
          </a:p>
        </p:txBody>
      </p:sp>
      <p:sp>
        <p:nvSpPr>
          <p:cNvPr id="8" name="TextBox 7"/>
          <p:cNvSpPr txBox="1"/>
          <p:nvPr/>
        </p:nvSpPr>
        <p:spPr>
          <a:xfrm>
            <a:off x="1619672" y="1177588"/>
            <a:ext cx="388995" cy="523220"/>
          </a:xfrm>
          <a:prstGeom prst="rect">
            <a:avLst/>
          </a:prstGeom>
          <a:noFill/>
        </p:spPr>
        <p:txBody>
          <a:bodyPr wrap="none" rtlCol="0">
            <a:spAutoFit/>
          </a:bodyPr>
          <a:lstStyle/>
          <a:p>
            <a:r>
              <a:rPr lang="en-GB" b="0" dirty="0">
                <a:solidFill>
                  <a:srgbClr val="000000"/>
                </a:solidFill>
              </a:rPr>
              <a:t>2</a:t>
            </a:r>
          </a:p>
        </p:txBody>
      </p:sp>
      <p:sp>
        <p:nvSpPr>
          <p:cNvPr id="9" name="TextBox 8"/>
          <p:cNvSpPr txBox="1"/>
          <p:nvPr/>
        </p:nvSpPr>
        <p:spPr>
          <a:xfrm>
            <a:off x="1331640" y="1140601"/>
            <a:ext cx="378283" cy="523220"/>
          </a:xfrm>
          <a:prstGeom prst="rect">
            <a:avLst/>
          </a:prstGeom>
          <a:noFill/>
        </p:spPr>
        <p:txBody>
          <a:bodyPr wrap="none" rtlCol="0">
            <a:spAutoFit/>
          </a:bodyPr>
          <a:lstStyle/>
          <a:p>
            <a:r>
              <a:rPr lang="en-GB" b="0" dirty="0">
                <a:solidFill>
                  <a:srgbClr val="000000"/>
                </a:solidFill>
              </a:rPr>
              <a:t>+</a:t>
            </a:r>
          </a:p>
        </p:txBody>
      </p:sp>
      <p:sp>
        <p:nvSpPr>
          <p:cNvPr id="10" name="TextBox 9"/>
          <p:cNvSpPr txBox="1"/>
          <p:nvPr/>
        </p:nvSpPr>
        <p:spPr>
          <a:xfrm>
            <a:off x="1961469" y="1146095"/>
            <a:ext cx="364202" cy="523220"/>
          </a:xfrm>
          <a:prstGeom prst="rect">
            <a:avLst/>
          </a:prstGeom>
          <a:noFill/>
        </p:spPr>
        <p:txBody>
          <a:bodyPr wrap="none" rtlCol="0">
            <a:spAutoFit/>
          </a:bodyPr>
          <a:lstStyle/>
          <a:p>
            <a:r>
              <a:rPr lang="en-GB" b="0" dirty="0">
                <a:solidFill>
                  <a:srgbClr val="000000"/>
                </a:solidFill>
              </a:rPr>
              <a:t>=</a:t>
            </a:r>
          </a:p>
        </p:txBody>
      </p:sp>
      <p:sp>
        <p:nvSpPr>
          <p:cNvPr id="11" name="TextBox 10"/>
          <p:cNvSpPr txBox="1"/>
          <p:nvPr/>
        </p:nvSpPr>
        <p:spPr>
          <a:xfrm>
            <a:off x="2267744" y="1177588"/>
            <a:ext cx="388995" cy="523220"/>
          </a:xfrm>
          <a:prstGeom prst="rect">
            <a:avLst/>
          </a:prstGeom>
          <a:noFill/>
        </p:spPr>
        <p:txBody>
          <a:bodyPr wrap="none" rtlCol="0">
            <a:spAutoFit/>
          </a:bodyPr>
          <a:lstStyle/>
          <a:p>
            <a:r>
              <a:rPr lang="en-GB" b="0" dirty="0">
                <a:solidFill>
                  <a:srgbClr val="000000"/>
                </a:solidFill>
              </a:rPr>
              <a:t>2</a:t>
            </a:r>
          </a:p>
        </p:txBody>
      </p:sp>
      <p:sp>
        <p:nvSpPr>
          <p:cNvPr id="12" name="TextBox 11"/>
          <p:cNvSpPr txBox="1"/>
          <p:nvPr/>
        </p:nvSpPr>
        <p:spPr>
          <a:xfrm>
            <a:off x="2915816" y="1177588"/>
            <a:ext cx="388995" cy="523220"/>
          </a:xfrm>
          <a:prstGeom prst="rect">
            <a:avLst/>
          </a:prstGeom>
          <a:noFill/>
        </p:spPr>
        <p:txBody>
          <a:bodyPr wrap="none" rtlCol="0">
            <a:spAutoFit/>
          </a:bodyPr>
          <a:lstStyle/>
          <a:p>
            <a:r>
              <a:rPr lang="en-GB" b="0" dirty="0">
                <a:solidFill>
                  <a:srgbClr val="000000"/>
                </a:solidFill>
              </a:rPr>
              <a:t>2</a:t>
            </a:r>
          </a:p>
        </p:txBody>
      </p:sp>
      <p:sp>
        <p:nvSpPr>
          <p:cNvPr id="13" name="TextBox 12"/>
          <p:cNvSpPr txBox="1"/>
          <p:nvPr/>
        </p:nvSpPr>
        <p:spPr>
          <a:xfrm>
            <a:off x="2627784" y="1140601"/>
            <a:ext cx="384634" cy="523220"/>
          </a:xfrm>
          <a:prstGeom prst="rect">
            <a:avLst/>
          </a:prstGeom>
          <a:noFill/>
        </p:spPr>
        <p:txBody>
          <a:bodyPr wrap="none" rtlCol="0">
            <a:spAutoFit/>
          </a:bodyPr>
          <a:lstStyle/>
          <a:p>
            <a:r>
              <a:rPr lang="en-GB" b="0" dirty="0">
                <a:solidFill>
                  <a:srgbClr val="000000"/>
                </a:solidFill>
              </a:rPr>
              <a:t>x</a:t>
            </a:r>
          </a:p>
        </p:txBody>
      </p:sp>
      <p:sp>
        <p:nvSpPr>
          <p:cNvPr id="14" name="TextBox 13"/>
          <p:cNvSpPr txBox="1"/>
          <p:nvPr/>
        </p:nvSpPr>
        <p:spPr>
          <a:xfrm>
            <a:off x="1331640" y="1873665"/>
            <a:ext cx="378283" cy="523220"/>
          </a:xfrm>
          <a:prstGeom prst="rect">
            <a:avLst/>
          </a:prstGeom>
          <a:noFill/>
        </p:spPr>
        <p:txBody>
          <a:bodyPr wrap="none" rtlCol="0">
            <a:spAutoFit/>
          </a:bodyPr>
          <a:lstStyle/>
          <a:p>
            <a:r>
              <a:rPr lang="en-GB" b="0" dirty="0">
                <a:solidFill>
                  <a:srgbClr val="000000"/>
                </a:solidFill>
              </a:rPr>
              <a:t>+</a:t>
            </a:r>
          </a:p>
        </p:txBody>
      </p:sp>
      <p:sp>
        <p:nvSpPr>
          <p:cNvPr id="15" name="TextBox 14"/>
          <p:cNvSpPr txBox="1"/>
          <p:nvPr/>
        </p:nvSpPr>
        <p:spPr>
          <a:xfrm>
            <a:off x="1961469" y="1879159"/>
            <a:ext cx="364202" cy="523220"/>
          </a:xfrm>
          <a:prstGeom prst="rect">
            <a:avLst/>
          </a:prstGeom>
          <a:noFill/>
        </p:spPr>
        <p:txBody>
          <a:bodyPr wrap="none" rtlCol="0">
            <a:spAutoFit/>
          </a:bodyPr>
          <a:lstStyle/>
          <a:p>
            <a:r>
              <a:rPr lang="en-GB" b="0" dirty="0">
                <a:solidFill>
                  <a:srgbClr val="000000"/>
                </a:solidFill>
              </a:rPr>
              <a:t>=</a:t>
            </a:r>
          </a:p>
        </p:txBody>
      </p:sp>
      <p:sp>
        <p:nvSpPr>
          <p:cNvPr id="16" name="TextBox 15"/>
          <p:cNvSpPr txBox="1"/>
          <p:nvPr/>
        </p:nvSpPr>
        <p:spPr>
          <a:xfrm>
            <a:off x="2627784" y="1889522"/>
            <a:ext cx="384634" cy="523220"/>
          </a:xfrm>
          <a:prstGeom prst="rect">
            <a:avLst/>
          </a:prstGeom>
          <a:noFill/>
        </p:spPr>
        <p:txBody>
          <a:bodyPr wrap="none" rtlCol="0">
            <a:spAutoFit/>
          </a:bodyPr>
          <a:lstStyle/>
          <a:p>
            <a:r>
              <a:rPr lang="en-GB" b="0" dirty="0">
                <a:solidFill>
                  <a:srgbClr val="000000"/>
                </a:solidFill>
              </a:rPr>
              <a:t>x</a:t>
            </a:r>
          </a:p>
        </p:txBody>
      </p:sp>
      <p:grpSp>
        <p:nvGrpSpPr>
          <p:cNvPr id="103" name="Group 102"/>
          <p:cNvGrpSpPr/>
          <p:nvPr/>
        </p:nvGrpSpPr>
        <p:grpSpPr>
          <a:xfrm>
            <a:off x="1589728" y="1873665"/>
            <a:ext cx="461992" cy="744083"/>
            <a:chOff x="1589728" y="1873665"/>
            <a:chExt cx="461992" cy="744083"/>
          </a:xfrm>
        </p:grpSpPr>
        <p:graphicFrame>
          <p:nvGraphicFramePr>
            <p:cNvPr id="5" name="Object 4"/>
            <p:cNvGraphicFramePr>
              <a:graphicFrameLocks noChangeAspect="1"/>
            </p:cNvGraphicFramePr>
            <p:nvPr>
              <p:extLst>
                <p:ext uri="{D42A27DB-BD31-4B8C-83A1-F6EECF244321}">
                  <p14:modId xmlns:p14="http://schemas.microsoft.com/office/powerpoint/2010/main" val="1658126387"/>
                </p:ext>
              </p:extLst>
            </p:nvPr>
          </p:nvGraphicFramePr>
          <p:xfrm>
            <a:off x="1763688" y="1873665"/>
            <a:ext cx="288032" cy="744083"/>
          </p:xfrm>
          <a:graphic>
            <a:graphicData uri="http://schemas.openxmlformats.org/presentationml/2006/ole">
              <mc:AlternateContent xmlns:mc="http://schemas.openxmlformats.org/markup-compatibility/2006">
                <mc:Choice xmlns:v="urn:schemas-microsoft-com:vml" Requires="v">
                  <p:oleObj spid="_x0000_s7282" name="Equation" r:id="rId3" imgW="152400" imgH="393700" progId="Equation.DSMT4">
                    <p:embed/>
                  </p:oleObj>
                </mc:Choice>
                <mc:Fallback>
                  <p:oleObj name="Equation" r:id="rId3" imgW="152400" imgH="393700" progId="Equation.DSMT4">
                    <p:embed/>
                    <p:pic>
                      <p:nvPicPr>
                        <p:cNvPr id="0" name=""/>
                        <p:cNvPicPr/>
                        <p:nvPr/>
                      </p:nvPicPr>
                      <p:blipFill>
                        <a:blip r:embed="rId4"/>
                        <a:stretch>
                          <a:fillRect/>
                        </a:stretch>
                      </p:blipFill>
                      <p:spPr>
                        <a:xfrm>
                          <a:off x="1763688" y="1873665"/>
                          <a:ext cx="288032" cy="744083"/>
                        </a:xfrm>
                        <a:prstGeom prst="rect">
                          <a:avLst/>
                        </a:prstGeom>
                      </p:spPr>
                    </p:pic>
                  </p:oleObj>
                </mc:Fallback>
              </mc:AlternateContent>
            </a:graphicData>
          </a:graphic>
        </p:graphicFrame>
        <p:sp>
          <p:nvSpPr>
            <p:cNvPr id="17" name="TextBox 16"/>
            <p:cNvSpPr txBox="1"/>
            <p:nvPr/>
          </p:nvSpPr>
          <p:spPr>
            <a:xfrm>
              <a:off x="1589728" y="1926509"/>
              <a:ext cx="317976" cy="523220"/>
            </a:xfrm>
            <a:prstGeom prst="rect">
              <a:avLst/>
            </a:prstGeom>
            <a:noFill/>
          </p:spPr>
          <p:txBody>
            <a:bodyPr wrap="none" rtlCol="0">
              <a:spAutoFit/>
            </a:bodyPr>
            <a:lstStyle/>
            <a:p>
              <a:r>
                <a:rPr lang="en-GB" b="0" dirty="0">
                  <a:solidFill>
                    <a:srgbClr val="000000"/>
                  </a:solidFill>
                </a:rPr>
                <a:t>1</a:t>
              </a:r>
            </a:p>
          </p:txBody>
        </p:sp>
      </p:grpSp>
      <p:sp>
        <p:nvSpPr>
          <p:cNvPr id="19" name="TextBox 18"/>
          <p:cNvSpPr txBox="1"/>
          <p:nvPr/>
        </p:nvSpPr>
        <p:spPr>
          <a:xfrm>
            <a:off x="2267744" y="1933999"/>
            <a:ext cx="388995" cy="523220"/>
          </a:xfrm>
          <a:prstGeom prst="rect">
            <a:avLst/>
          </a:prstGeom>
          <a:noFill/>
        </p:spPr>
        <p:txBody>
          <a:bodyPr wrap="none" rtlCol="0">
            <a:spAutoFit/>
          </a:bodyPr>
          <a:lstStyle/>
          <a:p>
            <a:r>
              <a:rPr lang="en-GB" b="0" dirty="0">
                <a:solidFill>
                  <a:srgbClr val="000000"/>
                </a:solidFill>
              </a:rPr>
              <a:t>3</a:t>
            </a:r>
          </a:p>
        </p:txBody>
      </p:sp>
      <p:grpSp>
        <p:nvGrpSpPr>
          <p:cNvPr id="104" name="Group 103"/>
          <p:cNvGrpSpPr/>
          <p:nvPr/>
        </p:nvGrpSpPr>
        <p:grpSpPr>
          <a:xfrm>
            <a:off x="2885872" y="1837333"/>
            <a:ext cx="461992" cy="744083"/>
            <a:chOff x="2885872" y="1837333"/>
            <a:chExt cx="461992" cy="744083"/>
          </a:xfrm>
        </p:grpSpPr>
        <p:graphicFrame>
          <p:nvGraphicFramePr>
            <p:cNvPr id="18" name="Object 17"/>
            <p:cNvGraphicFramePr>
              <a:graphicFrameLocks noChangeAspect="1"/>
            </p:cNvGraphicFramePr>
            <p:nvPr>
              <p:extLst>
                <p:ext uri="{D42A27DB-BD31-4B8C-83A1-F6EECF244321}">
                  <p14:modId xmlns:p14="http://schemas.microsoft.com/office/powerpoint/2010/main" val="3072215870"/>
                </p:ext>
              </p:extLst>
            </p:nvPr>
          </p:nvGraphicFramePr>
          <p:xfrm>
            <a:off x="3059832" y="1837333"/>
            <a:ext cx="288032" cy="744083"/>
          </p:xfrm>
          <a:graphic>
            <a:graphicData uri="http://schemas.openxmlformats.org/presentationml/2006/ole">
              <mc:AlternateContent xmlns:mc="http://schemas.openxmlformats.org/markup-compatibility/2006">
                <mc:Choice xmlns:v="urn:schemas-microsoft-com:vml" Requires="v">
                  <p:oleObj spid="_x0000_s7283" name="Equation" r:id="rId5" imgW="152400" imgH="393700" progId="Equation.DSMT4">
                    <p:embed/>
                  </p:oleObj>
                </mc:Choice>
                <mc:Fallback>
                  <p:oleObj name="Equation" r:id="rId5" imgW="152400" imgH="393700" progId="Equation.DSMT4">
                    <p:embed/>
                    <p:pic>
                      <p:nvPicPr>
                        <p:cNvPr id="0" name=""/>
                        <p:cNvPicPr/>
                        <p:nvPr/>
                      </p:nvPicPr>
                      <p:blipFill>
                        <a:blip r:embed="rId6"/>
                        <a:stretch>
                          <a:fillRect/>
                        </a:stretch>
                      </p:blipFill>
                      <p:spPr>
                        <a:xfrm>
                          <a:off x="3059832" y="1837333"/>
                          <a:ext cx="288032" cy="744083"/>
                        </a:xfrm>
                        <a:prstGeom prst="rect">
                          <a:avLst/>
                        </a:prstGeom>
                      </p:spPr>
                    </p:pic>
                  </p:oleObj>
                </mc:Fallback>
              </mc:AlternateContent>
            </a:graphicData>
          </a:graphic>
        </p:graphicFrame>
        <p:sp>
          <p:nvSpPr>
            <p:cNvPr id="21" name="TextBox 20"/>
            <p:cNvSpPr txBox="1"/>
            <p:nvPr/>
          </p:nvSpPr>
          <p:spPr>
            <a:xfrm>
              <a:off x="2885872" y="1914835"/>
              <a:ext cx="317976" cy="523220"/>
            </a:xfrm>
            <a:prstGeom prst="rect">
              <a:avLst/>
            </a:prstGeom>
            <a:noFill/>
          </p:spPr>
          <p:txBody>
            <a:bodyPr wrap="none" rtlCol="0">
              <a:spAutoFit/>
            </a:bodyPr>
            <a:lstStyle/>
            <a:p>
              <a:r>
                <a:rPr lang="en-GB" b="0" dirty="0">
                  <a:solidFill>
                    <a:srgbClr val="000000"/>
                  </a:solidFill>
                </a:rPr>
                <a:t>1</a:t>
              </a:r>
            </a:p>
          </p:txBody>
        </p:sp>
      </p:grpSp>
      <p:sp>
        <p:nvSpPr>
          <p:cNvPr id="23" name="TextBox 22"/>
          <p:cNvSpPr txBox="1"/>
          <p:nvPr/>
        </p:nvSpPr>
        <p:spPr>
          <a:xfrm>
            <a:off x="971600" y="2809769"/>
            <a:ext cx="388995" cy="523220"/>
          </a:xfrm>
          <a:prstGeom prst="rect">
            <a:avLst/>
          </a:prstGeom>
          <a:noFill/>
        </p:spPr>
        <p:txBody>
          <a:bodyPr wrap="none" rtlCol="0">
            <a:spAutoFit/>
          </a:bodyPr>
          <a:lstStyle/>
          <a:p>
            <a:r>
              <a:rPr lang="en-GB" b="0" dirty="0">
                <a:solidFill>
                  <a:srgbClr val="000000"/>
                </a:solidFill>
              </a:rPr>
              <a:t>4</a:t>
            </a:r>
          </a:p>
        </p:txBody>
      </p:sp>
      <p:sp>
        <p:nvSpPr>
          <p:cNvPr id="24" name="TextBox 23"/>
          <p:cNvSpPr txBox="1"/>
          <p:nvPr/>
        </p:nvSpPr>
        <p:spPr>
          <a:xfrm>
            <a:off x="1331640" y="2737761"/>
            <a:ext cx="378283" cy="523220"/>
          </a:xfrm>
          <a:prstGeom prst="rect">
            <a:avLst/>
          </a:prstGeom>
          <a:noFill/>
        </p:spPr>
        <p:txBody>
          <a:bodyPr wrap="none" rtlCol="0">
            <a:spAutoFit/>
          </a:bodyPr>
          <a:lstStyle/>
          <a:p>
            <a:r>
              <a:rPr lang="en-GB" b="0" dirty="0">
                <a:solidFill>
                  <a:srgbClr val="000000"/>
                </a:solidFill>
              </a:rPr>
              <a:t>+</a:t>
            </a:r>
          </a:p>
        </p:txBody>
      </p:sp>
      <p:sp>
        <p:nvSpPr>
          <p:cNvPr id="25" name="TextBox 24"/>
          <p:cNvSpPr txBox="1"/>
          <p:nvPr/>
        </p:nvSpPr>
        <p:spPr>
          <a:xfrm>
            <a:off x="1961469" y="2743255"/>
            <a:ext cx="364202" cy="523220"/>
          </a:xfrm>
          <a:prstGeom prst="rect">
            <a:avLst/>
          </a:prstGeom>
          <a:noFill/>
        </p:spPr>
        <p:txBody>
          <a:bodyPr wrap="none" rtlCol="0">
            <a:spAutoFit/>
          </a:bodyPr>
          <a:lstStyle/>
          <a:p>
            <a:r>
              <a:rPr lang="en-GB" b="0" dirty="0">
                <a:solidFill>
                  <a:srgbClr val="000000"/>
                </a:solidFill>
              </a:rPr>
              <a:t>=</a:t>
            </a:r>
          </a:p>
        </p:txBody>
      </p:sp>
      <p:sp>
        <p:nvSpPr>
          <p:cNvPr id="26" name="TextBox 25"/>
          <p:cNvSpPr txBox="1"/>
          <p:nvPr/>
        </p:nvSpPr>
        <p:spPr>
          <a:xfrm>
            <a:off x="2627784" y="2753618"/>
            <a:ext cx="384634" cy="523220"/>
          </a:xfrm>
          <a:prstGeom prst="rect">
            <a:avLst/>
          </a:prstGeom>
          <a:noFill/>
        </p:spPr>
        <p:txBody>
          <a:bodyPr wrap="none" rtlCol="0">
            <a:spAutoFit/>
          </a:bodyPr>
          <a:lstStyle/>
          <a:p>
            <a:r>
              <a:rPr lang="en-GB" b="0" dirty="0">
                <a:solidFill>
                  <a:srgbClr val="000000"/>
                </a:solidFill>
              </a:rPr>
              <a:t>x</a:t>
            </a:r>
          </a:p>
        </p:txBody>
      </p:sp>
      <p:grpSp>
        <p:nvGrpSpPr>
          <p:cNvPr id="105" name="Group 104"/>
          <p:cNvGrpSpPr/>
          <p:nvPr/>
        </p:nvGrpSpPr>
        <p:grpSpPr>
          <a:xfrm>
            <a:off x="1589728" y="2737811"/>
            <a:ext cx="448746" cy="744537"/>
            <a:chOff x="1589728" y="2737811"/>
            <a:chExt cx="448746" cy="744537"/>
          </a:xfrm>
        </p:grpSpPr>
        <p:graphicFrame>
          <p:nvGraphicFramePr>
            <p:cNvPr id="22" name="Object 21"/>
            <p:cNvGraphicFramePr>
              <a:graphicFrameLocks noChangeAspect="1"/>
            </p:cNvGraphicFramePr>
            <p:nvPr>
              <p:extLst>
                <p:ext uri="{D42A27DB-BD31-4B8C-83A1-F6EECF244321}">
                  <p14:modId xmlns:p14="http://schemas.microsoft.com/office/powerpoint/2010/main" val="265499391"/>
                </p:ext>
              </p:extLst>
            </p:nvPr>
          </p:nvGraphicFramePr>
          <p:xfrm>
            <a:off x="1774949" y="2737811"/>
            <a:ext cx="263525" cy="744537"/>
          </p:xfrm>
          <a:graphic>
            <a:graphicData uri="http://schemas.openxmlformats.org/presentationml/2006/ole">
              <mc:AlternateContent xmlns:mc="http://schemas.openxmlformats.org/markup-compatibility/2006">
                <mc:Choice xmlns:v="urn:schemas-microsoft-com:vml" Requires="v">
                  <p:oleObj spid="_x0000_s7284" name="Equation" r:id="rId7" imgW="139700" imgH="393700" progId="Equation.DSMT4">
                    <p:embed/>
                  </p:oleObj>
                </mc:Choice>
                <mc:Fallback>
                  <p:oleObj name="Equation" r:id="rId7" imgW="139700" imgH="393700" progId="Equation.DSMT4">
                    <p:embed/>
                    <p:pic>
                      <p:nvPicPr>
                        <p:cNvPr id="0" name=""/>
                        <p:cNvPicPr/>
                        <p:nvPr/>
                      </p:nvPicPr>
                      <p:blipFill>
                        <a:blip r:embed="rId8"/>
                        <a:stretch>
                          <a:fillRect/>
                        </a:stretch>
                      </p:blipFill>
                      <p:spPr>
                        <a:xfrm>
                          <a:off x="1774949" y="2737811"/>
                          <a:ext cx="263525" cy="744537"/>
                        </a:xfrm>
                        <a:prstGeom prst="rect">
                          <a:avLst/>
                        </a:prstGeom>
                      </p:spPr>
                    </p:pic>
                  </p:oleObj>
                </mc:Fallback>
              </mc:AlternateContent>
            </a:graphicData>
          </a:graphic>
        </p:graphicFrame>
        <p:sp>
          <p:nvSpPr>
            <p:cNvPr id="27" name="TextBox 26"/>
            <p:cNvSpPr txBox="1"/>
            <p:nvPr/>
          </p:nvSpPr>
          <p:spPr>
            <a:xfrm>
              <a:off x="1589728" y="2790605"/>
              <a:ext cx="317976" cy="523220"/>
            </a:xfrm>
            <a:prstGeom prst="rect">
              <a:avLst/>
            </a:prstGeom>
            <a:noFill/>
          </p:spPr>
          <p:txBody>
            <a:bodyPr wrap="none" rtlCol="0">
              <a:spAutoFit/>
            </a:bodyPr>
            <a:lstStyle/>
            <a:p>
              <a:r>
                <a:rPr lang="en-GB" b="0" dirty="0">
                  <a:solidFill>
                    <a:srgbClr val="000000"/>
                  </a:solidFill>
                </a:rPr>
                <a:t>1</a:t>
              </a:r>
            </a:p>
          </p:txBody>
        </p:sp>
      </p:grpSp>
      <p:sp>
        <p:nvSpPr>
          <p:cNvPr id="29" name="TextBox 28"/>
          <p:cNvSpPr txBox="1"/>
          <p:nvPr/>
        </p:nvSpPr>
        <p:spPr>
          <a:xfrm>
            <a:off x="2267744" y="2798095"/>
            <a:ext cx="388995" cy="523220"/>
          </a:xfrm>
          <a:prstGeom prst="rect">
            <a:avLst/>
          </a:prstGeom>
          <a:noFill/>
        </p:spPr>
        <p:txBody>
          <a:bodyPr wrap="none" rtlCol="0">
            <a:spAutoFit/>
          </a:bodyPr>
          <a:lstStyle/>
          <a:p>
            <a:r>
              <a:rPr lang="en-GB" b="0" dirty="0">
                <a:solidFill>
                  <a:srgbClr val="000000"/>
                </a:solidFill>
              </a:rPr>
              <a:t>4</a:t>
            </a:r>
          </a:p>
        </p:txBody>
      </p:sp>
      <p:grpSp>
        <p:nvGrpSpPr>
          <p:cNvPr id="106" name="Group 105"/>
          <p:cNvGrpSpPr/>
          <p:nvPr/>
        </p:nvGrpSpPr>
        <p:grpSpPr>
          <a:xfrm>
            <a:off x="2885872" y="2701298"/>
            <a:ext cx="449590" cy="744538"/>
            <a:chOff x="2885872" y="2701298"/>
            <a:chExt cx="449590" cy="744538"/>
          </a:xfrm>
        </p:grpSpPr>
        <p:graphicFrame>
          <p:nvGraphicFramePr>
            <p:cNvPr id="28" name="Object 27"/>
            <p:cNvGraphicFramePr>
              <a:graphicFrameLocks noChangeAspect="1"/>
            </p:cNvGraphicFramePr>
            <p:nvPr>
              <p:extLst>
                <p:ext uri="{D42A27DB-BD31-4B8C-83A1-F6EECF244321}">
                  <p14:modId xmlns:p14="http://schemas.microsoft.com/office/powerpoint/2010/main" val="2395569361"/>
                </p:ext>
              </p:extLst>
            </p:nvPr>
          </p:nvGraphicFramePr>
          <p:xfrm>
            <a:off x="3070349" y="2701298"/>
            <a:ext cx="265113" cy="744538"/>
          </p:xfrm>
          <a:graphic>
            <a:graphicData uri="http://schemas.openxmlformats.org/presentationml/2006/ole">
              <mc:AlternateContent xmlns:mc="http://schemas.openxmlformats.org/markup-compatibility/2006">
                <mc:Choice xmlns:v="urn:schemas-microsoft-com:vml" Requires="v">
                  <p:oleObj spid="_x0000_s7285" name="Equation" r:id="rId9" imgW="139700" imgH="393700" progId="Equation.DSMT4">
                    <p:embed/>
                  </p:oleObj>
                </mc:Choice>
                <mc:Fallback>
                  <p:oleObj name="Equation" r:id="rId9" imgW="139700" imgH="393700" progId="Equation.DSMT4">
                    <p:embed/>
                    <p:pic>
                      <p:nvPicPr>
                        <p:cNvPr id="0" name=""/>
                        <p:cNvPicPr/>
                        <p:nvPr/>
                      </p:nvPicPr>
                      <p:blipFill>
                        <a:blip r:embed="rId10"/>
                        <a:stretch>
                          <a:fillRect/>
                        </a:stretch>
                      </p:blipFill>
                      <p:spPr>
                        <a:xfrm>
                          <a:off x="3070349" y="2701298"/>
                          <a:ext cx="265113" cy="744538"/>
                        </a:xfrm>
                        <a:prstGeom prst="rect">
                          <a:avLst/>
                        </a:prstGeom>
                      </p:spPr>
                    </p:pic>
                  </p:oleObj>
                </mc:Fallback>
              </mc:AlternateContent>
            </a:graphicData>
          </a:graphic>
        </p:graphicFrame>
        <p:sp>
          <p:nvSpPr>
            <p:cNvPr id="30" name="TextBox 29"/>
            <p:cNvSpPr txBox="1"/>
            <p:nvPr/>
          </p:nvSpPr>
          <p:spPr>
            <a:xfrm>
              <a:off x="2885872" y="2778931"/>
              <a:ext cx="317976" cy="523220"/>
            </a:xfrm>
            <a:prstGeom prst="rect">
              <a:avLst/>
            </a:prstGeom>
            <a:noFill/>
          </p:spPr>
          <p:txBody>
            <a:bodyPr wrap="none" rtlCol="0">
              <a:spAutoFit/>
            </a:bodyPr>
            <a:lstStyle/>
            <a:p>
              <a:r>
                <a:rPr lang="en-GB" b="0" dirty="0">
                  <a:solidFill>
                    <a:srgbClr val="000000"/>
                  </a:solidFill>
                </a:rPr>
                <a:t>1</a:t>
              </a:r>
            </a:p>
          </p:txBody>
        </p:sp>
      </p:grpSp>
      <p:sp>
        <p:nvSpPr>
          <p:cNvPr id="32" name="TextBox 31"/>
          <p:cNvSpPr txBox="1"/>
          <p:nvPr/>
        </p:nvSpPr>
        <p:spPr>
          <a:xfrm>
            <a:off x="971600" y="3673865"/>
            <a:ext cx="388995" cy="523220"/>
          </a:xfrm>
          <a:prstGeom prst="rect">
            <a:avLst/>
          </a:prstGeom>
          <a:noFill/>
        </p:spPr>
        <p:txBody>
          <a:bodyPr wrap="none" rtlCol="0">
            <a:spAutoFit/>
          </a:bodyPr>
          <a:lstStyle/>
          <a:p>
            <a:r>
              <a:rPr lang="en-GB" b="0" dirty="0">
                <a:solidFill>
                  <a:srgbClr val="000000"/>
                </a:solidFill>
              </a:rPr>
              <a:t>5</a:t>
            </a:r>
          </a:p>
        </p:txBody>
      </p:sp>
      <p:sp>
        <p:nvSpPr>
          <p:cNvPr id="33" name="TextBox 32"/>
          <p:cNvSpPr txBox="1"/>
          <p:nvPr/>
        </p:nvSpPr>
        <p:spPr>
          <a:xfrm>
            <a:off x="1331640" y="3601857"/>
            <a:ext cx="378283" cy="523220"/>
          </a:xfrm>
          <a:prstGeom prst="rect">
            <a:avLst/>
          </a:prstGeom>
          <a:noFill/>
        </p:spPr>
        <p:txBody>
          <a:bodyPr wrap="none" rtlCol="0">
            <a:spAutoFit/>
          </a:bodyPr>
          <a:lstStyle/>
          <a:p>
            <a:r>
              <a:rPr lang="en-GB" b="0" dirty="0">
                <a:solidFill>
                  <a:srgbClr val="000000"/>
                </a:solidFill>
              </a:rPr>
              <a:t>+</a:t>
            </a:r>
          </a:p>
        </p:txBody>
      </p:sp>
      <p:sp>
        <p:nvSpPr>
          <p:cNvPr id="34" name="TextBox 33"/>
          <p:cNvSpPr txBox="1"/>
          <p:nvPr/>
        </p:nvSpPr>
        <p:spPr>
          <a:xfrm>
            <a:off x="1961469" y="3607351"/>
            <a:ext cx="364202" cy="523220"/>
          </a:xfrm>
          <a:prstGeom prst="rect">
            <a:avLst/>
          </a:prstGeom>
          <a:noFill/>
        </p:spPr>
        <p:txBody>
          <a:bodyPr wrap="none" rtlCol="0">
            <a:spAutoFit/>
          </a:bodyPr>
          <a:lstStyle/>
          <a:p>
            <a:r>
              <a:rPr lang="en-GB" b="0" dirty="0">
                <a:solidFill>
                  <a:srgbClr val="000000"/>
                </a:solidFill>
              </a:rPr>
              <a:t>=</a:t>
            </a:r>
          </a:p>
        </p:txBody>
      </p:sp>
      <p:sp>
        <p:nvSpPr>
          <p:cNvPr id="35" name="TextBox 34"/>
          <p:cNvSpPr txBox="1"/>
          <p:nvPr/>
        </p:nvSpPr>
        <p:spPr>
          <a:xfrm>
            <a:off x="2627784" y="3617714"/>
            <a:ext cx="384634" cy="523220"/>
          </a:xfrm>
          <a:prstGeom prst="rect">
            <a:avLst/>
          </a:prstGeom>
          <a:noFill/>
        </p:spPr>
        <p:txBody>
          <a:bodyPr wrap="none" rtlCol="0">
            <a:spAutoFit/>
          </a:bodyPr>
          <a:lstStyle/>
          <a:p>
            <a:r>
              <a:rPr lang="en-GB" b="0" dirty="0">
                <a:solidFill>
                  <a:srgbClr val="000000"/>
                </a:solidFill>
              </a:rPr>
              <a:t>x</a:t>
            </a:r>
          </a:p>
        </p:txBody>
      </p:sp>
      <p:grpSp>
        <p:nvGrpSpPr>
          <p:cNvPr id="108" name="Group 107"/>
          <p:cNvGrpSpPr/>
          <p:nvPr/>
        </p:nvGrpSpPr>
        <p:grpSpPr>
          <a:xfrm>
            <a:off x="1589728" y="3601857"/>
            <a:ext cx="461992" cy="744083"/>
            <a:chOff x="1589728" y="3601857"/>
            <a:chExt cx="461992" cy="744083"/>
          </a:xfrm>
        </p:grpSpPr>
        <p:graphicFrame>
          <p:nvGraphicFramePr>
            <p:cNvPr id="31" name="Object 30"/>
            <p:cNvGraphicFramePr>
              <a:graphicFrameLocks noChangeAspect="1"/>
            </p:cNvGraphicFramePr>
            <p:nvPr>
              <p:extLst>
                <p:ext uri="{D42A27DB-BD31-4B8C-83A1-F6EECF244321}">
                  <p14:modId xmlns:p14="http://schemas.microsoft.com/office/powerpoint/2010/main" val="1785337477"/>
                </p:ext>
              </p:extLst>
            </p:nvPr>
          </p:nvGraphicFramePr>
          <p:xfrm>
            <a:off x="1763688" y="3601857"/>
            <a:ext cx="288032" cy="744083"/>
          </p:xfrm>
          <a:graphic>
            <a:graphicData uri="http://schemas.openxmlformats.org/presentationml/2006/ole">
              <mc:AlternateContent xmlns:mc="http://schemas.openxmlformats.org/markup-compatibility/2006">
                <mc:Choice xmlns:v="urn:schemas-microsoft-com:vml" Requires="v">
                  <p:oleObj spid="_x0000_s7286" name="Equation" r:id="rId11" imgW="152400" imgH="393700" progId="Equation.DSMT4">
                    <p:embed/>
                  </p:oleObj>
                </mc:Choice>
                <mc:Fallback>
                  <p:oleObj name="Equation" r:id="rId11" imgW="152400" imgH="393700" progId="Equation.DSMT4">
                    <p:embed/>
                    <p:pic>
                      <p:nvPicPr>
                        <p:cNvPr id="0" name=""/>
                        <p:cNvPicPr/>
                        <p:nvPr/>
                      </p:nvPicPr>
                      <p:blipFill>
                        <a:blip r:embed="rId12"/>
                        <a:stretch>
                          <a:fillRect/>
                        </a:stretch>
                      </p:blipFill>
                      <p:spPr>
                        <a:xfrm>
                          <a:off x="1763688" y="3601857"/>
                          <a:ext cx="288032" cy="744083"/>
                        </a:xfrm>
                        <a:prstGeom prst="rect">
                          <a:avLst/>
                        </a:prstGeom>
                      </p:spPr>
                    </p:pic>
                  </p:oleObj>
                </mc:Fallback>
              </mc:AlternateContent>
            </a:graphicData>
          </a:graphic>
        </p:graphicFrame>
        <p:sp>
          <p:nvSpPr>
            <p:cNvPr id="36" name="TextBox 35"/>
            <p:cNvSpPr txBox="1"/>
            <p:nvPr/>
          </p:nvSpPr>
          <p:spPr>
            <a:xfrm>
              <a:off x="1589728" y="3654701"/>
              <a:ext cx="317976" cy="523220"/>
            </a:xfrm>
            <a:prstGeom prst="rect">
              <a:avLst/>
            </a:prstGeom>
            <a:noFill/>
          </p:spPr>
          <p:txBody>
            <a:bodyPr wrap="none" rtlCol="0">
              <a:spAutoFit/>
            </a:bodyPr>
            <a:lstStyle/>
            <a:p>
              <a:r>
                <a:rPr lang="en-GB" b="0" dirty="0">
                  <a:solidFill>
                    <a:srgbClr val="000000"/>
                  </a:solidFill>
                </a:rPr>
                <a:t>1</a:t>
              </a:r>
            </a:p>
          </p:txBody>
        </p:sp>
      </p:grpSp>
      <p:sp>
        <p:nvSpPr>
          <p:cNvPr id="38" name="TextBox 37"/>
          <p:cNvSpPr txBox="1"/>
          <p:nvPr/>
        </p:nvSpPr>
        <p:spPr>
          <a:xfrm>
            <a:off x="2267744" y="3662191"/>
            <a:ext cx="388995" cy="523220"/>
          </a:xfrm>
          <a:prstGeom prst="rect">
            <a:avLst/>
          </a:prstGeom>
          <a:noFill/>
        </p:spPr>
        <p:txBody>
          <a:bodyPr wrap="none" rtlCol="0">
            <a:spAutoFit/>
          </a:bodyPr>
          <a:lstStyle/>
          <a:p>
            <a:r>
              <a:rPr lang="en-GB" b="0" dirty="0">
                <a:solidFill>
                  <a:srgbClr val="000000"/>
                </a:solidFill>
              </a:rPr>
              <a:t>5</a:t>
            </a:r>
          </a:p>
        </p:txBody>
      </p:sp>
      <p:grpSp>
        <p:nvGrpSpPr>
          <p:cNvPr id="107" name="Group 106"/>
          <p:cNvGrpSpPr/>
          <p:nvPr/>
        </p:nvGrpSpPr>
        <p:grpSpPr>
          <a:xfrm>
            <a:off x="2885872" y="3565525"/>
            <a:ext cx="461992" cy="744083"/>
            <a:chOff x="2885872" y="3565525"/>
            <a:chExt cx="461992" cy="744083"/>
          </a:xfrm>
        </p:grpSpPr>
        <p:graphicFrame>
          <p:nvGraphicFramePr>
            <p:cNvPr id="37" name="Object 36"/>
            <p:cNvGraphicFramePr>
              <a:graphicFrameLocks noChangeAspect="1"/>
            </p:cNvGraphicFramePr>
            <p:nvPr>
              <p:extLst>
                <p:ext uri="{D42A27DB-BD31-4B8C-83A1-F6EECF244321}">
                  <p14:modId xmlns:p14="http://schemas.microsoft.com/office/powerpoint/2010/main" val="1913189264"/>
                </p:ext>
              </p:extLst>
            </p:nvPr>
          </p:nvGraphicFramePr>
          <p:xfrm>
            <a:off x="3059832" y="3565525"/>
            <a:ext cx="288032" cy="744083"/>
          </p:xfrm>
          <a:graphic>
            <a:graphicData uri="http://schemas.openxmlformats.org/presentationml/2006/ole">
              <mc:AlternateContent xmlns:mc="http://schemas.openxmlformats.org/markup-compatibility/2006">
                <mc:Choice xmlns:v="urn:schemas-microsoft-com:vml" Requires="v">
                  <p:oleObj spid="_x0000_s7287" name="Equation" r:id="rId13" imgW="152400" imgH="393700" progId="Equation.DSMT4">
                    <p:embed/>
                  </p:oleObj>
                </mc:Choice>
                <mc:Fallback>
                  <p:oleObj name="Equation" r:id="rId13" imgW="152400" imgH="393700" progId="Equation.DSMT4">
                    <p:embed/>
                    <p:pic>
                      <p:nvPicPr>
                        <p:cNvPr id="0" name=""/>
                        <p:cNvPicPr/>
                        <p:nvPr/>
                      </p:nvPicPr>
                      <p:blipFill>
                        <a:blip r:embed="rId14"/>
                        <a:stretch>
                          <a:fillRect/>
                        </a:stretch>
                      </p:blipFill>
                      <p:spPr>
                        <a:xfrm>
                          <a:off x="3059832" y="3565525"/>
                          <a:ext cx="288032" cy="744083"/>
                        </a:xfrm>
                        <a:prstGeom prst="rect">
                          <a:avLst/>
                        </a:prstGeom>
                      </p:spPr>
                    </p:pic>
                  </p:oleObj>
                </mc:Fallback>
              </mc:AlternateContent>
            </a:graphicData>
          </a:graphic>
        </p:graphicFrame>
        <p:sp>
          <p:nvSpPr>
            <p:cNvPr id="39" name="TextBox 38"/>
            <p:cNvSpPr txBox="1"/>
            <p:nvPr/>
          </p:nvSpPr>
          <p:spPr>
            <a:xfrm>
              <a:off x="2885872" y="3643027"/>
              <a:ext cx="317976" cy="523220"/>
            </a:xfrm>
            <a:prstGeom prst="rect">
              <a:avLst/>
            </a:prstGeom>
            <a:noFill/>
          </p:spPr>
          <p:txBody>
            <a:bodyPr wrap="none" rtlCol="0">
              <a:spAutoFit/>
            </a:bodyPr>
            <a:lstStyle/>
            <a:p>
              <a:r>
                <a:rPr lang="en-GB" b="0" dirty="0">
                  <a:solidFill>
                    <a:srgbClr val="000000"/>
                  </a:solidFill>
                </a:rPr>
                <a:t>1</a:t>
              </a:r>
            </a:p>
          </p:txBody>
        </p:sp>
      </p:grpSp>
      <p:sp>
        <p:nvSpPr>
          <p:cNvPr id="41" name="TextBox 40"/>
          <p:cNvSpPr txBox="1"/>
          <p:nvPr/>
        </p:nvSpPr>
        <p:spPr>
          <a:xfrm>
            <a:off x="971600" y="4537961"/>
            <a:ext cx="388995" cy="523220"/>
          </a:xfrm>
          <a:prstGeom prst="rect">
            <a:avLst/>
          </a:prstGeom>
          <a:noFill/>
        </p:spPr>
        <p:txBody>
          <a:bodyPr wrap="none" rtlCol="0">
            <a:spAutoFit/>
          </a:bodyPr>
          <a:lstStyle/>
          <a:p>
            <a:r>
              <a:rPr lang="en-GB" b="0" dirty="0">
                <a:solidFill>
                  <a:srgbClr val="000000"/>
                </a:solidFill>
              </a:rPr>
              <a:t>6</a:t>
            </a:r>
          </a:p>
        </p:txBody>
      </p:sp>
      <p:sp>
        <p:nvSpPr>
          <p:cNvPr id="42" name="TextBox 41"/>
          <p:cNvSpPr txBox="1"/>
          <p:nvPr/>
        </p:nvSpPr>
        <p:spPr>
          <a:xfrm>
            <a:off x="1331640" y="4465953"/>
            <a:ext cx="378283" cy="523220"/>
          </a:xfrm>
          <a:prstGeom prst="rect">
            <a:avLst/>
          </a:prstGeom>
          <a:noFill/>
        </p:spPr>
        <p:txBody>
          <a:bodyPr wrap="none" rtlCol="0">
            <a:spAutoFit/>
          </a:bodyPr>
          <a:lstStyle/>
          <a:p>
            <a:r>
              <a:rPr lang="en-GB" b="0" dirty="0">
                <a:solidFill>
                  <a:srgbClr val="000000"/>
                </a:solidFill>
              </a:rPr>
              <a:t>+</a:t>
            </a:r>
          </a:p>
        </p:txBody>
      </p:sp>
      <p:sp>
        <p:nvSpPr>
          <p:cNvPr id="43" name="TextBox 42"/>
          <p:cNvSpPr txBox="1"/>
          <p:nvPr/>
        </p:nvSpPr>
        <p:spPr>
          <a:xfrm>
            <a:off x="1961469" y="4471447"/>
            <a:ext cx="364202" cy="523220"/>
          </a:xfrm>
          <a:prstGeom prst="rect">
            <a:avLst/>
          </a:prstGeom>
          <a:noFill/>
        </p:spPr>
        <p:txBody>
          <a:bodyPr wrap="none" rtlCol="0">
            <a:spAutoFit/>
          </a:bodyPr>
          <a:lstStyle/>
          <a:p>
            <a:r>
              <a:rPr lang="en-GB" b="0" dirty="0">
                <a:solidFill>
                  <a:srgbClr val="000000"/>
                </a:solidFill>
              </a:rPr>
              <a:t>=</a:t>
            </a:r>
          </a:p>
        </p:txBody>
      </p:sp>
      <p:sp>
        <p:nvSpPr>
          <p:cNvPr id="44" name="TextBox 43"/>
          <p:cNvSpPr txBox="1"/>
          <p:nvPr/>
        </p:nvSpPr>
        <p:spPr>
          <a:xfrm>
            <a:off x="2627784" y="4481810"/>
            <a:ext cx="384634" cy="523220"/>
          </a:xfrm>
          <a:prstGeom prst="rect">
            <a:avLst/>
          </a:prstGeom>
          <a:noFill/>
        </p:spPr>
        <p:txBody>
          <a:bodyPr wrap="none" rtlCol="0">
            <a:spAutoFit/>
          </a:bodyPr>
          <a:lstStyle/>
          <a:p>
            <a:r>
              <a:rPr lang="en-GB" b="0" dirty="0">
                <a:solidFill>
                  <a:srgbClr val="000000"/>
                </a:solidFill>
              </a:rPr>
              <a:t>x</a:t>
            </a:r>
          </a:p>
        </p:txBody>
      </p:sp>
      <p:grpSp>
        <p:nvGrpSpPr>
          <p:cNvPr id="110" name="Group 109"/>
          <p:cNvGrpSpPr/>
          <p:nvPr/>
        </p:nvGrpSpPr>
        <p:grpSpPr>
          <a:xfrm>
            <a:off x="1589728" y="4465953"/>
            <a:ext cx="461992" cy="744083"/>
            <a:chOff x="1589728" y="4465953"/>
            <a:chExt cx="461992" cy="744083"/>
          </a:xfrm>
        </p:grpSpPr>
        <p:graphicFrame>
          <p:nvGraphicFramePr>
            <p:cNvPr id="40" name="Object 39"/>
            <p:cNvGraphicFramePr>
              <a:graphicFrameLocks noChangeAspect="1"/>
            </p:cNvGraphicFramePr>
            <p:nvPr>
              <p:extLst>
                <p:ext uri="{D42A27DB-BD31-4B8C-83A1-F6EECF244321}">
                  <p14:modId xmlns:p14="http://schemas.microsoft.com/office/powerpoint/2010/main" val="4266035612"/>
                </p:ext>
              </p:extLst>
            </p:nvPr>
          </p:nvGraphicFramePr>
          <p:xfrm>
            <a:off x="1763688" y="4465953"/>
            <a:ext cx="288032" cy="744083"/>
          </p:xfrm>
          <a:graphic>
            <a:graphicData uri="http://schemas.openxmlformats.org/presentationml/2006/ole">
              <mc:AlternateContent xmlns:mc="http://schemas.openxmlformats.org/markup-compatibility/2006">
                <mc:Choice xmlns:v="urn:schemas-microsoft-com:vml" Requires="v">
                  <p:oleObj spid="_x0000_s7288" name="Equation" r:id="rId15" imgW="152400" imgH="393700" progId="Equation.DSMT4">
                    <p:embed/>
                  </p:oleObj>
                </mc:Choice>
                <mc:Fallback>
                  <p:oleObj name="Equation" r:id="rId15" imgW="152400" imgH="393700" progId="Equation.DSMT4">
                    <p:embed/>
                    <p:pic>
                      <p:nvPicPr>
                        <p:cNvPr id="0" name=""/>
                        <p:cNvPicPr/>
                        <p:nvPr/>
                      </p:nvPicPr>
                      <p:blipFill>
                        <a:blip r:embed="rId16"/>
                        <a:stretch>
                          <a:fillRect/>
                        </a:stretch>
                      </p:blipFill>
                      <p:spPr>
                        <a:xfrm>
                          <a:off x="1763688" y="4465953"/>
                          <a:ext cx="288032" cy="744083"/>
                        </a:xfrm>
                        <a:prstGeom prst="rect">
                          <a:avLst/>
                        </a:prstGeom>
                      </p:spPr>
                    </p:pic>
                  </p:oleObj>
                </mc:Fallback>
              </mc:AlternateContent>
            </a:graphicData>
          </a:graphic>
        </p:graphicFrame>
        <p:sp>
          <p:nvSpPr>
            <p:cNvPr id="45" name="TextBox 44"/>
            <p:cNvSpPr txBox="1"/>
            <p:nvPr/>
          </p:nvSpPr>
          <p:spPr>
            <a:xfrm>
              <a:off x="1589728" y="4518797"/>
              <a:ext cx="317976" cy="523220"/>
            </a:xfrm>
            <a:prstGeom prst="rect">
              <a:avLst/>
            </a:prstGeom>
            <a:noFill/>
          </p:spPr>
          <p:txBody>
            <a:bodyPr wrap="none" rtlCol="0">
              <a:spAutoFit/>
            </a:bodyPr>
            <a:lstStyle/>
            <a:p>
              <a:r>
                <a:rPr lang="en-GB" b="0" dirty="0">
                  <a:solidFill>
                    <a:srgbClr val="000000"/>
                  </a:solidFill>
                </a:rPr>
                <a:t>1</a:t>
              </a:r>
            </a:p>
          </p:txBody>
        </p:sp>
      </p:grpSp>
      <p:sp>
        <p:nvSpPr>
          <p:cNvPr id="47" name="TextBox 46"/>
          <p:cNvSpPr txBox="1"/>
          <p:nvPr/>
        </p:nvSpPr>
        <p:spPr>
          <a:xfrm>
            <a:off x="2267744" y="4526287"/>
            <a:ext cx="388995" cy="523220"/>
          </a:xfrm>
          <a:prstGeom prst="rect">
            <a:avLst/>
          </a:prstGeom>
          <a:noFill/>
        </p:spPr>
        <p:txBody>
          <a:bodyPr wrap="none" rtlCol="0">
            <a:spAutoFit/>
          </a:bodyPr>
          <a:lstStyle/>
          <a:p>
            <a:r>
              <a:rPr lang="en-GB" b="0" dirty="0">
                <a:solidFill>
                  <a:srgbClr val="000000"/>
                </a:solidFill>
              </a:rPr>
              <a:t>6</a:t>
            </a:r>
          </a:p>
        </p:txBody>
      </p:sp>
      <p:grpSp>
        <p:nvGrpSpPr>
          <p:cNvPr id="109" name="Group 108"/>
          <p:cNvGrpSpPr/>
          <p:nvPr/>
        </p:nvGrpSpPr>
        <p:grpSpPr>
          <a:xfrm>
            <a:off x="2885872" y="4429621"/>
            <a:ext cx="461992" cy="744083"/>
            <a:chOff x="2885872" y="4429621"/>
            <a:chExt cx="461992" cy="744083"/>
          </a:xfrm>
        </p:grpSpPr>
        <p:graphicFrame>
          <p:nvGraphicFramePr>
            <p:cNvPr id="46" name="Object 45"/>
            <p:cNvGraphicFramePr>
              <a:graphicFrameLocks noChangeAspect="1"/>
            </p:cNvGraphicFramePr>
            <p:nvPr>
              <p:extLst>
                <p:ext uri="{D42A27DB-BD31-4B8C-83A1-F6EECF244321}">
                  <p14:modId xmlns:p14="http://schemas.microsoft.com/office/powerpoint/2010/main" val="2131211144"/>
                </p:ext>
              </p:extLst>
            </p:nvPr>
          </p:nvGraphicFramePr>
          <p:xfrm>
            <a:off x="3059832" y="4429621"/>
            <a:ext cx="288032" cy="744083"/>
          </p:xfrm>
          <a:graphic>
            <a:graphicData uri="http://schemas.openxmlformats.org/presentationml/2006/ole">
              <mc:AlternateContent xmlns:mc="http://schemas.openxmlformats.org/markup-compatibility/2006">
                <mc:Choice xmlns:v="urn:schemas-microsoft-com:vml" Requires="v">
                  <p:oleObj spid="_x0000_s7289" name="Equation" r:id="rId17" imgW="152400" imgH="393700" progId="Equation.DSMT4">
                    <p:embed/>
                  </p:oleObj>
                </mc:Choice>
                <mc:Fallback>
                  <p:oleObj name="Equation" r:id="rId17" imgW="152400" imgH="393700" progId="Equation.DSMT4">
                    <p:embed/>
                    <p:pic>
                      <p:nvPicPr>
                        <p:cNvPr id="0" name=""/>
                        <p:cNvPicPr/>
                        <p:nvPr/>
                      </p:nvPicPr>
                      <p:blipFill>
                        <a:blip r:embed="rId18"/>
                        <a:stretch>
                          <a:fillRect/>
                        </a:stretch>
                      </p:blipFill>
                      <p:spPr>
                        <a:xfrm>
                          <a:off x="3059832" y="4429621"/>
                          <a:ext cx="288032" cy="744083"/>
                        </a:xfrm>
                        <a:prstGeom prst="rect">
                          <a:avLst/>
                        </a:prstGeom>
                      </p:spPr>
                    </p:pic>
                  </p:oleObj>
                </mc:Fallback>
              </mc:AlternateContent>
            </a:graphicData>
          </a:graphic>
        </p:graphicFrame>
        <p:sp>
          <p:nvSpPr>
            <p:cNvPr id="48" name="TextBox 47"/>
            <p:cNvSpPr txBox="1"/>
            <p:nvPr/>
          </p:nvSpPr>
          <p:spPr>
            <a:xfrm>
              <a:off x="2885872" y="4507123"/>
              <a:ext cx="317976" cy="523220"/>
            </a:xfrm>
            <a:prstGeom prst="rect">
              <a:avLst/>
            </a:prstGeom>
            <a:noFill/>
          </p:spPr>
          <p:txBody>
            <a:bodyPr wrap="none" rtlCol="0">
              <a:spAutoFit/>
            </a:bodyPr>
            <a:lstStyle/>
            <a:p>
              <a:r>
                <a:rPr lang="en-GB" b="0" dirty="0">
                  <a:solidFill>
                    <a:srgbClr val="000000"/>
                  </a:solidFill>
                </a:rPr>
                <a:t>1</a:t>
              </a:r>
            </a:p>
          </p:txBody>
        </p:sp>
      </p:grpSp>
      <p:sp>
        <p:nvSpPr>
          <p:cNvPr id="50" name="TextBox 49"/>
          <p:cNvSpPr txBox="1"/>
          <p:nvPr/>
        </p:nvSpPr>
        <p:spPr>
          <a:xfrm>
            <a:off x="4139952" y="1820382"/>
            <a:ext cx="522305" cy="523220"/>
          </a:xfrm>
          <a:prstGeom prst="rect">
            <a:avLst/>
          </a:prstGeom>
          <a:noFill/>
        </p:spPr>
        <p:txBody>
          <a:bodyPr wrap="none" rtlCol="0">
            <a:spAutoFit/>
          </a:bodyPr>
          <a:lstStyle/>
          <a:p>
            <a:r>
              <a:rPr lang="en-GB" b="0" dirty="0">
                <a:solidFill>
                  <a:srgbClr val="000000"/>
                </a:solidFill>
              </a:rPr>
              <a:t>17</a:t>
            </a:r>
          </a:p>
        </p:txBody>
      </p:sp>
      <p:sp>
        <p:nvSpPr>
          <p:cNvPr id="51" name="TextBox 50"/>
          <p:cNvSpPr txBox="1"/>
          <p:nvPr/>
        </p:nvSpPr>
        <p:spPr>
          <a:xfrm>
            <a:off x="4572000" y="1748374"/>
            <a:ext cx="378283" cy="523220"/>
          </a:xfrm>
          <a:prstGeom prst="rect">
            <a:avLst/>
          </a:prstGeom>
          <a:noFill/>
        </p:spPr>
        <p:txBody>
          <a:bodyPr wrap="none" rtlCol="0">
            <a:spAutoFit/>
          </a:bodyPr>
          <a:lstStyle/>
          <a:p>
            <a:r>
              <a:rPr lang="en-GB" b="0" dirty="0">
                <a:solidFill>
                  <a:srgbClr val="000000"/>
                </a:solidFill>
              </a:rPr>
              <a:t>+</a:t>
            </a:r>
          </a:p>
        </p:txBody>
      </p:sp>
      <p:sp>
        <p:nvSpPr>
          <p:cNvPr id="52" name="TextBox 51"/>
          <p:cNvSpPr txBox="1"/>
          <p:nvPr/>
        </p:nvSpPr>
        <p:spPr>
          <a:xfrm>
            <a:off x="5201829" y="1753868"/>
            <a:ext cx="364202" cy="523220"/>
          </a:xfrm>
          <a:prstGeom prst="rect">
            <a:avLst/>
          </a:prstGeom>
          <a:noFill/>
        </p:spPr>
        <p:txBody>
          <a:bodyPr wrap="none" rtlCol="0">
            <a:spAutoFit/>
          </a:bodyPr>
          <a:lstStyle/>
          <a:p>
            <a:r>
              <a:rPr lang="en-GB" b="0" dirty="0">
                <a:solidFill>
                  <a:srgbClr val="000000"/>
                </a:solidFill>
              </a:rPr>
              <a:t>=</a:t>
            </a:r>
          </a:p>
        </p:txBody>
      </p:sp>
      <p:sp>
        <p:nvSpPr>
          <p:cNvPr id="53" name="TextBox 52"/>
          <p:cNvSpPr txBox="1"/>
          <p:nvPr/>
        </p:nvSpPr>
        <p:spPr>
          <a:xfrm>
            <a:off x="5868144" y="1764231"/>
            <a:ext cx="384634" cy="523220"/>
          </a:xfrm>
          <a:prstGeom prst="rect">
            <a:avLst/>
          </a:prstGeom>
          <a:noFill/>
        </p:spPr>
        <p:txBody>
          <a:bodyPr wrap="none" rtlCol="0">
            <a:spAutoFit/>
          </a:bodyPr>
          <a:lstStyle/>
          <a:p>
            <a:r>
              <a:rPr lang="en-GB" b="0" dirty="0">
                <a:solidFill>
                  <a:srgbClr val="000000"/>
                </a:solidFill>
              </a:rPr>
              <a:t>x</a:t>
            </a:r>
          </a:p>
        </p:txBody>
      </p:sp>
      <p:grpSp>
        <p:nvGrpSpPr>
          <p:cNvPr id="112" name="Group 111"/>
          <p:cNvGrpSpPr/>
          <p:nvPr/>
        </p:nvGrpSpPr>
        <p:grpSpPr>
          <a:xfrm>
            <a:off x="4788024" y="1748358"/>
            <a:ext cx="565026" cy="744538"/>
            <a:chOff x="4788024" y="1748358"/>
            <a:chExt cx="565026" cy="744538"/>
          </a:xfrm>
        </p:grpSpPr>
        <p:graphicFrame>
          <p:nvGraphicFramePr>
            <p:cNvPr id="49" name="Object 48"/>
            <p:cNvGraphicFramePr>
              <a:graphicFrameLocks noChangeAspect="1"/>
            </p:cNvGraphicFramePr>
            <p:nvPr>
              <p:extLst>
                <p:ext uri="{D42A27DB-BD31-4B8C-83A1-F6EECF244321}">
                  <p14:modId xmlns:p14="http://schemas.microsoft.com/office/powerpoint/2010/main" val="2000169999"/>
                </p:ext>
              </p:extLst>
            </p:nvPr>
          </p:nvGraphicFramePr>
          <p:xfrm>
            <a:off x="4943475" y="1748358"/>
            <a:ext cx="409575" cy="744538"/>
          </p:xfrm>
          <a:graphic>
            <a:graphicData uri="http://schemas.openxmlformats.org/presentationml/2006/ole">
              <mc:AlternateContent xmlns:mc="http://schemas.openxmlformats.org/markup-compatibility/2006">
                <mc:Choice xmlns:v="urn:schemas-microsoft-com:vml" Requires="v">
                  <p:oleObj spid="_x0000_s7290" name="Equation" r:id="rId19" imgW="215900" imgH="393700" progId="Equation.DSMT4">
                    <p:embed/>
                  </p:oleObj>
                </mc:Choice>
                <mc:Fallback>
                  <p:oleObj name="Equation" r:id="rId19" imgW="215900" imgH="393700" progId="Equation.DSMT4">
                    <p:embed/>
                    <p:pic>
                      <p:nvPicPr>
                        <p:cNvPr id="0" name=""/>
                        <p:cNvPicPr/>
                        <p:nvPr/>
                      </p:nvPicPr>
                      <p:blipFill>
                        <a:blip r:embed="rId20"/>
                        <a:stretch>
                          <a:fillRect/>
                        </a:stretch>
                      </p:blipFill>
                      <p:spPr>
                        <a:xfrm>
                          <a:off x="4943475" y="1748358"/>
                          <a:ext cx="409575" cy="744538"/>
                        </a:xfrm>
                        <a:prstGeom prst="rect">
                          <a:avLst/>
                        </a:prstGeom>
                      </p:spPr>
                    </p:pic>
                  </p:oleObj>
                </mc:Fallback>
              </mc:AlternateContent>
            </a:graphicData>
          </a:graphic>
        </p:graphicFrame>
        <p:sp>
          <p:nvSpPr>
            <p:cNvPr id="54" name="TextBox 53"/>
            <p:cNvSpPr txBox="1"/>
            <p:nvPr/>
          </p:nvSpPr>
          <p:spPr>
            <a:xfrm>
              <a:off x="4788024" y="1801218"/>
              <a:ext cx="317976" cy="523220"/>
            </a:xfrm>
            <a:prstGeom prst="rect">
              <a:avLst/>
            </a:prstGeom>
            <a:noFill/>
          </p:spPr>
          <p:txBody>
            <a:bodyPr wrap="none" rtlCol="0">
              <a:spAutoFit/>
            </a:bodyPr>
            <a:lstStyle/>
            <a:p>
              <a:r>
                <a:rPr lang="en-GB" b="0" dirty="0">
                  <a:solidFill>
                    <a:srgbClr val="000000"/>
                  </a:solidFill>
                </a:rPr>
                <a:t>1</a:t>
              </a:r>
            </a:p>
          </p:txBody>
        </p:sp>
      </p:grpSp>
      <p:sp>
        <p:nvSpPr>
          <p:cNvPr id="56" name="TextBox 55"/>
          <p:cNvSpPr txBox="1"/>
          <p:nvPr/>
        </p:nvSpPr>
        <p:spPr>
          <a:xfrm>
            <a:off x="5508104" y="1808708"/>
            <a:ext cx="522305" cy="523220"/>
          </a:xfrm>
          <a:prstGeom prst="rect">
            <a:avLst/>
          </a:prstGeom>
          <a:noFill/>
        </p:spPr>
        <p:txBody>
          <a:bodyPr wrap="none" rtlCol="0">
            <a:spAutoFit/>
          </a:bodyPr>
          <a:lstStyle/>
          <a:p>
            <a:r>
              <a:rPr lang="en-GB" b="0" dirty="0">
                <a:solidFill>
                  <a:srgbClr val="000000"/>
                </a:solidFill>
              </a:rPr>
              <a:t>17</a:t>
            </a:r>
          </a:p>
        </p:txBody>
      </p:sp>
      <p:grpSp>
        <p:nvGrpSpPr>
          <p:cNvPr id="113" name="Group 112"/>
          <p:cNvGrpSpPr/>
          <p:nvPr/>
        </p:nvGrpSpPr>
        <p:grpSpPr>
          <a:xfrm>
            <a:off x="6126232" y="1711846"/>
            <a:ext cx="606008" cy="744537"/>
            <a:chOff x="6126232" y="1711846"/>
            <a:chExt cx="606008" cy="744537"/>
          </a:xfrm>
        </p:grpSpPr>
        <p:graphicFrame>
          <p:nvGraphicFramePr>
            <p:cNvPr id="55" name="Object 54"/>
            <p:cNvGraphicFramePr>
              <a:graphicFrameLocks noChangeAspect="1"/>
            </p:cNvGraphicFramePr>
            <p:nvPr>
              <p:extLst>
                <p:ext uri="{D42A27DB-BD31-4B8C-83A1-F6EECF244321}">
                  <p14:modId xmlns:p14="http://schemas.microsoft.com/office/powerpoint/2010/main" val="3263983982"/>
                </p:ext>
              </p:extLst>
            </p:nvPr>
          </p:nvGraphicFramePr>
          <p:xfrm>
            <a:off x="6325840" y="1711846"/>
            <a:ext cx="406400" cy="744537"/>
          </p:xfrm>
          <a:graphic>
            <a:graphicData uri="http://schemas.openxmlformats.org/presentationml/2006/ole">
              <mc:AlternateContent xmlns:mc="http://schemas.openxmlformats.org/markup-compatibility/2006">
                <mc:Choice xmlns:v="urn:schemas-microsoft-com:vml" Requires="v">
                  <p:oleObj spid="_x0000_s7291" name="Equation" r:id="rId21" imgW="215900" imgH="393700" progId="Equation.DSMT4">
                    <p:embed/>
                  </p:oleObj>
                </mc:Choice>
                <mc:Fallback>
                  <p:oleObj name="Equation" r:id="rId21" imgW="215900" imgH="393700" progId="Equation.DSMT4">
                    <p:embed/>
                    <p:pic>
                      <p:nvPicPr>
                        <p:cNvPr id="0" name=""/>
                        <p:cNvPicPr/>
                        <p:nvPr/>
                      </p:nvPicPr>
                      <p:blipFill>
                        <a:blip r:embed="rId22"/>
                        <a:stretch>
                          <a:fillRect/>
                        </a:stretch>
                      </p:blipFill>
                      <p:spPr>
                        <a:xfrm>
                          <a:off x="6325840" y="1711846"/>
                          <a:ext cx="406400" cy="744537"/>
                        </a:xfrm>
                        <a:prstGeom prst="rect">
                          <a:avLst/>
                        </a:prstGeom>
                      </p:spPr>
                    </p:pic>
                  </p:oleObj>
                </mc:Fallback>
              </mc:AlternateContent>
            </a:graphicData>
          </a:graphic>
        </p:graphicFrame>
        <p:sp>
          <p:nvSpPr>
            <p:cNvPr id="57" name="TextBox 56"/>
            <p:cNvSpPr txBox="1"/>
            <p:nvPr/>
          </p:nvSpPr>
          <p:spPr>
            <a:xfrm>
              <a:off x="6126232" y="1789544"/>
              <a:ext cx="317976" cy="523220"/>
            </a:xfrm>
            <a:prstGeom prst="rect">
              <a:avLst/>
            </a:prstGeom>
            <a:noFill/>
          </p:spPr>
          <p:txBody>
            <a:bodyPr wrap="none" rtlCol="0">
              <a:spAutoFit/>
            </a:bodyPr>
            <a:lstStyle/>
            <a:p>
              <a:r>
                <a:rPr lang="en-GB" b="0" dirty="0">
                  <a:solidFill>
                    <a:srgbClr val="000000"/>
                  </a:solidFill>
                </a:rPr>
                <a:t>1</a:t>
              </a:r>
            </a:p>
          </p:txBody>
        </p:sp>
      </p:grpSp>
      <p:graphicFrame>
        <p:nvGraphicFramePr>
          <p:cNvPr id="58" name="Object 57"/>
          <p:cNvGraphicFramePr>
            <a:graphicFrameLocks noChangeAspect="1"/>
          </p:cNvGraphicFramePr>
          <p:nvPr>
            <p:extLst>
              <p:ext uri="{D42A27DB-BD31-4B8C-83A1-F6EECF244321}">
                <p14:modId xmlns:p14="http://schemas.microsoft.com/office/powerpoint/2010/main" val="1566483411"/>
              </p:ext>
            </p:extLst>
          </p:nvPr>
        </p:nvGraphicFramePr>
        <p:xfrm>
          <a:off x="5131355" y="964016"/>
          <a:ext cx="271423" cy="744537"/>
        </p:xfrm>
        <a:graphic>
          <a:graphicData uri="http://schemas.openxmlformats.org/presentationml/2006/ole">
            <mc:AlternateContent xmlns:mc="http://schemas.openxmlformats.org/markup-compatibility/2006">
              <mc:Choice xmlns:v="urn:schemas-microsoft-com:vml" Requires="v">
                <p:oleObj spid="_x0000_s7292" name="Equation" r:id="rId23" imgW="127000" imgH="393700" progId="Equation.DSMT4">
                  <p:embed/>
                </p:oleObj>
              </mc:Choice>
              <mc:Fallback>
                <p:oleObj name="Equation" r:id="rId23" imgW="127000" imgH="393700" progId="Equation.DSMT4">
                  <p:embed/>
                  <p:pic>
                    <p:nvPicPr>
                      <p:cNvPr id="0" name=""/>
                      <p:cNvPicPr/>
                      <p:nvPr/>
                    </p:nvPicPr>
                    <p:blipFill>
                      <a:blip r:embed="rId24"/>
                      <a:stretch>
                        <a:fillRect/>
                      </a:stretch>
                    </p:blipFill>
                    <p:spPr>
                      <a:xfrm>
                        <a:off x="5131355" y="964016"/>
                        <a:ext cx="271423" cy="744537"/>
                      </a:xfrm>
                      <a:prstGeom prst="rect">
                        <a:avLst/>
                      </a:prstGeom>
                    </p:spPr>
                  </p:pic>
                </p:oleObj>
              </mc:Fallback>
            </mc:AlternateContent>
          </a:graphicData>
        </a:graphic>
      </p:graphicFrame>
      <p:sp>
        <p:nvSpPr>
          <p:cNvPr id="59" name="TextBox 58"/>
          <p:cNvSpPr txBox="1"/>
          <p:nvPr/>
        </p:nvSpPr>
        <p:spPr>
          <a:xfrm>
            <a:off x="4211960" y="1064410"/>
            <a:ext cx="388995" cy="523220"/>
          </a:xfrm>
          <a:prstGeom prst="rect">
            <a:avLst/>
          </a:prstGeom>
          <a:noFill/>
        </p:spPr>
        <p:txBody>
          <a:bodyPr wrap="none" rtlCol="0">
            <a:spAutoFit/>
          </a:bodyPr>
          <a:lstStyle/>
          <a:p>
            <a:r>
              <a:rPr lang="en-GB" b="0" dirty="0">
                <a:solidFill>
                  <a:srgbClr val="000000"/>
                </a:solidFill>
              </a:rPr>
              <a:t>2</a:t>
            </a:r>
          </a:p>
        </p:txBody>
      </p:sp>
      <p:sp>
        <p:nvSpPr>
          <p:cNvPr id="60" name="TextBox 59"/>
          <p:cNvSpPr txBox="1"/>
          <p:nvPr/>
        </p:nvSpPr>
        <p:spPr>
          <a:xfrm>
            <a:off x="4572000" y="1009114"/>
            <a:ext cx="378283" cy="523220"/>
          </a:xfrm>
          <a:prstGeom prst="rect">
            <a:avLst/>
          </a:prstGeom>
          <a:noFill/>
        </p:spPr>
        <p:txBody>
          <a:bodyPr wrap="none" rtlCol="0">
            <a:spAutoFit/>
          </a:bodyPr>
          <a:lstStyle/>
          <a:p>
            <a:r>
              <a:rPr lang="en-GB" b="0" dirty="0">
                <a:solidFill>
                  <a:srgbClr val="000000"/>
                </a:solidFill>
              </a:rPr>
              <a:t>+</a:t>
            </a:r>
          </a:p>
        </p:txBody>
      </p:sp>
      <p:sp>
        <p:nvSpPr>
          <p:cNvPr id="61" name="TextBox 60"/>
          <p:cNvSpPr txBox="1"/>
          <p:nvPr/>
        </p:nvSpPr>
        <p:spPr>
          <a:xfrm>
            <a:off x="5201829" y="997896"/>
            <a:ext cx="364202" cy="523220"/>
          </a:xfrm>
          <a:prstGeom prst="rect">
            <a:avLst/>
          </a:prstGeom>
          <a:noFill/>
        </p:spPr>
        <p:txBody>
          <a:bodyPr wrap="none" rtlCol="0">
            <a:spAutoFit/>
          </a:bodyPr>
          <a:lstStyle/>
          <a:p>
            <a:r>
              <a:rPr lang="en-GB" b="0" dirty="0">
                <a:solidFill>
                  <a:srgbClr val="000000"/>
                </a:solidFill>
              </a:rPr>
              <a:t>=</a:t>
            </a:r>
          </a:p>
        </p:txBody>
      </p:sp>
      <p:sp>
        <p:nvSpPr>
          <p:cNvPr id="62" name="TextBox 61"/>
          <p:cNvSpPr txBox="1"/>
          <p:nvPr/>
        </p:nvSpPr>
        <p:spPr>
          <a:xfrm>
            <a:off x="5851435" y="1024971"/>
            <a:ext cx="384634" cy="523220"/>
          </a:xfrm>
          <a:prstGeom prst="rect">
            <a:avLst/>
          </a:prstGeom>
          <a:noFill/>
        </p:spPr>
        <p:txBody>
          <a:bodyPr wrap="none" rtlCol="0">
            <a:spAutoFit/>
          </a:bodyPr>
          <a:lstStyle/>
          <a:p>
            <a:r>
              <a:rPr lang="en-GB" b="0" dirty="0">
                <a:solidFill>
                  <a:srgbClr val="000000"/>
                </a:solidFill>
              </a:rPr>
              <a:t>x</a:t>
            </a:r>
          </a:p>
        </p:txBody>
      </p:sp>
      <p:sp>
        <p:nvSpPr>
          <p:cNvPr id="63" name="TextBox 62"/>
          <p:cNvSpPr txBox="1"/>
          <p:nvPr/>
        </p:nvSpPr>
        <p:spPr>
          <a:xfrm>
            <a:off x="4843323" y="1036024"/>
            <a:ext cx="360040" cy="523220"/>
          </a:xfrm>
          <a:prstGeom prst="rect">
            <a:avLst/>
          </a:prstGeom>
          <a:noFill/>
        </p:spPr>
        <p:txBody>
          <a:bodyPr wrap="square" rtlCol="0">
            <a:spAutoFit/>
          </a:bodyPr>
          <a:lstStyle/>
          <a:p>
            <a:r>
              <a:rPr lang="en-GB" b="0" dirty="0">
                <a:solidFill>
                  <a:srgbClr val="000000"/>
                </a:solidFill>
              </a:rPr>
              <a:t>1</a:t>
            </a:r>
          </a:p>
        </p:txBody>
      </p:sp>
      <p:sp>
        <p:nvSpPr>
          <p:cNvPr id="64" name="TextBox 63"/>
          <p:cNvSpPr txBox="1"/>
          <p:nvPr/>
        </p:nvSpPr>
        <p:spPr>
          <a:xfrm>
            <a:off x="5508104" y="1052736"/>
            <a:ext cx="388995" cy="523220"/>
          </a:xfrm>
          <a:prstGeom prst="rect">
            <a:avLst/>
          </a:prstGeom>
          <a:noFill/>
        </p:spPr>
        <p:txBody>
          <a:bodyPr wrap="none" rtlCol="0">
            <a:spAutoFit/>
          </a:bodyPr>
          <a:lstStyle/>
          <a:p>
            <a:r>
              <a:rPr lang="en-GB" b="0" dirty="0">
                <a:solidFill>
                  <a:srgbClr val="000000"/>
                </a:solidFill>
              </a:rPr>
              <a:t>2</a:t>
            </a:r>
          </a:p>
        </p:txBody>
      </p:sp>
      <p:grpSp>
        <p:nvGrpSpPr>
          <p:cNvPr id="111" name="Group 110"/>
          <p:cNvGrpSpPr/>
          <p:nvPr/>
        </p:nvGrpSpPr>
        <p:grpSpPr>
          <a:xfrm>
            <a:off x="6126232" y="906134"/>
            <a:ext cx="436493" cy="744538"/>
            <a:chOff x="6126232" y="908050"/>
            <a:chExt cx="436493" cy="744538"/>
          </a:xfrm>
        </p:grpSpPr>
        <p:sp>
          <p:nvSpPr>
            <p:cNvPr id="65" name="TextBox 64"/>
            <p:cNvSpPr txBox="1"/>
            <p:nvPr/>
          </p:nvSpPr>
          <p:spPr>
            <a:xfrm>
              <a:off x="6126232" y="1033572"/>
              <a:ext cx="317976" cy="523220"/>
            </a:xfrm>
            <a:prstGeom prst="rect">
              <a:avLst/>
            </a:prstGeom>
            <a:noFill/>
          </p:spPr>
          <p:txBody>
            <a:bodyPr wrap="none" rtlCol="0">
              <a:spAutoFit/>
            </a:bodyPr>
            <a:lstStyle/>
            <a:p>
              <a:r>
                <a:rPr lang="en-GB" b="0" dirty="0">
                  <a:solidFill>
                    <a:srgbClr val="000000"/>
                  </a:solidFill>
                </a:rPr>
                <a:t>1</a:t>
              </a:r>
            </a:p>
          </p:txBody>
        </p:sp>
        <p:graphicFrame>
          <p:nvGraphicFramePr>
            <p:cNvPr id="66" name="Object 65"/>
            <p:cNvGraphicFramePr>
              <a:graphicFrameLocks noChangeAspect="1"/>
            </p:cNvGraphicFramePr>
            <p:nvPr>
              <p:extLst>
                <p:ext uri="{D42A27DB-BD31-4B8C-83A1-F6EECF244321}">
                  <p14:modId xmlns:p14="http://schemas.microsoft.com/office/powerpoint/2010/main" val="365574725"/>
                </p:ext>
              </p:extLst>
            </p:nvPr>
          </p:nvGraphicFramePr>
          <p:xfrm>
            <a:off x="6324600" y="908050"/>
            <a:ext cx="238125" cy="744538"/>
          </p:xfrm>
          <a:graphic>
            <a:graphicData uri="http://schemas.openxmlformats.org/presentationml/2006/ole">
              <mc:AlternateContent xmlns:mc="http://schemas.openxmlformats.org/markup-compatibility/2006">
                <mc:Choice xmlns:v="urn:schemas-microsoft-com:vml" Requires="v">
                  <p:oleObj spid="_x0000_s7293" name="Equation" r:id="rId25" imgW="127000" imgH="393700" progId="Equation.DSMT4">
                    <p:embed/>
                  </p:oleObj>
                </mc:Choice>
                <mc:Fallback>
                  <p:oleObj name="Equation" r:id="rId25" imgW="127000" imgH="393700" progId="Equation.DSMT4">
                    <p:embed/>
                    <p:pic>
                      <p:nvPicPr>
                        <p:cNvPr id="0" name=""/>
                        <p:cNvPicPr/>
                        <p:nvPr/>
                      </p:nvPicPr>
                      <p:blipFill>
                        <a:blip r:embed="rId26"/>
                        <a:stretch>
                          <a:fillRect/>
                        </a:stretch>
                      </p:blipFill>
                      <p:spPr>
                        <a:xfrm>
                          <a:off x="6324600" y="908050"/>
                          <a:ext cx="238125" cy="744538"/>
                        </a:xfrm>
                        <a:prstGeom prst="rect">
                          <a:avLst/>
                        </a:prstGeom>
                      </p:spPr>
                    </p:pic>
                  </p:oleObj>
                </mc:Fallback>
              </mc:AlternateContent>
            </a:graphicData>
          </a:graphic>
        </p:graphicFrame>
      </p:grpSp>
      <p:sp>
        <p:nvSpPr>
          <p:cNvPr id="67" name="TextBox 66"/>
          <p:cNvSpPr txBox="1"/>
          <p:nvPr/>
        </p:nvSpPr>
        <p:spPr>
          <a:xfrm>
            <a:off x="971600" y="4870901"/>
            <a:ext cx="513678" cy="646331"/>
          </a:xfrm>
          <a:prstGeom prst="rect">
            <a:avLst/>
          </a:prstGeom>
          <a:noFill/>
        </p:spPr>
        <p:txBody>
          <a:bodyPr wrap="none" rtlCol="0">
            <a:spAutoFit/>
          </a:bodyPr>
          <a:lstStyle/>
          <a:p>
            <a:r>
              <a:rPr lang="en-GB" sz="3600" b="0" dirty="0">
                <a:solidFill>
                  <a:srgbClr val="000000"/>
                </a:solidFill>
              </a:rPr>
              <a:t>...</a:t>
            </a:r>
          </a:p>
        </p:txBody>
      </p:sp>
      <p:grpSp>
        <p:nvGrpSpPr>
          <p:cNvPr id="73" name="Group 72"/>
          <p:cNvGrpSpPr/>
          <p:nvPr/>
        </p:nvGrpSpPr>
        <p:grpSpPr>
          <a:xfrm>
            <a:off x="35496" y="1484784"/>
            <a:ext cx="982941" cy="3384376"/>
            <a:chOff x="35496" y="1484784"/>
            <a:chExt cx="982941" cy="3384376"/>
          </a:xfrm>
        </p:grpSpPr>
        <p:cxnSp>
          <p:nvCxnSpPr>
            <p:cNvPr id="70" name="Straight Arrow Connector 69"/>
            <p:cNvCxnSpPr/>
            <p:nvPr/>
          </p:nvCxnSpPr>
          <p:spPr bwMode="auto">
            <a:xfrm>
              <a:off x="539552" y="1484784"/>
              <a:ext cx="0" cy="3384376"/>
            </a:xfrm>
            <a:prstGeom prst="straightConnector1">
              <a:avLst/>
            </a:prstGeom>
            <a:solidFill>
              <a:schemeClr val="accent1"/>
            </a:solidFill>
            <a:ln w="57150" cap="flat" cmpd="sng" algn="ctr">
              <a:solidFill>
                <a:schemeClr val="bg1">
                  <a:lumMod val="75000"/>
                </a:schemeClr>
              </a:solidFill>
              <a:prstDash val="solid"/>
              <a:round/>
              <a:headEnd type="none" w="med" len="med"/>
              <a:tailEnd type="arrow"/>
            </a:ln>
            <a:effectLst/>
          </p:spPr>
        </p:cxnSp>
        <p:sp>
          <p:nvSpPr>
            <p:cNvPr id="68" name="TextBox 67"/>
            <p:cNvSpPr txBox="1"/>
            <p:nvPr/>
          </p:nvSpPr>
          <p:spPr>
            <a:xfrm>
              <a:off x="35496" y="2476053"/>
              <a:ext cx="982941" cy="1384995"/>
            </a:xfrm>
            <a:prstGeom prst="rect">
              <a:avLst/>
            </a:prstGeom>
            <a:solidFill>
              <a:srgbClr val="CCFFCC"/>
            </a:solidFill>
          </p:spPr>
          <p:txBody>
            <a:bodyPr wrap="none" rtlCol="0">
              <a:spAutoFit/>
            </a:bodyPr>
            <a:lstStyle/>
            <a:p>
              <a:pPr algn="ctr"/>
              <a:r>
                <a:rPr lang="en-GB" b="0" dirty="0">
                  <a:solidFill>
                    <a:srgbClr val="732600"/>
                  </a:solidFill>
                </a:rPr>
                <a:t>with</a:t>
              </a:r>
              <a:br>
                <a:rPr lang="en-GB" b="0" dirty="0">
                  <a:solidFill>
                    <a:srgbClr val="732600"/>
                  </a:solidFill>
                </a:rPr>
              </a:br>
              <a:r>
                <a:rPr lang="en-GB" b="0" dirty="0">
                  <a:solidFill>
                    <a:srgbClr val="732600"/>
                  </a:solidFill>
                </a:rPr>
                <a:t>the</a:t>
              </a:r>
              <a:br>
                <a:rPr lang="en-GB" b="0" dirty="0">
                  <a:solidFill>
                    <a:srgbClr val="732600"/>
                  </a:solidFill>
                </a:rPr>
              </a:br>
              <a:r>
                <a:rPr lang="en-GB" b="0" dirty="0">
                  <a:solidFill>
                    <a:srgbClr val="732600"/>
                  </a:solidFill>
                </a:rPr>
                <a:t>grain</a:t>
              </a:r>
            </a:p>
          </p:txBody>
        </p:sp>
      </p:grpSp>
      <p:grpSp>
        <p:nvGrpSpPr>
          <p:cNvPr id="74" name="Group 73"/>
          <p:cNvGrpSpPr/>
          <p:nvPr/>
        </p:nvGrpSpPr>
        <p:grpSpPr>
          <a:xfrm>
            <a:off x="611560" y="5356373"/>
            <a:ext cx="3384376" cy="1384995"/>
            <a:chOff x="611560" y="5356373"/>
            <a:chExt cx="3384376" cy="1384995"/>
          </a:xfrm>
        </p:grpSpPr>
        <p:cxnSp>
          <p:nvCxnSpPr>
            <p:cNvPr id="71" name="Straight Arrow Connector 70"/>
            <p:cNvCxnSpPr/>
            <p:nvPr/>
          </p:nvCxnSpPr>
          <p:spPr bwMode="auto">
            <a:xfrm rot="16200000">
              <a:off x="2303748" y="4365104"/>
              <a:ext cx="0" cy="3384376"/>
            </a:xfrm>
            <a:prstGeom prst="straightConnector1">
              <a:avLst/>
            </a:prstGeom>
            <a:solidFill>
              <a:schemeClr val="accent1"/>
            </a:solidFill>
            <a:ln w="57150" cap="flat" cmpd="sng" algn="ctr">
              <a:solidFill>
                <a:srgbClr val="732600"/>
              </a:solidFill>
              <a:prstDash val="solid"/>
              <a:round/>
              <a:headEnd type="none" w="med" len="med"/>
              <a:tailEnd type="arrow"/>
            </a:ln>
            <a:effectLst/>
          </p:spPr>
        </p:cxnSp>
        <p:sp>
          <p:nvSpPr>
            <p:cNvPr id="72" name="TextBox 71"/>
            <p:cNvSpPr txBox="1"/>
            <p:nvPr/>
          </p:nvSpPr>
          <p:spPr>
            <a:xfrm>
              <a:off x="1698693" y="5356373"/>
              <a:ext cx="1184940" cy="1384995"/>
            </a:xfrm>
            <a:prstGeom prst="rect">
              <a:avLst/>
            </a:prstGeom>
            <a:solidFill>
              <a:srgbClr val="CCFFCC"/>
            </a:solidFill>
          </p:spPr>
          <p:txBody>
            <a:bodyPr wrap="none" rtlCol="0">
              <a:spAutoFit/>
            </a:bodyPr>
            <a:lstStyle/>
            <a:p>
              <a:pPr algn="ctr"/>
              <a:r>
                <a:rPr lang="en-GB" b="0" dirty="0">
                  <a:solidFill>
                    <a:schemeClr val="bg1">
                      <a:lumMod val="75000"/>
                    </a:schemeClr>
                  </a:solidFill>
                </a:rPr>
                <a:t>across</a:t>
              </a:r>
              <a:br>
                <a:rPr lang="en-GB" b="0" dirty="0">
                  <a:solidFill>
                    <a:schemeClr val="bg1">
                      <a:lumMod val="75000"/>
                    </a:schemeClr>
                  </a:solidFill>
                </a:rPr>
              </a:br>
              <a:r>
                <a:rPr lang="en-GB" b="0" dirty="0">
                  <a:solidFill>
                    <a:schemeClr val="bg1">
                      <a:lumMod val="75000"/>
                    </a:schemeClr>
                  </a:solidFill>
                </a:rPr>
                <a:t>the</a:t>
              </a:r>
              <a:br>
                <a:rPr lang="en-GB" b="0" dirty="0">
                  <a:solidFill>
                    <a:schemeClr val="bg1">
                      <a:lumMod val="75000"/>
                    </a:schemeClr>
                  </a:solidFill>
                </a:rPr>
              </a:br>
              <a:r>
                <a:rPr lang="en-GB" b="0" dirty="0">
                  <a:solidFill>
                    <a:schemeClr val="bg1">
                      <a:lumMod val="75000"/>
                    </a:schemeClr>
                  </a:solidFill>
                </a:rPr>
                <a:t>grain</a:t>
              </a:r>
            </a:p>
          </p:txBody>
        </p:sp>
      </p:grpSp>
      <p:graphicFrame>
        <p:nvGraphicFramePr>
          <p:cNvPr id="75" name="Object 74"/>
          <p:cNvGraphicFramePr>
            <a:graphicFrameLocks noChangeAspect="1"/>
          </p:cNvGraphicFramePr>
          <p:nvPr>
            <p:extLst>
              <p:ext uri="{D42A27DB-BD31-4B8C-83A1-F6EECF244321}">
                <p14:modId xmlns:p14="http://schemas.microsoft.com/office/powerpoint/2010/main" val="3153851087"/>
              </p:ext>
            </p:extLst>
          </p:nvPr>
        </p:nvGraphicFramePr>
        <p:xfrm>
          <a:off x="5024735" y="4388842"/>
          <a:ext cx="987425" cy="768350"/>
        </p:xfrm>
        <a:graphic>
          <a:graphicData uri="http://schemas.openxmlformats.org/presentationml/2006/ole">
            <mc:AlternateContent xmlns:mc="http://schemas.openxmlformats.org/markup-compatibility/2006">
              <mc:Choice xmlns:v="urn:schemas-microsoft-com:vml" Requires="v">
                <p:oleObj spid="_x0000_s7294" name="Equation" r:id="rId27" imgW="520700" imgH="406400" progId="Equation.DSMT4">
                  <p:embed/>
                </p:oleObj>
              </mc:Choice>
              <mc:Fallback>
                <p:oleObj name="Equation" r:id="rId27" imgW="520700" imgH="406400" progId="Equation.DSMT4">
                  <p:embed/>
                  <p:pic>
                    <p:nvPicPr>
                      <p:cNvPr id="0" name=""/>
                      <p:cNvPicPr/>
                      <p:nvPr/>
                    </p:nvPicPr>
                    <p:blipFill>
                      <a:blip r:embed="rId28"/>
                      <a:stretch>
                        <a:fillRect/>
                      </a:stretch>
                    </p:blipFill>
                    <p:spPr>
                      <a:xfrm>
                        <a:off x="5024735" y="4388842"/>
                        <a:ext cx="987425" cy="768350"/>
                      </a:xfrm>
                      <a:prstGeom prst="rect">
                        <a:avLst/>
                      </a:prstGeom>
                    </p:spPr>
                  </p:pic>
                </p:oleObj>
              </mc:Fallback>
            </mc:AlternateContent>
          </a:graphicData>
        </a:graphic>
      </p:graphicFrame>
      <p:sp>
        <p:nvSpPr>
          <p:cNvPr id="76" name="TextBox 75"/>
          <p:cNvSpPr txBox="1"/>
          <p:nvPr/>
        </p:nvSpPr>
        <p:spPr>
          <a:xfrm>
            <a:off x="3851920" y="4471606"/>
            <a:ext cx="795275" cy="523220"/>
          </a:xfrm>
          <a:prstGeom prst="rect">
            <a:avLst/>
          </a:prstGeom>
          <a:noFill/>
        </p:spPr>
        <p:txBody>
          <a:bodyPr wrap="none" rtlCol="0">
            <a:spAutoFit/>
          </a:bodyPr>
          <a:lstStyle/>
          <a:p>
            <a:r>
              <a:rPr lang="en-GB" b="0" dirty="0">
                <a:solidFill>
                  <a:srgbClr val="000000"/>
                </a:solidFill>
              </a:rPr>
              <a:t>√17</a:t>
            </a:r>
          </a:p>
        </p:txBody>
      </p:sp>
      <p:sp>
        <p:nvSpPr>
          <p:cNvPr id="77" name="TextBox 76"/>
          <p:cNvSpPr txBox="1"/>
          <p:nvPr/>
        </p:nvSpPr>
        <p:spPr>
          <a:xfrm>
            <a:off x="4572000" y="4399598"/>
            <a:ext cx="378283" cy="523220"/>
          </a:xfrm>
          <a:prstGeom prst="rect">
            <a:avLst/>
          </a:prstGeom>
          <a:noFill/>
        </p:spPr>
        <p:txBody>
          <a:bodyPr wrap="none" rtlCol="0">
            <a:spAutoFit/>
          </a:bodyPr>
          <a:lstStyle/>
          <a:p>
            <a:r>
              <a:rPr lang="en-GB" b="0" dirty="0">
                <a:solidFill>
                  <a:srgbClr val="000000"/>
                </a:solidFill>
              </a:rPr>
              <a:t>+</a:t>
            </a:r>
          </a:p>
        </p:txBody>
      </p:sp>
      <p:sp>
        <p:nvSpPr>
          <p:cNvPr id="78" name="TextBox 77"/>
          <p:cNvSpPr txBox="1"/>
          <p:nvPr/>
        </p:nvSpPr>
        <p:spPr>
          <a:xfrm>
            <a:off x="5921909" y="4405092"/>
            <a:ext cx="364202" cy="523220"/>
          </a:xfrm>
          <a:prstGeom prst="rect">
            <a:avLst/>
          </a:prstGeom>
          <a:noFill/>
        </p:spPr>
        <p:txBody>
          <a:bodyPr wrap="none" rtlCol="0">
            <a:spAutoFit/>
          </a:bodyPr>
          <a:lstStyle/>
          <a:p>
            <a:r>
              <a:rPr lang="en-GB" b="0" dirty="0">
                <a:solidFill>
                  <a:srgbClr val="000000"/>
                </a:solidFill>
              </a:rPr>
              <a:t>=</a:t>
            </a:r>
          </a:p>
        </p:txBody>
      </p:sp>
      <p:sp>
        <p:nvSpPr>
          <p:cNvPr id="79" name="TextBox 78"/>
          <p:cNvSpPr txBox="1"/>
          <p:nvPr/>
        </p:nvSpPr>
        <p:spPr>
          <a:xfrm>
            <a:off x="7020272" y="4415455"/>
            <a:ext cx="384634" cy="523220"/>
          </a:xfrm>
          <a:prstGeom prst="rect">
            <a:avLst/>
          </a:prstGeom>
          <a:noFill/>
        </p:spPr>
        <p:txBody>
          <a:bodyPr wrap="none" rtlCol="0">
            <a:spAutoFit/>
          </a:bodyPr>
          <a:lstStyle/>
          <a:p>
            <a:r>
              <a:rPr lang="en-GB" b="0" dirty="0">
                <a:solidFill>
                  <a:srgbClr val="000000"/>
                </a:solidFill>
              </a:rPr>
              <a:t>x</a:t>
            </a:r>
          </a:p>
        </p:txBody>
      </p:sp>
      <p:sp>
        <p:nvSpPr>
          <p:cNvPr id="80" name="TextBox 79"/>
          <p:cNvSpPr txBox="1"/>
          <p:nvPr/>
        </p:nvSpPr>
        <p:spPr>
          <a:xfrm>
            <a:off x="4860032" y="4471590"/>
            <a:ext cx="317976" cy="523220"/>
          </a:xfrm>
          <a:prstGeom prst="rect">
            <a:avLst/>
          </a:prstGeom>
          <a:noFill/>
        </p:spPr>
        <p:txBody>
          <a:bodyPr wrap="none" rtlCol="0">
            <a:spAutoFit/>
          </a:bodyPr>
          <a:lstStyle/>
          <a:p>
            <a:r>
              <a:rPr lang="en-GB" b="0" dirty="0">
                <a:solidFill>
                  <a:srgbClr val="000000"/>
                </a:solidFill>
              </a:rPr>
              <a:t>1</a:t>
            </a:r>
          </a:p>
        </p:txBody>
      </p:sp>
      <p:graphicFrame>
        <p:nvGraphicFramePr>
          <p:cNvPr id="81" name="Object 80"/>
          <p:cNvGraphicFramePr>
            <a:graphicFrameLocks noChangeAspect="1"/>
          </p:cNvGraphicFramePr>
          <p:nvPr>
            <p:extLst>
              <p:ext uri="{D42A27DB-BD31-4B8C-83A1-F6EECF244321}">
                <p14:modId xmlns:p14="http://schemas.microsoft.com/office/powerpoint/2010/main" val="25567846"/>
              </p:ext>
            </p:extLst>
          </p:nvPr>
        </p:nvGraphicFramePr>
        <p:xfrm>
          <a:off x="7480945" y="4352329"/>
          <a:ext cx="979487" cy="768350"/>
        </p:xfrm>
        <a:graphic>
          <a:graphicData uri="http://schemas.openxmlformats.org/presentationml/2006/ole">
            <mc:AlternateContent xmlns:mc="http://schemas.openxmlformats.org/markup-compatibility/2006">
              <mc:Choice xmlns:v="urn:schemas-microsoft-com:vml" Requires="v">
                <p:oleObj spid="_x0000_s7295" name="Equation" r:id="rId29" imgW="520700" imgH="406400" progId="Equation.DSMT4">
                  <p:embed/>
                </p:oleObj>
              </mc:Choice>
              <mc:Fallback>
                <p:oleObj name="Equation" r:id="rId29" imgW="520700" imgH="406400" progId="Equation.DSMT4">
                  <p:embed/>
                  <p:pic>
                    <p:nvPicPr>
                      <p:cNvPr id="0" name=""/>
                      <p:cNvPicPr/>
                      <p:nvPr/>
                    </p:nvPicPr>
                    <p:blipFill>
                      <a:blip r:embed="rId30"/>
                      <a:stretch>
                        <a:fillRect/>
                      </a:stretch>
                    </p:blipFill>
                    <p:spPr>
                      <a:xfrm>
                        <a:off x="7480945" y="4352329"/>
                        <a:ext cx="979487" cy="768350"/>
                      </a:xfrm>
                      <a:prstGeom prst="rect">
                        <a:avLst/>
                      </a:prstGeom>
                    </p:spPr>
                  </p:pic>
                </p:oleObj>
              </mc:Fallback>
            </mc:AlternateContent>
          </a:graphicData>
        </a:graphic>
      </p:graphicFrame>
      <p:sp>
        <p:nvSpPr>
          <p:cNvPr id="82" name="TextBox 81"/>
          <p:cNvSpPr txBox="1"/>
          <p:nvPr/>
        </p:nvSpPr>
        <p:spPr>
          <a:xfrm>
            <a:off x="6228184" y="4459932"/>
            <a:ext cx="795275" cy="523220"/>
          </a:xfrm>
          <a:prstGeom prst="rect">
            <a:avLst/>
          </a:prstGeom>
          <a:noFill/>
        </p:spPr>
        <p:txBody>
          <a:bodyPr wrap="none" rtlCol="0">
            <a:spAutoFit/>
          </a:bodyPr>
          <a:lstStyle/>
          <a:p>
            <a:r>
              <a:rPr lang="en-GB" b="0" dirty="0">
                <a:solidFill>
                  <a:srgbClr val="000000"/>
                </a:solidFill>
              </a:rPr>
              <a:t>√17</a:t>
            </a:r>
          </a:p>
        </p:txBody>
      </p:sp>
      <p:sp>
        <p:nvSpPr>
          <p:cNvPr id="83" name="TextBox 82"/>
          <p:cNvSpPr txBox="1"/>
          <p:nvPr/>
        </p:nvSpPr>
        <p:spPr>
          <a:xfrm>
            <a:off x="7278360" y="4440768"/>
            <a:ext cx="317976" cy="523220"/>
          </a:xfrm>
          <a:prstGeom prst="rect">
            <a:avLst/>
          </a:prstGeom>
          <a:noFill/>
        </p:spPr>
        <p:txBody>
          <a:bodyPr wrap="none" rtlCol="0">
            <a:spAutoFit/>
          </a:bodyPr>
          <a:lstStyle/>
          <a:p>
            <a:r>
              <a:rPr lang="en-GB" b="0" dirty="0">
                <a:solidFill>
                  <a:srgbClr val="000000"/>
                </a:solidFill>
              </a:rPr>
              <a:t>1</a:t>
            </a:r>
          </a:p>
        </p:txBody>
      </p:sp>
      <p:sp>
        <p:nvSpPr>
          <p:cNvPr id="84" name="Cloud Callout 83"/>
          <p:cNvSpPr/>
          <p:nvPr/>
        </p:nvSpPr>
        <p:spPr bwMode="auto">
          <a:xfrm>
            <a:off x="4067944" y="2924944"/>
            <a:ext cx="432048" cy="432048"/>
          </a:xfrm>
          <a:prstGeom prst="cloudCallout">
            <a:avLst>
              <a:gd name="adj1" fmla="val -74024"/>
              <a:gd name="adj2" fmla="val 82097"/>
            </a:avLst>
          </a:prstGeom>
          <a:solidFill>
            <a:schemeClr val="tx2"/>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0000"/>
              </a:solidFill>
              <a:latin typeface="Chalkboard" charset="0"/>
            </a:endParaRPr>
          </a:p>
        </p:txBody>
      </p:sp>
      <p:sp>
        <p:nvSpPr>
          <p:cNvPr id="85" name="Cloud Callout 84"/>
          <p:cNvSpPr/>
          <p:nvPr/>
        </p:nvSpPr>
        <p:spPr bwMode="auto">
          <a:xfrm>
            <a:off x="5220072" y="3284984"/>
            <a:ext cx="360040" cy="360040"/>
          </a:xfrm>
          <a:prstGeom prst="cloudCallout">
            <a:avLst>
              <a:gd name="adj1" fmla="val -74024"/>
              <a:gd name="adj2" fmla="val 82097"/>
            </a:avLst>
          </a:prstGeom>
          <a:solidFill>
            <a:schemeClr val="tx2"/>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0000"/>
              </a:solidFill>
              <a:latin typeface="Chalkboard" charset="0"/>
            </a:endParaRPr>
          </a:p>
        </p:txBody>
      </p:sp>
      <p:sp>
        <p:nvSpPr>
          <p:cNvPr id="86" name="TextBox 85"/>
          <p:cNvSpPr txBox="1"/>
          <p:nvPr/>
        </p:nvSpPr>
        <p:spPr>
          <a:xfrm>
            <a:off x="4499992" y="2780928"/>
            <a:ext cx="378283" cy="523220"/>
          </a:xfrm>
          <a:prstGeom prst="rect">
            <a:avLst/>
          </a:prstGeom>
          <a:noFill/>
        </p:spPr>
        <p:txBody>
          <a:bodyPr wrap="none" rtlCol="0">
            <a:spAutoFit/>
          </a:bodyPr>
          <a:lstStyle/>
          <a:p>
            <a:r>
              <a:rPr lang="en-GB" b="0" dirty="0">
                <a:solidFill>
                  <a:srgbClr val="000000"/>
                </a:solidFill>
              </a:rPr>
              <a:t>+</a:t>
            </a:r>
          </a:p>
        </p:txBody>
      </p:sp>
      <p:sp>
        <p:nvSpPr>
          <p:cNvPr id="87" name="TextBox 86"/>
          <p:cNvSpPr txBox="1"/>
          <p:nvPr/>
        </p:nvSpPr>
        <p:spPr>
          <a:xfrm>
            <a:off x="6228184" y="2786422"/>
            <a:ext cx="364202" cy="523220"/>
          </a:xfrm>
          <a:prstGeom prst="rect">
            <a:avLst/>
          </a:prstGeom>
          <a:noFill/>
        </p:spPr>
        <p:txBody>
          <a:bodyPr wrap="none" rtlCol="0">
            <a:spAutoFit/>
          </a:bodyPr>
          <a:lstStyle/>
          <a:p>
            <a:r>
              <a:rPr lang="en-GB" b="0" dirty="0">
                <a:solidFill>
                  <a:srgbClr val="000000"/>
                </a:solidFill>
              </a:rPr>
              <a:t>=</a:t>
            </a:r>
          </a:p>
        </p:txBody>
      </p:sp>
      <p:sp>
        <p:nvSpPr>
          <p:cNvPr id="88" name="TextBox 87"/>
          <p:cNvSpPr txBox="1"/>
          <p:nvPr/>
        </p:nvSpPr>
        <p:spPr>
          <a:xfrm>
            <a:off x="7164288" y="2796785"/>
            <a:ext cx="384634" cy="523220"/>
          </a:xfrm>
          <a:prstGeom prst="rect">
            <a:avLst/>
          </a:prstGeom>
          <a:noFill/>
        </p:spPr>
        <p:txBody>
          <a:bodyPr wrap="none" rtlCol="0">
            <a:spAutoFit/>
          </a:bodyPr>
          <a:lstStyle/>
          <a:p>
            <a:r>
              <a:rPr lang="en-GB" b="0" dirty="0">
                <a:solidFill>
                  <a:srgbClr val="000000"/>
                </a:solidFill>
              </a:rPr>
              <a:t>x</a:t>
            </a:r>
          </a:p>
        </p:txBody>
      </p:sp>
      <p:sp>
        <p:nvSpPr>
          <p:cNvPr id="89" name="TextBox 88"/>
          <p:cNvSpPr txBox="1"/>
          <p:nvPr/>
        </p:nvSpPr>
        <p:spPr>
          <a:xfrm>
            <a:off x="4788024" y="2852920"/>
            <a:ext cx="317976" cy="523220"/>
          </a:xfrm>
          <a:prstGeom prst="rect">
            <a:avLst/>
          </a:prstGeom>
          <a:noFill/>
        </p:spPr>
        <p:txBody>
          <a:bodyPr wrap="none" rtlCol="0">
            <a:spAutoFit/>
          </a:bodyPr>
          <a:lstStyle/>
          <a:p>
            <a:r>
              <a:rPr lang="en-GB" b="0" dirty="0">
                <a:solidFill>
                  <a:srgbClr val="000000"/>
                </a:solidFill>
              </a:rPr>
              <a:t>1</a:t>
            </a:r>
          </a:p>
        </p:txBody>
      </p:sp>
      <p:sp>
        <p:nvSpPr>
          <p:cNvPr id="90" name="TextBox 89"/>
          <p:cNvSpPr txBox="1"/>
          <p:nvPr/>
        </p:nvSpPr>
        <p:spPr>
          <a:xfrm>
            <a:off x="7494384" y="2822098"/>
            <a:ext cx="317976" cy="523220"/>
          </a:xfrm>
          <a:prstGeom prst="rect">
            <a:avLst/>
          </a:prstGeom>
          <a:noFill/>
        </p:spPr>
        <p:txBody>
          <a:bodyPr wrap="none" rtlCol="0">
            <a:spAutoFit/>
          </a:bodyPr>
          <a:lstStyle/>
          <a:p>
            <a:r>
              <a:rPr lang="en-GB" b="0" dirty="0">
                <a:solidFill>
                  <a:srgbClr val="000000"/>
                </a:solidFill>
              </a:rPr>
              <a:t>1</a:t>
            </a:r>
          </a:p>
        </p:txBody>
      </p:sp>
      <p:cxnSp>
        <p:nvCxnSpPr>
          <p:cNvPr id="92" name="Straight Connector 91"/>
          <p:cNvCxnSpPr>
            <a:stCxn id="89" idx="3"/>
          </p:cNvCxnSpPr>
          <p:nvPr/>
        </p:nvCxnSpPr>
        <p:spPr bwMode="auto">
          <a:xfrm flipV="1">
            <a:off x="5106000" y="3098221"/>
            <a:ext cx="1026524" cy="16309"/>
          </a:xfrm>
          <a:prstGeom prst="line">
            <a:avLst/>
          </a:prstGeom>
          <a:solidFill>
            <a:schemeClr val="accent1"/>
          </a:solidFill>
          <a:ln w="38100" cap="flat" cmpd="sng" algn="ctr">
            <a:solidFill>
              <a:srgbClr val="000000"/>
            </a:solidFill>
            <a:prstDash val="solid"/>
            <a:round/>
            <a:headEnd type="none" w="med" len="med"/>
            <a:tailEnd type="none" w="med" len="med"/>
          </a:ln>
          <a:effectLst/>
        </p:spPr>
      </p:cxnSp>
      <p:sp>
        <p:nvSpPr>
          <p:cNvPr id="93" name="TextBox 92"/>
          <p:cNvSpPr txBox="1"/>
          <p:nvPr/>
        </p:nvSpPr>
        <p:spPr>
          <a:xfrm>
            <a:off x="5550168" y="2595726"/>
            <a:ext cx="317976" cy="523220"/>
          </a:xfrm>
          <a:prstGeom prst="rect">
            <a:avLst/>
          </a:prstGeom>
          <a:noFill/>
        </p:spPr>
        <p:txBody>
          <a:bodyPr wrap="none" rtlCol="0">
            <a:spAutoFit/>
          </a:bodyPr>
          <a:lstStyle/>
          <a:p>
            <a:r>
              <a:rPr lang="en-GB" b="0" dirty="0">
                <a:solidFill>
                  <a:srgbClr val="000000"/>
                </a:solidFill>
              </a:rPr>
              <a:t>1</a:t>
            </a:r>
          </a:p>
        </p:txBody>
      </p:sp>
      <p:sp>
        <p:nvSpPr>
          <p:cNvPr id="94" name="TextBox 93"/>
          <p:cNvSpPr txBox="1"/>
          <p:nvPr/>
        </p:nvSpPr>
        <p:spPr>
          <a:xfrm>
            <a:off x="8142456" y="2564904"/>
            <a:ext cx="317976" cy="523220"/>
          </a:xfrm>
          <a:prstGeom prst="rect">
            <a:avLst/>
          </a:prstGeom>
          <a:noFill/>
        </p:spPr>
        <p:txBody>
          <a:bodyPr wrap="none" rtlCol="0">
            <a:spAutoFit/>
          </a:bodyPr>
          <a:lstStyle/>
          <a:p>
            <a:r>
              <a:rPr lang="en-GB" b="0" dirty="0">
                <a:solidFill>
                  <a:srgbClr val="000000"/>
                </a:solidFill>
              </a:rPr>
              <a:t>1</a:t>
            </a:r>
          </a:p>
        </p:txBody>
      </p:sp>
      <p:sp>
        <p:nvSpPr>
          <p:cNvPr id="95" name="TextBox 94"/>
          <p:cNvSpPr txBox="1"/>
          <p:nvPr/>
        </p:nvSpPr>
        <p:spPr>
          <a:xfrm>
            <a:off x="5652120" y="3193828"/>
            <a:ext cx="355671" cy="523220"/>
          </a:xfrm>
          <a:prstGeom prst="rect">
            <a:avLst/>
          </a:prstGeom>
          <a:noFill/>
        </p:spPr>
        <p:txBody>
          <a:bodyPr wrap="none" rtlCol="0">
            <a:spAutoFit/>
          </a:bodyPr>
          <a:lstStyle/>
          <a:p>
            <a:r>
              <a:rPr lang="en-GB" b="0" dirty="0">
                <a:solidFill>
                  <a:srgbClr val="000000"/>
                </a:solidFill>
              </a:rPr>
              <a:t>-</a:t>
            </a:r>
          </a:p>
        </p:txBody>
      </p:sp>
      <p:sp>
        <p:nvSpPr>
          <p:cNvPr id="96" name="TextBox 95"/>
          <p:cNvSpPr txBox="1"/>
          <p:nvPr/>
        </p:nvSpPr>
        <p:spPr>
          <a:xfrm>
            <a:off x="5940152" y="3212976"/>
            <a:ext cx="317976" cy="523220"/>
          </a:xfrm>
          <a:prstGeom prst="rect">
            <a:avLst/>
          </a:prstGeom>
          <a:noFill/>
        </p:spPr>
        <p:txBody>
          <a:bodyPr wrap="none" rtlCol="0">
            <a:spAutoFit/>
          </a:bodyPr>
          <a:lstStyle/>
          <a:p>
            <a:r>
              <a:rPr lang="en-GB" b="0" dirty="0">
                <a:solidFill>
                  <a:srgbClr val="000000"/>
                </a:solidFill>
              </a:rPr>
              <a:t>1</a:t>
            </a:r>
          </a:p>
        </p:txBody>
      </p:sp>
      <p:sp>
        <p:nvSpPr>
          <p:cNvPr id="98" name="Cloud Callout 97"/>
          <p:cNvSpPr/>
          <p:nvPr/>
        </p:nvSpPr>
        <p:spPr bwMode="auto">
          <a:xfrm>
            <a:off x="7956376" y="3265820"/>
            <a:ext cx="360040" cy="360040"/>
          </a:xfrm>
          <a:prstGeom prst="cloudCallout">
            <a:avLst>
              <a:gd name="adj1" fmla="val -74024"/>
              <a:gd name="adj2" fmla="val 82097"/>
            </a:avLst>
          </a:prstGeom>
          <a:solidFill>
            <a:schemeClr val="tx2"/>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0000"/>
              </a:solidFill>
              <a:latin typeface="Chalkboard" charset="0"/>
            </a:endParaRPr>
          </a:p>
        </p:txBody>
      </p:sp>
      <p:cxnSp>
        <p:nvCxnSpPr>
          <p:cNvPr id="99" name="Straight Connector 98"/>
          <p:cNvCxnSpPr/>
          <p:nvPr/>
        </p:nvCxnSpPr>
        <p:spPr bwMode="auto">
          <a:xfrm flipV="1">
            <a:off x="7842304" y="3079057"/>
            <a:ext cx="1026524" cy="16309"/>
          </a:xfrm>
          <a:prstGeom prst="line">
            <a:avLst/>
          </a:prstGeom>
          <a:solidFill>
            <a:schemeClr val="accent1"/>
          </a:solidFill>
          <a:ln w="38100" cap="flat" cmpd="sng" algn="ctr">
            <a:solidFill>
              <a:srgbClr val="000000"/>
            </a:solidFill>
            <a:prstDash val="solid"/>
            <a:round/>
            <a:headEnd type="none" w="med" len="med"/>
            <a:tailEnd type="none" w="med" len="med"/>
          </a:ln>
          <a:effectLst/>
        </p:spPr>
      </p:cxnSp>
      <p:sp>
        <p:nvSpPr>
          <p:cNvPr id="100" name="TextBox 99"/>
          <p:cNvSpPr txBox="1"/>
          <p:nvPr/>
        </p:nvSpPr>
        <p:spPr>
          <a:xfrm>
            <a:off x="8388424" y="3174664"/>
            <a:ext cx="355671" cy="523220"/>
          </a:xfrm>
          <a:prstGeom prst="rect">
            <a:avLst/>
          </a:prstGeom>
          <a:noFill/>
        </p:spPr>
        <p:txBody>
          <a:bodyPr wrap="none" rtlCol="0">
            <a:spAutoFit/>
          </a:bodyPr>
          <a:lstStyle/>
          <a:p>
            <a:r>
              <a:rPr lang="en-GB" b="0" dirty="0">
                <a:solidFill>
                  <a:srgbClr val="000000"/>
                </a:solidFill>
              </a:rPr>
              <a:t>-</a:t>
            </a:r>
          </a:p>
        </p:txBody>
      </p:sp>
      <p:sp>
        <p:nvSpPr>
          <p:cNvPr id="101" name="TextBox 100"/>
          <p:cNvSpPr txBox="1"/>
          <p:nvPr/>
        </p:nvSpPr>
        <p:spPr>
          <a:xfrm>
            <a:off x="8676456" y="3193812"/>
            <a:ext cx="317976" cy="523220"/>
          </a:xfrm>
          <a:prstGeom prst="rect">
            <a:avLst/>
          </a:prstGeom>
          <a:noFill/>
        </p:spPr>
        <p:txBody>
          <a:bodyPr wrap="none" rtlCol="0">
            <a:spAutoFit/>
          </a:bodyPr>
          <a:lstStyle/>
          <a:p>
            <a:r>
              <a:rPr lang="en-GB" b="0" dirty="0">
                <a:solidFill>
                  <a:srgbClr val="000000"/>
                </a:solidFill>
              </a:rPr>
              <a:t>1</a:t>
            </a:r>
          </a:p>
        </p:txBody>
      </p:sp>
      <p:sp>
        <p:nvSpPr>
          <p:cNvPr id="102" name="Cloud Callout 101"/>
          <p:cNvSpPr/>
          <p:nvPr/>
        </p:nvSpPr>
        <p:spPr bwMode="auto">
          <a:xfrm>
            <a:off x="6732240" y="2924944"/>
            <a:ext cx="432048" cy="432048"/>
          </a:xfrm>
          <a:prstGeom prst="cloudCallout">
            <a:avLst>
              <a:gd name="adj1" fmla="val -74024"/>
              <a:gd name="adj2" fmla="val 82097"/>
            </a:avLst>
          </a:prstGeom>
          <a:solidFill>
            <a:schemeClr val="tx2"/>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0000"/>
              </a:solidFill>
              <a:latin typeface="Chalkboard" charset="0"/>
            </a:endParaRPr>
          </a:p>
        </p:txBody>
      </p:sp>
      <p:sp>
        <p:nvSpPr>
          <p:cNvPr id="115" name="Rounded Rectangular Callout 114"/>
          <p:cNvSpPr/>
          <p:nvPr/>
        </p:nvSpPr>
        <p:spPr bwMode="auto">
          <a:xfrm>
            <a:off x="4499992" y="4941168"/>
            <a:ext cx="3816424" cy="648072"/>
          </a:xfrm>
          <a:prstGeom prst="wedgeRoundRectCallout">
            <a:avLst>
              <a:gd name="adj1" fmla="val -81842"/>
              <a:gd name="adj2" fmla="val -305480"/>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GB" b="0" dirty="0">
                <a:solidFill>
                  <a:srgbClr val="000000"/>
                </a:solidFill>
              </a:rPr>
              <a:t>Watch What You Do!</a:t>
            </a:r>
          </a:p>
        </p:txBody>
      </p:sp>
      <p:sp>
        <p:nvSpPr>
          <p:cNvPr id="3" name="TextBox 2"/>
          <p:cNvSpPr txBox="1"/>
          <p:nvPr/>
        </p:nvSpPr>
        <p:spPr>
          <a:xfrm>
            <a:off x="6499801" y="869000"/>
            <a:ext cx="184666" cy="523220"/>
          </a:xfrm>
          <a:prstGeom prst="rect">
            <a:avLst/>
          </a:prstGeom>
          <a:noFill/>
        </p:spPr>
        <p:txBody>
          <a:bodyPr wrap="none" rtlCol="0">
            <a:spAutoFit/>
          </a:bodyPr>
          <a:lstStyle/>
          <a:p>
            <a:endParaRPr lang="en-GB"/>
          </a:p>
        </p:txBody>
      </p:sp>
      <p:sp>
        <p:nvSpPr>
          <p:cNvPr id="4" name="Rounded Rectangle 3">
            <a:hlinkClick r:id="rId31" action="ppaction://hlinkfile"/>
          </p:cNvPr>
          <p:cNvSpPr/>
          <p:nvPr/>
        </p:nvSpPr>
        <p:spPr bwMode="auto">
          <a:xfrm>
            <a:off x="8316416" y="5877272"/>
            <a:ext cx="827584" cy="9807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Tree>
    <p:extLst>
      <p:ext uri="{BB962C8B-B14F-4D97-AF65-F5344CB8AC3E}">
        <p14:creationId xmlns:p14="http://schemas.microsoft.com/office/powerpoint/2010/main" val="2693041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0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0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11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74"/>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60"/>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6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58"/>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61"/>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64"/>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62"/>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111"/>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50"/>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51"/>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112"/>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52"/>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56"/>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53"/>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113"/>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84"/>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86"/>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89"/>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93"/>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92"/>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85"/>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95"/>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96"/>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87"/>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02"/>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88"/>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90"/>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94"/>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99"/>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98"/>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00"/>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01"/>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76"/>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77"/>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80"/>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75"/>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78"/>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82"/>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79"/>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83"/>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9" grpId="0"/>
      <p:bldP spid="23" grpId="0"/>
      <p:bldP spid="24" grpId="0"/>
      <p:bldP spid="25" grpId="0"/>
      <p:bldP spid="26" grpId="0"/>
      <p:bldP spid="29" grpId="0"/>
      <p:bldP spid="32" grpId="0"/>
      <p:bldP spid="33" grpId="0"/>
      <p:bldP spid="34" grpId="0"/>
      <p:bldP spid="35" grpId="0"/>
      <p:bldP spid="38" grpId="0"/>
      <p:bldP spid="41" grpId="0"/>
      <p:bldP spid="42" grpId="0"/>
      <p:bldP spid="43" grpId="0"/>
      <p:bldP spid="44" grpId="0"/>
      <p:bldP spid="47" grpId="0"/>
      <p:bldP spid="50" grpId="0"/>
      <p:bldP spid="51" grpId="0"/>
      <p:bldP spid="52" grpId="0"/>
      <p:bldP spid="53" grpId="0"/>
      <p:bldP spid="56" grpId="0"/>
      <p:bldP spid="59" grpId="0"/>
      <p:bldP spid="60" grpId="0"/>
      <p:bldP spid="61" grpId="0"/>
      <p:bldP spid="62" grpId="0"/>
      <p:bldP spid="63" grpId="0"/>
      <p:bldP spid="64" grpId="0"/>
      <p:bldP spid="67" grpId="0"/>
      <p:bldP spid="76" grpId="0"/>
      <p:bldP spid="77" grpId="0"/>
      <p:bldP spid="78" grpId="0"/>
      <p:bldP spid="79" grpId="0"/>
      <p:bldP spid="80" grpId="0"/>
      <p:bldP spid="82" grpId="0"/>
      <p:bldP spid="83" grpId="0"/>
      <p:bldP spid="84" grpId="0" animBg="1"/>
      <p:bldP spid="85" grpId="0" animBg="1"/>
      <p:bldP spid="86" grpId="0"/>
      <p:bldP spid="87" grpId="0"/>
      <p:bldP spid="88" grpId="0"/>
      <p:bldP spid="89" grpId="0"/>
      <p:bldP spid="90" grpId="0"/>
      <p:bldP spid="93" grpId="0"/>
      <p:bldP spid="94" grpId="0"/>
      <p:bldP spid="95" grpId="0"/>
      <p:bldP spid="96" grpId="0"/>
      <p:bldP spid="98" grpId="0" animBg="1"/>
      <p:bldP spid="100" grpId="0"/>
      <p:bldP spid="101" grpId="0"/>
      <p:bldP spid="102" grpId="0" animBg="1"/>
      <p:bldP spid="115" grpId="0" animBg="1"/>
      <p:bldP spid="1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With and Across the Grain</a:t>
            </a:r>
          </a:p>
        </p:txBody>
      </p:sp>
      <p:pic>
        <p:nvPicPr>
          <p:cNvPr id="9" name="Picture 8" descr="10_walnutpattern2_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278459" y="1582714"/>
            <a:ext cx="4752528" cy="3548555"/>
          </a:xfrm>
          <a:prstGeom prst="rect">
            <a:avLst/>
          </a:prstGeom>
        </p:spPr>
      </p:pic>
      <p:pic>
        <p:nvPicPr>
          <p:cNvPr id="10" name="Picture 9" descr="log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624" y="1014523"/>
            <a:ext cx="3987800" cy="4724400"/>
          </a:xfrm>
          <a:prstGeom prst="rect">
            <a:avLst/>
          </a:prstGeom>
        </p:spPr>
      </p:pic>
      <p:sp>
        <p:nvSpPr>
          <p:cNvPr id="6" name="Rounded Rectangle 5">
            <a:hlinkClick r:id="rId4" action="ppaction://hlinkfile"/>
          </p:cNvPr>
          <p:cNvSpPr/>
          <p:nvPr/>
        </p:nvSpPr>
        <p:spPr bwMode="auto">
          <a:xfrm>
            <a:off x="8473303" y="0"/>
            <a:ext cx="648072" cy="576064"/>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Tree>
    <p:extLst>
      <p:ext uri="{BB962C8B-B14F-4D97-AF65-F5344CB8AC3E}">
        <p14:creationId xmlns:p14="http://schemas.microsoft.com/office/powerpoint/2010/main" val="2931850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Extending &amp; Varying</a:t>
            </a:r>
          </a:p>
        </p:txBody>
      </p:sp>
      <p:pic>
        <p:nvPicPr>
          <p:cNvPr id="5" name="Picture 4"/>
          <p:cNvPicPr>
            <a:picLocks noChangeAspect="1"/>
          </p:cNvPicPr>
          <p:nvPr/>
        </p:nvPicPr>
        <p:blipFill>
          <a:blip r:embed="rId2"/>
          <a:stretch>
            <a:fillRect/>
          </a:stretch>
        </p:blipFill>
        <p:spPr>
          <a:xfrm>
            <a:off x="539552" y="1124744"/>
            <a:ext cx="3911600" cy="812800"/>
          </a:xfrm>
          <a:prstGeom prst="rect">
            <a:avLst/>
          </a:prstGeom>
        </p:spPr>
      </p:pic>
      <p:pic>
        <p:nvPicPr>
          <p:cNvPr id="6" name="Picture 5"/>
          <p:cNvPicPr>
            <a:picLocks noChangeAspect="1"/>
          </p:cNvPicPr>
          <p:nvPr/>
        </p:nvPicPr>
        <p:blipFill>
          <a:blip r:embed="rId3"/>
          <a:stretch>
            <a:fillRect/>
          </a:stretch>
        </p:blipFill>
        <p:spPr>
          <a:xfrm>
            <a:off x="539552" y="2112144"/>
            <a:ext cx="3911600" cy="812800"/>
          </a:xfrm>
          <a:prstGeom prst="rect">
            <a:avLst/>
          </a:prstGeom>
        </p:spPr>
      </p:pic>
      <p:pic>
        <p:nvPicPr>
          <p:cNvPr id="7" name="Picture 6"/>
          <p:cNvPicPr>
            <a:picLocks noChangeAspect="1"/>
          </p:cNvPicPr>
          <p:nvPr/>
        </p:nvPicPr>
        <p:blipFill>
          <a:blip r:embed="rId4"/>
          <a:stretch>
            <a:fillRect/>
          </a:stretch>
        </p:blipFill>
        <p:spPr>
          <a:xfrm>
            <a:off x="539552" y="3120256"/>
            <a:ext cx="3911600" cy="812800"/>
          </a:xfrm>
          <a:prstGeom prst="rect">
            <a:avLst/>
          </a:prstGeom>
        </p:spPr>
      </p:pic>
      <p:pic>
        <p:nvPicPr>
          <p:cNvPr id="9" name="Picture 8"/>
          <p:cNvPicPr>
            <a:picLocks noChangeAspect="1"/>
          </p:cNvPicPr>
          <p:nvPr/>
        </p:nvPicPr>
        <p:blipFill>
          <a:blip r:embed="rId5"/>
          <a:stretch>
            <a:fillRect/>
          </a:stretch>
        </p:blipFill>
        <p:spPr>
          <a:xfrm>
            <a:off x="4688780" y="1124744"/>
            <a:ext cx="4203700" cy="812800"/>
          </a:xfrm>
          <a:prstGeom prst="rect">
            <a:avLst/>
          </a:prstGeom>
        </p:spPr>
      </p:pic>
      <p:pic>
        <p:nvPicPr>
          <p:cNvPr id="10" name="Picture 9"/>
          <p:cNvPicPr>
            <a:picLocks noChangeAspect="1"/>
          </p:cNvPicPr>
          <p:nvPr/>
        </p:nvPicPr>
        <p:blipFill>
          <a:blip r:embed="rId6"/>
          <a:stretch>
            <a:fillRect/>
          </a:stretch>
        </p:blipFill>
        <p:spPr>
          <a:xfrm>
            <a:off x="4688780" y="2060848"/>
            <a:ext cx="4203700" cy="812800"/>
          </a:xfrm>
          <a:prstGeom prst="rect">
            <a:avLst/>
          </a:prstGeom>
        </p:spPr>
      </p:pic>
      <p:pic>
        <p:nvPicPr>
          <p:cNvPr id="11" name="Picture 10"/>
          <p:cNvPicPr>
            <a:picLocks noChangeAspect="1"/>
          </p:cNvPicPr>
          <p:nvPr/>
        </p:nvPicPr>
        <p:blipFill>
          <a:blip r:embed="rId7"/>
          <a:stretch>
            <a:fillRect/>
          </a:stretch>
        </p:blipFill>
        <p:spPr>
          <a:xfrm>
            <a:off x="4688780" y="3068960"/>
            <a:ext cx="4203700" cy="812800"/>
          </a:xfrm>
          <a:prstGeom prst="rect">
            <a:avLst/>
          </a:prstGeom>
        </p:spPr>
      </p:pic>
      <p:pic>
        <p:nvPicPr>
          <p:cNvPr id="14" name="Picture 13"/>
          <p:cNvPicPr>
            <a:picLocks noChangeAspect="1"/>
          </p:cNvPicPr>
          <p:nvPr/>
        </p:nvPicPr>
        <p:blipFill>
          <a:blip r:embed="rId8"/>
          <a:stretch>
            <a:fillRect/>
          </a:stretch>
        </p:blipFill>
        <p:spPr>
          <a:xfrm>
            <a:off x="539552" y="4149080"/>
            <a:ext cx="3898900" cy="812800"/>
          </a:xfrm>
          <a:prstGeom prst="rect">
            <a:avLst/>
          </a:prstGeom>
        </p:spPr>
      </p:pic>
      <p:sp>
        <p:nvSpPr>
          <p:cNvPr id="15" name="Rounded Rectangle 14">
            <a:hlinkClick r:id="rId9" action="ppaction://hlinkfile"/>
          </p:cNvPr>
          <p:cNvSpPr/>
          <p:nvPr/>
        </p:nvSpPr>
        <p:spPr bwMode="auto">
          <a:xfrm>
            <a:off x="6588224" y="404664"/>
            <a:ext cx="648072" cy="576064"/>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631908"/>
              </a:solidFill>
              <a:effectLst/>
              <a:latin typeface="Chalkboard" charset="0"/>
            </a:endParaRPr>
          </a:p>
        </p:txBody>
      </p:sp>
    </p:spTree>
    <p:extLst>
      <p:ext uri="{BB962C8B-B14F-4D97-AF65-F5344CB8AC3E}">
        <p14:creationId xmlns:p14="http://schemas.microsoft.com/office/powerpoint/2010/main" val="412971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Polygon Perimeter Projections</a:t>
            </a:r>
          </a:p>
        </p:txBody>
      </p:sp>
      <p:sp>
        <p:nvSpPr>
          <p:cNvPr id="18" name="Content Placeholder 17"/>
          <p:cNvSpPr>
            <a:spLocks noGrp="1"/>
          </p:cNvSpPr>
          <p:nvPr>
            <p:ph idx="1"/>
          </p:nvPr>
        </p:nvSpPr>
        <p:spPr>
          <a:xfrm>
            <a:off x="395536" y="1124744"/>
            <a:ext cx="7727950" cy="4114800"/>
          </a:xfrm>
        </p:spPr>
        <p:txBody>
          <a:bodyPr/>
          <a:lstStyle/>
          <a:p>
            <a:r>
              <a:rPr lang="en-GB"/>
              <a:t>Imagine a quadrilateral (irregular)</a:t>
            </a:r>
          </a:p>
          <a:p>
            <a:r>
              <a:rPr lang="en-GB"/>
              <a:t>Imagine a point P traversing the perimeter of the quadrilateral at uniform speed.</a:t>
            </a:r>
          </a:p>
          <a:p>
            <a:r>
              <a:rPr lang="en-GB"/>
              <a:t>Imagine the projections of P onto a horizontal and a vertical axis …</a:t>
            </a:r>
          </a:p>
        </p:txBody>
      </p:sp>
      <p:pic>
        <p:nvPicPr>
          <p:cNvPr id="17" name="Picture 16">
            <a:hlinkClick r:id="rId2" action="ppaction://hlinkfile"/>
          </p:cNvPr>
          <p:cNvPicPr>
            <a:picLocks noChangeAspect="1"/>
          </p:cNvPicPr>
          <p:nvPr/>
        </p:nvPicPr>
        <p:blipFill>
          <a:blip r:embed="rId3"/>
          <a:stretch>
            <a:fillRect/>
          </a:stretch>
        </p:blipFill>
        <p:spPr>
          <a:xfrm>
            <a:off x="4211960" y="2973082"/>
            <a:ext cx="4608512" cy="3768286"/>
          </a:xfrm>
          <a:prstGeom prst="rect">
            <a:avLst/>
          </a:prstGeom>
        </p:spPr>
      </p:pic>
      <p:sp>
        <p:nvSpPr>
          <p:cNvPr id="19" name="TextBox 18"/>
          <p:cNvSpPr txBox="1"/>
          <p:nvPr/>
        </p:nvSpPr>
        <p:spPr>
          <a:xfrm>
            <a:off x="1187624" y="1484784"/>
            <a:ext cx="184666" cy="523220"/>
          </a:xfrm>
          <a:prstGeom prst="rect">
            <a:avLst/>
          </a:prstGeom>
          <a:noFill/>
        </p:spPr>
        <p:txBody>
          <a:bodyPr wrap="none" rtlCol="0">
            <a:spAutoFit/>
          </a:bodyPr>
          <a:lstStyle/>
          <a:p>
            <a:endParaRPr lang="en-GB" b="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023734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More or Less grids</a:t>
            </a:r>
          </a:p>
        </p:txBody>
      </p:sp>
      <p:cxnSp>
        <p:nvCxnSpPr>
          <p:cNvPr id="15" name="Straight Connector 14"/>
          <p:cNvCxnSpPr/>
          <p:nvPr/>
        </p:nvCxnSpPr>
        <p:spPr bwMode="auto">
          <a:xfrm>
            <a:off x="2699792" y="1628800"/>
            <a:ext cx="0" cy="4104456"/>
          </a:xfrm>
          <a:prstGeom prst="line">
            <a:avLst/>
          </a:prstGeom>
          <a:solidFill>
            <a:schemeClr val="accent1"/>
          </a:solidFill>
          <a:ln w="9525" cap="flat" cmpd="sng" algn="ctr">
            <a:solidFill>
              <a:srgbClr val="800000"/>
            </a:solidFill>
            <a:prstDash val="solid"/>
            <a:round/>
            <a:headEnd type="none" w="med" len="med"/>
            <a:tailEnd type="none" w="med" len="med"/>
          </a:ln>
          <a:effectLst/>
        </p:spPr>
      </p:cxnSp>
      <p:cxnSp>
        <p:nvCxnSpPr>
          <p:cNvPr id="17" name="Straight Connector 16"/>
          <p:cNvCxnSpPr/>
          <p:nvPr/>
        </p:nvCxnSpPr>
        <p:spPr bwMode="auto">
          <a:xfrm>
            <a:off x="4283968" y="1628800"/>
            <a:ext cx="0" cy="4104456"/>
          </a:xfrm>
          <a:prstGeom prst="line">
            <a:avLst/>
          </a:prstGeom>
          <a:solidFill>
            <a:schemeClr val="accent1"/>
          </a:solidFill>
          <a:ln w="9525" cap="flat" cmpd="sng" algn="ctr">
            <a:solidFill>
              <a:srgbClr val="800000"/>
            </a:solidFill>
            <a:prstDash val="solid"/>
            <a:round/>
            <a:headEnd type="none" w="med" len="med"/>
            <a:tailEnd type="none" w="med" len="med"/>
          </a:ln>
          <a:effectLst/>
        </p:spPr>
      </p:cxnSp>
      <p:cxnSp>
        <p:nvCxnSpPr>
          <p:cNvPr id="18" name="Straight Connector 17"/>
          <p:cNvCxnSpPr/>
          <p:nvPr/>
        </p:nvCxnSpPr>
        <p:spPr bwMode="auto">
          <a:xfrm>
            <a:off x="6084168" y="1628800"/>
            <a:ext cx="0" cy="4104456"/>
          </a:xfrm>
          <a:prstGeom prst="line">
            <a:avLst/>
          </a:prstGeom>
          <a:solidFill>
            <a:schemeClr val="accent1"/>
          </a:solidFill>
          <a:ln w="9525" cap="flat" cmpd="sng" algn="ctr">
            <a:solidFill>
              <a:srgbClr val="800000"/>
            </a:solidFill>
            <a:prstDash val="solid"/>
            <a:round/>
            <a:headEnd type="none" w="med" len="med"/>
            <a:tailEnd type="none" w="med" len="med"/>
          </a:ln>
          <a:effectLst/>
        </p:spPr>
      </p:cxnSp>
      <p:cxnSp>
        <p:nvCxnSpPr>
          <p:cNvPr id="19" name="Straight Connector 18"/>
          <p:cNvCxnSpPr/>
          <p:nvPr/>
        </p:nvCxnSpPr>
        <p:spPr bwMode="auto">
          <a:xfrm>
            <a:off x="7740352" y="1628800"/>
            <a:ext cx="0" cy="4104456"/>
          </a:xfrm>
          <a:prstGeom prst="line">
            <a:avLst/>
          </a:prstGeom>
          <a:solidFill>
            <a:schemeClr val="accent1"/>
          </a:solidFill>
          <a:ln w="9525" cap="flat" cmpd="sng" algn="ctr">
            <a:solidFill>
              <a:srgbClr val="800000"/>
            </a:solidFill>
            <a:prstDash val="solid"/>
            <a:round/>
            <a:headEnd type="none" w="med" len="med"/>
            <a:tailEnd type="none" w="med" len="med"/>
          </a:ln>
          <a:effectLst/>
        </p:spPr>
      </p:cxnSp>
      <p:cxnSp>
        <p:nvCxnSpPr>
          <p:cNvPr id="20" name="Straight Connector 19"/>
          <p:cNvCxnSpPr/>
          <p:nvPr/>
        </p:nvCxnSpPr>
        <p:spPr bwMode="auto">
          <a:xfrm>
            <a:off x="1691680" y="2492896"/>
            <a:ext cx="6048672" cy="0"/>
          </a:xfrm>
          <a:prstGeom prst="line">
            <a:avLst/>
          </a:prstGeom>
          <a:solidFill>
            <a:schemeClr val="accent1"/>
          </a:solidFill>
          <a:ln w="9525" cap="flat" cmpd="sng" algn="ctr">
            <a:solidFill>
              <a:srgbClr val="800000"/>
            </a:solidFill>
            <a:prstDash val="solid"/>
            <a:round/>
            <a:headEnd type="none" w="med" len="med"/>
            <a:tailEnd type="none" w="med" len="med"/>
          </a:ln>
          <a:effectLst/>
        </p:spPr>
      </p:cxnSp>
      <p:cxnSp>
        <p:nvCxnSpPr>
          <p:cNvPr id="21" name="Straight Connector 20"/>
          <p:cNvCxnSpPr/>
          <p:nvPr/>
        </p:nvCxnSpPr>
        <p:spPr bwMode="auto">
          <a:xfrm>
            <a:off x="1691680" y="3645024"/>
            <a:ext cx="6048672" cy="0"/>
          </a:xfrm>
          <a:prstGeom prst="line">
            <a:avLst/>
          </a:prstGeom>
          <a:solidFill>
            <a:schemeClr val="accent1"/>
          </a:solidFill>
          <a:ln w="9525" cap="flat" cmpd="sng" algn="ctr">
            <a:solidFill>
              <a:srgbClr val="800000"/>
            </a:solidFill>
            <a:prstDash val="solid"/>
            <a:round/>
            <a:headEnd type="none" w="med" len="med"/>
            <a:tailEnd type="none" w="med" len="med"/>
          </a:ln>
          <a:effectLst/>
        </p:spPr>
      </p:cxnSp>
      <p:cxnSp>
        <p:nvCxnSpPr>
          <p:cNvPr id="22" name="Straight Connector 21"/>
          <p:cNvCxnSpPr/>
          <p:nvPr/>
        </p:nvCxnSpPr>
        <p:spPr bwMode="auto">
          <a:xfrm>
            <a:off x="1619672" y="4725144"/>
            <a:ext cx="6120680" cy="0"/>
          </a:xfrm>
          <a:prstGeom prst="line">
            <a:avLst/>
          </a:prstGeom>
          <a:solidFill>
            <a:schemeClr val="accent1"/>
          </a:solidFill>
          <a:ln w="9525" cap="flat" cmpd="sng" algn="ctr">
            <a:solidFill>
              <a:srgbClr val="800000"/>
            </a:solidFill>
            <a:prstDash val="solid"/>
            <a:round/>
            <a:headEnd type="none" w="med" len="med"/>
            <a:tailEnd type="none" w="med" len="med"/>
          </a:ln>
          <a:effectLst/>
        </p:spPr>
      </p:cxnSp>
      <p:cxnSp>
        <p:nvCxnSpPr>
          <p:cNvPr id="23" name="Straight Connector 22"/>
          <p:cNvCxnSpPr/>
          <p:nvPr/>
        </p:nvCxnSpPr>
        <p:spPr bwMode="auto">
          <a:xfrm>
            <a:off x="1619672" y="5733256"/>
            <a:ext cx="6120680" cy="0"/>
          </a:xfrm>
          <a:prstGeom prst="line">
            <a:avLst/>
          </a:prstGeom>
          <a:solidFill>
            <a:schemeClr val="accent1"/>
          </a:solidFill>
          <a:ln w="9525" cap="flat" cmpd="sng" algn="ctr">
            <a:solidFill>
              <a:srgbClr val="800000"/>
            </a:solidFill>
            <a:prstDash val="solid"/>
            <a:round/>
            <a:headEnd type="none" w="med" len="med"/>
            <a:tailEnd type="none" w="med" len="med"/>
          </a:ln>
          <a:effectLst/>
        </p:spPr>
      </p:cxnSp>
      <p:sp>
        <p:nvSpPr>
          <p:cNvPr id="52" name="TextBox 51"/>
          <p:cNvSpPr txBox="1"/>
          <p:nvPr/>
        </p:nvSpPr>
        <p:spPr>
          <a:xfrm>
            <a:off x="3131840" y="1844824"/>
            <a:ext cx="1043876" cy="523220"/>
          </a:xfrm>
          <a:prstGeom prst="rect">
            <a:avLst/>
          </a:prstGeom>
          <a:noFill/>
        </p:spPr>
        <p:txBody>
          <a:bodyPr wrap="none" rtlCol="0">
            <a:spAutoFit/>
          </a:bodyPr>
          <a:lstStyle/>
          <a:p>
            <a:r>
              <a:rPr lang="en-GB" b="0">
                <a:solidFill>
                  <a:srgbClr val="000000"/>
                </a:solidFill>
              </a:rPr>
              <a:t>More</a:t>
            </a:r>
          </a:p>
        </p:txBody>
      </p:sp>
      <p:sp>
        <p:nvSpPr>
          <p:cNvPr id="53" name="TextBox 52"/>
          <p:cNvSpPr txBox="1"/>
          <p:nvPr/>
        </p:nvSpPr>
        <p:spPr>
          <a:xfrm>
            <a:off x="4644008" y="1844824"/>
            <a:ext cx="1056700" cy="523220"/>
          </a:xfrm>
          <a:prstGeom prst="rect">
            <a:avLst/>
          </a:prstGeom>
          <a:noFill/>
        </p:spPr>
        <p:txBody>
          <a:bodyPr wrap="none" rtlCol="0">
            <a:spAutoFit/>
          </a:bodyPr>
          <a:lstStyle/>
          <a:p>
            <a:r>
              <a:rPr lang="en-GB" b="0">
                <a:solidFill>
                  <a:srgbClr val="000000"/>
                </a:solidFill>
              </a:rPr>
              <a:t>Same</a:t>
            </a:r>
          </a:p>
        </p:txBody>
      </p:sp>
      <p:sp>
        <p:nvSpPr>
          <p:cNvPr id="54" name="TextBox 53"/>
          <p:cNvSpPr txBox="1"/>
          <p:nvPr/>
        </p:nvSpPr>
        <p:spPr>
          <a:xfrm>
            <a:off x="1547664" y="4941168"/>
            <a:ext cx="877409" cy="523220"/>
          </a:xfrm>
          <a:prstGeom prst="rect">
            <a:avLst/>
          </a:prstGeom>
          <a:noFill/>
        </p:spPr>
        <p:txBody>
          <a:bodyPr wrap="none" rtlCol="0">
            <a:spAutoFit/>
          </a:bodyPr>
          <a:lstStyle/>
          <a:p>
            <a:r>
              <a:rPr lang="en-GB" b="0">
                <a:solidFill>
                  <a:srgbClr val="000000"/>
                </a:solidFill>
              </a:rPr>
              <a:t>Less</a:t>
            </a:r>
          </a:p>
        </p:txBody>
      </p:sp>
      <p:sp>
        <p:nvSpPr>
          <p:cNvPr id="55" name="TextBox 54"/>
          <p:cNvSpPr txBox="1"/>
          <p:nvPr/>
        </p:nvSpPr>
        <p:spPr>
          <a:xfrm>
            <a:off x="1403648" y="2780928"/>
            <a:ext cx="1043876" cy="523220"/>
          </a:xfrm>
          <a:prstGeom prst="rect">
            <a:avLst/>
          </a:prstGeom>
          <a:noFill/>
        </p:spPr>
        <p:txBody>
          <a:bodyPr wrap="none" rtlCol="0">
            <a:spAutoFit/>
          </a:bodyPr>
          <a:lstStyle/>
          <a:p>
            <a:r>
              <a:rPr lang="en-GB" b="0">
                <a:solidFill>
                  <a:srgbClr val="000000"/>
                </a:solidFill>
              </a:rPr>
              <a:t>More</a:t>
            </a:r>
          </a:p>
        </p:txBody>
      </p:sp>
      <p:sp>
        <p:nvSpPr>
          <p:cNvPr id="56" name="TextBox 55"/>
          <p:cNvSpPr txBox="1"/>
          <p:nvPr/>
        </p:nvSpPr>
        <p:spPr>
          <a:xfrm>
            <a:off x="1403648" y="3933056"/>
            <a:ext cx="1056700" cy="523220"/>
          </a:xfrm>
          <a:prstGeom prst="rect">
            <a:avLst/>
          </a:prstGeom>
          <a:noFill/>
        </p:spPr>
        <p:txBody>
          <a:bodyPr wrap="none" rtlCol="0">
            <a:spAutoFit/>
          </a:bodyPr>
          <a:lstStyle/>
          <a:p>
            <a:r>
              <a:rPr lang="en-GB" b="0">
                <a:solidFill>
                  <a:srgbClr val="000000"/>
                </a:solidFill>
              </a:rPr>
              <a:t>Same</a:t>
            </a:r>
          </a:p>
        </p:txBody>
      </p:sp>
      <p:sp>
        <p:nvSpPr>
          <p:cNvPr id="57" name="TextBox 56"/>
          <p:cNvSpPr txBox="1"/>
          <p:nvPr/>
        </p:nvSpPr>
        <p:spPr>
          <a:xfrm>
            <a:off x="6372200" y="1844824"/>
            <a:ext cx="877409" cy="523220"/>
          </a:xfrm>
          <a:prstGeom prst="rect">
            <a:avLst/>
          </a:prstGeom>
          <a:noFill/>
        </p:spPr>
        <p:txBody>
          <a:bodyPr wrap="none" rtlCol="0">
            <a:spAutoFit/>
          </a:bodyPr>
          <a:lstStyle/>
          <a:p>
            <a:r>
              <a:rPr lang="en-GB" b="0">
                <a:solidFill>
                  <a:srgbClr val="000000"/>
                </a:solidFill>
              </a:rPr>
              <a:t>Less</a:t>
            </a:r>
          </a:p>
        </p:txBody>
      </p:sp>
      <p:sp>
        <p:nvSpPr>
          <p:cNvPr id="58" name="TextBox 57"/>
          <p:cNvSpPr txBox="1"/>
          <p:nvPr/>
        </p:nvSpPr>
        <p:spPr>
          <a:xfrm>
            <a:off x="827584" y="1340768"/>
            <a:ext cx="1787669" cy="523220"/>
          </a:xfrm>
          <a:prstGeom prst="rect">
            <a:avLst/>
          </a:prstGeom>
          <a:noFill/>
        </p:spPr>
        <p:txBody>
          <a:bodyPr wrap="none" rtlCol="0">
            <a:spAutoFit/>
          </a:bodyPr>
          <a:lstStyle/>
          <a:p>
            <a:r>
              <a:rPr lang="en-GB" b="0">
                <a:solidFill>
                  <a:srgbClr val="000000"/>
                </a:solidFill>
              </a:rPr>
              <a:t>Perimeter</a:t>
            </a:r>
          </a:p>
        </p:txBody>
      </p:sp>
      <p:sp>
        <p:nvSpPr>
          <p:cNvPr id="59" name="TextBox 58"/>
          <p:cNvSpPr txBox="1"/>
          <p:nvPr/>
        </p:nvSpPr>
        <p:spPr>
          <a:xfrm>
            <a:off x="1115616" y="1988840"/>
            <a:ext cx="946839" cy="523220"/>
          </a:xfrm>
          <a:prstGeom prst="rect">
            <a:avLst/>
          </a:prstGeom>
          <a:noFill/>
        </p:spPr>
        <p:txBody>
          <a:bodyPr wrap="none" rtlCol="0">
            <a:spAutoFit/>
          </a:bodyPr>
          <a:lstStyle/>
          <a:p>
            <a:r>
              <a:rPr lang="en-GB" b="0">
                <a:solidFill>
                  <a:srgbClr val="000000"/>
                </a:solidFill>
              </a:rPr>
              <a:t>Area</a:t>
            </a:r>
          </a:p>
        </p:txBody>
      </p:sp>
      <p:cxnSp>
        <p:nvCxnSpPr>
          <p:cNvPr id="61" name="Straight Connector 60"/>
          <p:cNvCxnSpPr/>
          <p:nvPr/>
        </p:nvCxnSpPr>
        <p:spPr bwMode="auto">
          <a:xfrm flipH="1" flipV="1">
            <a:off x="1331640" y="1916832"/>
            <a:ext cx="1368152" cy="576064"/>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63" name="Picture 62"/>
          <p:cNvPicPr>
            <a:picLocks noChangeAspect="1"/>
          </p:cNvPicPr>
          <p:nvPr/>
        </p:nvPicPr>
        <p:blipFill>
          <a:blip r:embed="rId2"/>
          <a:stretch>
            <a:fillRect/>
          </a:stretch>
        </p:blipFill>
        <p:spPr>
          <a:xfrm>
            <a:off x="4274616" y="3645024"/>
            <a:ext cx="1807692" cy="1091704"/>
          </a:xfrm>
          <a:prstGeom prst="rect">
            <a:avLst/>
          </a:prstGeom>
        </p:spPr>
      </p:pic>
      <p:sp>
        <p:nvSpPr>
          <p:cNvPr id="3" name="Rounded Rectangle 2">
            <a:hlinkClick r:id="rId3" action="ppaction://hlinkfile"/>
          </p:cNvPr>
          <p:cNvSpPr/>
          <p:nvPr/>
        </p:nvSpPr>
        <p:spPr bwMode="auto">
          <a:xfrm>
            <a:off x="7956376" y="404664"/>
            <a:ext cx="576064" cy="576064"/>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 name="TextBox 3"/>
          <p:cNvSpPr txBox="1"/>
          <p:nvPr/>
        </p:nvSpPr>
        <p:spPr>
          <a:xfrm>
            <a:off x="1259632" y="6063679"/>
            <a:ext cx="7632848" cy="461665"/>
          </a:xfrm>
          <a:prstGeom prst="rect">
            <a:avLst/>
          </a:prstGeom>
          <a:noFill/>
        </p:spPr>
        <p:txBody>
          <a:bodyPr wrap="square" rtlCol="0">
            <a:spAutoFit/>
          </a:bodyPr>
          <a:lstStyle/>
          <a:p>
            <a:r>
              <a:rPr lang="en-GB" sz="2400" b="0">
                <a:solidFill>
                  <a:srgbClr val="4040FF"/>
                </a:solidFill>
              </a:rPr>
              <a:t>With as little change as possible from the original!</a:t>
            </a:r>
          </a:p>
        </p:txBody>
      </p:sp>
    </p:spTree>
    <p:extLst>
      <p:ext uri="{BB962C8B-B14F-4D97-AF65-F5344CB8AC3E}">
        <p14:creationId xmlns:p14="http://schemas.microsoft.com/office/powerpoint/2010/main" val="2640095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87680" cy="609600"/>
          </a:xfrm>
        </p:spPr>
        <p:txBody>
          <a:bodyPr/>
          <a:lstStyle/>
          <a:p>
            <a:pPr>
              <a:defRPr/>
            </a:pPr>
            <a:r>
              <a:rPr lang="en-GB">
                <a:latin typeface="Chalkboard" charset="0"/>
                <a:ea typeface="ＭＳ Ｐゴシック" charset="0"/>
                <a:cs typeface="ＭＳ Ｐゴシック" charset="0"/>
              </a:rPr>
              <a:t>Put your hand up when you can see …</a:t>
            </a:r>
          </a:p>
        </p:txBody>
      </p:sp>
      <p:sp>
        <p:nvSpPr>
          <p:cNvPr id="3" name="Content Placeholder 2"/>
          <p:cNvSpPr>
            <a:spLocks noGrp="1"/>
          </p:cNvSpPr>
          <p:nvPr>
            <p:ph idx="1"/>
          </p:nvPr>
        </p:nvSpPr>
        <p:spPr>
          <a:xfrm>
            <a:off x="539750" y="1916113"/>
            <a:ext cx="8064500" cy="2736850"/>
          </a:xfrm>
        </p:spPr>
        <p:txBody>
          <a:bodyPr/>
          <a:lstStyle/>
          <a:p>
            <a:pPr>
              <a:defRPr/>
            </a:pPr>
            <a:r>
              <a:rPr lang="en-GB">
                <a:solidFill>
                  <a:schemeClr val="accent3">
                    <a:lumMod val="10000"/>
                  </a:schemeClr>
                </a:solidFill>
                <a:latin typeface="Chalkboard" charset="0"/>
                <a:ea typeface="ＭＳ Ｐゴシック" charset="0"/>
                <a:cs typeface="ＭＳ Ｐゴシック" charset="0"/>
              </a:rPr>
              <a:t>Something that is 3/5 of something else</a:t>
            </a:r>
          </a:p>
          <a:p>
            <a:pPr>
              <a:defRPr/>
            </a:pPr>
            <a:r>
              <a:rPr lang="en-GB">
                <a:solidFill>
                  <a:schemeClr val="accent3">
                    <a:lumMod val="10000"/>
                  </a:schemeClr>
                </a:solidFill>
                <a:latin typeface="Chalkboard" charset="0"/>
                <a:ea typeface="ＭＳ Ｐゴシック" charset="0"/>
                <a:cs typeface="ＭＳ Ｐゴシック" charset="0"/>
              </a:rPr>
              <a:t>Something that is 2/5 of something else</a:t>
            </a:r>
          </a:p>
          <a:p>
            <a:pPr>
              <a:defRPr/>
            </a:pPr>
            <a:r>
              <a:rPr lang="en-GB">
                <a:solidFill>
                  <a:schemeClr val="accent3">
                    <a:lumMod val="10000"/>
                  </a:schemeClr>
                </a:solidFill>
                <a:latin typeface="Chalkboard" charset="0"/>
                <a:ea typeface="ＭＳ Ｐゴシック" charset="0"/>
                <a:cs typeface="ＭＳ Ｐゴシック" charset="0"/>
              </a:rPr>
              <a:t>Something that is 2/3 of something else</a:t>
            </a:r>
          </a:p>
          <a:p>
            <a:pPr>
              <a:defRPr/>
            </a:pPr>
            <a:r>
              <a:rPr lang="en-GB">
                <a:solidFill>
                  <a:schemeClr val="accent3">
                    <a:lumMod val="10000"/>
                  </a:schemeClr>
                </a:solidFill>
                <a:latin typeface="Chalkboard" charset="0"/>
                <a:ea typeface="ＭＳ Ｐゴシック" charset="0"/>
                <a:cs typeface="ＭＳ Ｐゴシック" charset="0"/>
              </a:rPr>
              <a:t>Something that is 5/3 of something else</a:t>
            </a:r>
          </a:p>
          <a:p>
            <a:pPr>
              <a:defRPr/>
            </a:pPr>
            <a:r>
              <a:rPr lang="en-GB">
                <a:solidFill>
                  <a:schemeClr val="accent3">
                    <a:lumMod val="10000"/>
                  </a:schemeClr>
                </a:solidFill>
                <a:latin typeface="Chalkboard" charset="0"/>
                <a:ea typeface="ＭＳ Ｐゴシック" charset="0"/>
                <a:cs typeface="ＭＳ Ｐゴシック" charset="0"/>
              </a:rPr>
              <a:t>What other fraction-actions can you see?</a:t>
            </a:r>
          </a:p>
        </p:txBody>
      </p:sp>
      <p:grpSp>
        <p:nvGrpSpPr>
          <p:cNvPr id="43011" name="Group 41"/>
          <p:cNvGrpSpPr>
            <a:grpSpLocks/>
          </p:cNvGrpSpPr>
          <p:nvPr/>
        </p:nvGrpSpPr>
        <p:grpSpPr bwMode="auto">
          <a:xfrm>
            <a:off x="2700338" y="1052513"/>
            <a:ext cx="2667000" cy="533400"/>
            <a:chOff x="1536" y="3312"/>
            <a:chExt cx="1680" cy="336"/>
          </a:xfrm>
        </p:grpSpPr>
        <p:sp>
          <p:nvSpPr>
            <p:cNvPr id="5" name="Rectangle 36"/>
            <p:cNvSpPr>
              <a:spLocks noChangeArrowheads="1"/>
            </p:cNvSpPr>
            <p:nvPr/>
          </p:nvSpPr>
          <p:spPr bwMode="auto">
            <a:xfrm>
              <a:off x="1536" y="3312"/>
              <a:ext cx="336" cy="336"/>
            </a:xfrm>
            <a:prstGeom prst="rect">
              <a:avLst/>
            </a:prstGeom>
            <a:solidFill>
              <a:schemeClr val="tx2"/>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6" name="Rectangle 37"/>
            <p:cNvSpPr>
              <a:spLocks noChangeArrowheads="1"/>
            </p:cNvSpPr>
            <p:nvPr/>
          </p:nvSpPr>
          <p:spPr bwMode="auto">
            <a:xfrm>
              <a:off x="1872" y="3312"/>
              <a:ext cx="336" cy="336"/>
            </a:xfrm>
            <a:prstGeom prst="rect">
              <a:avLst/>
            </a:prstGeom>
            <a:solidFill>
              <a:schemeClr val="tx2"/>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7" name="Rectangle 38"/>
            <p:cNvSpPr>
              <a:spLocks noChangeArrowheads="1"/>
            </p:cNvSpPr>
            <p:nvPr/>
          </p:nvSpPr>
          <p:spPr bwMode="auto">
            <a:xfrm>
              <a:off x="2208" y="3312"/>
              <a:ext cx="336" cy="336"/>
            </a:xfrm>
            <a:prstGeom prst="rect">
              <a:avLst/>
            </a:prstGeom>
            <a:solidFill>
              <a:srgbClr val="3366FF"/>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8" name="Rectangle 39"/>
            <p:cNvSpPr>
              <a:spLocks noChangeArrowheads="1"/>
            </p:cNvSpPr>
            <p:nvPr/>
          </p:nvSpPr>
          <p:spPr bwMode="auto">
            <a:xfrm>
              <a:off x="2544" y="3312"/>
              <a:ext cx="336" cy="336"/>
            </a:xfrm>
            <a:prstGeom prst="rect">
              <a:avLst/>
            </a:prstGeom>
            <a:solidFill>
              <a:srgbClr val="3366FF"/>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9" name="Rectangle 40"/>
            <p:cNvSpPr>
              <a:spLocks noChangeArrowheads="1"/>
            </p:cNvSpPr>
            <p:nvPr/>
          </p:nvSpPr>
          <p:spPr bwMode="auto">
            <a:xfrm>
              <a:off x="2880" y="3312"/>
              <a:ext cx="336" cy="336"/>
            </a:xfrm>
            <a:prstGeom prst="rect">
              <a:avLst/>
            </a:prstGeom>
            <a:solidFill>
              <a:srgbClr val="3366FF"/>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grpSp>
      <p:sp>
        <p:nvSpPr>
          <p:cNvPr id="10" name="Rounded Rectangle 9"/>
          <p:cNvSpPr/>
          <p:nvPr/>
        </p:nvSpPr>
        <p:spPr bwMode="auto">
          <a:xfrm>
            <a:off x="6876256" y="2852936"/>
            <a:ext cx="2267744" cy="86409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2"/>
                </a:solidFill>
                <a:effectLst/>
                <a:latin typeface="Chalkboard" pitchFamily="-111" charset="0"/>
              </a:rPr>
              <a:t>How did your attention shift?</a:t>
            </a:r>
          </a:p>
        </p:txBody>
      </p:sp>
    </p:spTree>
    <p:extLst>
      <p:ext uri="{BB962C8B-B14F-4D97-AF65-F5344CB8AC3E}">
        <p14:creationId xmlns:p14="http://schemas.microsoft.com/office/powerpoint/2010/main" val="2208076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87680" cy="609600"/>
          </a:xfrm>
        </p:spPr>
        <p:txBody>
          <a:bodyPr/>
          <a:lstStyle/>
          <a:p>
            <a:pPr>
              <a:defRPr/>
            </a:pPr>
            <a:r>
              <a:rPr lang="en-GB">
                <a:latin typeface="Chalkboard" charset="0"/>
                <a:ea typeface="ＭＳ Ｐゴシック" charset="0"/>
                <a:cs typeface="ＭＳ Ｐゴシック" charset="0"/>
              </a:rPr>
              <a:t>Put your hand up when you can see …</a:t>
            </a:r>
          </a:p>
        </p:txBody>
      </p:sp>
      <p:grpSp>
        <p:nvGrpSpPr>
          <p:cNvPr id="31" name="Group 66"/>
          <p:cNvGrpSpPr>
            <a:grpSpLocks/>
          </p:cNvGrpSpPr>
          <p:nvPr/>
        </p:nvGrpSpPr>
        <p:grpSpPr bwMode="auto">
          <a:xfrm>
            <a:off x="5435600" y="980728"/>
            <a:ext cx="3048000" cy="2438400"/>
            <a:chOff x="1968" y="1488"/>
            <a:chExt cx="1920" cy="1536"/>
          </a:xfrm>
        </p:grpSpPr>
        <p:sp>
          <p:nvSpPr>
            <p:cNvPr id="11" name="Rectangle 46"/>
            <p:cNvSpPr>
              <a:spLocks noChangeArrowheads="1"/>
            </p:cNvSpPr>
            <p:nvPr/>
          </p:nvSpPr>
          <p:spPr bwMode="auto">
            <a:xfrm>
              <a:off x="1968" y="1488"/>
              <a:ext cx="384" cy="384"/>
            </a:xfrm>
            <a:prstGeom prst="rect">
              <a:avLst/>
            </a:prstGeom>
            <a:solidFill>
              <a:srgbClr val="CCFFCC"/>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2" name="Rectangle 47"/>
            <p:cNvSpPr>
              <a:spLocks noChangeArrowheads="1"/>
            </p:cNvSpPr>
            <p:nvPr/>
          </p:nvSpPr>
          <p:spPr bwMode="auto">
            <a:xfrm>
              <a:off x="2352" y="1488"/>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3" name="Rectangle 48"/>
            <p:cNvSpPr>
              <a:spLocks noChangeArrowheads="1"/>
            </p:cNvSpPr>
            <p:nvPr/>
          </p:nvSpPr>
          <p:spPr bwMode="auto">
            <a:xfrm>
              <a:off x="2736" y="1488"/>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4" name="Rectangle 49"/>
            <p:cNvSpPr>
              <a:spLocks noChangeArrowheads="1"/>
            </p:cNvSpPr>
            <p:nvPr/>
          </p:nvSpPr>
          <p:spPr bwMode="auto">
            <a:xfrm>
              <a:off x="3120" y="1488"/>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5" name="Rectangle 50"/>
            <p:cNvSpPr>
              <a:spLocks noChangeArrowheads="1"/>
            </p:cNvSpPr>
            <p:nvPr/>
          </p:nvSpPr>
          <p:spPr bwMode="auto">
            <a:xfrm>
              <a:off x="1968" y="1872"/>
              <a:ext cx="384" cy="384"/>
            </a:xfrm>
            <a:prstGeom prst="rect">
              <a:avLst/>
            </a:prstGeom>
            <a:solidFill>
              <a:srgbClr val="CCFFCC"/>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6" name="Rectangle 51"/>
            <p:cNvSpPr>
              <a:spLocks noChangeArrowheads="1"/>
            </p:cNvSpPr>
            <p:nvPr/>
          </p:nvSpPr>
          <p:spPr bwMode="auto">
            <a:xfrm>
              <a:off x="2352" y="1872"/>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7" name="Rectangle 52"/>
            <p:cNvSpPr>
              <a:spLocks noChangeArrowheads="1"/>
            </p:cNvSpPr>
            <p:nvPr/>
          </p:nvSpPr>
          <p:spPr bwMode="auto">
            <a:xfrm>
              <a:off x="2736" y="1872"/>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8" name="Rectangle 53"/>
            <p:cNvSpPr>
              <a:spLocks noChangeArrowheads="1"/>
            </p:cNvSpPr>
            <p:nvPr/>
          </p:nvSpPr>
          <p:spPr bwMode="auto">
            <a:xfrm>
              <a:off x="3120" y="1872"/>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19" name="Rectangle 54"/>
            <p:cNvSpPr>
              <a:spLocks noChangeArrowheads="1"/>
            </p:cNvSpPr>
            <p:nvPr/>
          </p:nvSpPr>
          <p:spPr bwMode="auto">
            <a:xfrm>
              <a:off x="1968" y="2256"/>
              <a:ext cx="384" cy="384"/>
            </a:xfrm>
            <a:prstGeom prst="rect">
              <a:avLst/>
            </a:prstGeom>
            <a:solidFill>
              <a:srgbClr val="CCFFCC"/>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0" name="Rectangle 55"/>
            <p:cNvSpPr>
              <a:spLocks noChangeArrowheads="1"/>
            </p:cNvSpPr>
            <p:nvPr/>
          </p:nvSpPr>
          <p:spPr bwMode="auto">
            <a:xfrm>
              <a:off x="2352" y="2256"/>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1" name="Rectangle 56"/>
            <p:cNvSpPr>
              <a:spLocks noChangeArrowheads="1"/>
            </p:cNvSpPr>
            <p:nvPr/>
          </p:nvSpPr>
          <p:spPr bwMode="auto">
            <a:xfrm>
              <a:off x="2736" y="2256"/>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2" name="Rectangle 57"/>
            <p:cNvSpPr>
              <a:spLocks noChangeArrowheads="1"/>
            </p:cNvSpPr>
            <p:nvPr/>
          </p:nvSpPr>
          <p:spPr bwMode="auto">
            <a:xfrm>
              <a:off x="3120" y="2256"/>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3" name="Rectangle 58"/>
            <p:cNvSpPr>
              <a:spLocks noChangeArrowheads="1"/>
            </p:cNvSpPr>
            <p:nvPr/>
          </p:nvSpPr>
          <p:spPr bwMode="auto">
            <a:xfrm>
              <a:off x="1968" y="2640"/>
              <a:ext cx="384" cy="384"/>
            </a:xfrm>
            <a:prstGeom prst="rect">
              <a:avLst/>
            </a:prstGeom>
            <a:solidFill>
              <a:srgbClr val="800000"/>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4" name="Rectangle 59"/>
            <p:cNvSpPr>
              <a:spLocks noChangeArrowheads="1"/>
            </p:cNvSpPr>
            <p:nvPr/>
          </p:nvSpPr>
          <p:spPr bwMode="auto">
            <a:xfrm>
              <a:off x="2352" y="2640"/>
              <a:ext cx="384" cy="384"/>
            </a:xfrm>
            <a:prstGeom prst="rect">
              <a:avLst/>
            </a:prstGeom>
            <a:solidFill>
              <a:schemeClr val="tx2"/>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5" name="Rectangle 60"/>
            <p:cNvSpPr>
              <a:spLocks noChangeArrowheads="1"/>
            </p:cNvSpPr>
            <p:nvPr/>
          </p:nvSpPr>
          <p:spPr bwMode="auto">
            <a:xfrm>
              <a:off x="2736" y="2640"/>
              <a:ext cx="384" cy="384"/>
            </a:xfrm>
            <a:prstGeom prst="rect">
              <a:avLst/>
            </a:prstGeom>
            <a:solidFill>
              <a:schemeClr val="tx2"/>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6" name="Rectangle 61"/>
            <p:cNvSpPr>
              <a:spLocks noChangeArrowheads="1"/>
            </p:cNvSpPr>
            <p:nvPr/>
          </p:nvSpPr>
          <p:spPr bwMode="auto">
            <a:xfrm>
              <a:off x="3120" y="2640"/>
              <a:ext cx="384" cy="384"/>
            </a:xfrm>
            <a:prstGeom prst="rect">
              <a:avLst/>
            </a:prstGeom>
            <a:solidFill>
              <a:schemeClr val="tx2"/>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7" name="Rectangle 62"/>
            <p:cNvSpPr>
              <a:spLocks noChangeArrowheads="1"/>
            </p:cNvSpPr>
            <p:nvPr/>
          </p:nvSpPr>
          <p:spPr bwMode="auto">
            <a:xfrm>
              <a:off x="3504" y="1488"/>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8" name="Rectangle 63"/>
            <p:cNvSpPr>
              <a:spLocks noChangeArrowheads="1"/>
            </p:cNvSpPr>
            <p:nvPr/>
          </p:nvSpPr>
          <p:spPr bwMode="auto">
            <a:xfrm>
              <a:off x="3504" y="1872"/>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29" name="Rectangle 64"/>
            <p:cNvSpPr>
              <a:spLocks noChangeArrowheads="1"/>
            </p:cNvSpPr>
            <p:nvPr/>
          </p:nvSpPr>
          <p:spPr bwMode="auto">
            <a:xfrm>
              <a:off x="3504" y="2256"/>
              <a:ext cx="384" cy="384"/>
            </a:xfrm>
            <a:prstGeom prst="rect">
              <a:avLst/>
            </a:prstGeom>
            <a:solidFill>
              <a:schemeClr val="tx1">
                <a:lumMod val="75000"/>
              </a:schemeClr>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30" name="Rectangle 65"/>
            <p:cNvSpPr>
              <a:spLocks noChangeArrowheads="1"/>
            </p:cNvSpPr>
            <p:nvPr/>
          </p:nvSpPr>
          <p:spPr bwMode="auto">
            <a:xfrm>
              <a:off x="3504" y="2640"/>
              <a:ext cx="384" cy="384"/>
            </a:xfrm>
            <a:prstGeom prst="rect">
              <a:avLst/>
            </a:prstGeom>
            <a:solidFill>
              <a:schemeClr val="tx2"/>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grpSp>
      <p:sp>
        <p:nvSpPr>
          <p:cNvPr id="4" name="TextBox 3"/>
          <p:cNvSpPr txBox="1"/>
          <p:nvPr/>
        </p:nvSpPr>
        <p:spPr>
          <a:xfrm>
            <a:off x="611560" y="1556792"/>
            <a:ext cx="4006850" cy="830263"/>
          </a:xfrm>
          <a:prstGeom prst="rect">
            <a:avLst/>
          </a:prstGeom>
          <a:noFill/>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2400" b="0">
                <a:solidFill>
                  <a:schemeClr val="accent3">
                    <a:lumMod val="10000"/>
                  </a:schemeClr>
                </a:solidFill>
              </a:rPr>
              <a:t>Something that is 1/4 – 1/5</a:t>
            </a:r>
            <a:br>
              <a:rPr lang="en-GB" sz="2400" b="0">
                <a:solidFill>
                  <a:schemeClr val="accent3">
                    <a:lumMod val="10000"/>
                  </a:schemeClr>
                </a:solidFill>
              </a:rPr>
            </a:br>
            <a:r>
              <a:rPr lang="en-GB" sz="2400" b="0">
                <a:solidFill>
                  <a:schemeClr val="accent3">
                    <a:lumMod val="10000"/>
                  </a:schemeClr>
                </a:solidFill>
              </a:rPr>
              <a:t>of something else</a:t>
            </a:r>
          </a:p>
        </p:txBody>
      </p:sp>
      <p:sp>
        <p:nvSpPr>
          <p:cNvPr id="33" name="Rounded Rectangle 32"/>
          <p:cNvSpPr/>
          <p:nvPr/>
        </p:nvSpPr>
        <p:spPr bwMode="auto">
          <a:xfrm>
            <a:off x="683568" y="4653136"/>
            <a:ext cx="4680520" cy="93610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0">
                <a:solidFill>
                  <a:schemeClr val="tx2"/>
                </a:solidFill>
                <a:latin typeface="Chalkboard" pitchFamily="-111" charset="0"/>
              </a:rPr>
              <a:t>What did you have to do with your attention?</a:t>
            </a:r>
            <a:endParaRPr kumimoji="0" lang="en-GB" sz="2400" b="0" i="0" u="none" strike="noStrike" cap="none" normalizeH="0" baseline="0">
              <a:ln>
                <a:noFill/>
              </a:ln>
              <a:solidFill>
                <a:schemeClr val="tx2"/>
              </a:solidFill>
              <a:effectLst/>
              <a:latin typeface="Chalkboard" pitchFamily="-111" charset="0"/>
            </a:endParaRPr>
          </a:p>
        </p:txBody>
      </p:sp>
      <p:sp>
        <p:nvSpPr>
          <p:cNvPr id="34" name="Rounded Rectangle 33"/>
          <p:cNvSpPr/>
          <p:nvPr/>
        </p:nvSpPr>
        <p:spPr bwMode="auto">
          <a:xfrm>
            <a:off x="4283968" y="5229200"/>
            <a:ext cx="3600400" cy="531440"/>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lumMod val="75000"/>
                  </a:schemeClr>
                </a:solidFill>
                <a:effectLst/>
                <a:latin typeface="Chalkboard" pitchFamily="-111" charset="0"/>
              </a:rPr>
              <a:t>Can you generalise?</a:t>
            </a:r>
          </a:p>
        </p:txBody>
      </p:sp>
      <p:sp>
        <p:nvSpPr>
          <p:cNvPr id="36" name="TextBox 35"/>
          <p:cNvSpPr txBox="1"/>
          <p:nvPr/>
        </p:nvSpPr>
        <p:spPr>
          <a:xfrm>
            <a:off x="136517" y="3068960"/>
            <a:ext cx="5947651" cy="1569660"/>
          </a:xfrm>
          <a:prstGeom prst="rect">
            <a:avLst/>
          </a:prstGeom>
          <a:noFill/>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2400" b="0">
                <a:solidFill>
                  <a:schemeClr val="accent3">
                    <a:lumMod val="10000"/>
                  </a:schemeClr>
                </a:solidFill>
              </a:rPr>
              <a:t>Did you look for </a:t>
            </a:r>
            <a:br>
              <a:rPr lang="en-GB" sz="2400" b="0">
                <a:solidFill>
                  <a:schemeClr val="accent3">
                    <a:lumMod val="10000"/>
                  </a:schemeClr>
                </a:solidFill>
              </a:rPr>
            </a:br>
            <a:r>
              <a:rPr lang="en-GB" sz="2400" b="0">
                <a:solidFill>
                  <a:schemeClr val="accent3">
                    <a:lumMod val="10000"/>
                  </a:schemeClr>
                </a:solidFill>
              </a:rPr>
              <a:t>something that is 1/4 of something else</a:t>
            </a:r>
          </a:p>
          <a:p>
            <a:pPr algn="ctr" eaLnBrk="0" hangingPunct="0">
              <a:defRPr/>
            </a:pPr>
            <a:r>
              <a:rPr lang="en-GB" sz="2400" b="0">
                <a:solidFill>
                  <a:schemeClr val="accent3">
                    <a:lumMod val="10000"/>
                  </a:schemeClr>
                </a:solidFill>
              </a:rPr>
              <a:t>and for</a:t>
            </a:r>
          </a:p>
          <a:p>
            <a:pPr algn="ctr" eaLnBrk="0" hangingPunct="0">
              <a:defRPr/>
            </a:pPr>
            <a:r>
              <a:rPr lang="en-GB" sz="2400" b="0">
                <a:solidFill>
                  <a:schemeClr val="accent3">
                    <a:lumMod val="10000"/>
                  </a:schemeClr>
                </a:solidFill>
              </a:rPr>
              <a:t>something that is 1/5 of the same thing?</a:t>
            </a:r>
          </a:p>
        </p:txBody>
      </p:sp>
      <p:graphicFrame>
        <p:nvGraphicFramePr>
          <p:cNvPr id="43009" name="Object 43008"/>
          <p:cNvGraphicFramePr>
            <a:graphicFrameLocks noChangeAspect="1"/>
          </p:cNvGraphicFramePr>
          <p:nvPr>
            <p:extLst>
              <p:ext uri="{D42A27DB-BD31-4B8C-83A1-F6EECF244321}">
                <p14:modId xmlns:p14="http://schemas.microsoft.com/office/powerpoint/2010/main" val="2414136385"/>
              </p:ext>
            </p:extLst>
          </p:nvPr>
        </p:nvGraphicFramePr>
        <p:xfrm>
          <a:off x="1327150" y="5732463"/>
          <a:ext cx="2911475" cy="1054100"/>
        </p:xfrm>
        <a:graphic>
          <a:graphicData uri="http://schemas.openxmlformats.org/presentationml/2006/ole">
            <mc:AlternateContent xmlns:mc="http://schemas.openxmlformats.org/markup-compatibility/2006">
              <mc:Choice xmlns:v="urn:schemas-microsoft-com:vml" Requires="v">
                <p:oleObj spid="_x0000_s6233" name="Equation" r:id="rId4" imgW="1193800" imgH="431800" progId="Equation.DSMT4">
                  <p:embed/>
                </p:oleObj>
              </mc:Choice>
              <mc:Fallback>
                <p:oleObj name="Equation" r:id="rId4" imgW="1193800" imgH="431800" progId="Equation.DSMT4">
                  <p:embed/>
                  <p:pic>
                    <p:nvPicPr>
                      <p:cNvPr id="0" name=""/>
                      <p:cNvPicPr/>
                      <p:nvPr/>
                    </p:nvPicPr>
                    <p:blipFill>
                      <a:blip r:embed="rId5"/>
                      <a:stretch>
                        <a:fillRect/>
                      </a:stretch>
                    </p:blipFill>
                    <p:spPr>
                      <a:xfrm>
                        <a:off x="1327150" y="5732463"/>
                        <a:ext cx="2911475" cy="1054100"/>
                      </a:xfrm>
                      <a:prstGeom prst="rect">
                        <a:avLst/>
                      </a:prstGeom>
                    </p:spPr>
                  </p:pic>
                </p:oleObj>
              </mc:Fallback>
            </mc:AlternateContent>
          </a:graphicData>
        </a:graphic>
      </p:graphicFrame>
      <p:graphicFrame>
        <p:nvGraphicFramePr>
          <p:cNvPr id="43010" name="Object 43009"/>
          <p:cNvGraphicFramePr>
            <a:graphicFrameLocks noChangeAspect="1"/>
          </p:cNvGraphicFramePr>
          <p:nvPr>
            <p:extLst>
              <p:ext uri="{D42A27DB-BD31-4B8C-83A1-F6EECF244321}">
                <p14:modId xmlns:p14="http://schemas.microsoft.com/office/powerpoint/2010/main" val="319482675"/>
              </p:ext>
            </p:extLst>
          </p:nvPr>
        </p:nvGraphicFramePr>
        <p:xfrm>
          <a:off x="5446713" y="5778500"/>
          <a:ext cx="1993900" cy="966788"/>
        </p:xfrm>
        <a:graphic>
          <a:graphicData uri="http://schemas.openxmlformats.org/presentationml/2006/ole">
            <mc:AlternateContent xmlns:mc="http://schemas.openxmlformats.org/markup-compatibility/2006">
              <mc:Choice xmlns:v="urn:schemas-microsoft-com:vml" Requires="v">
                <p:oleObj spid="_x0000_s6234" name="Equation" r:id="rId6" imgW="812800" imgH="393700" progId="Equation.DSMT4">
                  <p:embed/>
                </p:oleObj>
              </mc:Choice>
              <mc:Fallback>
                <p:oleObj name="Equation" r:id="rId6" imgW="812800" imgH="393700" progId="Equation.DSMT4">
                  <p:embed/>
                  <p:pic>
                    <p:nvPicPr>
                      <p:cNvPr id="0" name=""/>
                      <p:cNvPicPr/>
                      <p:nvPr/>
                    </p:nvPicPr>
                    <p:blipFill>
                      <a:blip r:embed="rId7"/>
                      <a:stretch>
                        <a:fillRect/>
                      </a:stretch>
                    </p:blipFill>
                    <p:spPr>
                      <a:xfrm>
                        <a:off x="5446713" y="5778500"/>
                        <a:ext cx="1993900" cy="966788"/>
                      </a:xfrm>
                      <a:prstGeom prst="rect">
                        <a:avLst/>
                      </a:prstGeom>
                    </p:spPr>
                  </p:pic>
                </p:oleObj>
              </mc:Fallback>
            </mc:AlternateContent>
          </a:graphicData>
        </a:graphic>
      </p:graphicFrame>
    </p:spTree>
    <p:extLst>
      <p:ext uri="{BB962C8B-B14F-4D97-AF65-F5344CB8AC3E}">
        <p14:creationId xmlns:p14="http://schemas.microsoft.com/office/powerpoint/2010/main" val="2408622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animBg="1"/>
      <p:bldP spid="34"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ko-KR">
                <a:latin typeface="Chalkboard" charset="0"/>
                <a:ea typeface="MS PGothic" charset="0"/>
              </a:rPr>
              <a:t>Conjectures</a:t>
            </a:r>
          </a:p>
        </p:txBody>
      </p:sp>
      <p:sp>
        <p:nvSpPr>
          <p:cNvPr id="3" name="Content Placeholder 2"/>
          <p:cNvSpPr>
            <a:spLocks noGrp="1"/>
          </p:cNvSpPr>
          <p:nvPr>
            <p:ph idx="1"/>
          </p:nvPr>
        </p:nvSpPr>
        <p:spPr/>
        <p:txBody>
          <a:bodyPr/>
          <a:lstStyle/>
          <a:p>
            <a:r>
              <a:rPr lang="en-GB" altLang="ko-KR" sz="2000">
                <a:latin typeface="Chalkboard" charset="0"/>
                <a:ea typeface="MS PGothic" charset="0"/>
              </a:rPr>
              <a:t>Everything said here today is a conjecture … to be tested in your experience</a:t>
            </a:r>
          </a:p>
          <a:p>
            <a:r>
              <a:rPr lang="en-GB" altLang="ko-KR" sz="2000">
                <a:latin typeface="Chalkboard" charset="0"/>
                <a:ea typeface="MS PGothic" charset="0"/>
              </a:rPr>
              <a:t>The best way to sensitise yourself to learners …</a:t>
            </a:r>
          </a:p>
          <a:p>
            <a:pPr lvl="1">
              <a:buFont typeface="Lucida Grande"/>
              <a:buChar char="…"/>
            </a:pPr>
            <a:r>
              <a:rPr lang="en-US" altLang="ko-KR">
                <a:latin typeface="Chalkboard" charset="0"/>
                <a:ea typeface="MS PGothic" charset="0"/>
              </a:rPr>
              <a:t> </a:t>
            </a:r>
            <a:r>
              <a:rPr lang="en-GB" altLang="ko-KR">
                <a:latin typeface="Chalkboard" charset="0"/>
                <a:ea typeface="MS PGothic" charset="0"/>
              </a:rPr>
              <a:t>is to experience parallel phenomena yourself </a:t>
            </a:r>
          </a:p>
          <a:p>
            <a:r>
              <a:rPr lang="en-GB" altLang="ko-KR" sz="2000">
                <a:latin typeface="Chalkboard" charset="0"/>
                <a:ea typeface="MS PGothic" charset="0"/>
              </a:rPr>
              <a:t>So, what you get from this</a:t>
            </a:r>
            <a:r>
              <a:rPr lang="en-US" altLang="ko-KR" sz="2000">
                <a:latin typeface="Chalkboard" charset="0"/>
                <a:ea typeface="MS PGothic" charset="0"/>
              </a:rPr>
              <a:t> </a:t>
            </a:r>
            <a:r>
              <a:rPr lang="en-GB" altLang="ko-KR" sz="2000">
                <a:latin typeface="Chalkboard" charset="0"/>
                <a:ea typeface="MS PGothic" charset="0"/>
              </a:rPr>
              <a:t>session is what you notice happening inside you!</a:t>
            </a:r>
          </a:p>
        </p:txBody>
      </p:sp>
    </p:spTree>
    <p:extLst>
      <p:ext uri="{BB962C8B-B14F-4D97-AF65-F5344CB8AC3E}">
        <p14:creationId xmlns:p14="http://schemas.microsoft.com/office/powerpoint/2010/main" val="416298858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hlinkClick r:id="rId3" action="ppaction://hlinkfile"/>
          </p:cNvPr>
          <p:cNvPicPr>
            <a:picLocks noChangeAspect="1"/>
          </p:cNvPicPr>
          <p:nvPr/>
        </p:nvPicPr>
        <p:blipFill>
          <a:blip r:embed="rId4"/>
          <a:stretch>
            <a:fillRect/>
          </a:stretch>
        </p:blipFill>
        <p:spPr>
          <a:xfrm>
            <a:off x="3131840" y="3933056"/>
            <a:ext cx="3085042" cy="2448272"/>
          </a:xfrm>
          <a:prstGeom prst="rect">
            <a:avLst/>
          </a:prstGeom>
          <a:ln>
            <a:solidFill>
              <a:srgbClr val="000000"/>
            </a:solidFill>
          </a:ln>
        </p:spPr>
      </p:pic>
      <p:sp>
        <p:nvSpPr>
          <p:cNvPr id="2" name="Title 1"/>
          <p:cNvSpPr>
            <a:spLocks noGrp="1"/>
          </p:cNvSpPr>
          <p:nvPr>
            <p:ph type="title"/>
          </p:nvPr>
        </p:nvSpPr>
        <p:spPr/>
        <p:txBody>
          <a:bodyPr/>
          <a:lstStyle/>
          <a:p>
            <a:r>
              <a:rPr lang="en-GB"/>
              <a:t>Two Journeys</a:t>
            </a:r>
          </a:p>
        </p:txBody>
      </p:sp>
      <p:sp>
        <p:nvSpPr>
          <p:cNvPr id="3" name="Content Placeholder 2"/>
          <p:cNvSpPr>
            <a:spLocks noGrp="1"/>
          </p:cNvSpPr>
          <p:nvPr>
            <p:ph idx="1"/>
          </p:nvPr>
        </p:nvSpPr>
        <p:spPr>
          <a:xfrm>
            <a:off x="755576" y="908720"/>
            <a:ext cx="7727950" cy="2400672"/>
          </a:xfrm>
        </p:spPr>
        <p:txBody>
          <a:bodyPr/>
          <a:lstStyle/>
          <a:p>
            <a:r>
              <a:rPr lang="en-GB"/>
              <a:t>Which journey over the same distance at two different speeds takes longer:</a:t>
            </a:r>
          </a:p>
          <a:p>
            <a:pPr lvl="1"/>
            <a:r>
              <a:rPr lang="en-GB"/>
              <a:t>One in which both halves of the distance are done at the specified speeds</a:t>
            </a:r>
          </a:p>
          <a:p>
            <a:pPr lvl="1"/>
            <a:r>
              <a:rPr lang="en-GB"/>
              <a:t>One in which both halves of the time taken are done at the specified speeds</a:t>
            </a:r>
          </a:p>
        </p:txBody>
      </p:sp>
      <p:graphicFrame>
        <p:nvGraphicFramePr>
          <p:cNvPr id="4" name="Object 3"/>
          <p:cNvGraphicFramePr>
            <a:graphicFrameLocks noChangeAspect="1"/>
          </p:cNvGraphicFramePr>
          <p:nvPr>
            <p:extLst>
              <p:ext uri="{D42A27DB-BD31-4B8C-83A1-F6EECF244321}">
                <p14:modId xmlns:p14="http://schemas.microsoft.com/office/powerpoint/2010/main" val="4054205495"/>
              </p:ext>
            </p:extLst>
          </p:nvPr>
        </p:nvGraphicFramePr>
        <p:xfrm>
          <a:off x="611560" y="3717032"/>
          <a:ext cx="1118096" cy="950382"/>
        </p:xfrm>
        <a:graphic>
          <a:graphicData uri="http://schemas.openxmlformats.org/presentationml/2006/ole">
            <mc:AlternateContent xmlns:mc="http://schemas.openxmlformats.org/markup-compatibility/2006">
              <mc:Choice xmlns:v="urn:schemas-microsoft-com:vml" Requires="v">
                <p:oleObj spid="_x0000_s1301" name="Equation" r:id="rId5" imgW="508000" imgH="431800" progId="Equation.DSMT4">
                  <p:embed/>
                </p:oleObj>
              </mc:Choice>
              <mc:Fallback>
                <p:oleObj name="Equation" r:id="rId5" imgW="508000" imgH="431800" progId="Equation.DSMT4">
                  <p:embed/>
                  <p:pic>
                    <p:nvPicPr>
                      <p:cNvPr id="0" name=""/>
                      <p:cNvPicPr/>
                      <p:nvPr/>
                    </p:nvPicPr>
                    <p:blipFill>
                      <a:blip r:embed="rId6"/>
                      <a:stretch>
                        <a:fillRect/>
                      </a:stretch>
                    </p:blipFill>
                    <p:spPr>
                      <a:xfrm>
                        <a:off x="611560" y="3717032"/>
                        <a:ext cx="1118096" cy="95038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07795755"/>
              </p:ext>
            </p:extLst>
          </p:nvPr>
        </p:nvGraphicFramePr>
        <p:xfrm>
          <a:off x="1907703" y="3717032"/>
          <a:ext cx="1245315" cy="1008112"/>
        </p:xfrm>
        <a:graphic>
          <a:graphicData uri="http://schemas.openxmlformats.org/presentationml/2006/ole">
            <mc:AlternateContent xmlns:mc="http://schemas.openxmlformats.org/markup-compatibility/2006">
              <mc:Choice xmlns:v="urn:schemas-microsoft-com:vml" Requires="v">
                <p:oleObj spid="_x0000_s1302" name="Equation" r:id="rId7" imgW="533400" imgH="431800" progId="Equation.DSMT4">
                  <p:embed/>
                </p:oleObj>
              </mc:Choice>
              <mc:Fallback>
                <p:oleObj name="Equation" r:id="rId7" imgW="533400" imgH="431800" progId="Equation.DSMT4">
                  <p:embed/>
                  <p:pic>
                    <p:nvPicPr>
                      <p:cNvPr id="0" name=""/>
                      <p:cNvPicPr/>
                      <p:nvPr/>
                    </p:nvPicPr>
                    <p:blipFill>
                      <a:blip r:embed="rId8"/>
                      <a:stretch>
                        <a:fillRect/>
                      </a:stretch>
                    </p:blipFill>
                    <p:spPr>
                      <a:xfrm>
                        <a:off x="1907703" y="3717032"/>
                        <a:ext cx="1245315" cy="10081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00085042"/>
              </p:ext>
            </p:extLst>
          </p:nvPr>
        </p:nvGraphicFramePr>
        <p:xfrm>
          <a:off x="840291" y="4869160"/>
          <a:ext cx="2075525" cy="1008112"/>
        </p:xfrm>
        <a:graphic>
          <a:graphicData uri="http://schemas.openxmlformats.org/presentationml/2006/ole">
            <mc:AlternateContent xmlns:mc="http://schemas.openxmlformats.org/markup-compatibility/2006">
              <mc:Choice xmlns:v="urn:schemas-microsoft-com:vml" Requires="v">
                <p:oleObj spid="_x0000_s1303" name="Equation" r:id="rId9" imgW="889000" imgH="431800" progId="Equation.DSMT4">
                  <p:embed/>
                </p:oleObj>
              </mc:Choice>
              <mc:Fallback>
                <p:oleObj name="Equation" r:id="rId9" imgW="889000" imgH="431800" progId="Equation.DSMT4">
                  <p:embed/>
                  <p:pic>
                    <p:nvPicPr>
                      <p:cNvPr id="0" name=""/>
                      <p:cNvPicPr/>
                      <p:nvPr/>
                    </p:nvPicPr>
                    <p:blipFill>
                      <a:blip r:embed="rId10"/>
                      <a:stretch>
                        <a:fillRect/>
                      </a:stretch>
                    </p:blipFill>
                    <p:spPr>
                      <a:xfrm>
                        <a:off x="840291" y="4869160"/>
                        <a:ext cx="2075525" cy="10081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56693283"/>
              </p:ext>
            </p:extLst>
          </p:nvPr>
        </p:nvGraphicFramePr>
        <p:xfrm>
          <a:off x="6225861" y="3693029"/>
          <a:ext cx="1298467" cy="936104"/>
        </p:xfrm>
        <a:graphic>
          <a:graphicData uri="http://schemas.openxmlformats.org/presentationml/2006/ole">
            <mc:AlternateContent xmlns:mc="http://schemas.openxmlformats.org/markup-compatibility/2006">
              <mc:Choice xmlns:v="urn:schemas-microsoft-com:vml" Requires="v">
                <p:oleObj spid="_x0000_s1304" name="Equation" r:id="rId11" imgW="546100" imgH="393700" progId="Equation.DSMT4">
                  <p:embed/>
                </p:oleObj>
              </mc:Choice>
              <mc:Fallback>
                <p:oleObj name="Equation" r:id="rId11" imgW="546100" imgH="393700" progId="Equation.DSMT4">
                  <p:embed/>
                  <p:pic>
                    <p:nvPicPr>
                      <p:cNvPr id="0" name=""/>
                      <p:cNvPicPr/>
                      <p:nvPr/>
                    </p:nvPicPr>
                    <p:blipFill>
                      <a:blip r:embed="rId12"/>
                      <a:stretch>
                        <a:fillRect/>
                      </a:stretch>
                    </p:blipFill>
                    <p:spPr>
                      <a:xfrm>
                        <a:off x="6225861" y="3693029"/>
                        <a:ext cx="1298467" cy="93610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18795458"/>
              </p:ext>
            </p:extLst>
          </p:nvPr>
        </p:nvGraphicFramePr>
        <p:xfrm>
          <a:off x="7668343" y="3693029"/>
          <a:ext cx="1296145" cy="873489"/>
        </p:xfrm>
        <a:graphic>
          <a:graphicData uri="http://schemas.openxmlformats.org/presentationml/2006/ole">
            <mc:AlternateContent xmlns:mc="http://schemas.openxmlformats.org/markup-compatibility/2006">
              <mc:Choice xmlns:v="urn:schemas-microsoft-com:vml" Requires="v">
                <p:oleObj spid="_x0000_s1305" name="Equation" r:id="rId13" imgW="584200" imgH="393700" progId="Equation.DSMT4">
                  <p:embed/>
                </p:oleObj>
              </mc:Choice>
              <mc:Fallback>
                <p:oleObj name="Equation" r:id="rId13" imgW="584200" imgH="393700" progId="Equation.DSMT4">
                  <p:embed/>
                  <p:pic>
                    <p:nvPicPr>
                      <p:cNvPr id="0" name=""/>
                      <p:cNvPicPr/>
                      <p:nvPr/>
                    </p:nvPicPr>
                    <p:blipFill>
                      <a:blip r:embed="rId14"/>
                      <a:stretch>
                        <a:fillRect/>
                      </a:stretch>
                    </p:blipFill>
                    <p:spPr>
                      <a:xfrm>
                        <a:off x="7668343" y="3693029"/>
                        <a:ext cx="1296145" cy="87348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6855338"/>
              </p:ext>
            </p:extLst>
          </p:nvPr>
        </p:nvGraphicFramePr>
        <p:xfrm>
          <a:off x="6516216" y="4845157"/>
          <a:ext cx="1440160" cy="960107"/>
        </p:xfrm>
        <a:graphic>
          <a:graphicData uri="http://schemas.openxmlformats.org/presentationml/2006/ole">
            <mc:AlternateContent xmlns:mc="http://schemas.openxmlformats.org/markup-compatibility/2006">
              <mc:Choice xmlns:v="urn:schemas-microsoft-com:vml" Requires="v">
                <p:oleObj spid="_x0000_s1306" name="Equation" r:id="rId15" imgW="647700" imgH="431800" progId="Equation.DSMT4">
                  <p:embed/>
                </p:oleObj>
              </mc:Choice>
              <mc:Fallback>
                <p:oleObj name="Equation" r:id="rId15" imgW="647700" imgH="431800" progId="Equation.DSMT4">
                  <p:embed/>
                  <p:pic>
                    <p:nvPicPr>
                      <p:cNvPr id="0" name=""/>
                      <p:cNvPicPr/>
                      <p:nvPr/>
                    </p:nvPicPr>
                    <p:blipFill>
                      <a:blip r:embed="rId16"/>
                      <a:stretch>
                        <a:fillRect/>
                      </a:stretch>
                    </p:blipFill>
                    <p:spPr>
                      <a:xfrm>
                        <a:off x="6516216" y="4845157"/>
                        <a:ext cx="1440160" cy="960107"/>
                      </a:xfrm>
                      <a:prstGeom prst="rect">
                        <a:avLst/>
                      </a:prstGeom>
                    </p:spPr>
                  </p:pic>
                </p:oleObj>
              </mc:Fallback>
            </mc:AlternateContent>
          </a:graphicData>
        </a:graphic>
      </p:graphicFrame>
      <p:grpSp>
        <p:nvGrpSpPr>
          <p:cNvPr id="19" name="Group 18"/>
          <p:cNvGrpSpPr/>
          <p:nvPr/>
        </p:nvGrpSpPr>
        <p:grpSpPr>
          <a:xfrm>
            <a:off x="539552" y="3284984"/>
            <a:ext cx="2736304" cy="360040"/>
            <a:chOff x="683568" y="4077072"/>
            <a:chExt cx="2736304" cy="360040"/>
          </a:xfrm>
        </p:grpSpPr>
        <p:cxnSp>
          <p:nvCxnSpPr>
            <p:cNvPr id="12" name="Straight Connector 11"/>
            <p:cNvCxnSpPr/>
            <p:nvPr/>
          </p:nvCxnSpPr>
          <p:spPr bwMode="auto">
            <a:xfrm>
              <a:off x="755576" y="4293096"/>
              <a:ext cx="2592288"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14" name="Straight Connector 13"/>
            <p:cNvCxnSpPr/>
            <p:nvPr/>
          </p:nvCxnSpPr>
          <p:spPr bwMode="auto">
            <a:xfrm>
              <a:off x="2051720" y="4077072"/>
              <a:ext cx="0" cy="36004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7" name="Oval 16"/>
            <p:cNvSpPr/>
            <p:nvPr/>
          </p:nvSpPr>
          <p:spPr bwMode="auto">
            <a:xfrm flipV="1">
              <a:off x="683568" y="4182504"/>
              <a:ext cx="216024"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8" name="Oval 17"/>
            <p:cNvSpPr/>
            <p:nvPr/>
          </p:nvSpPr>
          <p:spPr bwMode="auto">
            <a:xfrm flipV="1">
              <a:off x="3203848" y="4187664"/>
              <a:ext cx="216024"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20" name="Group 19"/>
          <p:cNvGrpSpPr/>
          <p:nvPr/>
        </p:nvGrpSpPr>
        <p:grpSpPr>
          <a:xfrm>
            <a:off x="5940152" y="3284984"/>
            <a:ext cx="2736304" cy="360040"/>
            <a:chOff x="683568" y="4077072"/>
            <a:chExt cx="2736304" cy="360040"/>
          </a:xfrm>
        </p:grpSpPr>
        <p:cxnSp>
          <p:nvCxnSpPr>
            <p:cNvPr id="21" name="Straight Connector 20"/>
            <p:cNvCxnSpPr/>
            <p:nvPr/>
          </p:nvCxnSpPr>
          <p:spPr bwMode="auto">
            <a:xfrm>
              <a:off x="755576" y="4293096"/>
              <a:ext cx="2592288"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2" name="Straight Connector 21"/>
            <p:cNvCxnSpPr/>
            <p:nvPr/>
          </p:nvCxnSpPr>
          <p:spPr bwMode="auto">
            <a:xfrm>
              <a:off x="2051720" y="4077072"/>
              <a:ext cx="0" cy="36004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3" name="Oval 22"/>
            <p:cNvSpPr/>
            <p:nvPr/>
          </p:nvSpPr>
          <p:spPr bwMode="auto">
            <a:xfrm flipV="1">
              <a:off x="683568" y="4182504"/>
              <a:ext cx="216024"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4" name="Oval 23"/>
            <p:cNvSpPr/>
            <p:nvPr/>
          </p:nvSpPr>
          <p:spPr bwMode="auto">
            <a:xfrm flipV="1">
              <a:off x="3203848" y="4187664"/>
              <a:ext cx="216024"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sp>
        <p:nvSpPr>
          <p:cNvPr id="25" name="TextBox 24"/>
          <p:cNvSpPr txBox="1"/>
          <p:nvPr/>
        </p:nvSpPr>
        <p:spPr>
          <a:xfrm>
            <a:off x="35496" y="3068960"/>
            <a:ext cx="1099479" cy="400110"/>
          </a:xfrm>
          <a:prstGeom prst="rect">
            <a:avLst/>
          </a:prstGeom>
          <a:noFill/>
        </p:spPr>
        <p:txBody>
          <a:bodyPr wrap="none" rtlCol="0">
            <a:spAutoFit/>
          </a:bodyPr>
          <a:lstStyle/>
          <a:p>
            <a:r>
              <a:rPr lang="en-GB" sz="2000" b="0">
                <a:solidFill>
                  <a:srgbClr val="732600"/>
                </a:solidFill>
              </a:rPr>
              <a:t>distance</a:t>
            </a:r>
          </a:p>
        </p:txBody>
      </p:sp>
      <p:sp>
        <p:nvSpPr>
          <p:cNvPr id="26" name="TextBox 25"/>
          <p:cNvSpPr txBox="1"/>
          <p:nvPr/>
        </p:nvSpPr>
        <p:spPr>
          <a:xfrm>
            <a:off x="5344729" y="3028890"/>
            <a:ext cx="697620" cy="400110"/>
          </a:xfrm>
          <a:prstGeom prst="rect">
            <a:avLst/>
          </a:prstGeom>
          <a:noFill/>
        </p:spPr>
        <p:txBody>
          <a:bodyPr wrap="none" rtlCol="0">
            <a:spAutoFit/>
          </a:bodyPr>
          <a:lstStyle/>
          <a:p>
            <a:r>
              <a:rPr lang="en-GB" sz="2000" b="0">
                <a:solidFill>
                  <a:srgbClr val="732600"/>
                </a:solidFill>
              </a:rPr>
              <a:t>time</a:t>
            </a:r>
          </a:p>
        </p:txBody>
      </p:sp>
    </p:spTree>
    <p:extLst>
      <p:ext uri="{BB962C8B-B14F-4D97-AF65-F5344CB8AC3E}">
        <p14:creationId xmlns:p14="http://schemas.microsoft.com/office/powerpoint/2010/main" val="3128195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Named Ratios</a:t>
            </a:r>
          </a:p>
        </p:txBody>
      </p:sp>
      <p:sp>
        <p:nvSpPr>
          <p:cNvPr id="3" name="Content Placeholder 2"/>
          <p:cNvSpPr>
            <a:spLocks noGrp="1"/>
          </p:cNvSpPr>
          <p:nvPr>
            <p:ph idx="1"/>
          </p:nvPr>
        </p:nvSpPr>
        <p:spPr/>
        <p:txBody>
          <a:bodyPr/>
          <a:lstStyle/>
          <a:p>
            <a:r>
              <a:rPr lang="en-GB"/>
              <a:t>Now take a named ratio (eg density) and recast this task in that language</a:t>
            </a:r>
          </a:p>
          <a:p>
            <a:r>
              <a:rPr lang="en-GB"/>
              <a:t>Which mass made up of two densities has the larger volume:</a:t>
            </a:r>
          </a:p>
          <a:p>
            <a:pPr lvl="1"/>
            <a:r>
              <a:rPr lang="en-GB"/>
              <a:t>One in which both halves of the mass have the fixed densities</a:t>
            </a:r>
          </a:p>
          <a:p>
            <a:pPr lvl="1"/>
            <a:r>
              <a:rPr lang="en-GB"/>
              <a:t>One in which both halves of the volume have the same densities?</a:t>
            </a:r>
          </a:p>
        </p:txBody>
      </p:sp>
    </p:spTree>
    <p:extLst>
      <p:ext uri="{BB962C8B-B14F-4D97-AF65-F5344CB8AC3E}">
        <p14:creationId xmlns:p14="http://schemas.microsoft.com/office/powerpoint/2010/main" val="18941083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Counting Out</a:t>
            </a:r>
          </a:p>
        </p:txBody>
      </p:sp>
      <p:sp>
        <p:nvSpPr>
          <p:cNvPr id="5" name="Content Placeholder 2"/>
          <p:cNvSpPr>
            <a:spLocks noGrp="1"/>
          </p:cNvSpPr>
          <p:nvPr>
            <p:ph idx="1"/>
          </p:nvPr>
        </p:nvSpPr>
        <p:spPr>
          <a:xfrm>
            <a:off x="539750" y="1052513"/>
            <a:ext cx="8064500" cy="1800225"/>
          </a:xfrm>
        </p:spPr>
        <p:txBody>
          <a:bodyPr/>
          <a:lstStyle/>
          <a:p>
            <a:pPr>
              <a:defRPr/>
            </a:pPr>
            <a:r>
              <a:rPr lang="en-GB"/>
              <a:t>In a selection ‘game’ you start at the left and count forwards and backwards until you get to a specified number (say 37). Which object will you end on?</a:t>
            </a:r>
          </a:p>
        </p:txBody>
      </p:sp>
      <p:sp>
        <p:nvSpPr>
          <p:cNvPr id="6" name="Can 5"/>
          <p:cNvSpPr/>
          <p:nvPr/>
        </p:nvSpPr>
        <p:spPr bwMode="auto">
          <a:xfrm>
            <a:off x="1857375" y="2565400"/>
            <a:ext cx="914400" cy="1216025"/>
          </a:xfrm>
          <a:prstGeom prst="can">
            <a:avLst>
              <a:gd name="adj" fmla="val 28918"/>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GB" b="0" dirty="0">
                <a:solidFill>
                  <a:srgbClr val="631908"/>
                </a:solidFill>
              </a:rPr>
              <a:t>A</a:t>
            </a:r>
          </a:p>
        </p:txBody>
      </p:sp>
      <p:sp>
        <p:nvSpPr>
          <p:cNvPr id="7" name="Can 6"/>
          <p:cNvSpPr/>
          <p:nvPr/>
        </p:nvSpPr>
        <p:spPr bwMode="auto">
          <a:xfrm>
            <a:off x="3081338" y="2565400"/>
            <a:ext cx="914400" cy="1216025"/>
          </a:xfrm>
          <a:prstGeom prst="can">
            <a:avLst>
              <a:gd name="adj" fmla="val 28918"/>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GB" b="0" dirty="0">
                <a:solidFill>
                  <a:srgbClr val="631908"/>
                </a:solidFill>
              </a:rPr>
              <a:t>B</a:t>
            </a:r>
          </a:p>
        </p:txBody>
      </p:sp>
      <p:sp>
        <p:nvSpPr>
          <p:cNvPr id="8" name="Can 7"/>
          <p:cNvSpPr/>
          <p:nvPr/>
        </p:nvSpPr>
        <p:spPr bwMode="auto">
          <a:xfrm>
            <a:off x="4305300" y="2565400"/>
            <a:ext cx="914400" cy="1216025"/>
          </a:xfrm>
          <a:prstGeom prst="can">
            <a:avLst>
              <a:gd name="adj" fmla="val 28918"/>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GB" b="0" dirty="0">
                <a:solidFill>
                  <a:srgbClr val="631908"/>
                </a:solidFill>
              </a:rPr>
              <a:t>C</a:t>
            </a:r>
          </a:p>
        </p:txBody>
      </p:sp>
      <p:sp>
        <p:nvSpPr>
          <p:cNvPr id="9" name="Can 8"/>
          <p:cNvSpPr/>
          <p:nvPr/>
        </p:nvSpPr>
        <p:spPr bwMode="auto">
          <a:xfrm>
            <a:off x="5529263" y="2565400"/>
            <a:ext cx="914400" cy="1216025"/>
          </a:xfrm>
          <a:prstGeom prst="can">
            <a:avLst>
              <a:gd name="adj" fmla="val 28918"/>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GB" b="0" dirty="0">
                <a:solidFill>
                  <a:srgbClr val="631908"/>
                </a:solidFill>
              </a:rPr>
              <a:t>D</a:t>
            </a:r>
          </a:p>
        </p:txBody>
      </p:sp>
      <p:sp>
        <p:nvSpPr>
          <p:cNvPr id="10" name="Can 9"/>
          <p:cNvSpPr/>
          <p:nvPr/>
        </p:nvSpPr>
        <p:spPr bwMode="auto">
          <a:xfrm>
            <a:off x="6753225" y="2565400"/>
            <a:ext cx="914400" cy="1216025"/>
          </a:xfrm>
          <a:prstGeom prst="can">
            <a:avLst>
              <a:gd name="adj" fmla="val 28918"/>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GB" b="0" dirty="0">
                <a:solidFill>
                  <a:srgbClr val="631908"/>
                </a:solidFill>
              </a:rPr>
              <a:t>E</a:t>
            </a:r>
          </a:p>
        </p:txBody>
      </p:sp>
      <p:sp>
        <p:nvSpPr>
          <p:cNvPr id="11" name="TextBox 10"/>
          <p:cNvSpPr txBox="1"/>
          <p:nvPr/>
        </p:nvSpPr>
        <p:spPr>
          <a:xfrm>
            <a:off x="2073275" y="3933825"/>
            <a:ext cx="504825" cy="522288"/>
          </a:xfrm>
          <a:prstGeom prst="rect">
            <a:avLst/>
          </a:prstGeom>
          <a:noFill/>
        </p:spPr>
        <p:txBody>
          <a:bodyPr>
            <a:spAutoFit/>
          </a:bodyPr>
          <a:lstStyle/>
          <a:p>
            <a:pPr algn="ctr">
              <a:defRPr/>
            </a:pPr>
            <a:r>
              <a:rPr lang="en-GB" b="0" dirty="0">
                <a:solidFill>
                  <a:schemeClr val="accent3">
                    <a:lumMod val="10000"/>
                  </a:schemeClr>
                </a:solidFill>
              </a:rPr>
              <a:t>1</a:t>
            </a:r>
          </a:p>
        </p:txBody>
      </p:sp>
      <p:sp>
        <p:nvSpPr>
          <p:cNvPr id="12" name="TextBox 11"/>
          <p:cNvSpPr txBox="1"/>
          <p:nvPr/>
        </p:nvSpPr>
        <p:spPr>
          <a:xfrm>
            <a:off x="3297238" y="3933825"/>
            <a:ext cx="504825" cy="522288"/>
          </a:xfrm>
          <a:prstGeom prst="rect">
            <a:avLst/>
          </a:prstGeom>
          <a:noFill/>
        </p:spPr>
        <p:txBody>
          <a:bodyPr>
            <a:spAutoFit/>
          </a:bodyPr>
          <a:lstStyle/>
          <a:p>
            <a:pPr algn="ctr">
              <a:defRPr/>
            </a:pPr>
            <a:r>
              <a:rPr lang="en-GB" b="0" dirty="0">
                <a:solidFill>
                  <a:schemeClr val="accent3">
                    <a:lumMod val="10000"/>
                  </a:schemeClr>
                </a:solidFill>
              </a:rPr>
              <a:t>2</a:t>
            </a:r>
          </a:p>
        </p:txBody>
      </p:sp>
      <p:sp>
        <p:nvSpPr>
          <p:cNvPr id="13" name="TextBox 12"/>
          <p:cNvSpPr txBox="1"/>
          <p:nvPr/>
        </p:nvSpPr>
        <p:spPr>
          <a:xfrm>
            <a:off x="4521200" y="3933825"/>
            <a:ext cx="504825" cy="522288"/>
          </a:xfrm>
          <a:prstGeom prst="rect">
            <a:avLst/>
          </a:prstGeom>
          <a:noFill/>
        </p:spPr>
        <p:txBody>
          <a:bodyPr>
            <a:spAutoFit/>
          </a:bodyPr>
          <a:lstStyle/>
          <a:p>
            <a:pPr algn="ctr">
              <a:defRPr/>
            </a:pPr>
            <a:r>
              <a:rPr lang="en-GB" b="0" dirty="0">
                <a:solidFill>
                  <a:schemeClr val="accent3">
                    <a:lumMod val="10000"/>
                  </a:schemeClr>
                </a:solidFill>
              </a:rPr>
              <a:t>3</a:t>
            </a:r>
          </a:p>
        </p:txBody>
      </p:sp>
      <p:sp>
        <p:nvSpPr>
          <p:cNvPr id="14" name="TextBox 13"/>
          <p:cNvSpPr txBox="1"/>
          <p:nvPr/>
        </p:nvSpPr>
        <p:spPr>
          <a:xfrm>
            <a:off x="5745163" y="3933825"/>
            <a:ext cx="504825" cy="522288"/>
          </a:xfrm>
          <a:prstGeom prst="rect">
            <a:avLst/>
          </a:prstGeom>
          <a:noFill/>
        </p:spPr>
        <p:txBody>
          <a:bodyPr>
            <a:spAutoFit/>
          </a:bodyPr>
          <a:lstStyle/>
          <a:p>
            <a:pPr algn="ctr">
              <a:defRPr/>
            </a:pPr>
            <a:r>
              <a:rPr lang="en-GB" b="0" dirty="0">
                <a:solidFill>
                  <a:schemeClr val="accent3">
                    <a:lumMod val="10000"/>
                  </a:schemeClr>
                </a:solidFill>
              </a:rPr>
              <a:t>4</a:t>
            </a:r>
          </a:p>
        </p:txBody>
      </p:sp>
      <p:sp>
        <p:nvSpPr>
          <p:cNvPr id="15" name="TextBox 14"/>
          <p:cNvSpPr txBox="1"/>
          <p:nvPr/>
        </p:nvSpPr>
        <p:spPr>
          <a:xfrm>
            <a:off x="6970713" y="3933825"/>
            <a:ext cx="503237" cy="522288"/>
          </a:xfrm>
          <a:prstGeom prst="rect">
            <a:avLst/>
          </a:prstGeom>
          <a:noFill/>
        </p:spPr>
        <p:txBody>
          <a:bodyPr>
            <a:spAutoFit/>
          </a:bodyPr>
          <a:lstStyle/>
          <a:p>
            <a:pPr algn="ctr">
              <a:defRPr/>
            </a:pPr>
            <a:r>
              <a:rPr lang="en-GB" b="0" dirty="0">
                <a:solidFill>
                  <a:schemeClr val="accent3">
                    <a:lumMod val="10000"/>
                  </a:schemeClr>
                </a:solidFill>
              </a:rPr>
              <a:t>5</a:t>
            </a:r>
          </a:p>
        </p:txBody>
      </p:sp>
      <p:sp>
        <p:nvSpPr>
          <p:cNvPr id="16" name="TextBox 15"/>
          <p:cNvSpPr txBox="1"/>
          <p:nvPr/>
        </p:nvSpPr>
        <p:spPr>
          <a:xfrm>
            <a:off x="2073275" y="4521200"/>
            <a:ext cx="504825" cy="523875"/>
          </a:xfrm>
          <a:prstGeom prst="rect">
            <a:avLst/>
          </a:prstGeom>
          <a:noFill/>
        </p:spPr>
        <p:txBody>
          <a:bodyPr>
            <a:spAutoFit/>
          </a:bodyPr>
          <a:lstStyle/>
          <a:p>
            <a:pPr algn="ctr">
              <a:defRPr/>
            </a:pPr>
            <a:r>
              <a:rPr lang="en-GB" b="0" dirty="0">
                <a:solidFill>
                  <a:schemeClr val="accent3">
                    <a:lumMod val="10000"/>
                  </a:schemeClr>
                </a:solidFill>
              </a:rPr>
              <a:t>9</a:t>
            </a:r>
          </a:p>
        </p:txBody>
      </p:sp>
      <p:sp>
        <p:nvSpPr>
          <p:cNvPr id="17" name="TextBox 16"/>
          <p:cNvSpPr txBox="1"/>
          <p:nvPr/>
        </p:nvSpPr>
        <p:spPr>
          <a:xfrm>
            <a:off x="3297238" y="4521200"/>
            <a:ext cx="504825" cy="523875"/>
          </a:xfrm>
          <a:prstGeom prst="rect">
            <a:avLst/>
          </a:prstGeom>
          <a:noFill/>
        </p:spPr>
        <p:txBody>
          <a:bodyPr>
            <a:spAutoFit/>
          </a:bodyPr>
          <a:lstStyle/>
          <a:p>
            <a:pPr algn="ctr">
              <a:defRPr/>
            </a:pPr>
            <a:r>
              <a:rPr lang="en-GB" b="0" dirty="0">
                <a:solidFill>
                  <a:schemeClr val="accent3">
                    <a:lumMod val="10000"/>
                  </a:schemeClr>
                </a:solidFill>
              </a:rPr>
              <a:t>8</a:t>
            </a:r>
          </a:p>
        </p:txBody>
      </p:sp>
      <p:sp>
        <p:nvSpPr>
          <p:cNvPr id="18" name="TextBox 17"/>
          <p:cNvSpPr txBox="1"/>
          <p:nvPr/>
        </p:nvSpPr>
        <p:spPr>
          <a:xfrm>
            <a:off x="4521200" y="4521200"/>
            <a:ext cx="504825" cy="523875"/>
          </a:xfrm>
          <a:prstGeom prst="rect">
            <a:avLst/>
          </a:prstGeom>
          <a:noFill/>
        </p:spPr>
        <p:txBody>
          <a:bodyPr>
            <a:spAutoFit/>
          </a:bodyPr>
          <a:lstStyle/>
          <a:p>
            <a:pPr algn="ctr">
              <a:defRPr/>
            </a:pPr>
            <a:r>
              <a:rPr lang="en-GB" b="0" dirty="0">
                <a:solidFill>
                  <a:schemeClr val="accent3">
                    <a:lumMod val="10000"/>
                  </a:schemeClr>
                </a:solidFill>
              </a:rPr>
              <a:t>7</a:t>
            </a:r>
          </a:p>
        </p:txBody>
      </p:sp>
      <p:sp>
        <p:nvSpPr>
          <p:cNvPr id="19" name="TextBox 18"/>
          <p:cNvSpPr txBox="1"/>
          <p:nvPr/>
        </p:nvSpPr>
        <p:spPr>
          <a:xfrm>
            <a:off x="5745163" y="4521200"/>
            <a:ext cx="504825" cy="523875"/>
          </a:xfrm>
          <a:prstGeom prst="rect">
            <a:avLst/>
          </a:prstGeom>
          <a:noFill/>
        </p:spPr>
        <p:txBody>
          <a:bodyPr>
            <a:spAutoFit/>
          </a:bodyPr>
          <a:lstStyle/>
          <a:p>
            <a:pPr algn="ctr">
              <a:defRPr/>
            </a:pPr>
            <a:r>
              <a:rPr lang="en-GB" b="0" dirty="0">
                <a:solidFill>
                  <a:schemeClr val="accent3">
                    <a:lumMod val="10000"/>
                  </a:schemeClr>
                </a:solidFill>
              </a:rPr>
              <a:t>6</a:t>
            </a:r>
          </a:p>
        </p:txBody>
      </p:sp>
      <p:sp>
        <p:nvSpPr>
          <p:cNvPr id="20" name="TextBox 19"/>
          <p:cNvSpPr txBox="1"/>
          <p:nvPr/>
        </p:nvSpPr>
        <p:spPr>
          <a:xfrm>
            <a:off x="4356100" y="5157788"/>
            <a:ext cx="792163" cy="523875"/>
          </a:xfrm>
          <a:prstGeom prst="rect">
            <a:avLst/>
          </a:prstGeom>
          <a:noFill/>
        </p:spPr>
        <p:txBody>
          <a:bodyPr>
            <a:spAutoFit/>
          </a:bodyPr>
          <a:lstStyle/>
          <a:p>
            <a:pPr algn="ctr">
              <a:defRPr/>
            </a:pPr>
            <a:r>
              <a:rPr lang="en-GB" b="0" dirty="0">
                <a:solidFill>
                  <a:schemeClr val="accent3">
                    <a:lumMod val="10000"/>
                  </a:schemeClr>
                </a:solidFill>
              </a:rPr>
              <a:t>…</a:t>
            </a:r>
          </a:p>
        </p:txBody>
      </p:sp>
      <p:sp>
        <p:nvSpPr>
          <p:cNvPr id="22" name="TextBox 21"/>
          <p:cNvSpPr txBox="1"/>
          <p:nvPr/>
        </p:nvSpPr>
        <p:spPr>
          <a:xfrm>
            <a:off x="179388" y="5732463"/>
            <a:ext cx="8785225" cy="830262"/>
          </a:xfrm>
          <a:prstGeom prst="rect">
            <a:avLst/>
          </a:prstGeom>
          <a:noFill/>
        </p:spPr>
        <p:txBody>
          <a:bodyPr>
            <a:spAutoFit/>
          </a:bodyPr>
          <a:lstStyle/>
          <a:p>
            <a:pPr>
              <a:defRPr/>
            </a:pPr>
            <a:r>
              <a:rPr lang="en-GB" sz="2400" b="0" dirty="0">
                <a:solidFill>
                  <a:schemeClr val="accent3">
                    <a:lumMod val="10000"/>
                  </a:schemeClr>
                </a:solidFill>
              </a:rPr>
              <a:t>If that object is elimated, you start again from the ‘next’. Which object is the last one left?</a:t>
            </a:r>
          </a:p>
        </p:txBody>
      </p:sp>
      <p:sp>
        <p:nvSpPr>
          <p:cNvPr id="21" name="TextBox 20"/>
          <p:cNvSpPr txBox="1"/>
          <p:nvPr/>
        </p:nvSpPr>
        <p:spPr>
          <a:xfrm>
            <a:off x="3203575" y="5157788"/>
            <a:ext cx="792163" cy="523875"/>
          </a:xfrm>
          <a:prstGeom prst="rect">
            <a:avLst/>
          </a:prstGeom>
          <a:noFill/>
        </p:spPr>
        <p:txBody>
          <a:bodyPr>
            <a:spAutoFit/>
          </a:bodyPr>
          <a:lstStyle/>
          <a:p>
            <a:pPr algn="ctr">
              <a:defRPr/>
            </a:pPr>
            <a:r>
              <a:rPr lang="en-GB" b="0" dirty="0">
                <a:solidFill>
                  <a:schemeClr val="accent3">
                    <a:lumMod val="10000"/>
                  </a:schemeClr>
                </a:solidFill>
              </a:rPr>
              <a:t>10</a:t>
            </a:r>
          </a:p>
        </p:txBody>
      </p:sp>
    </p:spTree>
    <p:extLst>
      <p:ext uri="{BB962C8B-B14F-4D97-AF65-F5344CB8AC3E}">
        <p14:creationId xmlns:p14="http://schemas.microsoft.com/office/powerpoint/2010/main" val="270133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2"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496944" cy="5904656"/>
          </a:xfrm>
        </p:spPr>
        <p:txBody>
          <a:bodyPr/>
          <a:lstStyle/>
          <a:p>
            <a:r>
              <a:rPr lang="en-US"/>
              <a:t>If I have included visibility in my list of values to be saved, it is to give warning of the danger we run in losing a basic human faculty: the power of bringing visions into focus with our eyes shut, of bringing forth forms and colours from the lines of black letters on a white page, and in fact of thinking in terms of images. I have in mind some possible pedagogy of the imagination that would accustom us to control our own inner vision without suffocating it or letting it fall, on the other hand, into confused, ephemeral daydreams, but would enable the images to crystallize into a well-defined, memorable, and self-sufficient form, the icastic form. This is of course a form of pedagogy that we can only exercise upon ourselves, according to methods invented for the occasion and with unpredictable results.</a:t>
            </a:r>
            <a:br>
              <a:rPr lang="en-US"/>
            </a:br>
            <a:r>
              <a:rPr lang="en-US"/>
              <a:t> (Calvino 1988, p. 92).</a:t>
            </a:r>
            <a:r>
              <a:rPr lang="en-US" i="1"/>
              <a:t> Six memos for the next millennium</a:t>
            </a:r>
            <a:endParaRPr lang="en-GB"/>
          </a:p>
          <a:p>
            <a:endParaRPr lang="en-GB"/>
          </a:p>
        </p:txBody>
      </p:sp>
    </p:spTree>
    <p:extLst>
      <p:ext uri="{BB962C8B-B14F-4D97-AF65-F5344CB8AC3E}">
        <p14:creationId xmlns:p14="http://schemas.microsoft.com/office/powerpoint/2010/main" val="21966335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Outer &amp; Inner Tasks</a:t>
            </a:r>
          </a:p>
        </p:txBody>
      </p:sp>
      <p:sp>
        <p:nvSpPr>
          <p:cNvPr id="3" name="Content Placeholder 2"/>
          <p:cNvSpPr>
            <a:spLocks noGrp="1"/>
          </p:cNvSpPr>
          <p:nvPr>
            <p:ph idx="1"/>
          </p:nvPr>
        </p:nvSpPr>
        <p:spPr/>
        <p:txBody>
          <a:bodyPr/>
          <a:lstStyle/>
          <a:p>
            <a:r>
              <a:rPr lang="en-GB"/>
              <a:t>Outer Task</a:t>
            </a:r>
          </a:p>
          <a:p>
            <a:pPr lvl="1"/>
            <a:r>
              <a:rPr lang="en-GB"/>
              <a:t>What author imagines</a:t>
            </a:r>
          </a:p>
          <a:p>
            <a:pPr lvl="1"/>
            <a:r>
              <a:rPr lang="en-GB"/>
              <a:t>What teacher intends</a:t>
            </a:r>
          </a:p>
          <a:p>
            <a:pPr lvl="1"/>
            <a:r>
              <a:rPr lang="en-GB"/>
              <a:t>What students construe</a:t>
            </a:r>
          </a:p>
          <a:p>
            <a:pPr lvl="1"/>
            <a:r>
              <a:rPr lang="en-GB"/>
              <a:t>What students actually do</a:t>
            </a:r>
          </a:p>
          <a:p>
            <a:r>
              <a:rPr lang="en-GB"/>
              <a:t>Inner Task</a:t>
            </a:r>
          </a:p>
          <a:p>
            <a:pPr lvl="1"/>
            <a:r>
              <a:rPr lang="en-GB"/>
              <a:t>What powers might be used?</a:t>
            </a:r>
          </a:p>
          <a:p>
            <a:pPr lvl="1"/>
            <a:r>
              <a:rPr lang="en-GB"/>
              <a:t>What themes might be encountered?</a:t>
            </a:r>
          </a:p>
          <a:p>
            <a:pPr lvl="1"/>
            <a:r>
              <a:rPr lang="en-GB"/>
              <a:t>What connections might be made?</a:t>
            </a:r>
          </a:p>
          <a:p>
            <a:pPr lvl="1"/>
            <a:r>
              <a:rPr lang="en-GB"/>
              <a:t>What reasoning might be called upon?</a:t>
            </a:r>
          </a:p>
          <a:p>
            <a:pPr lvl="1"/>
            <a:r>
              <a:rPr lang="en-GB"/>
              <a:t>What personal dispositions might be challenged?</a:t>
            </a:r>
          </a:p>
          <a:p>
            <a:pPr lvl="1"/>
            <a:endParaRPr lang="en-GB"/>
          </a:p>
        </p:txBody>
      </p:sp>
    </p:spTree>
    <p:extLst>
      <p:ext uri="{BB962C8B-B14F-4D97-AF65-F5344CB8AC3E}">
        <p14:creationId xmlns:p14="http://schemas.microsoft.com/office/powerpoint/2010/main" val="27309879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Imagining</a:t>
            </a:r>
          </a:p>
        </p:txBody>
      </p:sp>
      <p:sp>
        <p:nvSpPr>
          <p:cNvPr id="3" name="Content Placeholder 2"/>
          <p:cNvSpPr>
            <a:spLocks noGrp="1"/>
          </p:cNvSpPr>
          <p:nvPr>
            <p:ph idx="1"/>
          </p:nvPr>
        </p:nvSpPr>
        <p:spPr/>
        <p:txBody>
          <a:bodyPr/>
          <a:lstStyle/>
          <a:p>
            <a:r>
              <a:rPr lang="en-GB"/>
              <a:t>Basis of Geometric Thinking</a:t>
            </a:r>
          </a:p>
          <a:p>
            <a:r>
              <a:rPr lang="en-GB"/>
              <a:t>Basis of Anticipating</a:t>
            </a:r>
          </a:p>
          <a:p>
            <a:r>
              <a:rPr lang="en-GB"/>
              <a:t>Basis of ‘Realising’</a:t>
            </a:r>
          </a:p>
          <a:p>
            <a:r>
              <a:rPr lang="en-GB"/>
              <a:t>Basis of Accessing &amp; Enriching Example Spaces</a:t>
            </a:r>
          </a:p>
          <a:p>
            <a:r>
              <a:rPr lang="en-GB"/>
              <a:t>Basis of Planning</a:t>
            </a:r>
          </a:p>
          <a:p>
            <a:endParaRPr lang="en-GB"/>
          </a:p>
        </p:txBody>
      </p:sp>
      <p:sp>
        <p:nvSpPr>
          <p:cNvPr id="4" name="Rounded Rectangle 3"/>
          <p:cNvSpPr/>
          <p:nvPr/>
        </p:nvSpPr>
        <p:spPr bwMode="auto">
          <a:xfrm>
            <a:off x="3491880" y="4509120"/>
            <a:ext cx="3312368" cy="1008112"/>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lumMod val="75000"/>
                  </a:schemeClr>
                </a:solidFill>
                <a:effectLst/>
                <a:latin typeface="Chalkboard" pitchFamily="-111" charset="0"/>
              </a:rPr>
              <a:t>Geometric Images</a:t>
            </a:r>
          </a:p>
          <a:p>
            <a:pPr marL="0" marR="0" indent="0" algn="ctr" defTabSz="914400" rtl="0" eaLnBrk="0" fontAlgn="base" latinLnBrk="0" hangingPunct="0">
              <a:lnSpc>
                <a:spcPct val="100000"/>
              </a:lnSpc>
              <a:spcBef>
                <a:spcPct val="0"/>
              </a:spcBef>
              <a:spcAft>
                <a:spcPct val="0"/>
              </a:spcAft>
              <a:buClrTx/>
              <a:buSzTx/>
              <a:buFontTx/>
              <a:buNone/>
              <a:tabLst/>
            </a:pPr>
            <a:r>
              <a:rPr lang="en-GB" sz="2400" b="0">
                <a:solidFill>
                  <a:schemeClr val="bg1">
                    <a:lumMod val="75000"/>
                  </a:schemeClr>
                </a:solidFill>
                <a:latin typeface="Chalkboard" pitchFamily="-111" charset="0"/>
              </a:rPr>
              <a:t>ATM</a:t>
            </a:r>
            <a:endParaRPr kumimoji="0" lang="en-GB" sz="2400" b="0" i="0" u="none" strike="noStrike" cap="none" normalizeH="0" baseline="0">
              <a:ln>
                <a:noFill/>
              </a:ln>
              <a:solidFill>
                <a:schemeClr val="bg1">
                  <a:lumMod val="75000"/>
                </a:schemeClr>
              </a:solidFill>
              <a:effectLst/>
              <a:latin typeface="Chalkboard" pitchFamily="-111" charset="0"/>
            </a:endParaRPr>
          </a:p>
        </p:txBody>
      </p:sp>
    </p:spTree>
    <p:extLst>
      <p:ext uri="{BB962C8B-B14F-4D97-AF65-F5344CB8AC3E}">
        <p14:creationId xmlns:p14="http://schemas.microsoft.com/office/powerpoint/2010/main" val="1331729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ko-KR">
                <a:latin typeface="Chalkboard" charset="0"/>
                <a:ea typeface="MS PGothic" charset="0"/>
              </a:rPr>
              <a:t>Tasks</a:t>
            </a:r>
          </a:p>
        </p:txBody>
      </p:sp>
      <p:sp>
        <p:nvSpPr>
          <p:cNvPr id="3" name="Content Placeholder 2"/>
          <p:cNvSpPr>
            <a:spLocks noGrp="1"/>
          </p:cNvSpPr>
          <p:nvPr>
            <p:ph idx="1"/>
          </p:nvPr>
        </p:nvSpPr>
        <p:spPr/>
        <p:txBody>
          <a:bodyPr/>
          <a:lstStyle/>
          <a:p>
            <a:r>
              <a:rPr lang="en-GB" altLang="ko-KR" sz="2000">
                <a:latin typeface="Chalkboard" charset="0"/>
                <a:ea typeface="MS PGothic" charset="0"/>
              </a:rPr>
              <a:t>Tasks promote Activity;</a:t>
            </a:r>
          </a:p>
          <a:p>
            <a:r>
              <a:rPr lang="en-GB" altLang="ko-KR" sz="2000">
                <a:latin typeface="Chalkboard" charset="0"/>
                <a:ea typeface="MS PGothic" charset="0"/>
              </a:rPr>
              <a:t>Activity involves Aactions; </a:t>
            </a:r>
          </a:p>
          <a:p>
            <a:r>
              <a:rPr lang="en-GB" altLang="ko-KR" sz="2000">
                <a:latin typeface="Chalkboard" charset="0"/>
                <a:ea typeface="MS PGothic" charset="0"/>
              </a:rPr>
              <a:t>Actions generate Experience; </a:t>
            </a:r>
          </a:p>
          <a:p>
            <a:pPr lvl="1"/>
            <a:r>
              <a:rPr lang="en-GB" altLang="ko-KR" sz="2000">
                <a:latin typeface="Chalkboard" charset="0"/>
                <a:ea typeface="MS PGothic" charset="0"/>
              </a:rPr>
              <a:t>but one thing we don</a:t>
            </a:r>
            <a:r>
              <a:rPr lang="en-GB" sz="2000">
                <a:latin typeface="Chalkboard" charset="0"/>
                <a:ea typeface="MS PGothic" charset="0"/>
              </a:rPr>
              <a:t>’</a:t>
            </a:r>
            <a:r>
              <a:rPr lang="en-GB" altLang="ko-KR" sz="2000">
                <a:latin typeface="Chalkboard" charset="0"/>
                <a:ea typeface="MS PGothic" charset="0"/>
              </a:rPr>
              <a:t>t learn from experience is that we don</a:t>
            </a:r>
            <a:r>
              <a:rPr lang="en-GB" sz="2000">
                <a:latin typeface="Chalkboard" charset="0"/>
                <a:ea typeface="MS PGothic" charset="0"/>
              </a:rPr>
              <a:t>’</a:t>
            </a:r>
            <a:r>
              <a:rPr lang="en-GB" altLang="ko-KR" sz="2000">
                <a:latin typeface="Chalkboard" charset="0"/>
                <a:ea typeface="MS PGothic" charset="0"/>
              </a:rPr>
              <a:t>t often learn from experience alone</a:t>
            </a:r>
          </a:p>
          <a:p>
            <a:r>
              <a:rPr lang="en-GB" altLang="ko-KR" sz="2000">
                <a:latin typeface="Chalkboard" charset="0"/>
                <a:ea typeface="MS PGothic" charset="0"/>
              </a:rPr>
              <a:t>It is not the task that is rich …</a:t>
            </a:r>
          </a:p>
          <a:p>
            <a:pPr lvl="1"/>
            <a:r>
              <a:rPr lang="en-GB" altLang="ko-KR" sz="2000">
                <a:latin typeface="Chalkboard" charset="0"/>
                <a:ea typeface="MS PGothic" charset="0"/>
              </a:rPr>
              <a:t> but whether it is used richly</a:t>
            </a:r>
          </a:p>
        </p:txBody>
      </p:sp>
    </p:spTree>
    <p:extLst>
      <p:ext uri="{BB962C8B-B14F-4D97-AF65-F5344CB8AC3E}">
        <p14:creationId xmlns:p14="http://schemas.microsoft.com/office/powerpoint/2010/main" val="112658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Necker Cube</a:t>
            </a:r>
          </a:p>
        </p:txBody>
      </p:sp>
      <p:pic>
        <p:nvPicPr>
          <p:cNvPr id="4" name="Necker Cube.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30550" y="1676400"/>
            <a:ext cx="3446463" cy="4114800"/>
          </a:xfrm>
        </p:spPr>
      </p:pic>
    </p:spTree>
    <p:extLst>
      <p:ext uri="{BB962C8B-B14F-4D97-AF65-F5344CB8AC3E}">
        <p14:creationId xmlns:p14="http://schemas.microsoft.com/office/powerpoint/2010/main" val="4056574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atin typeface="Arial Narrow" charset="0"/>
              </a:rPr>
              <a:t>Stacked Cubes</a:t>
            </a:r>
          </a:p>
        </p:txBody>
      </p:sp>
      <p:pic>
        <p:nvPicPr>
          <p:cNvPr id="2" name="Picture 1"/>
          <p:cNvPicPr>
            <a:picLocks noChangeAspect="1"/>
          </p:cNvPicPr>
          <p:nvPr/>
        </p:nvPicPr>
        <p:blipFill>
          <a:blip r:embed="rId3"/>
          <a:stretch>
            <a:fillRect/>
          </a:stretch>
        </p:blipFill>
        <p:spPr>
          <a:xfrm>
            <a:off x="683568" y="1988840"/>
            <a:ext cx="1574800" cy="1714500"/>
          </a:xfrm>
          <a:prstGeom prst="rect">
            <a:avLst/>
          </a:prstGeom>
        </p:spPr>
      </p:pic>
      <p:pic>
        <p:nvPicPr>
          <p:cNvPr id="3" name="Picture 2"/>
          <p:cNvPicPr>
            <a:picLocks noChangeAspect="1"/>
          </p:cNvPicPr>
          <p:nvPr/>
        </p:nvPicPr>
        <p:blipFill>
          <a:blip r:embed="rId4"/>
          <a:stretch>
            <a:fillRect/>
          </a:stretch>
        </p:blipFill>
        <p:spPr>
          <a:xfrm>
            <a:off x="2987824" y="1556792"/>
            <a:ext cx="1892300" cy="2476500"/>
          </a:xfrm>
          <a:prstGeom prst="rect">
            <a:avLst/>
          </a:prstGeom>
        </p:spPr>
      </p:pic>
      <p:pic>
        <p:nvPicPr>
          <p:cNvPr id="5" name="Picture 4"/>
          <p:cNvPicPr>
            <a:picLocks noChangeAspect="1"/>
          </p:cNvPicPr>
          <p:nvPr/>
        </p:nvPicPr>
        <p:blipFill>
          <a:blip r:embed="rId5"/>
          <a:stretch>
            <a:fillRect/>
          </a:stretch>
        </p:blipFill>
        <p:spPr>
          <a:xfrm>
            <a:off x="5580112" y="1340768"/>
            <a:ext cx="2400300" cy="3009900"/>
          </a:xfrm>
          <a:prstGeom prst="rect">
            <a:avLst/>
          </a:prstGeom>
        </p:spPr>
      </p:pic>
    </p:spTree>
    <p:extLst>
      <p:ext uri="{BB962C8B-B14F-4D97-AF65-F5344CB8AC3E}">
        <p14:creationId xmlns:p14="http://schemas.microsoft.com/office/powerpoint/2010/main" val="34386116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Arial Narrow" charset="0"/>
              </a:rPr>
              <a:t>What Do You See?</a:t>
            </a:r>
          </a:p>
        </p:txBody>
      </p:sp>
      <p:grpSp>
        <p:nvGrpSpPr>
          <p:cNvPr id="2" name="Group 40"/>
          <p:cNvGrpSpPr>
            <a:grpSpLocks/>
          </p:cNvGrpSpPr>
          <p:nvPr/>
        </p:nvGrpSpPr>
        <p:grpSpPr bwMode="auto">
          <a:xfrm>
            <a:off x="107504" y="1340768"/>
            <a:ext cx="4343400" cy="3770313"/>
            <a:chOff x="4572000" y="1524000"/>
            <a:chExt cx="4343401" cy="3770922"/>
          </a:xfrm>
        </p:grpSpPr>
        <p:cxnSp>
          <p:nvCxnSpPr>
            <p:cNvPr id="18449" name="Straight Connector 5"/>
            <p:cNvCxnSpPr>
              <a:cxnSpLocks noChangeShapeType="1"/>
            </p:cNvCxnSpPr>
            <p:nvPr/>
          </p:nvCxnSpPr>
          <p:spPr bwMode="auto">
            <a:xfrm>
              <a:off x="4572000" y="3429000"/>
              <a:ext cx="4343400" cy="1588"/>
            </a:xfrm>
            <a:prstGeom prst="line">
              <a:avLst/>
            </a:prstGeom>
            <a:noFill/>
            <a:ln w="25400">
              <a:solidFill>
                <a:srgbClr val="000000"/>
              </a:solidFill>
              <a:round/>
              <a:headEnd/>
              <a:tailEnd/>
            </a:ln>
          </p:spPr>
        </p:cxnSp>
        <p:cxnSp>
          <p:nvCxnSpPr>
            <p:cNvPr id="18450" name="Straight Connector 7"/>
            <p:cNvCxnSpPr>
              <a:cxnSpLocks noChangeShapeType="1"/>
            </p:cNvCxnSpPr>
            <p:nvPr/>
          </p:nvCxnSpPr>
          <p:spPr bwMode="auto">
            <a:xfrm rot="16200000" flipH="1">
              <a:off x="4846515" y="2316284"/>
              <a:ext cx="3761154" cy="2176585"/>
            </a:xfrm>
            <a:prstGeom prst="line">
              <a:avLst/>
            </a:prstGeom>
            <a:noFill/>
            <a:ln w="25400">
              <a:solidFill>
                <a:srgbClr val="000000"/>
              </a:solidFill>
              <a:round/>
              <a:headEnd/>
              <a:tailEnd/>
            </a:ln>
          </p:spPr>
        </p:cxnSp>
        <p:cxnSp>
          <p:nvCxnSpPr>
            <p:cNvPr id="18451" name="Straight Connector 9"/>
            <p:cNvCxnSpPr>
              <a:cxnSpLocks noChangeShapeType="1"/>
            </p:cNvCxnSpPr>
            <p:nvPr/>
          </p:nvCxnSpPr>
          <p:spPr bwMode="auto">
            <a:xfrm rot="5400000">
              <a:off x="4881687" y="2328009"/>
              <a:ext cx="3770921" cy="2162906"/>
            </a:xfrm>
            <a:prstGeom prst="line">
              <a:avLst/>
            </a:prstGeom>
            <a:noFill/>
            <a:ln w="25400">
              <a:solidFill>
                <a:srgbClr val="000000"/>
              </a:solidFill>
              <a:round/>
              <a:headEnd/>
              <a:tailEnd/>
            </a:ln>
          </p:spPr>
        </p:cxnSp>
        <p:cxnSp>
          <p:nvCxnSpPr>
            <p:cNvPr id="18452" name="Straight Connector 14"/>
            <p:cNvCxnSpPr>
              <a:cxnSpLocks noChangeShapeType="1"/>
            </p:cNvCxnSpPr>
            <p:nvPr/>
          </p:nvCxnSpPr>
          <p:spPr bwMode="auto">
            <a:xfrm rot="5400000">
              <a:off x="4152900" y="1943100"/>
              <a:ext cx="1905000" cy="1066800"/>
            </a:xfrm>
            <a:prstGeom prst="line">
              <a:avLst/>
            </a:prstGeom>
            <a:noFill/>
            <a:ln w="25400">
              <a:solidFill>
                <a:srgbClr val="000000"/>
              </a:solidFill>
              <a:round/>
              <a:headEnd/>
              <a:tailEnd/>
            </a:ln>
          </p:spPr>
        </p:cxnSp>
        <p:cxnSp>
          <p:nvCxnSpPr>
            <p:cNvPr id="18453" name="Straight Connector 17"/>
            <p:cNvCxnSpPr>
              <a:cxnSpLocks noChangeShapeType="1"/>
            </p:cNvCxnSpPr>
            <p:nvPr/>
          </p:nvCxnSpPr>
          <p:spPr bwMode="auto">
            <a:xfrm rot="5400000">
              <a:off x="7432115" y="3797099"/>
              <a:ext cx="1851385" cy="1115187"/>
            </a:xfrm>
            <a:prstGeom prst="line">
              <a:avLst/>
            </a:prstGeom>
            <a:noFill/>
            <a:ln w="25400">
              <a:solidFill>
                <a:srgbClr val="000000"/>
              </a:solidFill>
              <a:round/>
              <a:headEnd/>
              <a:tailEnd/>
            </a:ln>
          </p:spPr>
        </p:cxnSp>
        <p:cxnSp>
          <p:nvCxnSpPr>
            <p:cNvPr id="18454" name="Straight Connector 24"/>
            <p:cNvCxnSpPr>
              <a:cxnSpLocks noChangeShapeType="1"/>
            </p:cNvCxnSpPr>
            <p:nvPr/>
          </p:nvCxnSpPr>
          <p:spPr bwMode="auto">
            <a:xfrm>
              <a:off x="5638800" y="1524000"/>
              <a:ext cx="2209800" cy="1588"/>
            </a:xfrm>
            <a:prstGeom prst="line">
              <a:avLst/>
            </a:prstGeom>
            <a:noFill/>
            <a:ln w="25400">
              <a:solidFill>
                <a:srgbClr val="000000"/>
              </a:solidFill>
              <a:round/>
              <a:headEnd/>
              <a:tailEnd/>
            </a:ln>
          </p:spPr>
        </p:cxnSp>
        <p:cxnSp>
          <p:nvCxnSpPr>
            <p:cNvPr id="18455" name="Straight Connector 27"/>
            <p:cNvCxnSpPr>
              <a:cxnSpLocks noChangeShapeType="1"/>
            </p:cNvCxnSpPr>
            <p:nvPr/>
          </p:nvCxnSpPr>
          <p:spPr bwMode="auto">
            <a:xfrm flipV="1">
              <a:off x="5685693" y="5275385"/>
              <a:ext cx="2139461" cy="11722"/>
            </a:xfrm>
            <a:prstGeom prst="line">
              <a:avLst/>
            </a:prstGeom>
            <a:noFill/>
            <a:ln w="25400">
              <a:solidFill>
                <a:srgbClr val="000000"/>
              </a:solidFill>
              <a:round/>
              <a:headEnd/>
              <a:tailEnd/>
            </a:ln>
          </p:spPr>
        </p:cxnSp>
        <p:cxnSp>
          <p:nvCxnSpPr>
            <p:cNvPr id="18456" name="Straight Connector 33"/>
            <p:cNvCxnSpPr>
              <a:cxnSpLocks noChangeShapeType="1"/>
            </p:cNvCxnSpPr>
            <p:nvPr/>
          </p:nvCxnSpPr>
          <p:spPr bwMode="auto">
            <a:xfrm rot="16200000" flipV="1">
              <a:off x="7429500" y="1943100"/>
              <a:ext cx="1905000" cy="1066800"/>
            </a:xfrm>
            <a:prstGeom prst="line">
              <a:avLst/>
            </a:prstGeom>
            <a:noFill/>
            <a:ln w="25400">
              <a:solidFill>
                <a:srgbClr val="000000"/>
              </a:solidFill>
              <a:round/>
              <a:headEnd/>
              <a:tailEnd/>
            </a:ln>
          </p:spPr>
        </p:cxnSp>
        <p:cxnSp>
          <p:nvCxnSpPr>
            <p:cNvPr id="18457" name="Straight Connector 36"/>
            <p:cNvCxnSpPr>
              <a:cxnSpLocks noChangeShapeType="1"/>
            </p:cNvCxnSpPr>
            <p:nvPr/>
          </p:nvCxnSpPr>
          <p:spPr bwMode="auto">
            <a:xfrm rot="16200000" flipV="1">
              <a:off x="4200386" y="3800614"/>
              <a:ext cx="1841384" cy="1098155"/>
            </a:xfrm>
            <a:prstGeom prst="line">
              <a:avLst/>
            </a:prstGeom>
            <a:noFill/>
            <a:ln w="25400">
              <a:solidFill>
                <a:srgbClr val="000000"/>
              </a:solidFill>
              <a:round/>
              <a:headEnd/>
              <a:tailEnd/>
            </a:ln>
          </p:spPr>
        </p:cxnSp>
      </p:grpSp>
      <p:grpSp>
        <p:nvGrpSpPr>
          <p:cNvPr id="3" name="Group 81"/>
          <p:cNvGrpSpPr>
            <a:grpSpLocks/>
          </p:cNvGrpSpPr>
          <p:nvPr/>
        </p:nvGrpSpPr>
        <p:grpSpPr bwMode="auto">
          <a:xfrm>
            <a:off x="4644008" y="1268760"/>
            <a:ext cx="4343400" cy="3746500"/>
            <a:chOff x="-2" y="1600200"/>
            <a:chExt cx="4343403" cy="3746384"/>
          </a:xfrm>
        </p:grpSpPr>
        <p:cxnSp>
          <p:nvCxnSpPr>
            <p:cNvPr id="18437" name="Straight Connector 45"/>
            <p:cNvCxnSpPr>
              <a:cxnSpLocks noChangeShapeType="1"/>
            </p:cNvCxnSpPr>
            <p:nvPr/>
          </p:nvCxnSpPr>
          <p:spPr bwMode="auto">
            <a:xfrm rot="5400000">
              <a:off x="-457200" y="2057400"/>
              <a:ext cx="1981200" cy="1066800"/>
            </a:xfrm>
            <a:prstGeom prst="line">
              <a:avLst/>
            </a:prstGeom>
            <a:noFill/>
            <a:ln w="25400">
              <a:solidFill>
                <a:srgbClr val="000000"/>
              </a:solidFill>
              <a:round/>
              <a:headEnd/>
              <a:tailEnd/>
            </a:ln>
          </p:spPr>
        </p:cxnSp>
        <p:cxnSp>
          <p:nvCxnSpPr>
            <p:cNvPr id="18438" name="Straight Connector 46"/>
            <p:cNvCxnSpPr>
              <a:cxnSpLocks noChangeShapeType="1"/>
            </p:cNvCxnSpPr>
            <p:nvPr/>
          </p:nvCxnSpPr>
          <p:spPr bwMode="auto">
            <a:xfrm rot="5400000">
              <a:off x="2819400" y="3810000"/>
              <a:ext cx="1905000" cy="1143000"/>
            </a:xfrm>
            <a:prstGeom prst="line">
              <a:avLst/>
            </a:prstGeom>
            <a:noFill/>
            <a:ln w="25400">
              <a:solidFill>
                <a:srgbClr val="000000"/>
              </a:solidFill>
              <a:round/>
              <a:headEnd/>
              <a:tailEnd/>
            </a:ln>
          </p:spPr>
        </p:cxnSp>
        <p:cxnSp>
          <p:nvCxnSpPr>
            <p:cNvPr id="18439" name="Straight Connector 47"/>
            <p:cNvCxnSpPr>
              <a:cxnSpLocks noChangeShapeType="1"/>
            </p:cNvCxnSpPr>
            <p:nvPr/>
          </p:nvCxnSpPr>
          <p:spPr bwMode="auto">
            <a:xfrm>
              <a:off x="1066800" y="1600200"/>
              <a:ext cx="2209800" cy="1588"/>
            </a:xfrm>
            <a:prstGeom prst="line">
              <a:avLst/>
            </a:prstGeom>
            <a:noFill/>
            <a:ln w="25400">
              <a:solidFill>
                <a:srgbClr val="000000"/>
              </a:solidFill>
              <a:round/>
              <a:headEnd/>
              <a:tailEnd/>
            </a:ln>
          </p:spPr>
        </p:cxnSp>
        <p:cxnSp>
          <p:nvCxnSpPr>
            <p:cNvPr id="18440" name="Straight Connector 48"/>
            <p:cNvCxnSpPr>
              <a:cxnSpLocks noChangeShapeType="1"/>
            </p:cNvCxnSpPr>
            <p:nvPr/>
          </p:nvCxnSpPr>
          <p:spPr bwMode="auto">
            <a:xfrm>
              <a:off x="1066800" y="5334000"/>
              <a:ext cx="2133600" cy="1588"/>
            </a:xfrm>
            <a:prstGeom prst="line">
              <a:avLst/>
            </a:prstGeom>
            <a:noFill/>
            <a:ln w="25400">
              <a:solidFill>
                <a:srgbClr val="000000"/>
              </a:solidFill>
              <a:round/>
              <a:headEnd/>
              <a:tailEnd/>
            </a:ln>
          </p:spPr>
        </p:cxnSp>
        <p:cxnSp>
          <p:nvCxnSpPr>
            <p:cNvPr id="18441" name="Straight Connector 49"/>
            <p:cNvCxnSpPr>
              <a:cxnSpLocks noChangeShapeType="1"/>
            </p:cNvCxnSpPr>
            <p:nvPr/>
          </p:nvCxnSpPr>
          <p:spPr bwMode="auto">
            <a:xfrm rot="16200000" flipV="1">
              <a:off x="2895600" y="1981201"/>
              <a:ext cx="1828801" cy="1066800"/>
            </a:xfrm>
            <a:prstGeom prst="line">
              <a:avLst/>
            </a:prstGeom>
            <a:noFill/>
            <a:ln w="25400">
              <a:solidFill>
                <a:srgbClr val="000000"/>
              </a:solidFill>
              <a:round/>
              <a:headEnd/>
              <a:tailEnd/>
            </a:ln>
          </p:spPr>
        </p:cxnSp>
        <p:cxnSp>
          <p:nvCxnSpPr>
            <p:cNvPr id="18442" name="Straight Connector 50"/>
            <p:cNvCxnSpPr>
              <a:cxnSpLocks noChangeShapeType="1"/>
            </p:cNvCxnSpPr>
            <p:nvPr/>
          </p:nvCxnSpPr>
          <p:spPr bwMode="auto">
            <a:xfrm rot="16200000" flipV="1">
              <a:off x="-333515" y="3914913"/>
              <a:ext cx="1765184" cy="1098158"/>
            </a:xfrm>
            <a:prstGeom prst="line">
              <a:avLst/>
            </a:prstGeom>
            <a:noFill/>
            <a:ln w="25400">
              <a:solidFill>
                <a:srgbClr val="000000"/>
              </a:solidFill>
              <a:round/>
              <a:headEnd/>
              <a:tailEnd/>
            </a:ln>
          </p:spPr>
        </p:cxnSp>
        <p:cxnSp>
          <p:nvCxnSpPr>
            <p:cNvPr id="18443" name="Straight Connector 55"/>
            <p:cNvCxnSpPr>
              <a:cxnSpLocks noChangeShapeType="1"/>
            </p:cNvCxnSpPr>
            <p:nvPr/>
          </p:nvCxnSpPr>
          <p:spPr bwMode="auto">
            <a:xfrm rot="16200000" flipH="1">
              <a:off x="647700" y="2019300"/>
              <a:ext cx="1828800" cy="990600"/>
            </a:xfrm>
            <a:prstGeom prst="line">
              <a:avLst/>
            </a:prstGeom>
            <a:noFill/>
            <a:ln w="25400">
              <a:solidFill>
                <a:srgbClr val="000000"/>
              </a:solidFill>
              <a:round/>
              <a:headEnd/>
              <a:tailEnd/>
            </a:ln>
          </p:spPr>
        </p:cxnSp>
        <p:cxnSp>
          <p:nvCxnSpPr>
            <p:cNvPr id="18444" name="Straight Connector 56"/>
            <p:cNvCxnSpPr>
              <a:cxnSpLocks noChangeShapeType="1"/>
            </p:cNvCxnSpPr>
            <p:nvPr/>
          </p:nvCxnSpPr>
          <p:spPr bwMode="auto">
            <a:xfrm rot="16200000" flipH="1">
              <a:off x="1790700" y="3924300"/>
              <a:ext cx="1752600" cy="1066800"/>
            </a:xfrm>
            <a:prstGeom prst="line">
              <a:avLst/>
            </a:prstGeom>
            <a:noFill/>
            <a:ln w="25400">
              <a:solidFill>
                <a:srgbClr val="000000"/>
              </a:solidFill>
              <a:round/>
              <a:headEnd/>
              <a:tailEnd/>
            </a:ln>
          </p:spPr>
        </p:cxnSp>
        <p:cxnSp>
          <p:nvCxnSpPr>
            <p:cNvPr id="18445" name="Straight Connector 57"/>
            <p:cNvCxnSpPr>
              <a:cxnSpLocks noChangeShapeType="1"/>
            </p:cNvCxnSpPr>
            <p:nvPr/>
          </p:nvCxnSpPr>
          <p:spPr bwMode="auto">
            <a:xfrm rot="5400000" flipH="1" flipV="1">
              <a:off x="609600" y="3886200"/>
              <a:ext cx="1905000" cy="990600"/>
            </a:xfrm>
            <a:prstGeom prst="line">
              <a:avLst/>
            </a:prstGeom>
            <a:noFill/>
            <a:ln w="25400">
              <a:solidFill>
                <a:srgbClr val="000000"/>
              </a:solidFill>
              <a:round/>
              <a:headEnd/>
              <a:tailEnd/>
            </a:ln>
          </p:spPr>
        </p:cxnSp>
        <p:cxnSp>
          <p:nvCxnSpPr>
            <p:cNvPr id="18446" name="Straight Connector 58"/>
            <p:cNvCxnSpPr>
              <a:cxnSpLocks noChangeShapeType="1"/>
            </p:cNvCxnSpPr>
            <p:nvPr/>
          </p:nvCxnSpPr>
          <p:spPr bwMode="auto">
            <a:xfrm rot="5400000" flipH="1" flipV="1">
              <a:off x="1714501" y="2019303"/>
              <a:ext cx="1981199" cy="1142997"/>
            </a:xfrm>
            <a:prstGeom prst="line">
              <a:avLst/>
            </a:prstGeom>
            <a:noFill/>
            <a:ln w="25400">
              <a:solidFill>
                <a:srgbClr val="000000"/>
              </a:solidFill>
              <a:round/>
              <a:headEnd/>
              <a:tailEnd/>
            </a:ln>
          </p:spPr>
        </p:cxnSp>
        <p:cxnSp>
          <p:nvCxnSpPr>
            <p:cNvPr id="18447" name="Straight Connector 59"/>
            <p:cNvCxnSpPr>
              <a:cxnSpLocks noChangeShapeType="1"/>
            </p:cNvCxnSpPr>
            <p:nvPr/>
          </p:nvCxnSpPr>
          <p:spPr bwMode="auto">
            <a:xfrm>
              <a:off x="2057400" y="3429000"/>
              <a:ext cx="2286000" cy="1588"/>
            </a:xfrm>
            <a:prstGeom prst="line">
              <a:avLst/>
            </a:prstGeom>
            <a:noFill/>
            <a:ln w="25400">
              <a:solidFill>
                <a:srgbClr val="000000"/>
              </a:solidFill>
              <a:round/>
              <a:headEnd/>
              <a:tailEnd/>
            </a:ln>
          </p:spPr>
        </p:cxnSp>
        <p:cxnSp>
          <p:nvCxnSpPr>
            <p:cNvPr id="18448" name="Straight Connector 60"/>
            <p:cNvCxnSpPr>
              <a:cxnSpLocks noChangeShapeType="1"/>
            </p:cNvCxnSpPr>
            <p:nvPr/>
          </p:nvCxnSpPr>
          <p:spPr bwMode="auto">
            <a:xfrm>
              <a:off x="0" y="3581400"/>
              <a:ext cx="2133600" cy="1588"/>
            </a:xfrm>
            <a:prstGeom prst="line">
              <a:avLst/>
            </a:prstGeom>
            <a:noFill/>
            <a:ln w="25400">
              <a:solidFill>
                <a:srgbClr val="000000"/>
              </a:solidFill>
              <a:round/>
              <a:headEnd/>
              <a:tailEnd/>
            </a:ln>
          </p:spPr>
        </p:cxnSp>
      </p:grpSp>
    </p:spTree>
    <p:extLst>
      <p:ext uri="{BB962C8B-B14F-4D97-AF65-F5344CB8AC3E}">
        <p14:creationId xmlns:p14="http://schemas.microsoft.com/office/powerpoint/2010/main" val="29232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Say What You See</a:t>
            </a:r>
          </a:p>
        </p:txBody>
      </p:sp>
      <p:pic>
        <p:nvPicPr>
          <p:cNvPr id="4" name="Picture 3"/>
          <p:cNvPicPr>
            <a:picLocks noChangeAspect="1"/>
          </p:cNvPicPr>
          <p:nvPr/>
        </p:nvPicPr>
        <p:blipFill>
          <a:blip r:embed="rId2"/>
          <a:stretch>
            <a:fillRect/>
          </a:stretch>
        </p:blipFill>
        <p:spPr>
          <a:xfrm>
            <a:off x="251520" y="836712"/>
            <a:ext cx="4241800" cy="4267200"/>
          </a:xfrm>
          <a:prstGeom prst="rect">
            <a:avLst/>
          </a:prstGeom>
        </p:spPr>
      </p:pic>
      <p:pic>
        <p:nvPicPr>
          <p:cNvPr id="3" name="Picture 2"/>
          <p:cNvPicPr>
            <a:picLocks noChangeAspect="1"/>
          </p:cNvPicPr>
          <p:nvPr/>
        </p:nvPicPr>
        <p:blipFill>
          <a:blip r:embed="rId3"/>
          <a:stretch>
            <a:fillRect/>
          </a:stretch>
        </p:blipFill>
        <p:spPr>
          <a:xfrm>
            <a:off x="4716016" y="1010129"/>
            <a:ext cx="4176464" cy="4003047"/>
          </a:xfrm>
          <a:prstGeom prst="rect">
            <a:avLst/>
          </a:prstGeom>
        </p:spPr>
      </p:pic>
      <p:sp>
        <p:nvSpPr>
          <p:cNvPr id="7" name="Rectangle 6"/>
          <p:cNvSpPr/>
          <p:nvPr/>
        </p:nvSpPr>
        <p:spPr>
          <a:xfrm>
            <a:off x="1979712" y="5325016"/>
            <a:ext cx="5184576" cy="1200328"/>
          </a:xfrm>
          <a:prstGeom prst="rect">
            <a:avLst/>
          </a:prstGeom>
        </p:spPr>
        <p:txBody>
          <a:bodyPr wrap="square">
            <a:spAutoFit/>
          </a:bodyPr>
          <a:lstStyle/>
          <a:p>
            <a:pPr marL="342900" indent="-342900">
              <a:buFont typeface="Wingdings" charset="2"/>
              <a:buChar char="v"/>
            </a:pPr>
            <a:r>
              <a:rPr lang="en-GB" sz="2400" b="0">
                <a:solidFill>
                  <a:schemeClr val="accent3">
                    <a:lumMod val="50000"/>
                  </a:schemeClr>
                </a:solidFill>
              </a:rPr>
              <a:t>Sketch what you think you saw</a:t>
            </a:r>
          </a:p>
          <a:p>
            <a:pPr marL="342900" indent="-342900">
              <a:buFont typeface="Wingdings" charset="2"/>
              <a:buChar char="v"/>
            </a:pPr>
            <a:r>
              <a:rPr lang="en-GB" sz="2400" b="0">
                <a:solidFill>
                  <a:schemeClr val="accent3">
                    <a:lumMod val="50000"/>
                  </a:schemeClr>
                </a:solidFill>
              </a:rPr>
              <a:t>Compare with what others drew</a:t>
            </a:r>
          </a:p>
          <a:p>
            <a:pPr marL="342900" indent="-342900">
              <a:buFont typeface="Wingdings" charset="2"/>
              <a:buChar char="v"/>
            </a:pPr>
            <a:r>
              <a:rPr lang="en-GB" sz="2400" b="0">
                <a:solidFill>
                  <a:schemeClr val="accent3">
                    <a:lumMod val="50000"/>
                  </a:schemeClr>
                </a:solidFill>
              </a:rPr>
              <a:t>How did you go about it?</a:t>
            </a:r>
          </a:p>
        </p:txBody>
      </p:sp>
    </p:spTree>
    <p:extLst>
      <p:ext uri="{BB962C8B-B14F-4D97-AF65-F5344CB8AC3E}">
        <p14:creationId xmlns:p14="http://schemas.microsoft.com/office/powerpoint/2010/main" val="4015198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Triangular Reflections</a:t>
            </a:r>
          </a:p>
        </p:txBody>
      </p:sp>
      <p:sp>
        <p:nvSpPr>
          <p:cNvPr id="3" name="Content Placeholder 2"/>
          <p:cNvSpPr>
            <a:spLocks noGrp="1"/>
          </p:cNvSpPr>
          <p:nvPr>
            <p:ph idx="1"/>
          </p:nvPr>
        </p:nvSpPr>
        <p:spPr>
          <a:xfrm>
            <a:off x="323528" y="1052736"/>
            <a:ext cx="8496944" cy="4114800"/>
          </a:xfrm>
        </p:spPr>
        <p:txBody>
          <a:bodyPr/>
          <a:lstStyle/>
          <a:p>
            <a:r>
              <a:rPr lang="en-GB"/>
              <a:t>Imagine a triangle</a:t>
            </a:r>
          </a:p>
          <a:p>
            <a:r>
              <a:rPr lang="en-GB"/>
              <a:t>Now imagine a more interesting triangle!</a:t>
            </a:r>
          </a:p>
          <a:p>
            <a:pPr lvl="1"/>
            <a:r>
              <a:rPr lang="en-GB"/>
              <a:t>Label the vertices A, B and C</a:t>
            </a:r>
          </a:p>
          <a:p>
            <a:r>
              <a:rPr lang="en-GB"/>
              <a:t>Choose a point P in the plane somewhere</a:t>
            </a:r>
          </a:p>
          <a:p>
            <a:r>
              <a:rPr lang="en-GB"/>
              <a:t>Reflect P in the point A to get the point PA</a:t>
            </a:r>
          </a:p>
          <a:p>
            <a:r>
              <a:rPr lang="en-GB"/>
              <a:t>Reflect PA in the point B to get the point PAB</a:t>
            </a:r>
          </a:p>
          <a:p>
            <a:r>
              <a:rPr lang="en-GB"/>
              <a:t>Reflect PAB in the point C to get the point PABC</a:t>
            </a:r>
          </a:p>
          <a:p>
            <a:pPr>
              <a:buFont typeface="Wingdings" charset="2"/>
              <a:buChar char="u"/>
            </a:pPr>
            <a:r>
              <a:rPr lang="en-GB">
                <a:solidFill>
                  <a:srgbClr val="000000"/>
                </a:solidFill>
              </a:rPr>
              <a:t>What is the geometric relation between P and PABC?</a:t>
            </a:r>
          </a:p>
          <a:p>
            <a:r>
              <a:rPr lang="en-GB"/>
              <a:t>Repeat starting from PABC to end with PABCABC</a:t>
            </a:r>
          </a:p>
          <a:p>
            <a:r>
              <a:rPr lang="en-GB"/>
              <a:t>Now what is the relation between P and PABCABC?</a:t>
            </a:r>
          </a:p>
        </p:txBody>
      </p:sp>
      <p:sp>
        <p:nvSpPr>
          <p:cNvPr id="4" name="Rounded Rectangle 3">
            <a:hlinkClick r:id="rId2" action="ppaction://hlinkfile"/>
          </p:cNvPr>
          <p:cNvSpPr/>
          <p:nvPr/>
        </p:nvSpPr>
        <p:spPr bwMode="auto">
          <a:xfrm>
            <a:off x="8244408" y="6021288"/>
            <a:ext cx="899592" cy="836712"/>
          </a:xfrm>
          <a:prstGeom prst="roundRect">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Tree>
    <p:extLst>
      <p:ext uri="{BB962C8B-B14F-4D97-AF65-F5344CB8AC3E}">
        <p14:creationId xmlns:p14="http://schemas.microsoft.com/office/powerpoint/2010/main" val="36692339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Triangle Movements</a:t>
            </a:r>
          </a:p>
        </p:txBody>
      </p:sp>
      <p:sp>
        <p:nvSpPr>
          <p:cNvPr id="3" name="Content Placeholder 2"/>
          <p:cNvSpPr>
            <a:spLocks noGrp="1"/>
          </p:cNvSpPr>
          <p:nvPr>
            <p:ph idx="1"/>
          </p:nvPr>
        </p:nvSpPr>
        <p:spPr/>
        <p:txBody>
          <a:bodyPr/>
          <a:lstStyle/>
          <a:p>
            <a:r>
              <a:rPr lang="en-GB"/>
              <a:t>Imagine a triangle</a:t>
            </a:r>
          </a:p>
          <a:p>
            <a:r>
              <a:rPr lang="en-GB"/>
              <a:t>Now imagine a more interesting triangle!</a:t>
            </a:r>
          </a:p>
          <a:p>
            <a:r>
              <a:rPr lang="en-GB"/>
              <a:t>Mark the midpoints of its edges (A, B, C)</a:t>
            </a:r>
          </a:p>
          <a:p>
            <a:r>
              <a:rPr lang="en-GB"/>
              <a:t>Rotate a copy of your trianglethrough 180° around the point A and note where the copy B’ of B is.</a:t>
            </a:r>
          </a:p>
          <a:p>
            <a:r>
              <a:rPr lang="en-GB"/>
              <a:t>Now rotate a copy of the copy through 180° around the point B’, noting the image A’ of A.</a:t>
            </a:r>
          </a:p>
          <a:p>
            <a:r>
              <a:rPr lang="en-GB"/>
              <a:t>Keep rotating alternately about the new positions of B and of A to produce a collection of triangles. </a:t>
            </a:r>
          </a:p>
        </p:txBody>
      </p:sp>
    </p:spTree>
    <p:extLst>
      <p:ext uri="{BB962C8B-B14F-4D97-AF65-F5344CB8AC3E}">
        <p14:creationId xmlns:p14="http://schemas.microsoft.com/office/powerpoint/2010/main" val="24881598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6228</TotalTime>
  <Words>1188</Words>
  <Application>Microsoft Macintosh PowerPoint</Application>
  <PresentationFormat>On-screen Show (4:3)</PresentationFormat>
  <Paragraphs>224</Paragraphs>
  <Slides>25</Slides>
  <Notes>9</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Yellow on Blue</vt:lpstr>
      <vt:lpstr>Title &amp; Bullets</vt:lpstr>
      <vt:lpstr>Blank Presentation</vt:lpstr>
      <vt:lpstr>Equation</vt:lpstr>
      <vt:lpstr>Imagine That!</vt:lpstr>
      <vt:lpstr>Conjectures</vt:lpstr>
      <vt:lpstr>Tasks</vt:lpstr>
      <vt:lpstr>Necker Cube</vt:lpstr>
      <vt:lpstr>Stacked Cubes</vt:lpstr>
      <vt:lpstr>What Do You See?</vt:lpstr>
      <vt:lpstr>Say What You See</vt:lpstr>
      <vt:lpstr>Triangular Reflections</vt:lpstr>
      <vt:lpstr>Triangle Movements</vt:lpstr>
      <vt:lpstr>Ride &amp; Tie</vt:lpstr>
      <vt:lpstr>Ride &amp; Tie</vt:lpstr>
      <vt:lpstr>Gasket Sequences</vt:lpstr>
      <vt:lpstr>Two + Two</vt:lpstr>
      <vt:lpstr>With and Across the Grain</vt:lpstr>
      <vt:lpstr>Extending &amp; Varying</vt:lpstr>
      <vt:lpstr>Polygon Perimeter Projections</vt:lpstr>
      <vt:lpstr>More or Less grids</vt:lpstr>
      <vt:lpstr>Put your hand up when you can see …</vt:lpstr>
      <vt:lpstr>Put your hand up when you can see …</vt:lpstr>
      <vt:lpstr>Two Journeys</vt:lpstr>
      <vt:lpstr>Named Ratios</vt:lpstr>
      <vt:lpstr>Counting Out</vt:lpstr>
      <vt:lpstr>PowerPoint Presentation</vt:lpstr>
      <vt:lpstr>Outer &amp; Inner Tasks</vt:lpstr>
      <vt:lpstr>Imagining</vt:lpstr>
    </vt:vector>
  </TitlesOfParts>
  <Company>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Mason</cp:lastModifiedBy>
  <cp:revision>303</cp:revision>
  <dcterms:created xsi:type="dcterms:W3CDTF">2009-05-15T05:15:20Z</dcterms:created>
  <dcterms:modified xsi:type="dcterms:W3CDTF">2012-11-14T09:28:30Z</dcterms:modified>
</cp:coreProperties>
</file>