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15"/>
  </p:notesMasterIdLst>
  <p:sldIdLst>
    <p:sldId id="256" r:id="rId2"/>
    <p:sldId id="279" r:id="rId3"/>
    <p:sldId id="274" r:id="rId4"/>
    <p:sldId id="291" r:id="rId5"/>
    <p:sldId id="292" r:id="rId6"/>
    <p:sldId id="295" r:id="rId7"/>
    <p:sldId id="293" r:id="rId8"/>
    <p:sldId id="294" r:id="rId9"/>
    <p:sldId id="285" r:id="rId10"/>
    <p:sldId id="284" r:id="rId11"/>
    <p:sldId id="262" r:id="rId12"/>
    <p:sldId id="267" r:id="rId13"/>
    <p:sldId id="29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+mn-ea"/>
        <a:cs typeface="+mn-cs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+mn-ea"/>
        <a:cs typeface="+mn-cs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+mn-ea"/>
        <a:cs typeface="+mn-cs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+mn-ea"/>
        <a:cs typeface="+mn-cs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8000"/>
    <a:srgbClr val="000000"/>
    <a:srgbClr val="CCFF66"/>
    <a:srgbClr val="800080"/>
    <a:srgbClr val="800000"/>
    <a:srgbClr val="FFF077"/>
    <a:srgbClr val="E6E6E6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E62BB98C-0A04-3F4B-A6AD-3F2D41F46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2D996-9F01-974C-8E63-9841C16BB86E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What you get will be what you notice happening for you,</a:t>
            </a:r>
          </a:p>
          <a:p>
            <a:pPr eaLnBrk="1" hangingPunct="1"/>
            <a:r>
              <a:rPr lang="en-US"/>
              <a:t>Which in turn may inform your choices in the future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3CE1C-874B-2140-9669-F424E148F9EC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E0A9F-D5D3-FC4E-991D-A2DC4B62F733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[roots 2 then 1 then 3 apart]</a:t>
            </a:r>
          </a:p>
          <a:p>
            <a:pPr eaLnBrk="1" hangingPunct="1"/>
            <a:r>
              <a:rPr lang="en-US"/>
              <a:t>Change within; change without; </a:t>
            </a:r>
            <a:r>
              <a:rPr lang="en-US" dirty="0" err="1"/>
              <a:t>characterising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E7AA9-DB35-3645-8B80-D99B10F63C5D}" type="slidenum">
              <a:rPr lang="en-US"/>
              <a:pPr/>
              <a:t>9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400"/>
              <a:t>Go To Movie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0C75D-48C2-F544-AFCD-EB5EE4A0BCCB}" type="slidenum">
              <a:rPr lang="en-US"/>
              <a:pPr/>
              <a:t>10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252DA-BE3B-CD42-BBE2-BCDA3AF33128}" type="slidenum">
              <a:rPr lang="en-US"/>
              <a:pPr/>
              <a:t>11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F75F1-29FF-FF48-8958-55D164193147}" type="slidenum">
              <a:rPr lang="en-US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3388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fld id="{E5A64338-BBB7-0C43-9EF9-505EBCE845F0}" type="slidenum">
              <a:rPr lang="en-US" sz="2400"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2400"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/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latin typeface="Times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"/>
        <a:defRPr sz="2000">
          <a:solidFill>
            <a:schemeClr val="tx1"/>
          </a:solidFill>
          <a:latin typeface="Times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7.png"/><Relationship Id="rId1" Type="http://schemas.openxmlformats.org/officeDocument/2006/relationships/video" Target="file://localhost/Users/jhm3/Documents/Files/%20%20%20%20Current%20Activities/%20%20%20%20%20Events%202010/Dublin%20Feb%201-3/Wkshp%2011-12-13/Compound%20maps/Compound%20Maps.mov" TargetMode="Externa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jhm3/Documents/Files/%20%20%20%20Current%20Activities/%20%20%20%20%20Events%202010/Dublin%20Feb%201-3/Wkshp%2011-12-13/ZigZags/ZigZags%20Intro%20P1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jhm3/Documents/Files/%20%20%20%20Current%20Activities/%20%20%20%20%20Events%202010/Dublin%20Feb%201-3/Wkshp%2011-12-13/ZigZags/ZigZags%20Intro%20P2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286000"/>
          </a:xfrm>
        </p:spPr>
        <p:txBody>
          <a:bodyPr anchor="t"/>
          <a:lstStyle/>
          <a:p>
            <a:pPr algn="ctr">
              <a:defRPr/>
            </a:pPr>
            <a:r>
              <a:rPr lang="en-GB" dirty="0" smtClean="0">
                <a:ea typeface="+mj-ea"/>
                <a:cs typeface="+mj-cs"/>
              </a:rPr>
              <a:t>Functioning Mathematically</a:t>
            </a:r>
            <a:br>
              <a:rPr lang="en-GB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743200" y="2590800"/>
            <a:ext cx="3736975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John Mason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 Patrick’s College</a:t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Dublin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Feb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Reading Graphs</a:t>
            </a:r>
          </a:p>
        </p:txBody>
      </p:sp>
      <p:pic>
        <p:nvPicPr>
          <p:cNvPr id="5" name="Compound Maps.mo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95400" y="838200"/>
            <a:ext cx="6299200" cy="572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Powers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b="0">
                <a:latin typeface="Comic Sans MS" charset="0"/>
              </a:rPr>
              <a:t>Specialising &amp; Generalising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b="0">
                <a:latin typeface="Comic Sans MS" charset="0"/>
              </a:rPr>
              <a:t>Conjecturing &amp; Convincing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b="0">
                <a:latin typeface="Comic Sans MS" charset="0"/>
              </a:rPr>
              <a:t>Imagining &amp; Expressing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b="0">
                <a:latin typeface="Comic Sans MS" charset="0"/>
              </a:rPr>
              <a:t>Characterising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b="0">
                <a:latin typeface="Comic Sans MS" charset="0"/>
              </a:rPr>
              <a:t>Distinguishing &amp; Connecting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b="0">
                <a:latin typeface="Comic Sans MS" charset="0"/>
              </a:rPr>
              <a:t>Assenting &amp; Asserting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Didactic Transposition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7239000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>
                <a:latin typeface="Comic Sans MS" charset="0"/>
              </a:rPr>
              <a:t>Expert awareness</a:t>
            </a:r>
          </a:p>
          <a:p>
            <a:pPr algn="ctr">
              <a:spcBef>
                <a:spcPct val="50000"/>
              </a:spcBef>
            </a:pPr>
            <a:r>
              <a:rPr lang="en-US" sz="3200" b="0">
                <a:latin typeface="Comic Sans MS" charset="0"/>
              </a:rPr>
              <a:t>is transposed/transformed into</a:t>
            </a:r>
          </a:p>
          <a:p>
            <a:pPr algn="ctr">
              <a:spcBef>
                <a:spcPct val="50000"/>
              </a:spcBef>
            </a:pPr>
            <a:r>
              <a:rPr lang="en-US" sz="3200" b="0">
                <a:latin typeface="Comic Sans MS" charset="0"/>
              </a:rPr>
              <a:t>instruction in behaviour</a:t>
            </a:r>
            <a:br>
              <a:rPr lang="en-US" sz="3200" b="0">
                <a:latin typeface="Comic Sans MS" charset="0"/>
              </a:rPr>
            </a:br>
            <a:r>
              <a:rPr lang="en-US" sz="2400" b="0">
                <a:latin typeface="Comic Sans MS" charset="0"/>
              </a:rPr>
              <a:t>(Yves Chevellard)</a:t>
            </a:r>
            <a:endParaRPr lang="en-US" sz="3200" b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More Ideas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228600" y="3479800"/>
            <a:ext cx="8229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latin typeface="Times New Roman" charset="0"/>
              </a:rPr>
              <a:t>(2002)</a:t>
            </a:r>
            <a:r>
              <a:rPr lang="en-US" sz="2400" b="0" i="1">
                <a:latin typeface="Times New Roman" charset="0"/>
              </a:rPr>
              <a:t> Mathematics Teaching Practice: a guide for university and college lecturers</a:t>
            </a:r>
            <a:r>
              <a:rPr lang="en-US" sz="2400" b="0">
                <a:latin typeface="Times New Roman" charset="0"/>
              </a:rPr>
              <a:t>, Horwood Publishing, Chichester.</a:t>
            </a:r>
          </a:p>
          <a:p>
            <a:pPr>
              <a:spcBef>
                <a:spcPct val="50000"/>
              </a:spcBef>
            </a:pPr>
            <a:r>
              <a:rPr lang="en-US" sz="2400" b="0">
                <a:latin typeface="Times New Roman" charset="0"/>
              </a:rPr>
              <a:t>(2008). </a:t>
            </a:r>
            <a:r>
              <a:rPr lang="en-US" sz="2400" b="0" i="1">
                <a:latin typeface="Times New Roman" charset="0"/>
              </a:rPr>
              <a:t>Counter Examples in Calculus</a:t>
            </a:r>
            <a:r>
              <a:rPr lang="en-US" sz="2400" b="0">
                <a:latin typeface="Times New Roman" charset="0"/>
              </a:rPr>
              <a:t>. College Press, London.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52400" y="1295400"/>
            <a:ext cx="82026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>
                <a:latin typeface="Times New Roman" charset="0"/>
              </a:rPr>
              <a:t>(1998) </a:t>
            </a:r>
            <a:r>
              <a:rPr lang="en-US" sz="2400" b="0" i="1">
                <a:latin typeface="Times New Roman" charset="0"/>
              </a:rPr>
              <a:t>Learning &amp; Doing Mathematics</a:t>
            </a:r>
            <a:r>
              <a:rPr lang="en-US" sz="2400" b="0">
                <a:latin typeface="Times New Roman" charset="0"/>
              </a:rPr>
              <a:t> (Second revised edition), </a:t>
            </a:r>
            <a:br>
              <a:rPr lang="en-US" sz="2400" b="0">
                <a:latin typeface="Times New Roman" charset="0"/>
              </a:rPr>
            </a:br>
            <a:r>
              <a:rPr lang="en-US" sz="2400" b="0">
                <a:latin typeface="Times New Roman" charset="0"/>
              </a:rPr>
              <a:t>QED Books, York.</a:t>
            </a:r>
          </a:p>
          <a:p>
            <a:endParaRPr lang="en-US" sz="2400" b="0">
              <a:latin typeface="Times New Roman" charset="0"/>
            </a:endParaRPr>
          </a:p>
          <a:p>
            <a:r>
              <a:rPr lang="en-US" sz="2400" b="0">
                <a:latin typeface="Times New Roman" charset="0"/>
              </a:rPr>
              <a:t>(1982/2010). </a:t>
            </a:r>
            <a:r>
              <a:rPr lang="en-US" sz="2400" b="0" i="1">
                <a:latin typeface="Times New Roman" charset="0"/>
              </a:rPr>
              <a:t>Thinking Mathematically</a:t>
            </a:r>
            <a:r>
              <a:rPr lang="en-US" sz="2400" b="0">
                <a:latin typeface="Times New Roman" charset="0"/>
              </a:rPr>
              <a:t>, Pearson, London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228600" y="2895600"/>
            <a:ext cx="2374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For Lecturers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152400" y="762000"/>
            <a:ext cx="2254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For Students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1905000" y="5181600"/>
            <a:ext cx="4745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http://mcs.open.ac.uk/jhm3</a:t>
            </a:r>
          </a:p>
          <a:p>
            <a:pPr algn="ctr"/>
            <a:r>
              <a:rPr lang="en-US"/>
              <a:t>j.h.mason@open.ac.uk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Conjecturing Atmosphere</a:t>
            </a:r>
          </a:p>
        </p:txBody>
      </p:sp>
      <p:sp>
        <p:nvSpPr>
          <p:cNvPr id="148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n-ea"/>
                <a:cs typeface="+mn-cs"/>
              </a:rPr>
              <a:t>Everything said is said in order to consider modifications that may be needed</a:t>
            </a:r>
          </a:p>
          <a:p>
            <a:pPr>
              <a:defRPr/>
            </a:pPr>
            <a:r>
              <a:rPr lang="en-US">
                <a:ea typeface="+mn-ea"/>
                <a:cs typeface="+mn-cs"/>
              </a:rPr>
              <a:t>Those who ‘know’ support those who are unsure by holding back or by asking revealing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Inter-Rootal Distances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+mn-ea"/>
                <a:cs typeface="+mn-cs"/>
              </a:rPr>
              <a:t>Sketch a quadratic for which the inter-</a:t>
            </a:r>
            <a:r>
              <a:rPr lang="en-US" sz="2800" dirty="0" err="1">
                <a:ea typeface="+mn-ea"/>
                <a:cs typeface="+mn-cs"/>
              </a:rPr>
              <a:t>rootal</a:t>
            </a:r>
            <a:r>
              <a:rPr lang="en-US" sz="2800" dirty="0">
                <a:ea typeface="+mn-ea"/>
                <a:cs typeface="+mn-cs"/>
              </a:rPr>
              <a:t> distance is 2.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+mn-ea"/>
                <a:cs typeface="+mn-cs"/>
              </a:rPr>
              <a:t>and another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+mn-ea"/>
                <a:cs typeface="+mn-cs"/>
              </a:rPr>
              <a:t>and another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+mn-ea"/>
                <a:cs typeface="+mn-cs"/>
              </a:rPr>
              <a:t>How much freedom do you have?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+mn-ea"/>
                <a:cs typeface="+mn-cs"/>
              </a:rPr>
              <a:t>What are the dimensions of possible variation and the ranges of permissible change?</a:t>
            </a:r>
            <a:endParaRPr lang="en-US" sz="2800" dirty="0" smtClean="0">
              <a:ea typeface="+mn-ea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What sets of numbers can be the set of inter-</a:t>
            </a:r>
            <a:r>
              <a:rPr lang="en-US" sz="2800" dirty="0" err="1" smtClean="0">
                <a:ea typeface="+mn-ea"/>
                <a:cs typeface="+mn-cs"/>
              </a:rPr>
              <a:t>rootal</a:t>
            </a:r>
            <a:r>
              <a:rPr lang="en-US" sz="2800" dirty="0" smtClean="0">
                <a:ea typeface="+mn-ea"/>
                <a:cs typeface="+mn-cs"/>
              </a:rPr>
              <a:t> distances for </a:t>
            </a:r>
            <a:r>
              <a:rPr lang="en-US" sz="2800" smtClean="0">
                <a:ea typeface="+mn-ea"/>
                <a:cs typeface="+mn-cs"/>
              </a:rPr>
              <a:t>a polynomial?</a:t>
            </a:r>
            <a:endParaRPr lang="en-US" sz="28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Zig</a:t>
            </a:r>
            <a:r>
              <a:rPr lang="en-US" dirty="0" smtClean="0"/>
              <a:t> </a:t>
            </a:r>
            <a:r>
              <a:rPr lang="en-US" dirty="0" err="1" smtClean="0"/>
              <a:t>Zags</a:t>
            </a:r>
            <a:endParaRPr lang="en-US" dirty="0"/>
          </a:p>
        </p:txBody>
      </p:sp>
      <p:pic>
        <p:nvPicPr>
          <p:cNvPr id="4" name="ZigZags Intro P1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Zig</a:t>
            </a:r>
            <a:r>
              <a:rPr lang="en-US" dirty="0" smtClean="0"/>
              <a:t> </a:t>
            </a:r>
            <a:r>
              <a:rPr lang="en-US" dirty="0" err="1" smtClean="0"/>
              <a:t>Zags</a:t>
            </a:r>
            <a:endParaRPr lang="en-US" dirty="0"/>
          </a:p>
        </p:txBody>
      </p:sp>
      <p:pic>
        <p:nvPicPr>
          <p:cNvPr id="4" name="ZigZags Intro P2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38200"/>
            <a:ext cx="2414477" cy="346075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 bwMode="auto">
          <a:xfrm>
            <a:off x="1143000" y="4495800"/>
            <a:ext cx="2438400" cy="533400"/>
          </a:xfrm>
          <a:prstGeom prst="wedgeRoundRectCallout">
            <a:avLst>
              <a:gd name="adj1" fmla="val -13266"/>
              <a:gd name="adj2" fmla="val -48823"/>
              <a:gd name="adj3" fmla="val 16667"/>
            </a:avLst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Chalkboard" charset="0"/>
              </a:rPr>
              <a:t>y</a:t>
            </a:r>
            <a:r>
              <a:rPr lang="en-US" dirty="0" smtClean="0">
                <a:solidFill>
                  <a:srgbClr val="800000"/>
                </a:solidFill>
              </a:rPr>
              <a:t> = |x</a:t>
            </a:r>
            <a:r>
              <a:rPr lang="en-US" baseline="30000" dirty="0" smtClean="0">
                <a:solidFill>
                  <a:srgbClr val="800000"/>
                </a:solidFill>
              </a:rPr>
              <a:t>2</a:t>
            </a:r>
            <a:r>
              <a:rPr lang="en-US" dirty="0" smtClean="0">
                <a:solidFill>
                  <a:srgbClr val="800000"/>
                </a:solidFill>
              </a:rPr>
              <a:t> – a|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Chalkboard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572000" y="4495800"/>
            <a:ext cx="2438400" cy="533400"/>
          </a:xfrm>
          <a:prstGeom prst="wedgeRoundRectCallout">
            <a:avLst>
              <a:gd name="adj1" fmla="val -13266"/>
              <a:gd name="adj2" fmla="val -48823"/>
              <a:gd name="adj3" fmla="val 16667"/>
            </a:avLst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Chalkboard" charset="0"/>
              </a:rPr>
              <a:t>y</a:t>
            </a:r>
            <a:r>
              <a:rPr lang="en-US" dirty="0" smtClean="0">
                <a:solidFill>
                  <a:srgbClr val="800000"/>
                </a:solidFill>
              </a:rPr>
              <a:t> = |</a:t>
            </a:r>
            <a:r>
              <a:rPr lang="en-US" dirty="0" err="1" smtClean="0">
                <a:solidFill>
                  <a:srgbClr val="800000"/>
                </a:solidFill>
              </a:rPr>
              <a:t>x</a:t>
            </a:r>
            <a:r>
              <a:rPr lang="en-US" dirty="0" smtClean="0">
                <a:solidFill>
                  <a:srgbClr val="800000"/>
                </a:solidFill>
              </a:rPr>
              <a:t> – a|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Chalkboard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912" y="838200"/>
            <a:ext cx="2445488" cy="35052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 bwMode="auto">
          <a:xfrm>
            <a:off x="1676400" y="5257800"/>
            <a:ext cx="5867400" cy="1295400"/>
          </a:xfrm>
          <a:prstGeom prst="roundRect">
            <a:avLst>
              <a:gd name="adj" fmla="val 25733"/>
            </a:avLst>
          </a:prstGeom>
          <a:solidFill>
            <a:srgbClr val="800000"/>
          </a:solidFill>
          <a:ln w="9525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/"/>
              <a:defRPr/>
            </a:pPr>
            <a:r>
              <a:rPr lang="en-US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What might the graph of </a:t>
            </a:r>
            <a:endParaRPr lang="en-US" sz="3200" kern="0" dirty="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  <a:cs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defRPr/>
            </a:pPr>
            <a:r>
              <a:rPr lang="en-US" kern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y </a:t>
            </a:r>
            <a:r>
              <a:rPr lang="en-US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= |</a:t>
            </a:r>
            <a:r>
              <a:rPr lang="en-US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|x-1|-2| look like?</a:t>
            </a:r>
            <a:endParaRPr lang="en-US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ZigZags</a:t>
            </a:r>
            <a:endParaRPr lang="en-US" dirty="0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648200" y="1828800"/>
            <a:ext cx="3962400" cy="1371600"/>
            <a:chOff x="4876800" y="2971800"/>
            <a:chExt cx="3962400" cy="1371600"/>
          </a:xfrm>
        </p:grpSpPr>
        <p:cxnSp>
          <p:nvCxnSpPr>
            <p:cNvPr id="22545" name="Straight Connector 24"/>
            <p:cNvCxnSpPr>
              <a:cxnSpLocks noChangeShapeType="1"/>
            </p:cNvCxnSpPr>
            <p:nvPr/>
          </p:nvCxnSpPr>
          <p:spPr bwMode="auto">
            <a:xfrm rot="16200000" flipH="1">
              <a:off x="4876800" y="2971800"/>
              <a:ext cx="9906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6" name="Straight Connector 25"/>
            <p:cNvCxnSpPr>
              <a:cxnSpLocks noChangeShapeType="1"/>
            </p:cNvCxnSpPr>
            <p:nvPr/>
          </p:nvCxnSpPr>
          <p:spPr bwMode="auto">
            <a:xfrm rot="5400000">
              <a:off x="5867400" y="36576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7" name="Straight Connector 26"/>
            <p:cNvCxnSpPr>
              <a:cxnSpLocks noChangeShapeType="1"/>
            </p:cNvCxnSpPr>
            <p:nvPr/>
          </p:nvCxnSpPr>
          <p:spPr bwMode="auto">
            <a:xfrm rot="5400000">
              <a:off x="7848600" y="2971800"/>
              <a:ext cx="9906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8" name="Straight Connector 27"/>
            <p:cNvCxnSpPr>
              <a:cxnSpLocks noChangeShapeType="1"/>
            </p:cNvCxnSpPr>
            <p:nvPr/>
          </p:nvCxnSpPr>
          <p:spPr bwMode="auto">
            <a:xfrm rot="16200000" flipH="1">
              <a:off x="7543800" y="36576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9" name="Straight Connector 28"/>
            <p:cNvCxnSpPr>
              <a:cxnSpLocks noChangeShapeType="1"/>
            </p:cNvCxnSpPr>
            <p:nvPr/>
          </p:nvCxnSpPr>
          <p:spPr bwMode="auto">
            <a:xfrm rot="16200000" flipH="1">
              <a:off x="6172200" y="36576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50" name="Straight Connector 32"/>
            <p:cNvCxnSpPr>
              <a:cxnSpLocks noChangeShapeType="1"/>
            </p:cNvCxnSpPr>
            <p:nvPr/>
          </p:nvCxnSpPr>
          <p:spPr bwMode="auto">
            <a:xfrm rot="5400000">
              <a:off x="6858000" y="36576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381000" y="2057400"/>
            <a:ext cx="3657600" cy="990600"/>
            <a:chOff x="1371600" y="3352800"/>
            <a:chExt cx="3657600" cy="990600"/>
          </a:xfrm>
        </p:grpSpPr>
        <p:cxnSp>
          <p:nvCxnSpPr>
            <p:cNvPr id="22537" name="Straight Connector 12"/>
            <p:cNvCxnSpPr>
              <a:cxnSpLocks noChangeShapeType="1"/>
            </p:cNvCxnSpPr>
            <p:nvPr/>
          </p:nvCxnSpPr>
          <p:spPr bwMode="auto">
            <a:xfrm rot="16200000" flipH="1">
              <a:off x="1371600" y="3352800"/>
              <a:ext cx="9906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38" name="Straight Connector 14"/>
            <p:cNvCxnSpPr>
              <a:cxnSpLocks noChangeShapeType="1"/>
            </p:cNvCxnSpPr>
            <p:nvPr/>
          </p:nvCxnSpPr>
          <p:spPr bwMode="auto">
            <a:xfrm rot="5400000">
              <a:off x="2362200" y="38862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39" name="Straight Connector 15"/>
            <p:cNvCxnSpPr>
              <a:cxnSpLocks noChangeShapeType="1"/>
            </p:cNvCxnSpPr>
            <p:nvPr/>
          </p:nvCxnSpPr>
          <p:spPr bwMode="auto">
            <a:xfrm rot="5400000">
              <a:off x="4038600" y="3352800"/>
              <a:ext cx="9906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0" name="Straight Connector 18"/>
            <p:cNvCxnSpPr>
              <a:cxnSpLocks noChangeShapeType="1"/>
            </p:cNvCxnSpPr>
            <p:nvPr/>
          </p:nvCxnSpPr>
          <p:spPr bwMode="auto">
            <a:xfrm rot="16200000" flipH="1">
              <a:off x="3581400" y="38862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1" name="Straight Connector 19"/>
            <p:cNvCxnSpPr>
              <a:cxnSpLocks noChangeShapeType="1"/>
            </p:cNvCxnSpPr>
            <p:nvPr/>
          </p:nvCxnSpPr>
          <p:spPr bwMode="auto">
            <a:xfrm rot="16200000" flipH="1">
              <a:off x="2819400" y="38862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2" name="Straight Connector 21"/>
            <p:cNvCxnSpPr>
              <a:cxnSpLocks noChangeShapeType="1"/>
            </p:cNvCxnSpPr>
            <p:nvPr/>
          </p:nvCxnSpPr>
          <p:spPr bwMode="auto">
            <a:xfrm rot="5400000">
              <a:off x="3352800" y="38862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3" name="Straight Connector 36"/>
            <p:cNvCxnSpPr>
              <a:cxnSpLocks noChangeShapeType="1"/>
            </p:cNvCxnSpPr>
            <p:nvPr/>
          </p:nvCxnSpPr>
          <p:spPr bwMode="auto">
            <a:xfrm rot="5400000">
              <a:off x="3048000" y="396240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544" name="Straight Connector 38"/>
            <p:cNvCxnSpPr>
              <a:cxnSpLocks noChangeShapeType="1"/>
            </p:cNvCxnSpPr>
            <p:nvPr/>
          </p:nvCxnSpPr>
          <p:spPr bwMode="auto">
            <a:xfrm rot="16200000" flipH="1">
              <a:off x="3200400" y="396240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43" name="Rounded Rectangular Callout 42"/>
          <p:cNvSpPr>
            <a:spLocks noChangeArrowheads="1"/>
          </p:cNvSpPr>
          <p:nvPr/>
        </p:nvSpPr>
        <p:spPr bwMode="auto">
          <a:xfrm>
            <a:off x="1447800" y="3352800"/>
            <a:ext cx="2743200" cy="533400"/>
          </a:xfrm>
          <a:prstGeom prst="wedgeRoundRectCallout">
            <a:avLst>
              <a:gd name="adj1" fmla="val 15574"/>
              <a:gd name="adj2" fmla="val -51782"/>
              <a:gd name="adj3" fmla="val 16667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800000"/>
                </a:solidFill>
              </a:rPr>
              <a:t>Can you make these?</a:t>
            </a:r>
          </a:p>
        </p:txBody>
      </p:sp>
      <p:sp>
        <p:nvSpPr>
          <p:cNvPr id="44" name="Rounded Rectangular Callout 43"/>
          <p:cNvSpPr>
            <a:spLocks noChangeArrowheads="1"/>
          </p:cNvSpPr>
          <p:nvPr/>
        </p:nvSpPr>
        <p:spPr bwMode="auto">
          <a:xfrm>
            <a:off x="4800600" y="3352800"/>
            <a:ext cx="3962400" cy="533400"/>
          </a:xfrm>
          <a:prstGeom prst="wedgeRoundRectCallout">
            <a:avLst>
              <a:gd name="adj1" fmla="val -49722"/>
              <a:gd name="adj2" fmla="val -17185"/>
              <a:gd name="adj3" fmla="val 16667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800000"/>
                </a:solidFill>
              </a:rPr>
              <a:t>What can and cannot be made?</a:t>
            </a:r>
          </a:p>
        </p:txBody>
      </p:sp>
      <p:sp>
        <p:nvSpPr>
          <p:cNvPr id="45" name="Rounded Rectangular Callout 44"/>
          <p:cNvSpPr>
            <a:spLocks noChangeArrowheads="1"/>
          </p:cNvSpPr>
          <p:nvPr/>
        </p:nvSpPr>
        <p:spPr bwMode="auto">
          <a:xfrm>
            <a:off x="5791200" y="4343400"/>
            <a:ext cx="2057400" cy="533400"/>
          </a:xfrm>
          <a:prstGeom prst="wedgeRoundRectCallout">
            <a:avLst>
              <a:gd name="adj1" fmla="val -45037"/>
              <a:gd name="adj2" fmla="val -147435"/>
              <a:gd name="adj3" fmla="val 16667"/>
            </a:avLst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CCFF66"/>
                </a:solidFill>
              </a:rPr>
              <a:t>Characterising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</a:t>
            </a:r>
            <a:r>
              <a:rPr lang="en-US" dirty="0" smtClean="0"/>
              <a:t> </a:t>
            </a:r>
            <a:r>
              <a:rPr lang="en-US" dirty="0" err="1" smtClean="0"/>
              <a:t>Zags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6934200" cy="1219200"/>
          </a:xfrm>
        </p:spPr>
        <p:txBody>
          <a:bodyPr/>
          <a:lstStyle/>
          <a:p>
            <a:r>
              <a:rPr lang="en-US" dirty="0" smtClean="0"/>
              <a:t>What might the graph of </a:t>
            </a:r>
            <a:br>
              <a:rPr lang="en-US" dirty="0" smtClean="0"/>
            </a:br>
            <a:r>
              <a:rPr lang="en-US" dirty="0" err="1" smtClean="0"/>
              <a:t>y</a:t>
            </a:r>
            <a:r>
              <a:rPr lang="en-US" dirty="0" smtClean="0"/>
              <a:t> = ||x-2| – |x-5||   look like?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71800"/>
            <a:ext cx="5918200" cy="34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Towards the Blanc Mange function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057275"/>
            <a:ext cx="8763000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llow on Blue">
  <a:themeElements>
    <a:clrScheme name="">
      <a:dk1>
        <a:srgbClr val="00279F"/>
      </a:dk1>
      <a:lt1>
        <a:srgbClr val="FFFFFF"/>
      </a:lt1>
      <a:dk2>
        <a:srgbClr val="0000FF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2920</TotalTime>
  <Words>352</Words>
  <Application>Microsoft Macintosh PowerPoint</Application>
  <PresentationFormat>On-screen Show (4:3)</PresentationFormat>
  <Paragraphs>62</Paragraphs>
  <Slides>13</Slides>
  <Notes>7</Notes>
  <HiddenSlides>0</HiddenSlides>
  <MMClips>3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Yellow on Blue</vt:lpstr>
      <vt:lpstr>Functioning Mathematically </vt:lpstr>
      <vt:lpstr>Conjecturing Atmosphere</vt:lpstr>
      <vt:lpstr>Inter-Rootal Distances</vt:lpstr>
      <vt:lpstr>Zig Zags</vt:lpstr>
      <vt:lpstr>Zig Zags</vt:lpstr>
      <vt:lpstr>Notation</vt:lpstr>
      <vt:lpstr>ZigZags</vt:lpstr>
      <vt:lpstr>Zig Zags</vt:lpstr>
      <vt:lpstr>Towards the Blanc Mange function</vt:lpstr>
      <vt:lpstr>Reading Graphs</vt:lpstr>
      <vt:lpstr>Powers</vt:lpstr>
      <vt:lpstr>Didactic Transposition</vt:lpstr>
      <vt:lpstr>More Ideas</vt:lpstr>
    </vt:vector>
  </TitlesOfParts>
  <Company>CME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Mason</cp:lastModifiedBy>
  <cp:revision>115</cp:revision>
  <dcterms:created xsi:type="dcterms:W3CDTF">2010-02-02T08:38:09Z</dcterms:created>
  <dcterms:modified xsi:type="dcterms:W3CDTF">2010-02-02T12:09:48Z</dcterms:modified>
</cp:coreProperties>
</file>