
<file path=[Content_Types].xml><?xml version="1.0" encoding="utf-8"?>
<Types xmlns="http://schemas.openxmlformats.org/package/2006/content-types">
  <Default Extension="pict" ContentType="image/pict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  <p:sldMasterId id="2147483651" r:id="rId2"/>
    <p:sldMasterId id="2147483650" r:id="rId3"/>
  </p:sldMasterIdLst>
  <p:notesMasterIdLst>
    <p:notesMasterId r:id="rId18"/>
  </p:notesMasterIdLst>
  <p:sldIdLst>
    <p:sldId id="256" r:id="rId4"/>
    <p:sldId id="257" r:id="rId5"/>
    <p:sldId id="258" r:id="rId6"/>
    <p:sldId id="261" r:id="rId7"/>
    <p:sldId id="262" r:id="rId8"/>
    <p:sldId id="259" r:id="rId9"/>
    <p:sldId id="263" r:id="rId10"/>
    <p:sldId id="269" r:id="rId11"/>
    <p:sldId id="265" r:id="rId12"/>
    <p:sldId id="264" r:id="rId13"/>
    <p:sldId id="268" r:id="rId14"/>
    <p:sldId id="267" r:id="rId15"/>
    <p:sldId id="260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+mn-ea"/>
        <a:cs typeface="+mn-cs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+mn-ea"/>
        <a:cs typeface="+mn-cs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+mn-ea"/>
        <a:cs typeface="+mn-cs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+mn-ea"/>
        <a:cs typeface="+mn-cs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8000"/>
    <a:srgbClr val="000000"/>
    <a:srgbClr val="CCFF66"/>
    <a:srgbClr val="800080"/>
    <a:srgbClr val="800000"/>
    <a:srgbClr val="FFF077"/>
    <a:srgbClr val="8DA1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ict"/><Relationship Id="rId4" Type="http://schemas.openxmlformats.org/officeDocument/2006/relationships/image" Target="../media/image9.pict"/><Relationship Id="rId1" Type="http://schemas.openxmlformats.org/officeDocument/2006/relationships/image" Target="../media/image6.pict"/><Relationship Id="rId2" Type="http://schemas.openxmlformats.org/officeDocument/2006/relationships/image" Target="../media/image7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3E24C450-2169-AE42-A94E-2536CB6B2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3B208-16DF-6341-B61E-335FCCE5217E}" type="slidenum">
              <a:rPr lang="en-US"/>
              <a:pPr/>
              <a:t>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588EC-5563-B840-BD8C-64A7CA120D12}" type="slidenum">
              <a:rPr lang="en-US"/>
              <a:pPr/>
              <a:t>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 sz="2000" dirty="0" smtClean="0">
                <a:latin typeface="+mj-lt"/>
              </a:rPr>
              <a:t>Draw a diagram that displays this invariance</a:t>
            </a:r>
            <a:endParaRPr lang="en-GB" sz="2000" dirty="0">
              <a:latin typeface="+mj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BA5A0-EC9F-8045-A830-EC2C5A18B7C9}" type="slidenum">
              <a:rPr lang="en-US"/>
              <a:pPr/>
              <a:t>9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FFB2F-ECDA-A648-8AE4-2494EFC16FA8}" type="slidenum">
              <a:rPr lang="en-US"/>
              <a:pPr/>
              <a:t>10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 sz="2000" dirty="0" smtClean="0">
                <a:latin typeface="+mn-lt"/>
              </a:rPr>
              <a:t>Attending to generality at each stage</a:t>
            </a:r>
          </a:p>
          <a:p>
            <a:r>
              <a:rPr lang="en-GB" sz="2000" dirty="0" smtClean="0">
                <a:latin typeface="+mn-lt"/>
              </a:rPr>
              <a:t>Working backwards</a:t>
            </a:r>
            <a:endParaRPr lang="en-GB" sz="20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C15B9-D6C8-B549-B4C8-286127A2A837}" type="slidenum">
              <a:rPr lang="en-US"/>
              <a:pPr/>
              <a:t>11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Can you have 4 local </a:t>
            </a:r>
            <a:r>
              <a:rPr lang="en-US" dirty="0" err="1" smtClean="0"/>
              <a:t>extrema</a:t>
            </a:r>
            <a:r>
              <a:rPr lang="en-US" dirty="0" smtClean="0"/>
              <a:t> and exactly 4 distinct zeros?</a:t>
            </a:r>
          </a:p>
          <a:p>
            <a:r>
              <a:rPr lang="en-US" dirty="0" err="1" smtClean="0"/>
              <a:t>Recognising</a:t>
            </a:r>
            <a:r>
              <a:rPr lang="en-US" dirty="0" smtClean="0"/>
              <a:t> Relationships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56E83-51A0-0245-BCFC-D599D6DEBEDE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How to modify one example in order to generate others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3A30B-6C21-5B46-8FB5-C3F1098BC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BD12A-B75E-FC46-B066-E9A249977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D4CD5-11A3-AC4E-9727-C0E6DB39C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A33A2-E266-744A-B99E-0B5FFB650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50941-EF28-C046-A639-871C5EAC2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410B7-A993-EE42-8013-B34D20F7E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C8A0B-87ED-6F42-8E04-AA0995DF0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C35D8-AB6D-6449-8A0C-9EC0242B2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halkboar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F8560-C364-6E40-B714-CD759BA74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8C06B-3088-E64F-B2D7-F32E5598A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88900"/>
            <a:ext cx="2143125" cy="6083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8900"/>
            <a:ext cx="6276975" cy="6083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CCEF8-396A-7F44-8E58-A688CC730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AAE7-4C44-0748-A70C-AD4BC0BBD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221D3-9630-CA46-BA04-9F10F914C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B7E30-F375-C84C-AE0F-D6327B81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4B3A-6BE9-084E-B95B-E273AEA91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93D7-728A-FE47-8566-7860212ED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9C95-076F-6047-A5FB-BE5E9883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01484-7B0A-CF43-8BEE-53DAE9AEE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EC198-EC60-C844-AA88-13AB0FB48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E6D82-4466-0B44-A50E-01584782C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AE3D2-AE7D-484D-972A-504090B01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171700" cy="6400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62700" cy="6400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85C12-614F-514B-BAFA-A1E443256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3388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fld id="{CB3820E3-A85D-7C44-90C1-BBB2B8D8CBB2}" type="slidenum">
              <a:rPr lang="en-US" sz="2400"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2400"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/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j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"/>
        <a:defRPr sz="2000">
          <a:solidFill>
            <a:schemeClr val="tx1"/>
          </a:solidFill>
          <a:latin typeface="Times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88900"/>
            <a:ext cx="66802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63500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16000"/>
            <a:ext cx="8572500" cy="515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text styles</a:t>
            </a:r>
          </a:p>
          <a:p>
            <a:pPr lvl="1"/>
            <a:r>
              <a:rPr lang="en-US">
                <a:sym typeface="Chalkboard" charset="0"/>
              </a:rPr>
              <a:t>Second level</a:t>
            </a:r>
          </a:p>
          <a:p>
            <a:pPr lvl="2"/>
            <a:r>
              <a:rPr lang="en-US">
                <a:sym typeface="Chalkboard" charset="0"/>
              </a:rPr>
              <a:t>Third level</a:t>
            </a:r>
          </a:p>
          <a:p>
            <a:pPr lvl="3"/>
            <a:r>
              <a:rPr lang="en-US">
                <a:sym typeface="Hoefler Text" charset="0"/>
              </a:rPr>
              <a:t>Fourth level</a:t>
            </a:r>
          </a:p>
          <a:p>
            <a:pPr lvl="4"/>
            <a:r>
              <a:rPr lang="en-US">
                <a:sym typeface="Hoefler Text" charset="0"/>
              </a:rPr>
              <a:t>Fifth level</a:t>
            </a:r>
          </a:p>
        </p:txBody>
      </p:sp>
      <p:sp>
        <p:nvSpPr>
          <p:cNvPr id="8806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280150"/>
            <a:ext cx="4699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200" b="0">
                <a:ea typeface="Chalkboard" charset="0"/>
                <a:cs typeface="Chalkboard" charset="0"/>
                <a:sym typeface="Chalkboard" charset="0"/>
              </a:defRPr>
            </a:lvl1pPr>
          </a:lstStyle>
          <a:p>
            <a:pPr>
              <a:defRPr/>
            </a:pPr>
            <a:fld id="{EF45C01A-E7CB-F941-8185-19D666A6B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+mj-lt"/>
          <a:ea typeface="+mj-ea"/>
          <a:cs typeface="+mj-cs"/>
          <a:sym typeface="Chalkboar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9pPr>
    </p:titleStyle>
    <p:bodyStyle>
      <a:lvl1pPr marL="381000" indent="-381000" algn="l" rtl="0" eaLnBrk="0" fontAlgn="base" hangingPunct="0">
        <a:spcBef>
          <a:spcPts val="1000"/>
        </a:spcBef>
        <a:spcAft>
          <a:spcPct val="0"/>
        </a:spcAft>
        <a:buSzPct val="116000"/>
        <a:buChar char="•"/>
        <a:defRPr sz="3200">
          <a:solidFill>
            <a:srgbClr val="2300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1pPr>
      <a:lvl2pPr marL="769938" indent="-401638" algn="l" rtl="0" eaLnBrk="0" fontAlgn="base" hangingPunct="0">
        <a:spcBef>
          <a:spcPts val="900"/>
        </a:spcBef>
        <a:spcAft>
          <a:spcPct val="0"/>
        </a:spcAft>
        <a:buSzPct val="77000"/>
        <a:buChar char="•"/>
        <a:defRPr sz="2400">
          <a:solidFill>
            <a:srgbClr val="0084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2pPr>
      <a:lvl3pPr marL="1176338" indent="-249238" algn="l" rtl="0" eaLnBrk="0" fontAlgn="base" hangingPunct="0">
        <a:spcBef>
          <a:spcPts val="900"/>
        </a:spcBef>
        <a:spcAft>
          <a:spcPct val="0"/>
        </a:spcAft>
        <a:buClr>
          <a:srgbClr val="444229"/>
        </a:buClr>
        <a:buSzPct val="125000"/>
        <a:buFont typeface="Hoefler Text" charset="0"/>
        <a:buChar char="•"/>
        <a:defRPr sz="2400">
          <a:solidFill>
            <a:srgbClr val="94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3pPr>
      <a:lvl4pPr marL="15446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4pPr>
      <a:lvl5pPr marL="19129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5pPr>
      <a:lvl6pPr marL="2370138" indent="-249238" algn="l" rtl="0" fontAlgn="base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6pPr>
      <a:lvl7pPr marL="2827338" indent="-249238" algn="l" rtl="0" fontAlgn="base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7pPr>
      <a:lvl8pPr marL="3284538" indent="-249238" algn="l" rtl="0" fontAlgn="base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8pPr>
      <a:lvl9pPr marL="3741738" indent="-249238" algn="l" rtl="0" fontAlgn="base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86800" cy="5105400"/>
          </a:xfrm>
          <a:prstGeom prst="roundRect">
            <a:avLst>
              <a:gd name="adj" fmla="val 3454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  <a:latin typeface="Times" charset="0"/>
              </a:defRPr>
            </a:lvl1pPr>
          </a:lstStyle>
          <a:p>
            <a:pPr>
              <a:defRPr/>
            </a:pPr>
            <a:fld id="{8CC55A3D-2DA8-204C-A7F3-FF6BFD3F1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ebdings" charset="2"/>
        <a:buChar char="&quot;"/>
        <a:defRPr sz="3200" b="1">
          <a:solidFill>
            <a:srgbClr val="FFFF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charset="2"/>
        <a:buChar char="z"/>
        <a:defRPr sz="3200" b="1">
          <a:solidFill>
            <a:srgbClr val="FFCC66"/>
          </a:solidFill>
          <a:latin typeface="Arial Narrow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 i="1">
          <a:solidFill>
            <a:srgbClr val="FFCC66"/>
          </a:solidFill>
          <a:latin typeface="Arial Narrow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.h.mason@open.ac.uk" TargetMode="Externa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cBook%20Pro:Applications:Maths:Cabri%20II%20Plus:Cabri%20II%20Plus.app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514600"/>
            <a:ext cx="8686800" cy="2286000"/>
          </a:xfrm>
        </p:spPr>
        <p:txBody>
          <a:bodyPr anchor="t"/>
          <a:lstStyle/>
          <a:p>
            <a:pPr algn="ctr">
              <a:defRPr/>
            </a:pPr>
            <a:r>
              <a:rPr lang="en-GB" dirty="0" smtClean="0">
                <a:ea typeface="+mj-ea"/>
                <a:cs typeface="+mj-cs"/>
              </a:rPr>
              <a:t>Asking Questions</a:t>
            </a:r>
            <a:br>
              <a:rPr lang="en-GB" dirty="0" smtClean="0">
                <a:ea typeface="+mj-ea"/>
                <a:cs typeface="+mj-cs"/>
              </a:rPr>
            </a:br>
            <a:r>
              <a:rPr lang="en-GB" dirty="0" smtClean="0">
                <a:ea typeface="+mj-ea"/>
                <a:cs typeface="+mj-cs"/>
              </a:rPr>
              <a:t>At A-Level</a:t>
            </a:r>
            <a:br>
              <a:rPr lang="en-GB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333750" y="4572000"/>
            <a:ext cx="23622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John Mason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BCME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March 2010</a:t>
            </a:r>
          </a:p>
        </p:txBody>
      </p:sp>
      <p:grpSp>
        <p:nvGrpSpPr>
          <p:cNvPr id="38916" name="Group 13"/>
          <p:cNvGrpSpPr>
            <a:grpSpLocks/>
          </p:cNvGrpSpPr>
          <p:nvPr/>
        </p:nvGrpSpPr>
        <p:grpSpPr bwMode="auto">
          <a:xfrm>
            <a:off x="185738" y="152400"/>
            <a:ext cx="8729662" cy="1708150"/>
            <a:chOff x="117" y="96"/>
            <a:chExt cx="5499" cy="1076"/>
          </a:xfrm>
        </p:grpSpPr>
        <p:grpSp>
          <p:nvGrpSpPr>
            <p:cNvPr id="38917" name="Group 11"/>
            <p:cNvGrpSpPr>
              <a:grpSpLocks/>
            </p:cNvGrpSpPr>
            <p:nvPr/>
          </p:nvGrpSpPr>
          <p:grpSpPr bwMode="auto">
            <a:xfrm>
              <a:off x="117" y="96"/>
              <a:ext cx="1443" cy="980"/>
              <a:chOff x="45" y="96"/>
              <a:chExt cx="1443" cy="980"/>
            </a:xfrm>
          </p:grpSpPr>
          <p:pic>
            <p:nvPicPr>
              <p:cNvPr id="38921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8922" name="Text Box 8"/>
              <p:cNvSpPr txBox="1">
                <a:spLocks noChangeArrowheads="1"/>
              </p:cNvSpPr>
              <p:nvPr/>
            </p:nvSpPr>
            <p:spPr bwMode="auto">
              <a:xfrm>
                <a:off x="45" y="672"/>
                <a:ext cx="144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800"/>
                  <a:t>The Open University</a:t>
                </a:r>
              </a:p>
              <a:p>
                <a:pPr algn="ctr"/>
                <a:r>
                  <a:rPr lang="en-GB" sz="1800"/>
                  <a:t>Maths Dept</a:t>
                </a:r>
              </a:p>
            </p:txBody>
          </p:sp>
        </p:grpSp>
        <p:grpSp>
          <p:nvGrpSpPr>
            <p:cNvPr id="38918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38919" name="Picture 9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8920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800"/>
                  <a:t>University of Oxford</a:t>
                </a:r>
              </a:p>
              <a:p>
                <a:pPr algn="ctr"/>
                <a:r>
                  <a:rPr lang="en-GB" sz="1800"/>
                  <a:t>Dept of Education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Remainders of the Day (3)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/>
              <a:t> Write down a number which when you subtract 1 is divisible by 2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 and when you subtract 1 from the quotient, the result is divisible by 3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and when you subtract 1 from that quotient the result is divisible by 4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Why must any such number be divisible by 3? 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724400" y="5867400"/>
            <a:ext cx="3505200" cy="762000"/>
          </a:xfrm>
          <a:prstGeom prst="wedgeRoundRectCallout">
            <a:avLst>
              <a:gd name="adj1" fmla="val -36711"/>
              <a:gd name="adj2" fmla="val -147227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Dimensions of Possible variation</a:t>
            </a:r>
            <a:br>
              <a:rPr lang="en-US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Range of Permissible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Or Less: Functions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819400" y="3368675"/>
            <a:ext cx="5410200" cy="2595563"/>
            <a:chOff x="1776" y="2132"/>
            <a:chExt cx="3408" cy="1635"/>
          </a:xfrm>
        </p:grpSpPr>
        <p:sp>
          <p:nvSpPr>
            <p:cNvPr id="53285" name="Text Box 29"/>
            <p:cNvSpPr txBox="1">
              <a:spLocks noChangeArrowheads="1"/>
            </p:cNvSpPr>
            <p:nvPr/>
          </p:nvSpPr>
          <p:spPr bwMode="auto">
            <a:xfrm>
              <a:off x="1824" y="2771"/>
              <a:ext cx="12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same extrema</a:t>
              </a:r>
              <a:br>
                <a:rPr lang="en-US" sz="1800"/>
              </a:br>
              <a:r>
                <a:rPr lang="en-US" sz="1800"/>
                <a:t>more zeros</a:t>
              </a:r>
            </a:p>
          </p:txBody>
        </p:sp>
        <p:sp>
          <p:nvSpPr>
            <p:cNvPr id="53286" name="Text Box 30"/>
            <p:cNvSpPr txBox="1">
              <a:spLocks noChangeArrowheads="1"/>
            </p:cNvSpPr>
            <p:nvPr/>
          </p:nvSpPr>
          <p:spPr bwMode="auto">
            <a:xfrm>
              <a:off x="2880" y="2132"/>
              <a:ext cx="129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more extrema</a:t>
              </a:r>
              <a:br>
                <a:rPr lang="en-US" sz="1800"/>
              </a:br>
              <a:r>
                <a:rPr lang="en-US" sz="1800"/>
                <a:t>same zeros</a:t>
              </a:r>
            </a:p>
          </p:txBody>
        </p:sp>
        <p:sp>
          <p:nvSpPr>
            <p:cNvPr id="53287" name="Text Box 31"/>
            <p:cNvSpPr txBox="1">
              <a:spLocks noChangeArrowheads="1"/>
            </p:cNvSpPr>
            <p:nvPr/>
          </p:nvSpPr>
          <p:spPr bwMode="auto">
            <a:xfrm>
              <a:off x="1872" y="2147"/>
              <a:ext cx="12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more extrema</a:t>
              </a:r>
              <a:br>
                <a:rPr lang="en-US" sz="1800"/>
              </a:br>
              <a:r>
                <a:rPr lang="en-US" sz="1800"/>
                <a:t>more zeros</a:t>
              </a:r>
            </a:p>
          </p:txBody>
        </p:sp>
        <p:sp>
          <p:nvSpPr>
            <p:cNvPr id="53288" name="Text Box 32"/>
            <p:cNvSpPr txBox="1">
              <a:spLocks noChangeArrowheads="1"/>
            </p:cNvSpPr>
            <p:nvPr/>
          </p:nvSpPr>
          <p:spPr bwMode="auto">
            <a:xfrm>
              <a:off x="1776" y="3352"/>
              <a:ext cx="129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fewer extrema</a:t>
              </a:r>
              <a:br>
                <a:rPr lang="en-US" sz="1800"/>
              </a:br>
              <a:r>
                <a:rPr lang="en-US" sz="1800"/>
                <a:t>more zeros</a:t>
              </a:r>
            </a:p>
          </p:txBody>
        </p:sp>
        <p:sp>
          <p:nvSpPr>
            <p:cNvPr id="53289" name="Text Box 33"/>
            <p:cNvSpPr txBox="1">
              <a:spLocks noChangeArrowheads="1"/>
            </p:cNvSpPr>
            <p:nvPr/>
          </p:nvSpPr>
          <p:spPr bwMode="auto">
            <a:xfrm>
              <a:off x="3888" y="3360"/>
              <a:ext cx="129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fewer extrema</a:t>
              </a:r>
              <a:br>
                <a:rPr lang="en-US" sz="1800"/>
              </a:br>
              <a:r>
                <a:rPr lang="en-US" sz="1800"/>
                <a:t>fewer zeros</a:t>
              </a:r>
            </a:p>
          </p:txBody>
        </p:sp>
        <p:sp>
          <p:nvSpPr>
            <p:cNvPr id="53290" name="Text Box 34"/>
            <p:cNvSpPr txBox="1">
              <a:spLocks noChangeArrowheads="1"/>
            </p:cNvSpPr>
            <p:nvPr/>
          </p:nvSpPr>
          <p:spPr bwMode="auto">
            <a:xfrm>
              <a:off x="3936" y="2147"/>
              <a:ext cx="12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more extrema</a:t>
              </a:r>
              <a:br>
                <a:rPr lang="en-US" sz="1800"/>
              </a:br>
              <a:r>
                <a:rPr lang="en-US" sz="1800"/>
                <a:t>fewer zeros</a:t>
              </a:r>
            </a:p>
          </p:txBody>
        </p:sp>
        <p:sp>
          <p:nvSpPr>
            <p:cNvPr id="53291" name="Text Box 35"/>
            <p:cNvSpPr txBox="1">
              <a:spLocks noChangeArrowheads="1"/>
            </p:cNvSpPr>
            <p:nvPr/>
          </p:nvSpPr>
          <p:spPr bwMode="auto">
            <a:xfrm>
              <a:off x="3888" y="2771"/>
              <a:ext cx="129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same extrema</a:t>
              </a:r>
              <a:br>
                <a:rPr lang="en-US" sz="1800"/>
              </a:br>
              <a:r>
                <a:rPr lang="en-US" sz="1800"/>
                <a:t>fewer zeros</a:t>
              </a:r>
            </a:p>
          </p:txBody>
        </p:sp>
        <p:sp>
          <p:nvSpPr>
            <p:cNvPr id="53292" name="Text Box 36"/>
            <p:cNvSpPr txBox="1">
              <a:spLocks noChangeArrowheads="1"/>
            </p:cNvSpPr>
            <p:nvPr/>
          </p:nvSpPr>
          <p:spPr bwMode="auto">
            <a:xfrm>
              <a:off x="2832" y="3352"/>
              <a:ext cx="129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fewer extrema</a:t>
              </a:r>
              <a:br>
                <a:rPr lang="en-US" sz="1800"/>
              </a:br>
              <a:r>
                <a:rPr lang="en-US" sz="1800"/>
                <a:t>same zeros</a:t>
              </a:r>
            </a:p>
          </p:txBody>
        </p:sp>
      </p:grpSp>
      <p:sp>
        <p:nvSpPr>
          <p:cNvPr id="53252" name="Text Box 43"/>
          <p:cNvSpPr txBox="1">
            <a:spLocks noChangeArrowheads="1"/>
          </p:cNvSpPr>
          <p:nvPr/>
        </p:nvSpPr>
        <p:spPr bwMode="auto">
          <a:xfrm>
            <a:off x="304800" y="914400"/>
            <a:ext cx="822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Sketch a smooth function that has 3 distinct zeros and 4 local extrema</a:t>
            </a:r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1828800" y="63246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FFFF"/>
                </a:solidFill>
              </a:rPr>
              <a:t>What relationships must hold?</a:t>
            </a:r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685800" y="2111375"/>
            <a:ext cx="7315200" cy="4060825"/>
            <a:chOff x="685800" y="2111375"/>
            <a:chExt cx="7315200" cy="4060825"/>
          </a:xfrm>
        </p:grpSpPr>
        <p:grpSp>
          <p:nvGrpSpPr>
            <p:cNvPr id="53259" name="Group 45"/>
            <p:cNvGrpSpPr>
              <a:grpSpLocks/>
            </p:cNvGrpSpPr>
            <p:nvPr/>
          </p:nvGrpSpPr>
          <p:grpSpPr bwMode="auto">
            <a:xfrm>
              <a:off x="685800" y="2111375"/>
              <a:ext cx="7315200" cy="4060825"/>
              <a:chOff x="424" y="1618"/>
              <a:chExt cx="4608" cy="2558"/>
            </a:xfrm>
          </p:grpSpPr>
          <p:grpSp>
            <p:nvGrpSpPr>
              <p:cNvPr id="53263" name="Group 5"/>
              <p:cNvGrpSpPr>
                <a:grpSpLocks/>
              </p:cNvGrpSpPr>
              <p:nvPr/>
            </p:nvGrpSpPr>
            <p:grpSpPr bwMode="auto">
              <a:xfrm>
                <a:off x="1048" y="1813"/>
                <a:ext cx="3888" cy="2165"/>
                <a:chOff x="576" y="1525"/>
                <a:chExt cx="3888" cy="2165"/>
              </a:xfrm>
            </p:grpSpPr>
            <p:sp>
              <p:nvSpPr>
                <p:cNvPr id="5327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584" y="1525"/>
                  <a:ext cx="81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66FFFF"/>
                      </a:solidFill>
                    </a:rPr>
                    <a:t>more</a:t>
                  </a:r>
                </a:p>
              </p:txBody>
            </p:sp>
            <p:sp>
              <p:nvSpPr>
                <p:cNvPr id="53280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40" y="1525"/>
                  <a:ext cx="81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66FFFF"/>
                      </a:solidFill>
                    </a:rPr>
                    <a:t>same</a:t>
                  </a:r>
                </a:p>
              </p:txBody>
            </p:sp>
            <p:sp>
              <p:nvSpPr>
                <p:cNvPr id="5328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648" y="1525"/>
                  <a:ext cx="81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66FFFF"/>
                      </a:solidFill>
                    </a:rPr>
                    <a:t>fewer</a:t>
                  </a:r>
                </a:p>
              </p:txBody>
            </p:sp>
            <p:sp>
              <p:nvSpPr>
                <p:cNvPr id="5328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6" y="2112"/>
                  <a:ext cx="81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66FFFF"/>
                      </a:solidFill>
                    </a:rPr>
                    <a:t>more</a:t>
                  </a:r>
                </a:p>
              </p:txBody>
            </p:sp>
            <p:sp>
              <p:nvSpPr>
                <p:cNvPr id="5328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76" y="2784"/>
                  <a:ext cx="81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66FFFF"/>
                      </a:solidFill>
                    </a:rPr>
                    <a:t>same</a:t>
                  </a:r>
                </a:p>
              </p:txBody>
            </p:sp>
            <p:sp>
              <p:nvSpPr>
                <p:cNvPr id="5328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624" y="3360"/>
                  <a:ext cx="81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66FFFF"/>
                      </a:solidFill>
                    </a:rPr>
                    <a:t>fewer</a:t>
                  </a:r>
                </a:p>
              </p:txBody>
            </p:sp>
          </p:grpSp>
          <p:sp>
            <p:nvSpPr>
              <p:cNvPr id="53264" name="Text Box 12"/>
              <p:cNvSpPr txBox="1">
                <a:spLocks noChangeArrowheads="1"/>
              </p:cNvSpPr>
              <p:nvPr/>
            </p:nvSpPr>
            <p:spPr bwMode="auto">
              <a:xfrm>
                <a:off x="1240" y="1618"/>
                <a:ext cx="576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No. of zeros</a:t>
                </a:r>
              </a:p>
            </p:txBody>
          </p:sp>
          <p:sp>
            <p:nvSpPr>
              <p:cNvPr id="53265" name="Text Box 13"/>
              <p:cNvSpPr txBox="1">
                <a:spLocks noChangeArrowheads="1"/>
              </p:cNvSpPr>
              <p:nvPr/>
            </p:nvSpPr>
            <p:spPr bwMode="auto">
              <a:xfrm>
                <a:off x="424" y="1824"/>
                <a:ext cx="1296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No. of </a:t>
                </a:r>
                <a:br>
                  <a:rPr lang="en-US" sz="2000"/>
                </a:br>
                <a:r>
                  <a:rPr lang="en-US" sz="2000"/>
                  <a:t>local extrema</a:t>
                </a:r>
              </a:p>
            </p:txBody>
          </p:sp>
          <p:grpSp>
            <p:nvGrpSpPr>
              <p:cNvPr id="53266" name="Group 14"/>
              <p:cNvGrpSpPr>
                <a:grpSpLocks/>
              </p:cNvGrpSpPr>
              <p:nvPr/>
            </p:nvGrpSpPr>
            <p:grpSpPr bwMode="auto">
              <a:xfrm>
                <a:off x="760" y="1728"/>
                <a:ext cx="4272" cy="2448"/>
                <a:chOff x="288" y="1440"/>
                <a:chExt cx="4272" cy="2448"/>
              </a:xfrm>
            </p:grpSpPr>
            <p:grpSp>
              <p:nvGrpSpPr>
                <p:cNvPr id="53267" name="Group 15"/>
                <p:cNvGrpSpPr>
                  <a:grpSpLocks/>
                </p:cNvGrpSpPr>
                <p:nvPr/>
              </p:nvGrpSpPr>
              <p:grpSpPr bwMode="auto">
                <a:xfrm>
                  <a:off x="288" y="1440"/>
                  <a:ext cx="4272" cy="2448"/>
                  <a:chOff x="288" y="1440"/>
                  <a:chExt cx="4272" cy="2448"/>
                </a:xfrm>
              </p:grpSpPr>
              <p:sp>
                <p:nvSpPr>
                  <p:cNvPr id="5327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016"/>
                    <a:ext cx="39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640"/>
                    <a:ext cx="39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3264"/>
                    <a:ext cx="39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3888"/>
                    <a:ext cx="39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1536"/>
                    <a:ext cx="0" cy="23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23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1536"/>
                    <a:ext cx="0" cy="23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1536"/>
                    <a:ext cx="0" cy="23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278" name="Line 2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8" y="1440"/>
                    <a:ext cx="1104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3268" name="Line 25"/>
                <p:cNvSpPr>
                  <a:spLocks noChangeShapeType="1"/>
                </p:cNvSpPr>
                <p:nvPr/>
              </p:nvSpPr>
              <p:spPr bwMode="auto">
                <a:xfrm>
                  <a:off x="624" y="2064"/>
                  <a:ext cx="39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269" name="Line 26"/>
                <p:cNvSpPr>
                  <a:spLocks noChangeShapeType="1"/>
                </p:cNvSpPr>
                <p:nvPr/>
              </p:nvSpPr>
              <p:spPr bwMode="auto">
                <a:xfrm>
                  <a:off x="1440" y="1536"/>
                  <a:ext cx="0" cy="23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3260" name="Group 41"/>
            <p:cNvGrpSpPr>
              <a:grpSpLocks/>
            </p:cNvGrpSpPr>
            <p:nvPr/>
          </p:nvGrpSpPr>
          <p:grpSpPr bwMode="auto">
            <a:xfrm>
              <a:off x="4941389" y="4343400"/>
              <a:ext cx="1230811" cy="838200"/>
              <a:chOff x="4552532" y="535181"/>
              <a:chExt cx="3600868" cy="2452245"/>
            </a:xfrm>
          </p:grpSpPr>
          <p:cxnSp>
            <p:nvCxnSpPr>
              <p:cNvPr id="53261" name="Straight Connector 42"/>
              <p:cNvCxnSpPr>
                <a:cxnSpLocks noChangeShapeType="1"/>
              </p:cNvCxnSpPr>
              <p:nvPr/>
            </p:nvCxnSpPr>
            <p:spPr bwMode="auto">
              <a:xfrm>
                <a:off x="4724400" y="1752600"/>
                <a:ext cx="34290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3262" name="Freeform 43"/>
              <p:cNvSpPr>
                <a:spLocks noChangeArrowheads="1"/>
              </p:cNvSpPr>
              <p:nvPr/>
            </p:nvSpPr>
            <p:spPr bwMode="auto">
              <a:xfrm>
                <a:off x="4552532" y="535181"/>
                <a:ext cx="3100913" cy="2452245"/>
              </a:xfrm>
              <a:custGeom>
                <a:avLst/>
                <a:gdLst>
                  <a:gd name="T0" fmla="*/ 0 w 3100913"/>
                  <a:gd name="T1" fmla="*/ 219663 h 2452245"/>
                  <a:gd name="T2" fmla="*/ 814664 w 3100913"/>
                  <a:gd name="T3" fmla="*/ 914599 h 2452245"/>
                  <a:gd name="T4" fmla="*/ 1365760 w 3100913"/>
                  <a:gd name="T5" fmla="*/ 435333 h 2452245"/>
                  <a:gd name="T6" fmla="*/ 1868934 w 3100913"/>
                  <a:gd name="T7" fmla="*/ 1717370 h 2452245"/>
                  <a:gd name="T8" fmla="*/ 2467951 w 3100913"/>
                  <a:gd name="T9" fmla="*/ 63902 h 2452245"/>
                  <a:gd name="T10" fmla="*/ 3007067 w 3100913"/>
                  <a:gd name="T11" fmla="*/ 2100783 h 2452245"/>
                  <a:gd name="T12" fmla="*/ 3031028 w 3100913"/>
                  <a:gd name="T13" fmla="*/ 2172673 h 24522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00913"/>
                  <a:gd name="T22" fmla="*/ 0 h 2452245"/>
                  <a:gd name="T23" fmla="*/ 3100913 w 3100913"/>
                  <a:gd name="T24" fmla="*/ 2452245 h 24522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00913" h="2452245">
                    <a:moveTo>
                      <a:pt x="0" y="219663"/>
                    </a:moveTo>
                    <a:cubicBezTo>
                      <a:pt x="293518" y="549158"/>
                      <a:pt x="587037" y="878654"/>
                      <a:pt x="814664" y="914599"/>
                    </a:cubicBezTo>
                    <a:cubicBezTo>
                      <a:pt x="1042291" y="950544"/>
                      <a:pt x="1190048" y="301538"/>
                      <a:pt x="1365760" y="435333"/>
                    </a:cubicBezTo>
                    <a:cubicBezTo>
                      <a:pt x="1541472" y="569128"/>
                      <a:pt x="1685236" y="1779275"/>
                      <a:pt x="1868934" y="1717370"/>
                    </a:cubicBezTo>
                    <a:cubicBezTo>
                      <a:pt x="2052632" y="1655465"/>
                      <a:pt x="2278262" y="0"/>
                      <a:pt x="2467951" y="63902"/>
                    </a:cubicBezTo>
                    <a:cubicBezTo>
                      <a:pt x="2657640" y="127804"/>
                      <a:pt x="2913221" y="1749321"/>
                      <a:pt x="3007067" y="2100783"/>
                    </a:cubicBezTo>
                    <a:cubicBezTo>
                      <a:pt x="3100913" y="2452245"/>
                      <a:pt x="3031028" y="2172673"/>
                      <a:pt x="3031028" y="217267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1676400" y="53340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FFFF"/>
                </a:solidFill>
              </a:rPr>
              <a:t>What variations are possible??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3124200" y="2895600"/>
            <a:ext cx="2909888" cy="1981200"/>
            <a:chOff x="4552532" y="535181"/>
            <a:chExt cx="3600868" cy="2452245"/>
          </a:xfrm>
        </p:grpSpPr>
        <p:cxnSp>
          <p:nvCxnSpPr>
            <p:cNvPr id="53257" name="Straight Connector 46"/>
            <p:cNvCxnSpPr>
              <a:cxnSpLocks noChangeShapeType="1"/>
            </p:cNvCxnSpPr>
            <p:nvPr/>
          </p:nvCxnSpPr>
          <p:spPr bwMode="auto">
            <a:xfrm>
              <a:off x="4724400" y="1752600"/>
              <a:ext cx="3429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3258" name="Freeform 47"/>
            <p:cNvSpPr>
              <a:spLocks noChangeArrowheads="1"/>
            </p:cNvSpPr>
            <p:nvPr/>
          </p:nvSpPr>
          <p:spPr bwMode="auto">
            <a:xfrm>
              <a:off x="4552532" y="535181"/>
              <a:ext cx="3100913" cy="2452245"/>
            </a:xfrm>
            <a:custGeom>
              <a:avLst/>
              <a:gdLst>
                <a:gd name="T0" fmla="*/ 0 w 3100913"/>
                <a:gd name="T1" fmla="*/ 219663 h 2452245"/>
                <a:gd name="T2" fmla="*/ 814664 w 3100913"/>
                <a:gd name="T3" fmla="*/ 914599 h 2452245"/>
                <a:gd name="T4" fmla="*/ 1365760 w 3100913"/>
                <a:gd name="T5" fmla="*/ 435333 h 2452245"/>
                <a:gd name="T6" fmla="*/ 1868934 w 3100913"/>
                <a:gd name="T7" fmla="*/ 1717370 h 2452245"/>
                <a:gd name="T8" fmla="*/ 2467951 w 3100913"/>
                <a:gd name="T9" fmla="*/ 63902 h 2452245"/>
                <a:gd name="T10" fmla="*/ 3007067 w 3100913"/>
                <a:gd name="T11" fmla="*/ 2100783 h 2452245"/>
                <a:gd name="T12" fmla="*/ 3031028 w 3100913"/>
                <a:gd name="T13" fmla="*/ 2172673 h 24522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00913"/>
                <a:gd name="T22" fmla="*/ 0 h 2452245"/>
                <a:gd name="T23" fmla="*/ 3100913 w 3100913"/>
                <a:gd name="T24" fmla="*/ 2452245 h 24522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00913" h="2452245">
                  <a:moveTo>
                    <a:pt x="0" y="219663"/>
                  </a:moveTo>
                  <a:cubicBezTo>
                    <a:pt x="293518" y="549158"/>
                    <a:pt x="587037" y="878654"/>
                    <a:pt x="814664" y="914599"/>
                  </a:cubicBezTo>
                  <a:cubicBezTo>
                    <a:pt x="1042291" y="950544"/>
                    <a:pt x="1190048" y="301538"/>
                    <a:pt x="1365760" y="435333"/>
                  </a:cubicBezTo>
                  <a:cubicBezTo>
                    <a:pt x="1541472" y="569128"/>
                    <a:pt x="1685236" y="1779275"/>
                    <a:pt x="1868934" y="1717370"/>
                  </a:cubicBezTo>
                  <a:cubicBezTo>
                    <a:pt x="2052632" y="1655465"/>
                    <a:pt x="2278262" y="0"/>
                    <a:pt x="2467951" y="63902"/>
                  </a:cubicBezTo>
                  <a:cubicBezTo>
                    <a:pt x="2657640" y="127804"/>
                    <a:pt x="2913221" y="1749321"/>
                    <a:pt x="3007067" y="2100783"/>
                  </a:cubicBezTo>
                  <a:cubicBezTo>
                    <a:pt x="3100913" y="2452245"/>
                    <a:pt x="3031028" y="2172673"/>
                    <a:pt x="3031028" y="217267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50" grpId="0" build="p" autoUpdateAnimBg="0"/>
      <p:bldP spid="45" grpId="0" build="p" autoUpdateAnimBg="0"/>
      <p:bldP spid="45" grpI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55299" name="Text Box 43"/>
          <p:cNvSpPr txBox="1">
            <a:spLocks noChangeArrowheads="1"/>
          </p:cNvSpPr>
          <p:nvPr/>
        </p:nvSpPr>
        <p:spPr bwMode="auto">
          <a:xfrm>
            <a:off x="2971800" y="838200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Smooth functions</a:t>
            </a:r>
          </a:p>
        </p:txBody>
      </p:sp>
      <p:cxnSp>
        <p:nvCxnSpPr>
          <p:cNvPr id="55300" name="Straight Connector 85"/>
          <p:cNvCxnSpPr>
            <a:cxnSpLocks noChangeShapeType="1"/>
          </p:cNvCxnSpPr>
          <p:nvPr/>
        </p:nvCxnSpPr>
        <p:spPr bwMode="auto">
          <a:xfrm rot="5400000">
            <a:off x="-152399" y="3962400"/>
            <a:ext cx="39624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1" name="Straight Connector 86"/>
          <p:cNvCxnSpPr>
            <a:cxnSpLocks noChangeShapeType="1"/>
          </p:cNvCxnSpPr>
          <p:nvPr/>
        </p:nvCxnSpPr>
        <p:spPr bwMode="auto">
          <a:xfrm rot="5400000">
            <a:off x="-75406" y="3961606"/>
            <a:ext cx="396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2" name="Straight Connector 87"/>
          <p:cNvCxnSpPr>
            <a:cxnSpLocks noChangeShapeType="1"/>
          </p:cNvCxnSpPr>
          <p:nvPr/>
        </p:nvCxnSpPr>
        <p:spPr bwMode="auto">
          <a:xfrm rot="5400000">
            <a:off x="915194" y="3961606"/>
            <a:ext cx="396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3" name="Straight Connector 88"/>
          <p:cNvCxnSpPr>
            <a:cxnSpLocks noChangeShapeType="1"/>
          </p:cNvCxnSpPr>
          <p:nvPr/>
        </p:nvCxnSpPr>
        <p:spPr bwMode="auto">
          <a:xfrm rot="5400000">
            <a:off x="1905794" y="3961606"/>
            <a:ext cx="396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4" name="Straight Connector 89"/>
          <p:cNvCxnSpPr>
            <a:cxnSpLocks noChangeShapeType="1"/>
          </p:cNvCxnSpPr>
          <p:nvPr/>
        </p:nvCxnSpPr>
        <p:spPr bwMode="auto">
          <a:xfrm rot="5400000">
            <a:off x="2896394" y="3961606"/>
            <a:ext cx="396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5" name="Straight Connector 90"/>
          <p:cNvCxnSpPr>
            <a:cxnSpLocks noChangeShapeType="1"/>
          </p:cNvCxnSpPr>
          <p:nvPr/>
        </p:nvCxnSpPr>
        <p:spPr bwMode="auto">
          <a:xfrm rot="5400000">
            <a:off x="3886994" y="3961606"/>
            <a:ext cx="396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6" name="Straight Connector 91"/>
          <p:cNvCxnSpPr>
            <a:cxnSpLocks noChangeShapeType="1"/>
          </p:cNvCxnSpPr>
          <p:nvPr/>
        </p:nvCxnSpPr>
        <p:spPr bwMode="auto">
          <a:xfrm rot="5400000">
            <a:off x="4877594" y="3961606"/>
            <a:ext cx="396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7" name="Straight Connector 92"/>
          <p:cNvCxnSpPr>
            <a:cxnSpLocks noChangeShapeType="1"/>
          </p:cNvCxnSpPr>
          <p:nvPr/>
        </p:nvCxnSpPr>
        <p:spPr bwMode="auto">
          <a:xfrm rot="5400000">
            <a:off x="5868194" y="3961606"/>
            <a:ext cx="396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8" name="Straight Connector 94"/>
          <p:cNvCxnSpPr>
            <a:cxnSpLocks noChangeShapeType="1"/>
          </p:cNvCxnSpPr>
          <p:nvPr/>
        </p:nvCxnSpPr>
        <p:spPr bwMode="auto">
          <a:xfrm>
            <a:off x="1143000" y="2590800"/>
            <a:ext cx="7010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9" name="Straight Connector 95"/>
          <p:cNvCxnSpPr>
            <a:cxnSpLocks noChangeShapeType="1"/>
          </p:cNvCxnSpPr>
          <p:nvPr/>
        </p:nvCxnSpPr>
        <p:spPr bwMode="auto">
          <a:xfrm>
            <a:off x="1143000" y="2667000"/>
            <a:ext cx="7010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0" name="Straight Connector 96"/>
          <p:cNvCxnSpPr>
            <a:cxnSpLocks noChangeShapeType="1"/>
          </p:cNvCxnSpPr>
          <p:nvPr/>
        </p:nvCxnSpPr>
        <p:spPr bwMode="auto">
          <a:xfrm>
            <a:off x="1143000" y="3429000"/>
            <a:ext cx="7010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1" name="Straight Connector 97"/>
          <p:cNvCxnSpPr>
            <a:cxnSpLocks noChangeShapeType="1"/>
          </p:cNvCxnSpPr>
          <p:nvPr/>
        </p:nvCxnSpPr>
        <p:spPr bwMode="auto">
          <a:xfrm>
            <a:off x="1143000" y="4191000"/>
            <a:ext cx="7010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2" name="Straight Connector 98"/>
          <p:cNvCxnSpPr>
            <a:cxnSpLocks noChangeShapeType="1"/>
          </p:cNvCxnSpPr>
          <p:nvPr/>
        </p:nvCxnSpPr>
        <p:spPr bwMode="auto">
          <a:xfrm>
            <a:off x="1143000" y="4953000"/>
            <a:ext cx="7010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3" name="Straight Connector 99"/>
          <p:cNvCxnSpPr>
            <a:cxnSpLocks noChangeShapeType="1"/>
          </p:cNvCxnSpPr>
          <p:nvPr/>
        </p:nvCxnSpPr>
        <p:spPr bwMode="auto">
          <a:xfrm>
            <a:off x="1143000" y="5715000"/>
            <a:ext cx="7010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4" name="TextBox 100"/>
          <p:cNvSpPr txBox="1">
            <a:spLocks noChangeArrowheads="1"/>
          </p:cNvSpPr>
          <p:nvPr/>
        </p:nvSpPr>
        <p:spPr bwMode="auto">
          <a:xfrm>
            <a:off x="2209800" y="2052638"/>
            <a:ext cx="312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55315" name="TextBox 101"/>
          <p:cNvSpPr txBox="1">
            <a:spLocks noChangeArrowheads="1"/>
          </p:cNvSpPr>
          <p:nvPr/>
        </p:nvSpPr>
        <p:spPr bwMode="auto">
          <a:xfrm>
            <a:off x="7231063" y="2052638"/>
            <a:ext cx="363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6</a:t>
            </a:r>
          </a:p>
        </p:txBody>
      </p:sp>
      <p:sp>
        <p:nvSpPr>
          <p:cNvPr id="55316" name="TextBox 102"/>
          <p:cNvSpPr txBox="1">
            <a:spLocks noChangeArrowheads="1"/>
          </p:cNvSpPr>
          <p:nvPr/>
        </p:nvSpPr>
        <p:spPr bwMode="auto">
          <a:xfrm>
            <a:off x="4191000" y="2062163"/>
            <a:ext cx="360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55317" name="TextBox 103"/>
          <p:cNvSpPr txBox="1">
            <a:spLocks noChangeArrowheads="1"/>
          </p:cNvSpPr>
          <p:nvPr/>
        </p:nvSpPr>
        <p:spPr bwMode="auto">
          <a:xfrm>
            <a:off x="5181600" y="2066925"/>
            <a:ext cx="363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55318" name="TextBox 104"/>
          <p:cNvSpPr txBox="1">
            <a:spLocks noChangeArrowheads="1"/>
          </p:cNvSpPr>
          <p:nvPr/>
        </p:nvSpPr>
        <p:spPr bwMode="auto">
          <a:xfrm>
            <a:off x="6172200" y="20701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5</a:t>
            </a:r>
          </a:p>
        </p:txBody>
      </p:sp>
      <p:sp>
        <p:nvSpPr>
          <p:cNvPr id="55319" name="TextBox 105"/>
          <p:cNvSpPr txBox="1">
            <a:spLocks noChangeArrowheads="1"/>
          </p:cNvSpPr>
          <p:nvPr/>
        </p:nvSpPr>
        <p:spPr bwMode="auto">
          <a:xfrm>
            <a:off x="3200400" y="20574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55320" name="Text Box 12"/>
          <p:cNvSpPr txBox="1">
            <a:spLocks noChangeArrowheads="1"/>
          </p:cNvSpPr>
          <p:nvPr/>
        </p:nvSpPr>
        <p:spPr bwMode="auto">
          <a:xfrm>
            <a:off x="1066800" y="1447800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No. of zeros</a:t>
            </a:r>
          </a:p>
        </p:txBody>
      </p:sp>
      <p:sp>
        <p:nvSpPr>
          <p:cNvPr id="55321" name="Text Box 13"/>
          <p:cNvSpPr txBox="1">
            <a:spLocks noChangeArrowheads="1"/>
          </p:cNvSpPr>
          <p:nvPr/>
        </p:nvSpPr>
        <p:spPr bwMode="auto">
          <a:xfrm>
            <a:off x="0" y="1927225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No. of </a:t>
            </a:r>
            <a:br>
              <a:rPr lang="en-US" sz="2000"/>
            </a:br>
            <a:r>
              <a:rPr lang="en-US" sz="2000"/>
              <a:t>local extrema</a:t>
            </a:r>
          </a:p>
        </p:txBody>
      </p:sp>
      <p:cxnSp>
        <p:nvCxnSpPr>
          <p:cNvPr id="55322" name="Straight Connector 109"/>
          <p:cNvCxnSpPr>
            <a:cxnSpLocks noChangeShapeType="1"/>
          </p:cNvCxnSpPr>
          <p:nvPr/>
        </p:nvCxnSpPr>
        <p:spPr bwMode="auto">
          <a:xfrm rot="10800000">
            <a:off x="381000" y="16002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5323" name="TextBox 110"/>
          <p:cNvSpPr txBox="1">
            <a:spLocks noChangeArrowheads="1"/>
          </p:cNvSpPr>
          <p:nvPr/>
        </p:nvSpPr>
        <p:spPr bwMode="auto">
          <a:xfrm>
            <a:off x="1363663" y="2819400"/>
            <a:ext cx="312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55324" name="TextBox 111"/>
          <p:cNvSpPr txBox="1">
            <a:spLocks noChangeArrowheads="1"/>
          </p:cNvSpPr>
          <p:nvPr/>
        </p:nvSpPr>
        <p:spPr bwMode="auto">
          <a:xfrm>
            <a:off x="1287463" y="4343400"/>
            <a:ext cx="360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55325" name="TextBox 112"/>
          <p:cNvSpPr txBox="1">
            <a:spLocks noChangeArrowheads="1"/>
          </p:cNvSpPr>
          <p:nvPr/>
        </p:nvSpPr>
        <p:spPr bwMode="auto">
          <a:xfrm>
            <a:off x="1295400" y="51054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55326" name="TextBox 113"/>
          <p:cNvSpPr txBox="1">
            <a:spLocks noChangeArrowheads="1"/>
          </p:cNvSpPr>
          <p:nvPr/>
        </p:nvSpPr>
        <p:spPr bwMode="auto">
          <a:xfrm>
            <a:off x="1287463" y="3581400"/>
            <a:ext cx="363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Question-Task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Generating Stories; Narratives; Making Personal Sense</a:t>
            </a:r>
          </a:p>
          <a:p>
            <a:pPr lvl="1">
              <a:defRPr/>
            </a:pPr>
            <a:r>
              <a:rPr lang="en-US" dirty="0" smtClean="0"/>
              <a:t>Conjecturing and modifying conjectures</a:t>
            </a:r>
          </a:p>
          <a:p>
            <a:pPr>
              <a:defRPr/>
            </a:pPr>
            <a:r>
              <a:rPr lang="en-US" dirty="0" smtClean="0"/>
              <a:t>Practicing through exploring</a:t>
            </a:r>
          </a:p>
          <a:p>
            <a:pPr lvl="1">
              <a:defRPr/>
            </a:pPr>
            <a:r>
              <a:rPr lang="en-US" dirty="0" smtClean="0"/>
              <a:t>Generating mathematical objects in order to learn to </a:t>
            </a:r>
            <a:r>
              <a:rPr lang="en-US" dirty="0" err="1" smtClean="0"/>
              <a:t>recognise</a:t>
            </a:r>
            <a:r>
              <a:rPr lang="en-US" dirty="0" smtClean="0"/>
              <a:t> them</a:t>
            </a:r>
          </a:p>
          <a:p>
            <a:pPr lvl="2">
              <a:defRPr/>
            </a:pPr>
            <a:r>
              <a:rPr lang="en-US" dirty="0" smtClean="0"/>
              <a:t>Composite functions; remainders</a:t>
            </a:r>
          </a:p>
          <a:p>
            <a:pPr>
              <a:defRPr/>
            </a:pPr>
            <a:r>
              <a:rPr lang="en-US" dirty="0" smtClean="0"/>
              <a:t>Another &amp; Another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My Website &amp; Further Reading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143000"/>
            <a:ext cx="6794500" cy="904875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Monotype Sorts" charset="2"/>
              <a:buChar char="/"/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  <a:hlinkClick r:id="rId2"/>
              </a:rPr>
              <a:t>J.h.mason@open.ac.uk</a:t>
            </a: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ＭＳ Ｐゴシック" charset="-128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Monotype Sorts" charset="2"/>
              <a:buChar char="/"/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Mcs.open.ac.uk/jhm3 go to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Presentations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981200"/>
            <a:ext cx="7924800" cy="16435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Monotype Sorts" charset="2"/>
              <a:buChar char="/"/>
              <a:defRPr/>
            </a:pP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/>
                <a:ea typeface="ＭＳ Ｐゴシック" pitchFamily="-111" charset="-128"/>
                <a:cs typeface="ＭＳ Ｐゴシック" pitchFamily="-111" charset="-128"/>
              </a:rPr>
              <a:t>New Edition of Thinking Mathematically due</a:t>
            </a:r>
            <a:r>
              <a:rPr lang="en-US" sz="2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/>
                <a:ea typeface="ＭＳ Ｐゴシック" pitchFamily="-111" charset="-128"/>
                <a:cs typeface="ＭＳ Ｐゴシック" pitchFamily="-111" charset="-128"/>
              </a:rPr>
              <a:t> end of  April this year</a:t>
            </a:r>
            <a:br>
              <a:rPr lang="en-US" sz="2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/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kern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/>
                <a:ea typeface="ＭＳ Ｐゴシック" pitchFamily="-111" charset="-128"/>
                <a:cs typeface="ＭＳ Ｐゴシック" pitchFamily="-111" charset="-128"/>
              </a:rPr>
              <a:t>77 new </a:t>
            </a:r>
            <a:r>
              <a:rPr lang="en-US" sz="2400" kern="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/>
                <a:ea typeface="ＭＳ Ｐゴシック" pitchFamily="-111" charset="-128"/>
                <a:cs typeface="ＭＳ Ｐゴシック" pitchFamily="-111" charset="-128"/>
              </a:rPr>
              <a:t>problems related to the </a:t>
            </a:r>
            <a:r>
              <a:rPr lang="en-US" sz="2400" kern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/>
                <a:ea typeface="ＭＳ Ｐゴシック" pitchFamily="-111" charset="-128"/>
                <a:cs typeface="ＭＳ Ｐゴシック" pitchFamily="-111" charset="-128"/>
              </a:rPr>
              <a:t>curriculum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Monotype Sorts" charset="2"/>
              <a:buChar char="/"/>
              <a:defRPr/>
            </a:pPr>
            <a:r>
              <a:rPr lang="en-US" sz="2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/>
                <a:ea typeface="ＭＳ Ｐゴシック" pitchFamily="-111" charset="-128"/>
                <a:cs typeface="ＭＳ Ｐゴシック" pitchFamily="-111" charset="-128"/>
              </a:rPr>
              <a:t>Special conference price of £20 regularly £25</a:t>
            </a:r>
            <a:endParaRPr lang="en-US" sz="24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alkboard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66565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630930"/>
            <a:ext cx="2057400" cy="307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Core Shifts at A-level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Functions:</a:t>
            </a:r>
          </a:p>
          <a:p>
            <a:pPr lvl="1">
              <a:defRPr/>
            </a:pPr>
            <a:r>
              <a:rPr lang="en-US" dirty="0" smtClean="0"/>
              <a:t>Notation; composite functions</a:t>
            </a:r>
          </a:p>
          <a:p>
            <a:pPr>
              <a:defRPr/>
            </a:pPr>
            <a:r>
              <a:rPr lang="en-US" dirty="0" smtClean="0"/>
              <a:t>Extending &amp; Restricting Meaning</a:t>
            </a:r>
          </a:p>
          <a:p>
            <a:pPr lvl="1">
              <a:defRPr/>
            </a:pPr>
            <a:r>
              <a:rPr lang="en-US" dirty="0" smtClean="0"/>
              <a:t>Remainders and negatives</a:t>
            </a:r>
          </a:p>
          <a:p>
            <a:pPr lvl="1">
              <a:defRPr/>
            </a:pPr>
            <a:r>
              <a:rPr lang="en-US" dirty="0" smtClean="0"/>
              <a:t>Reals ––&gt; Complex numbers, including as exponents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727950" cy="5334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Work on some tasks together which illustrate rich questioning</a:t>
            </a:r>
          </a:p>
          <a:p>
            <a:pPr>
              <a:defRPr/>
            </a:pPr>
            <a:r>
              <a:rPr lang="en-US" dirty="0" smtClean="0"/>
              <a:t>Reflect on the more general use of these as types</a:t>
            </a:r>
          </a:p>
          <a:p>
            <a:pPr>
              <a:defRPr/>
            </a:pPr>
            <a:r>
              <a:rPr lang="en-US" dirty="0" smtClean="0"/>
              <a:t>Note that this mirrors what is needed at A-Level particularly</a:t>
            </a:r>
          </a:p>
          <a:p>
            <a:pPr>
              <a:defRPr/>
            </a:pPr>
            <a:r>
              <a:rPr lang="en-US" dirty="0" smtClean="0"/>
              <a:t>I hope that you get stuck at some point, so that you can become aware of what sorts of questions get you moving again!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8400"/>
            <a:ext cx="23685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ular Callout 17"/>
          <p:cNvSpPr/>
          <p:nvPr/>
        </p:nvSpPr>
        <p:spPr bwMode="auto">
          <a:xfrm>
            <a:off x="2667000" y="5257800"/>
            <a:ext cx="4724400" cy="533400"/>
          </a:xfrm>
          <a:prstGeom prst="wedgeRoundRectCallout">
            <a:avLst>
              <a:gd name="adj1" fmla="val -56335"/>
              <a:gd name="adj2" fmla="val -200315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dirty="0">
                <a:solidFill>
                  <a:srgbClr val="660066"/>
                </a:solidFill>
              </a:rPr>
              <a:t>Generating further exploration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2819400" y="4419600"/>
            <a:ext cx="4724400" cy="533400"/>
          </a:xfrm>
          <a:prstGeom prst="wedgeRoundRectCallout">
            <a:avLst>
              <a:gd name="adj1" fmla="val -56842"/>
              <a:gd name="adj2" fmla="val -14415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dirty="0">
                <a:solidFill>
                  <a:srgbClr val="660066"/>
                </a:solidFill>
              </a:rPr>
              <a:t>Getting a sense of composite functions</a:t>
            </a: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2971800" y="3581400"/>
            <a:ext cx="4724400" cy="533400"/>
          </a:xfrm>
          <a:prstGeom prst="wedgeRoundRectCallout">
            <a:avLst>
              <a:gd name="adj1" fmla="val -60138"/>
              <a:gd name="adj2" fmla="val -47568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dirty="0">
                <a:solidFill>
                  <a:srgbClr val="660066"/>
                </a:solidFill>
              </a:rPr>
              <a:t>Using coordinates to read graphs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Combining Functions</a:t>
            </a:r>
            <a:endParaRPr lang="en-US" dirty="0"/>
          </a:p>
        </p:txBody>
      </p:sp>
      <p:sp>
        <p:nvSpPr>
          <p:cNvPr id="43015" name="Action Button: Custom 13">
            <a:hlinkClick r:id="rId3" action="ppaction://program" highlightClick="1"/>
            <a:hlinkHover r:id="rId3" action="ppaction://program"/>
          </p:cNvPr>
          <p:cNvSpPr>
            <a:spLocks noChangeArrowheads="1"/>
          </p:cNvSpPr>
          <p:nvPr/>
        </p:nvSpPr>
        <p:spPr bwMode="auto">
          <a:xfrm>
            <a:off x="457200" y="1295400"/>
            <a:ext cx="685800" cy="685800"/>
          </a:xfrm>
          <a:prstGeom prst="actionButtonBlank">
            <a:avLst/>
          </a:prstGeom>
          <a:solidFill>
            <a:schemeClr val="accent1">
              <a:alpha val="901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301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295400"/>
            <a:ext cx="685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ounded Rectangular Callout 14"/>
          <p:cNvSpPr>
            <a:spLocks noChangeArrowheads="1"/>
          </p:cNvSpPr>
          <p:nvPr/>
        </p:nvSpPr>
        <p:spPr bwMode="auto">
          <a:xfrm>
            <a:off x="3124200" y="2743200"/>
            <a:ext cx="4724400" cy="533400"/>
          </a:xfrm>
          <a:prstGeom prst="wedgeRoundRectCallout">
            <a:avLst>
              <a:gd name="adj1" fmla="val -65972"/>
              <a:gd name="adj2" fmla="val -938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660066"/>
                </a:solidFill>
              </a:rPr>
              <a:t>Making mathematical sense of phenomena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6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05800" cy="1295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functions can you make by composing </a:t>
            </a:r>
            <a:r>
              <a:rPr lang="en-US" i="1" dirty="0" err="1" smtClean="0"/>
              <a:t>f</a:t>
            </a:r>
            <a:r>
              <a:rPr lang="en-US" dirty="0" smtClean="0"/>
              <a:t> and </a:t>
            </a:r>
            <a:r>
              <a:rPr lang="en-US" i="1" dirty="0" err="1" smtClean="0"/>
              <a:t>g</a:t>
            </a:r>
            <a:r>
              <a:rPr lang="en-US" dirty="0" smtClean="0"/>
              <a:t> repeatedly?</a:t>
            </a:r>
            <a:endParaRPr lang="en-US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28600" y="1143000"/>
          <a:ext cx="2814638" cy="723900"/>
        </p:xfrm>
        <a:graphic>
          <a:graphicData uri="http://schemas.openxmlformats.org/presentationml/2006/ole">
            <p:oleObj spid="_x0000_s44034" name="Equation" r:id="rId3" imgW="889000" imgH="228600" progId="Equation.DSMT4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3549650" y="1066800"/>
          <a:ext cx="2774950" cy="723900"/>
        </p:xfrm>
        <a:graphic>
          <a:graphicData uri="http://schemas.openxmlformats.org/presentationml/2006/ole">
            <p:oleObj spid="_x0000_s44035" name="Equation" r:id="rId4" imgW="876300" imgH="228600" progId="Equation.DSMT4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4038600"/>
            <a:ext cx="83058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/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rPr>
              <a:t>What functions can you make by composing </a:t>
            </a:r>
            <a:r>
              <a:rPr lang="en-US" sz="3200" i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rPr>
              <a:t>f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rPr>
              <a:t> and </a:t>
            </a:r>
            <a:r>
              <a:rPr lang="en-US" sz="3200" i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rPr>
              <a:t>g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rPr>
              <a:t> repeatedly?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65138" y="3352800"/>
          <a:ext cx="2492375" cy="723900"/>
        </p:xfrm>
        <a:graphic>
          <a:graphicData uri="http://schemas.openxmlformats.org/presentationml/2006/ole">
            <p:oleObj spid="_x0000_s44036" name="Equation" r:id="rId5" imgW="787400" imgH="228600" progId="Equation.DSMT4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4027488" y="3257550"/>
          <a:ext cx="1970087" cy="763588"/>
        </p:xfrm>
        <a:graphic>
          <a:graphicData uri="http://schemas.openxmlformats.org/presentationml/2006/ole">
            <p:oleObj spid="_x0000_s44037" name="Equation" r:id="rId6" imgW="622300" imgH="241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Drawing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types of questions seemed to be rich or fruitful?</a:t>
            </a:r>
          </a:p>
          <a:p>
            <a:pPr>
              <a:defRPr/>
            </a:pPr>
            <a:r>
              <a:rPr lang="en-US" dirty="0" smtClean="0"/>
              <a:t>Learning from experience</a:t>
            </a:r>
          </a:p>
          <a:p>
            <a:pPr lvl="1">
              <a:defRPr/>
            </a:pPr>
            <a:r>
              <a:rPr lang="en-US" dirty="0" smtClean="0"/>
              <a:t>One thing we don’t seem to learn from experience …</a:t>
            </a:r>
          </a:p>
          <a:p>
            <a:pPr lvl="1">
              <a:defRPr/>
            </a:pPr>
            <a:r>
              <a:rPr lang="en-US" dirty="0" smtClean="0"/>
              <a:t>is that we don’t often learn from experience alone!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Remainders of the Day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89950" cy="4953000"/>
          </a:xfrm>
        </p:spPr>
        <p:txBody>
          <a:bodyPr/>
          <a:lstStyle/>
          <a:p>
            <a:pPr>
              <a:defRPr/>
            </a:pPr>
            <a:r>
              <a:rPr lang="en-US"/>
              <a:t>Write down a number which when you subtract 1 is divisible by 7</a:t>
            </a:r>
          </a:p>
          <a:p>
            <a:pPr>
              <a:defRPr/>
            </a:pPr>
            <a:r>
              <a:rPr lang="en-US"/>
              <a:t>and another</a:t>
            </a:r>
          </a:p>
          <a:p>
            <a:pPr>
              <a:defRPr/>
            </a:pPr>
            <a:r>
              <a:rPr lang="en-US"/>
              <a:t>and another</a:t>
            </a:r>
          </a:p>
          <a:p>
            <a:pPr>
              <a:defRPr/>
            </a:pPr>
            <a:r>
              <a:rPr lang="en-US"/>
              <a:t>Write down one which you think </a:t>
            </a:r>
            <a:br>
              <a:rPr lang="en-US"/>
            </a:br>
            <a:r>
              <a:rPr lang="en-US"/>
              <a:t>no-one else here will write down</a:t>
            </a:r>
          </a:p>
          <a:p>
            <a:pPr>
              <a:defRPr/>
            </a:pPr>
            <a:r>
              <a:rPr lang="en-US"/>
              <a:t>Multiply two of your numbers together and find the remainder on dividing by 7</a:t>
            </a:r>
          </a:p>
        </p:txBody>
      </p:sp>
    </p:spTree>
  </p:cSld>
  <p:clrMapOvr>
    <a:masterClrMapping/>
  </p:clrMapOvr>
  <mc:AlternateContent xmlns:mp="http://schemas.microsoft.com/office/mac/powerpoint/2008/main">
    <mc:Choice Requires="mp">
      <mp:transition>
        <mp:cube dir="r"/>
      </mp:transition>
    </mc:Choice>
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<p:transition>
        <p:cover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609600"/>
          </a:xfrm>
        </p:spPr>
        <p:txBody>
          <a:bodyPr/>
          <a:lstStyle/>
          <a:p>
            <a:r>
              <a:rPr lang="en-US" dirty="0" smtClean="0"/>
              <a:t>Multiplicative Invariance of remainder 1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296180" y="2133600"/>
            <a:ext cx="2961620" cy="2504420"/>
            <a:chOff x="2296180" y="2133600"/>
            <a:chExt cx="2961620" cy="2504420"/>
          </a:xfrm>
        </p:grpSpPr>
        <p:sp>
          <p:nvSpPr>
            <p:cNvPr id="4" name="Rectangle 3"/>
            <p:cNvSpPr/>
            <p:nvPr/>
          </p:nvSpPr>
          <p:spPr bwMode="auto">
            <a:xfrm>
              <a:off x="2362200" y="39624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9624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429000" y="39624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962400" y="39624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362200" y="34290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95600" y="34290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429000" y="34290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962400" y="34290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362200" y="28956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895600" y="28956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429000" y="28956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62400" y="2895600"/>
              <a:ext cx="533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105400" y="3962400"/>
              <a:ext cx="152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105400" y="3429000"/>
              <a:ext cx="152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105400" y="2895600"/>
              <a:ext cx="152400" cy="533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362200" y="2133600"/>
              <a:ext cx="533400" cy="152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2133600"/>
              <a:ext cx="533400" cy="152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29000" y="2133600"/>
              <a:ext cx="533400" cy="152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962400" y="2133600"/>
              <a:ext cx="533400" cy="152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105400" y="2133600"/>
              <a:ext cx="152400" cy="152400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00" y="4114800"/>
              <a:ext cx="4552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2330161" y="2286000"/>
              <a:ext cx="4552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29" name="Rounded Rectangular Callout 28"/>
          <p:cNvSpPr/>
          <p:nvPr/>
        </p:nvSpPr>
        <p:spPr bwMode="auto">
          <a:xfrm>
            <a:off x="3581400" y="5257800"/>
            <a:ext cx="5334000" cy="990600"/>
          </a:xfrm>
          <a:prstGeom prst="wedgeRoundRectCallout">
            <a:avLst>
              <a:gd name="adj1" fmla="val -43742"/>
              <a:gd name="adj2" fmla="val -10078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CC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halkboard" charset="0"/>
              </a:rPr>
              <a:t>Dimensions of possible variation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halkboard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halkboard" charset="0"/>
              </a:rPr>
              <a:t>Range of permissible change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Chalkboar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5562600" y="6096000"/>
            <a:ext cx="3581400" cy="762000"/>
          </a:xfrm>
          <a:prstGeom prst="wedgeRoundRectCallout">
            <a:avLst>
              <a:gd name="adj1" fmla="val -30217"/>
              <a:gd name="adj2" fmla="val -51311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Dimensions of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Possible Variation </a:t>
            </a:r>
            <a:b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Range of Permissible Change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Remainders of the Day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382000" cy="5638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 Write down a definition of what ‘remainder on dividing </a:t>
            </a:r>
            <a:r>
              <a:rPr lang="en-US" sz="2800" i="1" dirty="0" smtClean="0"/>
              <a:t>N</a:t>
            </a:r>
            <a:r>
              <a:rPr lang="en-US" sz="2800" dirty="0" smtClean="0"/>
              <a:t> by 7 means’</a:t>
            </a:r>
          </a:p>
          <a:p>
            <a:pPr>
              <a:defRPr/>
            </a:pPr>
            <a:r>
              <a:rPr lang="en-US" sz="2800" dirty="0" smtClean="0"/>
              <a:t>Write down a negative number that leaves a remainder of 1 on dividing by 7</a:t>
            </a:r>
          </a:p>
          <a:p>
            <a:pPr>
              <a:defRPr/>
            </a:pPr>
            <a:r>
              <a:rPr lang="en-US" sz="2800" dirty="0" smtClean="0"/>
              <a:t>And another; and another</a:t>
            </a:r>
          </a:p>
          <a:p>
            <a:pPr>
              <a:defRPr/>
            </a:pPr>
            <a:r>
              <a:rPr lang="en-US" sz="2800" dirty="0" smtClean="0"/>
              <a:t> Write down a definition of what ‘remainder on dividing </a:t>
            </a:r>
            <a:r>
              <a:rPr lang="en-US" sz="2800" i="1" dirty="0" smtClean="0"/>
              <a:t>N</a:t>
            </a:r>
            <a:r>
              <a:rPr lang="en-US" sz="2800" dirty="0" smtClean="0"/>
              <a:t> by </a:t>
            </a:r>
            <a:r>
              <a:rPr lang="en-US" sz="2800" i="1" dirty="0" err="1" smtClean="0"/>
              <a:t>m</a:t>
            </a:r>
            <a:r>
              <a:rPr lang="en-US" sz="2800" dirty="0" smtClean="0"/>
              <a:t> means’</a:t>
            </a:r>
          </a:p>
          <a:p>
            <a:pPr>
              <a:defRPr/>
            </a:pPr>
            <a:r>
              <a:rPr lang="en-US" sz="2800" dirty="0" smtClean="0"/>
              <a:t>Write down a number that leaves a remainder of 1 on dividing by -7</a:t>
            </a:r>
          </a:p>
          <a:p>
            <a:pPr>
              <a:defRPr/>
            </a:pPr>
            <a:r>
              <a:rPr lang="en-US" sz="2800" dirty="0" smtClean="0"/>
              <a:t>Modify your definition of ‘remainder on dividing N by </a:t>
            </a:r>
            <a:r>
              <a:rPr lang="en-US" sz="2800" i="1" dirty="0" err="1" smtClean="0"/>
              <a:t>m</a:t>
            </a:r>
            <a:r>
              <a:rPr lang="en-US" sz="2800" dirty="0" smtClean="0"/>
              <a:t>’ to take account of these case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Yellow on Blue">
  <a:themeElements>
    <a:clrScheme name="">
      <a:dk1>
        <a:srgbClr val="00279F"/>
      </a:dk1>
      <a:lt1>
        <a:srgbClr val="FFFFFF"/>
      </a:lt1>
      <a:dk2>
        <a:srgbClr val="0000FF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444229"/>
      </a:dk1>
      <a:lt1>
        <a:srgbClr val="BBBDD6"/>
      </a:lt1>
      <a:dk2>
        <a:srgbClr val="000000"/>
      </a:dk2>
      <a:lt2>
        <a:srgbClr val="A46527"/>
      </a:lt2>
      <a:accent1>
        <a:srgbClr val="FF7C00"/>
      </a:accent1>
      <a:accent2>
        <a:srgbClr val="333399"/>
      </a:accent2>
      <a:accent3>
        <a:srgbClr val="DADBE8"/>
      </a:accent3>
      <a:accent4>
        <a:srgbClr val="393721"/>
      </a:accent4>
      <a:accent5>
        <a:srgbClr val="FFB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halkboard"/>
        <a:ea typeface="ヒラギノ角ゴ Pro W3"/>
        <a:cs typeface="ヒラギノ角ゴ Pro W3"/>
      </a:majorFont>
      <a:minorFont>
        <a:latin typeface="Chalkboard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987</TotalTime>
  <Words>665</Words>
  <Application>Microsoft Macintosh PowerPoint</Application>
  <PresentationFormat>On-screen Show (4:3)</PresentationFormat>
  <Paragraphs>114</Paragraphs>
  <Slides>14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Yellow on Blue</vt:lpstr>
      <vt:lpstr>Title &amp; Bullets</vt:lpstr>
      <vt:lpstr>Blank Presentation</vt:lpstr>
      <vt:lpstr>Equation</vt:lpstr>
      <vt:lpstr>Asking Questions At A-Level </vt:lpstr>
      <vt:lpstr>Core Shifts at A-level</vt:lpstr>
      <vt:lpstr>Outline</vt:lpstr>
      <vt:lpstr>Combining Functions</vt:lpstr>
      <vt:lpstr>Generating Functions</vt:lpstr>
      <vt:lpstr>Drawing Back</vt:lpstr>
      <vt:lpstr>Remainders of the Day (1)</vt:lpstr>
      <vt:lpstr>Multiplicative Invariance of remainder 1</vt:lpstr>
      <vt:lpstr>Remainders of the Day (2)</vt:lpstr>
      <vt:lpstr>Remainders of the Day (3)</vt:lpstr>
      <vt:lpstr>More Or Less: Functions</vt:lpstr>
      <vt:lpstr>Possibilities</vt:lpstr>
      <vt:lpstr>Question-Task Types</vt:lpstr>
      <vt:lpstr>My Website &amp; Further Reading</vt:lpstr>
    </vt:vector>
  </TitlesOfParts>
  <Company>CME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Mason</cp:lastModifiedBy>
  <cp:revision>76</cp:revision>
  <dcterms:created xsi:type="dcterms:W3CDTF">2010-04-07T14:17:40Z</dcterms:created>
  <dcterms:modified xsi:type="dcterms:W3CDTF">2010-04-07T14:50:00Z</dcterms:modified>
</cp:coreProperties>
</file>