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1" r:id="rId2"/>
    <p:sldMasterId id="2147483650" r:id="rId3"/>
  </p:sldMasterIdLst>
  <p:notesMasterIdLst>
    <p:notesMasterId r:id="rId51"/>
  </p:notesMasterIdLst>
  <p:sldIdLst>
    <p:sldId id="344" r:id="rId4"/>
    <p:sldId id="364" r:id="rId5"/>
    <p:sldId id="365" r:id="rId6"/>
    <p:sldId id="362" r:id="rId7"/>
    <p:sldId id="367" r:id="rId8"/>
    <p:sldId id="368" r:id="rId9"/>
    <p:sldId id="369" r:id="rId10"/>
    <p:sldId id="376" r:id="rId11"/>
    <p:sldId id="377" r:id="rId12"/>
    <p:sldId id="371" r:id="rId13"/>
    <p:sldId id="372" r:id="rId14"/>
    <p:sldId id="374" r:id="rId15"/>
    <p:sldId id="375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35" r:id="rId24"/>
    <p:sldId id="348" r:id="rId25"/>
    <p:sldId id="346" r:id="rId26"/>
    <p:sldId id="349" r:id="rId27"/>
    <p:sldId id="350" r:id="rId28"/>
    <p:sldId id="296" r:id="rId29"/>
    <p:sldId id="330" r:id="rId30"/>
    <p:sldId id="303" r:id="rId31"/>
    <p:sldId id="300" r:id="rId32"/>
    <p:sldId id="301" r:id="rId33"/>
    <p:sldId id="299" r:id="rId34"/>
    <p:sldId id="298" r:id="rId35"/>
    <p:sldId id="297" r:id="rId36"/>
    <p:sldId id="302" r:id="rId37"/>
    <p:sldId id="328" r:id="rId38"/>
    <p:sldId id="329" r:id="rId39"/>
    <p:sldId id="332" r:id="rId40"/>
    <p:sldId id="333" r:id="rId41"/>
    <p:sldId id="334" r:id="rId42"/>
    <p:sldId id="331" r:id="rId43"/>
    <p:sldId id="336" r:id="rId44"/>
    <p:sldId id="337" r:id="rId45"/>
    <p:sldId id="338" r:id="rId46"/>
    <p:sldId id="339" r:id="rId47"/>
    <p:sldId id="340" r:id="rId48"/>
    <p:sldId id="341" r:id="rId49"/>
    <p:sldId id="342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39837E6B-8EB7-8948-926F-D2296BFEB3C3}">
          <p14:sldIdLst>
            <p14:sldId id="344"/>
            <p14:sldId id="364"/>
            <p14:sldId id="365"/>
            <p14:sldId id="362"/>
            <p14:sldId id="367"/>
            <p14:sldId id="368"/>
            <p14:sldId id="369"/>
            <p14:sldId id="376"/>
            <p14:sldId id="377"/>
            <p14:sldId id="371"/>
            <p14:sldId id="372"/>
            <p14:sldId id="374"/>
            <p14:sldId id="375"/>
            <p14:sldId id="378"/>
            <p14:sldId id="379"/>
            <p14:sldId id="380"/>
            <p14:sldId id="381"/>
            <p14:sldId id="382"/>
            <p14:sldId id="383"/>
            <p14:sldId id="384"/>
          </p14:sldIdLst>
        </p14:section>
        <p14:section name="Theoretical Background" id="{9D32B8BB-63B1-1E40-8D0E-EE48A9F36532}">
          <p14:sldIdLst>
            <p14:sldId id="335"/>
            <p14:sldId id="348"/>
            <p14:sldId id="346"/>
            <p14:sldId id="349"/>
            <p14:sldId id="350"/>
            <p14:sldId id="296"/>
            <p14:sldId id="330"/>
            <p14:sldId id="303"/>
            <p14:sldId id="300"/>
            <p14:sldId id="301"/>
            <p14:sldId id="299"/>
            <p14:sldId id="298"/>
            <p14:sldId id="297"/>
            <p14:sldId id="302"/>
            <p14:sldId id="328"/>
            <p14:sldId id="329"/>
            <p14:sldId id="332"/>
            <p14:sldId id="333"/>
            <p14:sldId id="334"/>
            <p14:sldId id="331"/>
            <p14:sldId id="336"/>
            <p14:sldId id="337"/>
            <p14:sldId id="338"/>
            <p14:sldId id="339"/>
            <p14:sldId id="340"/>
            <p14:sldId id="341"/>
            <p14:sldId id="34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1FF1F"/>
    <a:srgbClr val="FFF2C0"/>
    <a:srgbClr val="FF8000"/>
    <a:srgbClr val="000000"/>
    <a:srgbClr val="CCFF66"/>
    <a:srgbClr val="800080"/>
    <a:srgbClr val="800000"/>
    <a:srgbClr val="FFF077"/>
    <a:srgbClr val="8DA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50" Type="http://schemas.openxmlformats.org/officeDocument/2006/relationships/slide" Target="slides/slide47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12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7A67CFEC-A894-3744-AB10-A7BAC93BF4D2}" type="slidenum">
              <a:rPr lang="en-US" sz="1200" b="0">
                <a:latin typeface="Lucida Grande" charset="0"/>
              </a:rPr>
              <a:pPr/>
              <a:t>1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What charge for the loyalty card would make the discount not worthwhile?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38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Does the diagram meet the constraints?</a:t>
            </a:r>
          </a:p>
          <a:p>
            <a:r>
              <a:rPr lang="en-GB"/>
              <a:t>What can be changed,</a:t>
            </a:r>
            <a:r>
              <a:rPr lang="en-GB" baseline="0"/>
              <a:t> what choices are there?</a:t>
            </a:r>
          </a:p>
          <a:p>
            <a:r>
              <a:rPr lang="en-GB" baseline="0"/>
              <a:t>What relationships (does it really matter how many times the horse is swapped?)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BCA3E-D4D8-2A47-93EE-0085976C36B3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54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What geometrically is the crease formed by folding one line onto another?</a:t>
            </a:r>
          </a:p>
          <a:p>
            <a:r>
              <a:rPr lang="en-GB"/>
              <a:t>Could this be an introduction to angle bisectors</a:t>
            </a:r>
            <a:r>
              <a:rPr lang="en-GB" baseline="0"/>
              <a:t> and the fact that they coincide at the incentre?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66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APR = Annual Percentage Rate</a:t>
            </a:r>
          </a:p>
          <a:p>
            <a:r>
              <a:rPr lang="en-GB"/>
              <a:t>Guardian June</a:t>
            </a:r>
            <a:r>
              <a:rPr lang="en-GB" baseline="0"/>
              <a:t> 22 2013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53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C943E-A3D4-0847-A33E-4E20C0020987}" type="slidenum">
              <a:rPr lang="en-GB"/>
              <a:pPr/>
              <a:t>12</a:t>
            </a:fld>
            <a:endParaRPr 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Surprise! Leading to a ‘problem’ to explain or account for something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ko-KR">
                <a:ea typeface="MS PGothic" charset="0"/>
              </a:rPr>
              <a:t>Role of reflection in achieving affordances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fld id="{7CEE9722-6839-7D43-B6B0-B4B5FEFB3B2B}" type="slidenum">
              <a:rPr lang="en-US" altLang="ko-KR" sz="1200" b="0">
                <a:latin typeface="Lucida Grande" charset="0"/>
              </a:rPr>
              <a:pPr/>
              <a:t>44</a:t>
            </a:fld>
            <a:endParaRPr lang="en-US" altLang="ko-KR" sz="1200" b="0">
              <a:latin typeface="Lucida Grande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fld id="{2B97FF60-FDF4-C842-A926-0C3843F171D0}" type="slidenum">
              <a:rPr lang="en-US" altLang="ko-KR" sz="1200" b="0">
                <a:latin typeface="Lucida Grande" charset="0"/>
              </a:rPr>
              <a:pPr/>
              <a:t>46</a:t>
            </a:fld>
            <a:endParaRPr lang="en-US" altLang="ko-KR" sz="1200" b="0">
              <a:latin typeface="Lucida Grande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 altLang="ko-KR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79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62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52400"/>
            <a:ext cx="2103437" cy="5638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57913" cy="5638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638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1873C-8276-E449-9733-905D3995D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70405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CEBE-BB09-FF47-976F-58E9EA93E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92247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E853A-A83C-3A4B-B9BD-B0175DFF8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84211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16000"/>
            <a:ext cx="421005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016000"/>
            <a:ext cx="421005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E941A-E36A-9545-AB27-523028EFB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12840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41067-1855-014B-96A8-DA7D05686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21313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B661D-C418-414D-A709-C47B17498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18465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3DA9F-FC11-0346-B46B-99C4D4ADA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45578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5D6CA-AA83-214C-8B87-02FEE1D52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54120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844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>
              <a:sym typeface="Chalkboard" pitchFamily="-111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7021-EC8E-6A47-AB51-F5F6BA5D7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44305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C98BB-B838-7A4D-9242-708A09D6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04283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1775" y="88900"/>
            <a:ext cx="2143125" cy="6083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88900"/>
            <a:ext cx="6276975" cy="60833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8A354-DBA1-1A43-AFD3-900AA1A89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10150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C9C9-3A70-9C45-8395-5050EA223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32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D1D25-E0D1-E74C-BB85-8721036A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21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9001D-2FE4-5243-99A1-1B469F76B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24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444C5-5C26-4241-8CDE-74AAD7DB0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9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9DEB5-E6EF-8C42-A07C-852754A27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416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6DF07-0A07-D94B-817B-336108EDC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015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7F89-9AB1-234F-B8D1-DB51C2E66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9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74338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FF962-821A-2E49-8A24-F01D3C78E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771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8B277-0E2F-AC4C-8BC7-5C1A10E8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475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749F9-BB89-964D-9BB0-EB0C1764E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79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171700" cy="6400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62700" cy="6400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A0568-EE28-1144-BF90-979F2E93A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82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4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9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9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22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84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279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077" name="Text Box 5"/>
          <p:cNvSpPr txBox="1">
            <a:spLocks noChangeArrowheads="1"/>
          </p:cNvSpPr>
          <p:nvPr userDrawn="1"/>
        </p:nvSpPr>
        <p:spPr bwMode="auto">
          <a:xfrm>
            <a:off x="76200" y="63388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81FB3A04-3DDA-6D4B-B419-E64C2CC61434}" type="slidenum">
              <a:rPr lang="en-US" sz="2400" b="0" smtClean="0">
                <a:solidFill>
                  <a:srgbClr val="000000"/>
                </a:solidFill>
                <a:latin typeface="Lucida Grande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2400" b="0" smtClean="0">
              <a:solidFill>
                <a:srgbClr val="000000"/>
              </a:solidFill>
              <a:latin typeface="Lucida Grande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bldLvl="2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5">
              <a:lumMod val="25000"/>
            </a:schemeClr>
          </a:solidFill>
          <a:effectLst>
            <a:outerShdw blurRad="38100" dist="38100" dir="2700000" algn="tl">
              <a:schemeClr val="tx2"/>
            </a:outerShdw>
          </a:effectLst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Wingdings" charset="2"/>
        <a:buChar char="v"/>
        <a:defRPr sz="2400">
          <a:solidFill>
            <a:schemeClr val="accent3">
              <a:lumMod val="50000"/>
            </a:schemeClr>
          </a:solidFill>
          <a:effectLst/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5">
            <a:lumMod val="50000"/>
          </a:schemeClr>
        </a:buClr>
        <a:buSzPct val="100000"/>
        <a:buFontTx/>
        <a:buChar char="–"/>
        <a:defRPr sz="2000">
          <a:solidFill>
            <a:schemeClr val="bg2">
              <a:lumMod val="10000"/>
            </a:schemeClr>
          </a:solidFill>
          <a:effectLst/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100000"/>
        <a:buFont typeface="Wingdings" charset="2"/>
        <a:buChar char="Ø"/>
        <a:defRPr sz="2000">
          <a:solidFill>
            <a:srgbClr val="008000"/>
          </a:solidFill>
          <a:latin typeface="+mj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0"/>
        <a:buChar char="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88900"/>
            <a:ext cx="6680200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63500" dir="2700000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halkboard" charset="0"/>
              </a:rPr>
              <a:t>Click to edit Master 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16000"/>
            <a:ext cx="8572500" cy="515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25399" dir="2700000" algn="ctr" rotWithShape="0">
              <a:srgbClr val="FFFFFF">
                <a:alpha val="75000"/>
              </a:srgbClr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halkboard" charset="0"/>
              </a:rPr>
              <a:t>Click to edit Master text styles</a:t>
            </a:r>
          </a:p>
          <a:p>
            <a:pPr lvl="1"/>
            <a:r>
              <a:rPr lang="en-US">
                <a:sym typeface="Chalkboard" charset="0"/>
              </a:rPr>
              <a:t>Second level</a:t>
            </a:r>
          </a:p>
          <a:p>
            <a:pPr lvl="2"/>
            <a:r>
              <a:rPr lang="en-US">
                <a:sym typeface="Chalkboard" charset="0"/>
              </a:rPr>
              <a:t>Third level</a:t>
            </a:r>
          </a:p>
          <a:p>
            <a:pPr lvl="3"/>
            <a:r>
              <a:rPr lang="en-US">
                <a:sym typeface="Hoefler Text" charset="0"/>
              </a:rPr>
              <a:t>Fourth level</a:t>
            </a:r>
          </a:p>
          <a:p>
            <a:pPr lvl="4"/>
            <a:r>
              <a:rPr lang="en-US">
                <a:sym typeface="Hoefler Text" charset="0"/>
              </a:rPr>
              <a:t>Fifth level</a:t>
            </a:r>
          </a:p>
        </p:txBody>
      </p:sp>
      <p:sp>
        <p:nvSpPr>
          <p:cNvPr id="88068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280150"/>
            <a:ext cx="4699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25399" dir="2700000" algn="ctr" rotWithShape="0">
              <a:srgbClr val="FFFFFF">
                <a:alpha val="75000"/>
              </a:srgb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200" b="0">
                <a:cs typeface="Chalkboard" charset="0"/>
                <a:sym typeface="Chalkboard" charset="0"/>
              </a:defRPr>
            </a:lvl1pPr>
          </a:lstStyle>
          <a:p>
            <a:pPr>
              <a:defRPr/>
            </a:pPr>
            <a:fld id="{F9BEE6A6-C067-B541-8D44-9DCE80682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+mj-lt"/>
          <a:ea typeface="+mj-ea"/>
          <a:cs typeface="+mj-cs"/>
          <a:sym typeface="Chalkboar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9pPr>
    </p:titleStyle>
    <p:bodyStyle>
      <a:lvl1pPr marL="381000" indent="-381000" algn="l" rtl="0" eaLnBrk="0" fontAlgn="base" hangingPunct="0">
        <a:spcBef>
          <a:spcPts val="1000"/>
        </a:spcBef>
        <a:spcAft>
          <a:spcPct val="0"/>
        </a:spcAft>
        <a:buSzPct val="116000"/>
        <a:buChar char="•"/>
        <a:defRPr sz="3200">
          <a:solidFill>
            <a:srgbClr val="2300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1pPr>
      <a:lvl2pPr marL="769938" indent="-401638" algn="l" rtl="0" eaLnBrk="0" fontAlgn="base" hangingPunct="0">
        <a:spcBef>
          <a:spcPts val="900"/>
        </a:spcBef>
        <a:spcAft>
          <a:spcPct val="0"/>
        </a:spcAft>
        <a:buSzPct val="77000"/>
        <a:buChar char="•"/>
        <a:defRPr sz="2400">
          <a:solidFill>
            <a:srgbClr val="0084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2pPr>
      <a:lvl3pPr marL="1176338" indent="-249238" algn="l" rtl="0" eaLnBrk="0" fontAlgn="base" hangingPunct="0">
        <a:spcBef>
          <a:spcPts val="900"/>
        </a:spcBef>
        <a:spcAft>
          <a:spcPct val="0"/>
        </a:spcAft>
        <a:buClr>
          <a:srgbClr val="444229"/>
        </a:buClr>
        <a:buSzPct val="125000"/>
        <a:buFont typeface="Hoefler Text" charset="0"/>
        <a:buChar char="•"/>
        <a:defRPr sz="2400">
          <a:solidFill>
            <a:srgbClr val="9400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3pPr>
      <a:lvl4pPr marL="1544638" indent="-249238" algn="l" rtl="0" eaLnBrk="0" fontAlgn="base" hangingPunct="0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charset="0"/>
        </a:defRPr>
      </a:lvl4pPr>
      <a:lvl5pPr marL="1912938" indent="-249238" algn="l" rtl="0" eaLnBrk="0" fontAlgn="base" hangingPunct="0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charset="0"/>
        </a:defRPr>
      </a:lvl5pPr>
      <a:lvl6pPr marL="23701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6pPr>
      <a:lvl7pPr marL="28273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7pPr>
      <a:lvl8pPr marL="32845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8pPr>
      <a:lvl9pPr marL="37417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3011" name="AutoShap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86800" cy="5105400"/>
          </a:xfrm>
          <a:prstGeom prst="roundRect">
            <a:avLst>
              <a:gd name="adj" fmla="val 345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CC00"/>
                </a:solidFill>
                <a:latin typeface="Times" charset="0"/>
              </a:defRPr>
            </a:lvl1pPr>
          </a:lstStyle>
          <a:p>
            <a:pPr>
              <a:defRPr/>
            </a:pPr>
            <a:fld id="{EDDDA3EC-EAA5-0E44-83EC-F204EA7B1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bldLvl="2" autoUpdateAnimBg="0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ebdings" charset="0"/>
        <a:buChar char="&quot;"/>
        <a:defRPr sz="3200" b="1">
          <a:solidFill>
            <a:srgbClr val="FFFF00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charset="0"/>
        <a:buChar char="z"/>
        <a:defRPr sz="3200" b="1">
          <a:solidFill>
            <a:srgbClr val="FFCC66"/>
          </a:solidFill>
          <a:latin typeface="Arial Narrow" pitchFamily="-111" charset="0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 b="1" i="1">
          <a:solidFill>
            <a:srgbClr val="FFCC66"/>
          </a:solidFill>
          <a:latin typeface="Arial Narrow" pitchFamily="-111" charset="0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jhm3/Documents/Files/%20%20%20%20Current%20Activities/%20%20%20%20%20Events%202013/07.10%20NCETM%20London/Applets/Percentage%20Changes/Percentage%20Changes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hyperlink" Target="file://localhost/Users/jhm3/Documents/Files/%20%20%20%20Current%20Activities/%20%20%20%20%20Events%202013/03.02%20&amp;%2009%20Princes%20Tchg%20Inst/Applets/Quadrilateral%20by%20Lines.ggb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4" Type="http://schemas.openxmlformats.org/officeDocument/2006/relationships/slide" Target="slide31.xml"/><Relationship Id="rId5" Type="http://schemas.openxmlformats.org/officeDocument/2006/relationships/slide" Target="slide27.xml"/><Relationship Id="rId6" Type="http://schemas.openxmlformats.org/officeDocument/2006/relationships/slide" Target="slide40.xml"/><Relationship Id="rId7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2" Type="http://schemas.openxmlformats.org/officeDocument/2006/relationships/slide" Target="slide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slide" Target="slide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4" Type="http://schemas.openxmlformats.org/officeDocument/2006/relationships/slide" Target="slide38.xml"/><Relationship Id="rId5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2" Type="http://schemas.openxmlformats.org/officeDocument/2006/relationships/slide" Target="slide2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4" Type="http://schemas.openxmlformats.org/officeDocument/2006/relationships/slide" Target="slide39.xml"/><Relationship Id="rId5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2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hyperlink" Target="file://localhost/Users/jhm3/Documents/Files/%20%20%20%20Current%20Activities/%20%20%20%20%20Events%202013/07.10%20NCETM%20London/Applets/Ride%20&amp;%20Tie/Ride%20&amp;%20Ti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340768"/>
            <a:ext cx="8137897" cy="2133600"/>
          </a:xfrm>
        </p:spPr>
        <p:txBody>
          <a:bodyPr anchor="t"/>
          <a:lstStyle/>
          <a:p>
            <a:pPr algn="ctr">
              <a:lnSpc>
                <a:spcPct val="90000"/>
              </a:lnSpc>
            </a:pPr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/>
            </a:r>
            <a:br>
              <a:rPr lang="en-GB">
                <a:latin typeface="Chalkboard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Developing Problem </a:t>
            </a:r>
            <a:br>
              <a:rPr lang="en-GB">
                <a:latin typeface="Chalkboard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Solving Skills</a:t>
            </a:r>
            <a:r>
              <a:rPr lang="en-GB" b="1">
                <a:effectLst/>
              </a:rPr>
              <a:t/>
            </a:r>
            <a:br>
              <a:rPr lang="en-GB" b="1">
                <a:effectLst/>
              </a:rPr>
            </a:br>
            <a:r>
              <a:rPr lang="en-GB">
                <a:effectLst/>
              </a:rPr>
              <a:t/>
            </a:r>
            <a:br>
              <a:rPr lang="en-GB">
                <a:effectLst/>
              </a:rPr>
            </a:br>
            <a:endParaRPr lang="en-US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3254402" y="4076700"/>
            <a:ext cx="2520893" cy="166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n-US" sz="3200" b="0">
                <a:solidFill>
                  <a:srgbClr val="008000"/>
                </a:solidFill>
              </a:rPr>
              <a:t>John Mason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n-GB" sz="3200" b="0">
                <a:solidFill>
                  <a:schemeClr val="accent3">
                    <a:lumMod val="75000"/>
                  </a:schemeClr>
                </a:solidFill>
              </a:rPr>
              <a:t>NCETM</a:t>
            </a:r>
            <a:br>
              <a:rPr lang="en-GB" sz="3200" b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3200" b="0">
                <a:solidFill>
                  <a:schemeClr val="accent3">
                    <a:lumMod val="75000"/>
                  </a:schemeClr>
                </a:solidFill>
              </a:rPr>
              <a:t>July 10 2013</a:t>
            </a:r>
            <a:endParaRPr lang="en-US" sz="3200" b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28675" name="Group 13"/>
          <p:cNvGrpSpPr>
            <a:grpSpLocks/>
          </p:cNvGrpSpPr>
          <p:nvPr/>
        </p:nvGrpSpPr>
        <p:grpSpPr bwMode="auto">
          <a:xfrm>
            <a:off x="403225" y="4953000"/>
            <a:ext cx="8740775" cy="1708150"/>
            <a:chOff x="110" y="96"/>
            <a:chExt cx="5506" cy="1076"/>
          </a:xfrm>
        </p:grpSpPr>
        <p:grpSp>
          <p:nvGrpSpPr>
            <p:cNvPr id="28679" name="Group 11"/>
            <p:cNvGrpSpPr>
              <a:grpSpLocks/>
            </p:cNvGrpSpPr>
            <p:nvPr/>
          </p:nvGrpSpPr>
          <p:grpSpPr bwMode="auto">
            <a:xfrm>
              <a:off x="110" y="96"/>
              <a:ext cx="1457" cy="983"/>
              <a:chOff x="38" y="96"/>
              <a:chExt cx="1457" cy="983"/>
            </a:xfrm>
          </p:grpSpPr>
          <p:pic>
            <p:nvPicPr>
              <p:cNvPr id="2" name="Picture 6" descr="OUPowerPoint18mmShiel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" y="96"/>
                <a:ext cx="469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5" name="Text Box 8"/>
              <p:cNvSpPr txBox="1">
                <a:spLocks noChangeArrowheads="1"/>
              </p:cNvSpPr>
              <p:nvPr/>
            </p:nvSpPr>
            <p:spPr bwMode="auto">
              <a:xfrm>
                <a:off x="38" y="672"/>
                <a:ext cx="1457" cy="40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rgbClr val="732600"/>
                    </a:solidFill>
                  </a:rPr>
                  <a:t>The Open University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rgbClr val="732600"/>
                    </a:solidFill>
                  </a:rPr>
                  <a:t>Maths Dept</a:t>
                </a:r>
              </a:p>
            </p:txBody>
          </p:sp>
        </p:grpSp>
        <p:grpSp>
          <p:nvGrpSpPr>
            <p:cNvPr id="28680" name="Group 12"/>
            <p:cNvGrpSpPr>
              <a:grpSpLocks/>
            </p:cNvGrpSpPr>
            <p:nvPr/>
          </p:nvGrpSpPr>
          <p:grpSpPr bwMode="auto">
            <a:xfrm>
              <a:off x="4152" y="144"/>
              <a:ext cx="1464" cy="1028"/>
              <a:chOff x="4080" y="144"/>
              <a:chExt cx="1464" cy="1028"/>
            </a:xfrm>
          </p:grpSpPr>
          <p:pic>
            <p:nvPicPr>
              <p:cNvPr id="28681" name="Picture 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6" y="144"/>
                <a:ext cx="484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3" name="Text Box 10"/>
              <p:cNvSpPr txBox="1">
                <a:spLocks noChangeArrowheads="1"/>
              </p:cNvSpPr>
              <p:nvPr/>
            </p:nvSpPr>
            <p:spPr bwMode="auto">
              <a:xfrm>
                <a:off x="4080" y="768"/>
                <a:ext cx="1464" cy="40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rgbClr val="732600"/>
                    </a:solidFill>
                  </a:rPr>
                  <a:t>University of Oxford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rgbClr val="732600"/>
                    </a:solidFill>
                  </a:rPr>
                  <a:t>Dept of Education</a:t>
                </a:r>
              </a:p>
            </p:txBody>
          </p:sp>
        </p:grpSp>
      </p:grpSp>
      <p:pic>
        <p:nvPicPr>
          <p:cNvPr id="28676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17018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9"/>
          <p:cNvSpPr txBox="1">
            <a:spLocks noChangeArrowheads="1"/>
          </p:cNvSpPr>
          <p:nvPr/>
        </p:nvSpPr>
        <p:spPr bwMode="auto">
          <a:xfrm>
            <a:off x="0" y="1219200"/>
            <a:ext cx="2865438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b="0">
                <a:solidFill>
                  <a:srgbClr val="732600"/>
                </a:solidFill>
              </a:rPr>
              <a:t>Promoting Mathematical Thinking</a:t>
            </a:r>
          </a:p>
        </p:txBody>
      </p:sp>
      <p:pic>
        <p:nvPicPr>
          <p:cNvPr id="28678" name="Picture 12" descr="NCETM_CPD_Standard_Logo FINAL Small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92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What’s Wrong at Wonga?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Wonga is a payday loans company</a:t>
            </a:r>
          </a:p>
          <a:p>
            <a:r>
              <a:rPr lang="en-GB"/>
              <a:t>Loans of up to £1000 for periods of up to 45 days</a:t>
            </a:r>
          </a:p>
          <a:p>
            <a:r>
              <a:rPr lang="en-GB"/>
              <a:t>APR based on loan of £150 for 18 days requires payment back of £333.49 (including fees etc.)</a:t>
            </a:r>
          </a:p>
          <a:p>
            <a:r>
              <a:rPr lang="en-GB"/>
              <a:t>Interest rate calculated over 1 year is 5853%</a:t>
            </a:r>
          </a:p>
          <a:p>
            <a:r>
              <a:rPr lang="en-GB"/>
              <a:t>Previously quoted 4214% on loans over a longer period.</a:t>
            </a:r>
          </a:p>
          <a:p>
            <a:r>
              <a:rPr lang="en-GB"/>
              <a:t>What is going on?</a:t>
            </a:r>
          </a:p>
          <a:p>
            <a:r>
              <a:rPr lang="en-GB"/>
              <a:t>Is APR a suitable measure?</a:t>
            </a:r>
          </a:p>
        </p:txBody>
      </p:sp>
    </p:spTree>
    <p:extLst>
      <p:ext uri="{BB962C8B-B14F-4D97-AF65-F5344CB8AC3E}">
        <p14:creationId xmlns:p14="http://schemas.microsoft.com/office/powerpoint/2010/main" val="669558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Say What You See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728"/>
            <a:ext cx="9063926" cy="4032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8064" y="33265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What does it mean?</a:t>
            </a:r>
          </a:p>
        </p:txBody>
      </p:sp>
    </p:spTree>
    <p:extLst>
      <p:ext uri="{BB962C8B-B14F-4D97-AF65-F5344CB8AC3E}">
        <p14:creationId xmlns:p14="http://schemas.microsoft.com/office/powerpoint/2010/main" val="4035323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Temperature Change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1676400"/>
          </a:xfrm>
        </p:spPr>
        <p:txBody>
          <a:bodyPr/>
          <a:lstStyle/>
          <a:p>
            <a:r>
              <a:rPr lang="en-GB"/>
              <a:t>It was reported in a holiday brochure that the temperature in one place can change by 10°C (50°F) in the course of a day.</a:t>
            </a:r>
          </a:p>
        </p:txBody>
      </p:sp>
    </p:spTree>
    <p:extLst>
      <p:ext uri="{BB962C8B-B14F-4D97-AF65-F5344CB8AC3E}">
        <p14:creationId xmlns:p14="http://schemas.microsoft.com/office/powerpoint/2010/main" val="3066451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Compound %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727950" cy="3624808"/>
          </a:xfrm>
        </p:spPr>
        <p:txBody>
          <a:bodyPr/>
          <a:lstStyle/>
          <a:p>
            <a:r>
              <a:rPr lang="en-GB"/>
              <a:t>At a discount store, I can get a discount of 30%</a:t>
            </a:r>
          </a:p>
          <a:p>
            <a:r>
              <a:rPr lang="en-GB"/>
              <a:t>Should I prefer to calculate the VAT of 20% before or after calculating the discount?</a:t>
            </a:r>
          </a:p>
          <a:p>
            <a:r>
              <a:rPr lang="en-GB"/>
              <a:t>What would Customs and Revenue prefer?</a:t>
            </a:r>
          </a:p>
          <a:p>
            <a:r>
              <a:rPr lang="en-GB"/>
              <a:t>Simpler Question:</a:t>
            </a:r>
          </a:p>
          <a:p>
            <a:pPr lvl="1"/>
            <a:r>
              <a:rPr lang="en-GB"/>
              <a:t>If VAT is 20% and there is a local tax of 10%, what is the overall tax?</a:t>
            </a:r>
          </a:p>
          <a:p>
            <a:pPr lvl="1"/>
            <a:r>
              <a:rPr lang="en-GB"/>
              <a:t>To whom does it matter in which order they are calculated?</a:t>
            </a:r>
          </a:p>
        </p:txBody>
      </p:sp>
      <p:sp>
        <p:nvSpPr>
          <p:cNvPr id="4" name="Rounded Rectangle 3">
            <a:hlinkClick r:id="rId2" action="ppaction://hlinkfile"/>
          </p:cNvPr>
          <p:cNvSpPr/>
          <p:nvPr/>
        </p:nvSpPr>
        <p:spPr bwMode="auto">
          <a:xfrm>
            <a:off x="8028384" y="332656"/>
            <a:ext cx="914400" cy="914400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653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Likelihood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The results of a medical test show that 10% of the population exhibit a particular characteristic but 40% of the people who develop a particular syndrome also exhibit that characteristic. This means that people with that characteristic are 6 times as likely to develop the syndrome as people not exhibiting that characteristic.</a:t>
            </a:r>
            <a:endParaRPr lang="en-US" baseline="-25000" dirty="0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38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Likelihood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508104" y="1052736"/>
            <a:ext cx="2664296" cy="3240360"/>
          </a:xfrm>
          <a:prstGeom prst="rect">
            <a:avLst/>
          </a:prstGeom>
          <a:solidFill>
            <a:srgbClr val="CCFFCC">
              <a:alpha val="91000"/>
            </a:srgbClr>
          </a:solidFill>
          <a:ln w="9525" cap="flat" cmpd="sng" algn="ctr">
            <a:solidFill>
              <a:schemeClr val="accent3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>
              <a:ln>
                <a:noFill/>
              </a:ln>
              <a:solidFill>
                <a:srgbClr val="631908"/>
              </a:solidFill>
              <a:effectLst/>
              <a:latin typeface="Chalkboard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843809" y="1196752"/>
            <a:ext cx="6393981" cy="2467436"/>
            <a:chOff x="3398435" y="1196752"/>
            <a:chExt cx="5831098" cy="2467436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5664473" y="1916832"/>
              <a:ext cx="266429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2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TextBox 7"/>
            <p:cNvSpPr txBox="1"/>
            <p:nvPr/>
          </p:nvSpPr>
          <p:spPr>
            <a:xfrm>
              <a:off x="4211960" y="1196752"/>
              <a:ext cx="8779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With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39952" y="3140968"/>
              <a:ext cx="14500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 Without</a:t>
              </a: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4604048" y="1916832"/>
              <a:ext cx="122413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8257933" y="1916832"/>
              <a:ext cx="9716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3398435" y="1196752"/>
              <a:ext cx="7419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10%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19872" y="3140968"/>
              <a:ext cx="8066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90%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508104" y="188640"/>
            <a:ext cx="3606963" cy="4392488"/>
            <a:chOff x="5508104" y="188640"/>
            <a:chExt cx="3606963" cy="4392488"/>
          </a:xfrm>
        </p:grpSpPr>
        <p:cxnSp>
          <p:nvCxnSpPr>
            <p:cNvPr id="12" name="Straight Connector 11"/>
            <p:cNvCxnSpPr/>
            <p:nvPr/>
          </p:nvCxnSpPr>
          <p:spPr bwMode="auto">
            <a:xfrm>
              <a:off x="6156176" y="1052736"/>
              <a:ext cx="2016224" cy="25922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2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H="1" flipV="1">
              <a:off x="8172400" y="3645024"/>
              <a:ext cx="792088" cy="93610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6084168" y="260648"/>
              <a:ext cx="17748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Syndrome</a:t>
              </a:r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 flipH="1" flipV="1">
              <a:off x="5508104" y="188640"/>
              <a:ext cx="664781" cy="86409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8151952" y="1105580"/>
              <a:ext cx="884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40%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230523" y="2492896"/>
              <a:ext cx="884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60%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115616" y="4077072"/>
            <a:ext cx="2304256" cy="1008112"/>
            <a:chOff x="1115616" y="4077072"/>
            <a:chExt cx="2304256" cy="1008112"/>
          </a:xfrm>
        </p:grpSpPr>
        <p:sp>
          <p:nvSpPr>
            <p:cNvPr id="43" name="TextBox 42"/>
            <p:cNvSpPr txBox="1"/>
            <p:nvPr/>
          </p:nvSpPr>
          <p:spPr>
            <a:xfrm>
              <a:off x="1115616" y="4077072"/>
              <a:ext cx="2304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40/100 x S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87624" y="4561964"/>
              <a:ext cx="20162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10/100 x P</a:t>
              </a: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1115616" y="4581128"/>
              <a:ext cx="194421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611560" y="5157192"/>
            <a:ext cx="2952328" cy="1027276"/>
            <a:chOff x="611560" y="5157192"/>
            <a:chExt cx="2952328" cy="1027276"/>
          </a:xfrm>
        </p:grpSpPr>
        <p:sp>
          <p:nvSpPr>
            <p:cNvPr id="45" name="TextBox 44"/>
            <p:cNvSpPr txBox="1"/>
            <p:nvPr/>
          </p:nvSpPr>
          <p:spPr>
            <a:xfrm>
              <a:off x="1259632" y="5248364"/>
              <a:ext cx="2304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60/100 x S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59632" y="5661248"/>
              <a:ext cx="20162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90/100 x P</a:t>
              </a: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1115616" y="5733256"/>
              <a:ext cx="194421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611560" y="5157192"/>
              <a:ext cx="259228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9" name="Group 58"/>
          <p:cNvGrpSpPr/>
          <p:nvPr/>
        </p:nvGrpSpPr>
        <p:grpSpPr>
          <a:xfrm>
            <a:off x="3275856" y="4561964"/>
            <a:ext cx="2088232" cy="1190456"/>
            <a:chOff x="3275856" y="4561964"/>
            <a:chExt cx="2088232" cy="1190456"/>
          </a:xfrm>
        </p:grpSpPr>
        <p:sp>
          <p:nvSpPr>
            <p:cNvPr id="52" name="TextBox 51"/>
            <p:cNvSpPr txBox="1"/>
            <p:nvPr/>
          </p:nvSpPr>
          <p:spPr>
            <a:xfrm>
              <a:off x="3851920" y="4561964"/>
              <a:ext cx="14765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40 x 90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886597" y="5229200"/>
              <a:ext cx="14054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60 x 10</a:t>
              </a: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>
              <a:off x="3995936" y="5157192"/>
              <a:ext cx="136815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3275856" y="4797152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=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79512" y="2165955"/>
            <a:ext cx="45332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 dirty="0">
                <a:solidFill>
                  <a:schemeClr val="bg1"/>
                </a:solidFill>
              </a:rPr>
              <a:t>Let S be the number of people </a:t>
            </a:r>
            <a:br>
              <a:rPr lang="en-GB" sz="2400" b="0" dirty="0">
                <a:solidFill>
                  <a:schemeClr val="bg1"/>
                </a:solidFill>
              </a:rPr>
            </a:br>
            <a:r>
              <a:rPr lang="en-GB" sz="2400" b="0" dirty="0">
                <a:solidFill>
                  <a:schemeClr val="bg1"/>
                </a:solidFill>
              </a:rPr>
              <a:t>developing the syndrome</a:t>
            </a:r>
          </a:p>
        </p:txBody>
      </p:sp>
    </p:spTree>
    <p:extLst>
      <p:ext uri="{BB962C8B-B14F-4D97-AF65-F5344CB8AC3E}">
        <p14:creationId xmlns:p14="http://schemas.microsoft.com/office/powerpoint/2010/main" val="3698277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Likelihood Generalised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 10% of the population has the disease, but 40% of the people working in a certain industry have the disease: Likelihood …</a:t>
            </a:r>
          </a:p>
          <a:p>
            <a:pPr>
              <a:defRPr/>
            </a:pP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Given a collection of objects of different colours in the ratios </a:t>
            </a:r>
            <a:b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</a:b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   c</a:t>
            </a:r>
            <a:r>
              <a:rPr lang="en-GB" baseline="-25000" dirty="0">
                <a:latin typeface="Chalkboard" charset="0"/>
                <a:ea typeface="ＭＳ Ｐゴシック" charset="0"/>
                <a:cs typeface="ＭＳ Ｐゴシック" charset="0"/>
              </a:rPr>
              <a:t>1</a:t>
            </a: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 : c</a:t>
            </a:r>
            <a:r>
              <a:rPr lang="en-GB" baseline="-25000" dirty="0">
                <a:latin typeface="Chalkboard" charset="0"/>
                <a:ea typeface="ＭＳ Ｐゴシック" charset="0"/>
                <a:cs typeface="ＭＳ Ｐゴシック" charset="0"/>
              </a:rPr>
              <a:t>2</a:t>
            </a: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 : </a:t>
            </a:r>
            <a:r>
              <a:rPr lang="en-US" dirty="0">
                <a:latin typeface="Chalkboard" charset="0"/>
                <a:ea typeface="ＭＳ Ｐゴシック" charset="0"/>
                <a:cs typeface="ＭＳ Ｐゴシック" charset="0"/>
              </a:rPr>
              <a:t>… : </a:t>
            </a:r>
            <a:r>
              <a:rPr lang="en-US" dirty="0" err="1">
                <a:latin typeface="Chalkboard" charset="0"/>
                <a:ea typeface="ＭＳ Ｐゴシック" charset="0"/>
                <a:cs typeface="ＭＳ Ｐゴシック" charset="0"/>
              </a:rPr>
              <a:t>c</a:t>
            </a:r>
            <a:r>
              <a:rPr lang="en-US" baseline="-25000" dirty="0" err="1">
                <a:latin typeface="Chalkboard" charset="0"/>
                <a:ea typeface="ＭＳ Ｐゴシック" charset="0"/>
                <a:cs typeface="ＭＳ Ｐゴシック" charset="0"/>
              </a:rPr>
              <a:t>n</a:t>
            </a:r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/>
            </a:r>
            <a:br>
              <a:rPr lang="en-GB">
                <a:latin typeface="Chalkboard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and a sample in which the colours are in the ratios</a:t>
            </a:r>
            <a:br>
              <a:rPr lang="en-GB">
                <a:latin typeface="Chalkboard" charset="0"/>
                <a:ea typeface="ＭＳ Ｐゴシック" charset="0"/>
                <a:cs typeface="ＭＳ Ｐゴシック" charset="0"/>
              </a:rPr>
            </a:br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   s</a:t>
            </a:r>
            <a:r>
              <a:rPr lang="en-GB" baseline="-25000">
                <a:latin typeface="Chalkboard" charset="0"/>
                <a:ea typeface="ＭＳ Ｐゴシック" charset="0"/>
                <a:cs typeface="ＭＳ Ｐゴシック" charset="0"/>
              </a:rPr>
              <a:t>1</a:t>
            </a:r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 : s</a:t>
            </a:r>
            <a:r>
              <a:rPr lang="en-GB" baseline="-25000">
                <a:latin typeface="Chalkboard" charset="0"/>
                <a:ea typeface="ＭＳ Ｐゴシック" charset="0"/>
                <a:cs typeface="ＭＳ Ｐゴシック" charset="0"/>
              </a:rPr>
              <a:t>2</a:t>
            </a:r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 : </a:t>
            </a:r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… : s</a:t>
            </a:r>
            <a:r>
              <a:rPr lang="en-US" baseline="-25000">
                <a:latin typeface="Chalkboard" charset="0"/>
                <a:ea typeface="ＭＳ Ｐゴシック" charset="0"/>
                <a:cs typeface="ＭＳ Ｐゴシック" charset="0"/>
              </a:rPr>
              <a:t>n</a:t>
            </a:r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Chalkboard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what were the probabilities of each colour being drawn for the sample?</a:t>
            </a:r>
            <a:endParaRPr lang="en-US" baseline="-25000">
              <a:latin typeface="Chalkboard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  <a:defRPr/>
            </a:pPr>
            <a:r>
              <a:rPr lang="en-US" baseline="-25000">
                <a:latin typeface="Chalkboard" charset="0"/>
                <a:ea typeface="ＭＳ Ｐゴシック" charset="0"/>
                <a:cs typeface="ＭＳ Ｐゴシック" charset="0"/>
              </a:rPr>
              <a:t/>
            </a:r>
            <a:br>
              <a:rPr lang="en-US" baseline="-25000">
                <a:latin typeface="Chalkboard" charset="0"/>
                <a:ea typeface="ＭＳ Ｐゴシック" charset="0"/>
                <a:cs typeface="ＭＳ Ｐゴシック" charset="0"/>
              </a:rPr>
            </a:br>
            <a:endParaRPr lang="en-US" baseline="-25000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064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Graphical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132856"/>
            <a:ext cx="2357264" cy="2328664"/>
          </a:xfrm>
        </p:spPr>
        <p:txBody>
          <a:bodyPr/>
          <a:lstStyle/>
          <a:p>
            <a:r>
              <a:rPr lang="en-GB"/>
              <a:t>Lines are</a:t>
            </a:r>
          </a:p>
          <a:p>
            <a:pPr marL="457200" lvl="1" indent="0">
              <a:buNone/>
            </a:pPr>
            <a:r>
              <a:rPr lang="en-GB"/>
              <a:t> y = 3x - 1</a:t>
            </a:r>
          </a:p>
          <a:p>
            <a:pPr marL="457200" lvl="1" indent="0">
              <a:buNone/>
            </a:pPr>
            <a:r>
              <a:rPr lang="en-GB"/>
              <a:t>3y = -x + 7</a:t>
            </a:r>
          </a:p>
          <a:p>
            <a:pPr marL="457200" lvl="1" indent="0">
              <a:buNone/>
            </a:pPr>
            <a:r>
              <a:rPr lang="en-GB"/>
              <a:t>  y = 3x + 9</a:t>
            </a:r>
          </a:p>
          <a:p>
            <a:pPr marL="457200" lvl="1" indent="0">
              <a:buNone/>
            </a:pPr>
            <a:r>
              <a:rPr lang="en-GB"/>
              <a:t>3y = -x+ 17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908720"/>
            <a:ext cx="5040560" cy="56548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1988840"/>
            <a:ext cx="4064000" cy="2819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1052736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>
                <a:solidFill>
                  <a:schemeClr val="bg1"/>
                </a:solidFill>
              </a:rPr>
              <a:t>Say What You See</a:t>
            </a:r>
          </a:p>
        </p:txBody>
      </p:sp>
      <p:sp>
        <p:nvSpPr>
          <p:cNvPr id="4" name="Action Button: Custom 3">
            <a:hlinkClick r:id="rId4" action="ppaction://hlinkfile" highlightClick="1"/>
          </p:cNvPr>
          <p:cNvSpPr/>
          <p:nvPr/>
        </p:nvSpPr>
        <p:spPr bwMode="auto">
          <a:xfrm>
            <a:off x="827584" y="6021288"/>
            <a:ext cx="720080" cy="720080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10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7772400" cy="609600"/>
          </a:xfrm>
        </p:spPr>
        <p:txBody>
          <a:bodyPr/>
          <a:lstStyle/>
          <a:p>
            <a:r>
              <a:rPr lang="en-GB"/>
              <a:t>What is Available to be Learned</a:t>
            </a:r>
            <a:br>
              <a:rPr lang="en-GB"/>
            </a:br>
            <a:r>
              <a:rPr lang="en-GB"/>
              <a:t>from ‘solving a problem’?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76400"/>
            <a:ext cx="7727950" cy="4114800"/>
          </a:xfrm>
        </p:spPr>
        <p:txBody>
          <a:bodyPr/>
          <a:lstStyle/>
          <a:p>
            <a:r>
              <a:rPr lang="en-GB"/>
              <a:t>Developing a repertoire of effective actions</a:t>
            </a:r>
          </a:p>
          <a:p>
            <a:r>
              <a:rPr lang="en-GB"/>
              <a:t>Becoming aware of and developing natural powers</a:t>
            </a:r>
          </a:p>
          <a:p>
            <a:r>
              <a:rPr lang="en-GB"/>
              <a:t>Encountering pervasive mathematic themes</a:t>
            </a:r>
          </a:p>
          <a:p>
            <a:r>
              <a:rPr lang="en-GB"/>
              <a:t>Re-encountering specific topics, concepts, techniques</a:t>
            </a:r>
          </a:p>
          <a:p>
            <a:r>
              <a:rPr lang="en-GB"/>
              <a:t>Becoming acquainted with how mathematical thinking can be used effectively</a:t>
            </a:r>
          </a:p>
          <a:p>
            <a:r>
              <a:rPr lang="en-GB"/>
              <a:t>Developing a disposition to think mathematically</a:t>
            </a:r>
          </a:p>
          <a:p>
            <a:r>
              <a:rPr lang="en-GB"/>
              <a:t>Reinforcing and building curiosity</a:t>
            </a:r>
          </a:p>
        </p:txBody>
      </p:sp>
    </p:spTree>
    <p:extLst>
      <p:ext uri="{BB962C8B-B14F-4D97-AF65-F5344CB8AC3E}">
        <p14:creationId xmlns:p14="http://schemas.microsoft.com/office/powerpoint/2010/main" val="586240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15672" cy="609600"/>
          </a:xfrm>
        </p:spPr>
        <p:txBody>
          <a:bodyPr/>
          <a:lstStyle/>
          <a:p>
            <a:r>
              <a:rPr lang="en-GB"/>
              <a:t>Introducing Problem Solving Vocabulary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899592" y="5013176"/>
            <a:ext cx="2952328" cy="1656184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halkboard" pitchFamily="-111" charset="0"/>
              </a:rPr>
              <a:t>Draw attention to it, perhaps using a succinct label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860032" y="5013176"/>
            <a:ext cx="2952328" cy="1656184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rgbClr val="000000"/>
                </a:solidFill>
                <a:latin typeface="Chalkboard" pitchFamily="-111" charset="0"/>
              </a:rPr>
              <a:t>Use increasingly indirect prompts to bring that action to mind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halkboard" pitchFamily="-111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23528" y="2996952"/>
            <a:ext cx="4104456" cy="1725787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en-GB" sz="2400" b="0">
                <a:solidFill>
                  <a:srgbClr val="000000"/>
                </a:solidFill>
              </a:rPr>
              <a:t>Specialise</a:t>
            </a:r>
          </a:p>
          <a:p>
            <a:pPr lvl="1"/>
            <a:r>
              <a:rPr lang="en-GB" sz="2400" b="0">
                <a:solidFill>
                  <a:srgbClr val="000000"/>
                </a:solidFill>
              </a:rPr>
              <a:t>Generalise</a:t>
            </a:r>
          </a:p>
          <a:p>
            <a:pPr lvl="1"/>
            <a:r>
              <a:rPr lang="en-GB" sz="2400" b="0">
                <a:solidFill>
                  <a:srgbClr val="000000"/>
                </a:solidFill>
              </a:rPr>
              <a:t>Be systematic</a:t>
            </a:r>
          </a:p>
          <a:p>
            <a:pPr lvl="1"/>
            <a:r>
              <a:rPr lang="en-GB" sz="2400" b="0">
                <a:solidFill>
                  <a:srgbClr val="000000"/>
                </a:solidFill>
              </a:rPr>
              <a:t>Recognise relationships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788024" y="2420888"/>
            <a:ext cx="3960440" cy="2123550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en-GB" sz="2400" b="0">
                <a:solidFill>
                  <a:srgbClr val="000000"/>
                </a:solidFill>
              </a:rPr>
              <a:t>How do you know?</a:t>
            </a:r>
          </a:p>
          <a:p>
            <a:pPr lvl="1"/>
            <a:r>
              <a:rPr lang="en-GB" sz="2400" b="0">
                <a:solidFill>
                  <a:srgbClr val="000000"/>
                </a:solidFill>
              </a:rPr>
              <a:t>What’s the same &amp;  	what different?</a:t>
            </a:r>
          </a:p>
          <a:p>
            <a:pPr lvl="1"/>
            <a:r>
              <a:rPr lang="en-GB" sz="2400" b="0">
                <a:solidFill>
                  <a:srgbClr val="000000"/>
                </a:solidFill>
              </a:rPr>
              <a:t>What is varying and 	what is not?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11560" y="1052736"/>
            <a:ext cx="2952328" cy="2088232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halkboard" pitchFamily="-111" charset="0"/>
              </a:rPr>
              <a:t>Use a task that is likely to provoke students to act in some desired manner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148064" y="1124744"/>
            <a:ext cx="2952328" cy="1440160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halkboard" pitchFamily="-111" charset="0"/>
              </a:rPr>
              <a:t>Use a particular question or prompt repeatedly</a:t>
            </a:r>
          </a:p>
        </p:txBody>
      </p:sp>
      <p:cxnSp>
        <p:nvCxnSpPr>
          <p:cNvPr id="13" name="Straight Arrow Connector 12"/>
          <p:cNvCxnSpPr>
            <a:stCxn id="7" idx="2"/>
            <a:endCxn id="5" idx="0"/>
          </p:cNvCxnSpPr>
          <p:nvPr/>
        </p:nvCxnSpPr>
        <p:spPr bwMode="auto">
          <a:xfrm>
            <a:off x="2087724" y="3140968"/>
            <a:ext cx="288032" cy="1872208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7" name="Straight Arrow Connector 16"/>
          <p:cNvCxnSpPr>
            <a:stCxn id="4" idx="2"/>
            <a:endCxn id="5" idx="0"/>
          </p:cNvCxnSpPr>
          <p:nvPr/>
        </p:nvCxnSpPr>
        <p:spPr bwMode="auto">
          <a:xfrm flipH="1">
            <a:off x="2375756" y="2564904"/>
            <a:ext cx="4248472" cy="2448272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0" name="Straight Arrow Connector 19"/>
          <p:cNvCxnSpPr>
            <a:stCxn id="5" idx="3"/>
            <a:endCxn id="6" idx="1"/>
          </p:cNvCxnSpPr>
          <p:nvPr/>
        </p:nvCxnSpPr>
        <p:spPr bwMode="auto">
          <a:xfrm>
            <a:off x="3851920" y="5841268"/>
            <a:ext cx="1008112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4" name="Rounded Rectangular Callout 23"/>
          <p:cNvSpPr/>
          <p:nvPr/>
        </p:nvSpPr>
        <p:spPr bwMode="auto">
          <a:xfrm>
            <a:off x="6588224" y="3068960"/>
            <a:ext cx="2160240" cy="1512168"/>
          </a:xfrm>
          <a:prstGeom prst="wedgeRoundRectCallout">
            <a:avLst>
              <a:gd name="adj1" fmla="val -34281"/>
              <a:gd name="adj2" fmla="val 11869"/>
              <a:gd name="adj3" fmla="val 16667"/>
            </a:avLst>
          </a:prstGeom>
          <a:solidFill>
            <a:schemeClr val="tx1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b="0">
                <a:solidFill>
                  <a:srgbClr val="FF0000"/>
                </a:solidFill>
              </a:rPr>
              <a:t>Scaffolding &amp; </a:t>
            </a:r>
          </a:p>
          <a:p>
            <a:pPr algn="ctr"/>
            <a:r>
              <a:rPr lang="en-GB" b="0">
                <a:solidFill>
                  <a:srgbClr val="FF0000"/>
                </a:solidFill>
              </a:rPr>
              <a:t>Fading</a:t>
            </a:r>
          </a:p>
        </p:txBody>
      </p:sp>
    </p:spTree>
    <p:extLst>
      <p:ext uri="{BB962C8B-B14F-4D97-AF65-F5344CB8AC3E}">
        <p14:creationId xmlns:p14="http://schemas.microsoft.com/office/powerpoint/2010/main" val="3582232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9" grpId="1" animBg="1"/>
      <p:bldP spid="10" grpId="0" animBg="1"/>
      <p:bldP spid="10" grpId="1" animBg="1"/>
      <p:bldP spid="7" grpId="0" animBg="1"/>
      <p:bldP spid="4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Throat Clearing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064896" cy="5688632"/>
          </a:xfrm>
        </p:spPr>
        <p:txBody>
          <a:bodyPr/>
          <a:lstStyle/>
          <a:p>
            <a:r>
              <a:rPr lang="en-GB"/>
              <a:t>Conjectures</a:t>
            </a:r>
          </a:p>
          <a:p>
            <a:pPr lvl="1"/>
            <a:r>
              <a:rPr lang="en-GB"/>
              <a:t>Everything said is a conjecture, uttered in order to externalise it, consider it, and modify it on the basis of people’s responses</a:t>
            </a:r>
          </a:p>
          <a:p>
            <a:pPr lvl="1"/>
            <a:r>
              <a:rPr lang="en-GB"/>
              <a:t>What you get will be mostly what you notice yourself doing (or not doing)</a:t>
            </a:r>
            <a:endParaRPr lang="en-GB"/>
          </a:p>
          <a:p>
            <a:r>
              <a:rPr lang="en-GB"/>
              <a:t>It’s not the task that is rich, but the way that the task is used</a:t>
            </a:r>
          </a:p>
          <a:p>
            <a:r>
              <a:rPr lang="en-GB"/>
              <a:t>Student ‘theory of learning’ </a:t>
            </a:r>
          </a:p>
          <a:p>
            <a:pPr lvl="1"/>
            <a:r>
              <a:rPr lang="en-GB"/>
              <a:t>If I attempt the tasks I am set, the required learning will happen.</a:t>
            </a:r>
          </a:p>
          <a:p>
            <a:pPr lvl="1"/>
            <a:r>
              <a:rPr lang="en-GB"/>
              <a:t>But more than this is required!</a:t>
            </a:r>
          </a:p>
        </p:txBody>
      </p:sp>
    </p:spTree>
    <p:extLst>
      <p:ext uri="{BB962C8B-B14F-4D97-AF65-F5344CB8AC3E}">
        <p14:creationId xmlns:p14="http://schemas.microsoft.com/office/powerpoint/2010/main" val="4277320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Qualities to Develop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7727950" cy="5184576"/>
          </a:xfrm>
        </p:spPr>
        <p:txBody>
          <a:bodyPr/>
          <a:lstStyle/>
          <a:p>
            <a:r>
              <a:rPr lang="en-GB"/>
              <a:t>Curiosity</a:t>
            </a:r>
          </a:p>
          <a:p>
            <a:r>
              <a:rPr lang="en-GB"/>
              <a:t>‘have a go’ attitude</a:t>
            </a:r>
          </a:p>
          <a:p>
            <a:r>
              <a:rPr lang="en-GB"/>
              <a:t>Resilience</a:t>
            </a:r>
          </a:p>
          <a:p>
            <a:r>
              <a:rPr lang="en-GB"/>
              <a:t>Repertoire of useful ways of thinking:</a:t>
            </a:r>
          </a:p>
          <a:p>
            <a:pPr lvl="1"/>
            <a:r>
              <a:rPr lang="en-GB"/>
              <a:t>Imagining &amp; Expressing</a:t>
            </a:r>
          </a:p>
          <a:p>
            <a:pPr lvl="1"/>
            <a:r>
              <a:rPr lang="en-GB"/>
              <a:t>Specialising &amp; Generalising</a:t>
            </a:r>
          </a:p>
          <a:p>
            <a:pPr lvl="1"/>
            <a:r>
              <a:rPr lang="en-GB"/>
              <a:t>Conjecturing &amp; Convincing</a:t>
            </a:r>
          </a:p>
          <a:p>
            <a:pPr lvl="1"/>
            <a:r>
              <a:rPr lang="en-GB"/>
              <a:t>Organising &amp; Characterising</a:t>
            </a:r>
          </a:p>
          <a:p>
            <a:r>
              <a:rPr lang="en-GB"/>
              <a:t>Experience of key mathematical themes</a:t>
            </a:r>
          </a:p>
          <a:p>
            <a:pPr lvl="1"/>
            <a:r>
              <a:rPr lang="en-GB"/>
              <a:t>Doing &amp; Undoing</a:t>
            </a:r>
          </a:p>
          <a:p>
            <a:pPr lvl="1"/>
            <a:r>
              <a:rPr lang="en-GB"/>
              <a:t>Freedom &amp; Constraint</a:t>
            </a:r>
          </a:p>
          <a:p>
            <a:pPr lvl="1"/>
            <a:r>
              <a:rPr lang="en-GB"/>
              <a:t>Invariance in the midst of change</a:t>
            </a:r>
          </a:p>
          <a:p>
            <a:pPr lvl="1"/>
            <a:r>
              <a:rPr lang="en-GB"/>
              <a:t>Modelling</a:t>
            </a:r>
          </a:p>
          <a:p>
            <a:pPr lvl="1"/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420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Theoretical Background</a:t>
            </a:r>
          </a:p>
        </p:txBody>
      </p:sp>
    </p:spTree>
    <p:extLst>
      <p:ext uri="{BB962C8B-B14F-4D97-AF65-F5344CB8AC3E}">
        <p14:creationId xmlns:p14="http://schemas.microsoft.com/office/powerpoint/2010/main" val="2631942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Making Use of the Whole Psyche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7727950" cy="672480"/>
          </a:xfrm>
        </p:spPr>
        <p:txBody>
          <a:bodyPr/>
          <a:lstStyle/>
          <a:p>
            <a:r>
              <a:rPr lang="en-GB"/>
              <a:t>Assenting &amp; Asserting</a:t>
            </a:r>
          </a:p>
          <a:p>
            <a:endParaRPr lang="en-GB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997" y="2860872"/>
            <a:ext cx="37020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4639096" y="2154435"/>
            <a:ext cx="3178175" cy="1327151"/>
            <a:chOff x="2912" y="540"/>
            <a:chExt cx="2002" cy="836"/>
          </a:xfrm>
        </p:grpSpPr>
        <p:sp>
          <p:nvSpPr>
            <p:cNvPr id="6" name="Rectangle 7"/>
            <p:cNvSpPr>
              <a:spLocks/>
            </p:cNvSpPr>
            <p:nvPr/>
          </p:nvSpPr>
          <p:spPr bwMode="auto">
            <a:xfrm>
              <a:off x="4050" y="540"/>
              <a:ext cx="86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Imagery</a:t>
              </a:r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rot="10800000" flipH="1">
              <a:off x="2912" y="682"/>
              <a:ext cx="1066" cy="694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</p:grp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2470572" y="2178247"/>
            <a:ext cx="3463925" cy="1022349"/>
            <a:chOff x="1546" y="555"/>
            <a:chExt cx="2182" cy="644"/>
          </a:xfrm>
        </p:grpSpPr>
        <p:sp>
          <p:nvSpPr>
            <p:cNvPr id="9" name="Rectangle 5"/>
            <p:cNvSpPr>
              <a:spLocks/>
            </p:cNvSpPr>
            <p:nvPr/>
          </p:nvSpPr>
          <p:spPr bwMode="auto">
            <a:xfrm>
              <a:off x="1546" y="555"/>
              <a:ext cx="218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Awareness (cognition)</a:t>
              </a: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rot="10800000">
              <a:off x="2240" y="847"/>
              <a:ext cx="245" cy="352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</p:grpSp>
      <p:grpSp>
        <p:nvGrpSpPr>
          <p:cNvPr id="11" name="Group 21"/>
          <p:cNvGrpSpPr>
            <a:grpSpLocks/>
          </p:cNvGrpSpPr>
          <p:nvPr/>
        </p:nvGrpSpPr>
        <p:grpSpPr bwMode="auto">
          <a:xfrm>
            <a:off x="1619672" y="2852936"/>
            <a:ext cx="1455738" cy="463551"/>
            <a:chOff x="1010" y="987"/>
            <a:chExt cx="917" cy="292"/>
          </a:xfrm>
        </p:grpSpPr>
        <p:sp>
          <p:nvSpPr>
            <p:cNvPr id="12" name="Rectangle 6"/>
            <p:cNvSpPr>
              <a:spLocks/>
            </p:cNvSpPr>
            <p:nvPr/>
          </p:nvSpPr>
          <p:spPr bwMode="auto">
            <a:xfrm>
              <a:off x="1010" y="987"/>
              <a:ext cx="4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Will</a:t>
              </a: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rot="10800000">
              <a:off x="1458" y="1162"/>
              <a:ext cx="469" cy="117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</p:grpSp>
      <p:grpSp>
        <p:nvGrpSpPr>
          <p:cNvPr id="14" name="Group 20"/>
          <p:cNvGrpSpPr>
            <a:grpSpLocks/>
          </p:cNvGrpSpPr>
          <p:nvPr/>
        </p:nvGrpSpPr>
        <p:grpSpPr bwMode="auto">
          <a:xfrm>
            <a:off x="721147" y="4421385"/>
            <a:ext cx="2528888" cy="1292225"/>
            <a:chOff x="444" y="1968"/>
            <a:chExt cx="1593" cy="814"/>
          </a:xfrm>
        </p:grpSpPr>
        <p:sp>
          <p:nvSpPr>
            <p:cNvPr id="15" name="Rectangle 4"/>
            <p:cNvSpPr>
              <a:spLocks/>
            </p:cNvSpPr>
            <p:nvPr/>
          </p:nvSpPr>
          <p:spPr bwMode="auto">
            <a:xfrm>
              <a:off x="444" y="2511"/>
              <a:ext cx="154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Body (enaction)</a:t>
              </a:r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H="1">
              <a:off x="802" y="1968"/>
              <a:ext cx="1235" cy="477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</p:grpSp>
      <p:grpSp>
        <p:nvGrpSpPr>
          <p:cNvPr id="17" name="Group 18"/>
          <p:cNvGrpSpPr>
            <a:grpSpLocks/>
          </p:cNvGrpSpPr>
          <p:nvPr/>
        </p:nvGrpSpPr>
        <p:grpSpPr bwMode="auto">
          <a:xfrm>
            <a:off x="5858297" y="3540324"/>
            <a:ext cx="2743200" cy="862013"/>
            <a:chOff x="3680" y="1413"/>
            <a:chExt cx="1728" cy="543"/>
          </a:xfrm>
        </p:grpSpPr>
        <p:sp>
          <p:nvSpPr>
            <p:cNvPr id="18" name="Rectangle 3"/>
            <p:cNvSpPr>
              <a:spLocks/>
            </p:cNvSpPr>
            <p:nvPr/>
          </p:nvSpPr>
          <p:spPr bwMode="auto">
            <a:xfrm>
              <a:off x="4526" y="1413"/>
              <a:ext cx="882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Emotions </a:t>
              </a:r>
              <a:b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</a:br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(affect)</a:t>
              </a:r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>
              <a:off x="3680" y="1600"/>
              <a:ext cx="757" cy="63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3315122" y="4497585"/>
            <a:ext cx="1449388" cy="2165350"/>
            <a:chOff x="2078" y="2016"/>
            <a:chExt cx="913" cy="1364"/>
          </a:xfrm>
        </p:grpSpPr>
        <p:sp>
          <p:nvSpPr>
            <p:cNvPr id="21" name="Line 13"/>
            <p:cNvSpPr>
              <a:spLocks noChangeShapeType="1"/>
            </p:cNvSpPr>
            <p:nvPr/>
          </p:nvSpPr>
          <p:spPr bwMode="auto">
            <a:xfrm flipH="1">
              <a:off x="2544" y="2016"/>
              <a:ext cx="139" cy="771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  <p:sp>
          <p:nvSpPr>
            <p:cNvPr id="22" name="Rectangle 14"/>
            <p:cNvSpPr>
              <a:spLocks/>
            </p:cNvSpPr>
            <p:nvPr/>
          </p:nvSpPr>
          <p:spPr bwMode="auto">
            <a:xfrm>
              <a:off x="2078" y="2837"/>
              <a:ext cx="91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Habits</a:t>
              </a:r>
              <a:b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</a:br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Practices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6343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Probing Affordances &amp; Potential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7727950" cy="5832648"/>
          </a:xfrm>
        </p:spPr>
        <p:txBody>
          <a:bodyPr/>
          <a:lstStyle/>
          <a:p>
            <a:r>
              <a:rPr lang="en-GB"/>
              <a:t>Cognitive</a:t>
            </a:r>
          </a:p>
          <a:p>
            <a:pPr lvl="1"/>
            <a:r>
              <a:rPr lang="en-GB"/>
              <a:t>What images, associations, alternative presentations?</a:t>
            </a:r>
          </a:p>
          <a:p>
            <a:pPr lvl="1"/>
            <a:r>
              <a:rPr lang="en-GB"/>
              <a:t>What is available to be learned (what is being varied, what is invariant)?</a:t>
            </a:r>
          </a:p>
          <a:p>
            <a:r>
              <a:rPr lang="en-GB"/>
              <a:t>Behavioural</a:t>
            </a:r>
          </a:p>
          <a:p>
            <a:pPr lvl="1"/>
            <a:r>
              <a:rPr lang="en-GB"/>
              <a:t>What technical terms used or useful</a:t>
            </a:r>
          </a:p>
          <a:p>
            <a:pPr lvl="1"/>
            <a:r>
              <a:rPr lang="en-GB"/>
              <a:t>What inner incantations helpful?</a:t>
            </a:r>
          </a:p>
          <a:p>
            <a:pPr lvl="1"/>
            <a:r>
              <a:rPr lang="en-GB"/>
              <a:t>What specific techniques called upon and developed?</a:t>
            </a:r>
          </a:p>
          <a:p>
            <a:r>
              <a:rPr lang="en-GB"/>
              <a:t>Affective (dispositions &amp; purpose/utility)</a:t>
            </a:r>
          </a:p>
          <a:p>
            <a:pPr lvl="1"/>
            <a:r>
              <a:rPr lang="en-GB"/>
              <a:t>Where are the techniques useful?</a:t>
            </a:r>
          </a:p>
          <a:p>
            <a:pPr lvl="1"/>
            <a:r>
              <a:rPr lang="en-GB"/>
              <a:t>How are exercises seen by learners (epistemic stances)</a:t>
            </a:r>
          </a:p>
          <a:p>
            <a:r>
              <a:rPr lang="en-GB"/>
              <a:t>Attention-Will</a:t>
            </a:r>
          </a:p>
          <a:p>
            <a:pPr lvl="1"/>
            <a:r>
              <a:rPr lang="en-GB"/>
              <a:t>What was worth stressing and what ignoring?</a:t>
            </a:r>
          </a:p>
          <a:p>
            <a:pPr lvl="1"/>
            <a:r>
              <a:rPr lang="en-GB"/>
              <a:t>What properties called upon</a:t>
            </a:r>
          </a:p>
          <a:p>
            <a:pPr lvl="1"/>
            <a:r>
              <a:rPr lang="en-GB"/>
              <a:t>What relationships recognised?</a:t>
            </a:r>
          </a:p>
        </p:txBody>
      </p:sp>
    </p:spTree>
    <p:extLst>
      <p:ext uri="{BB962C8B-B14F-4D97-AF65-F5344CB8AC3E}">
        <p14:creationId xmlns:p14="http://schemas.microsoft.com/office/powerpoint/2010/main" val="3138423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Strategies for Use with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208912" cy="5616624"/>
          </a:xfrm>
        </p:spPr>
        <p:txBody>
          <a:bodyPr/>
          <a:lstStyle/>
          <a:p>
            <a:r>
              <a:rPr lang="en-GB"/>
              <a:t>Sort collection of different contexts, different variants, different parameters</a:t>
            </a:r>
          </a:p>
          <a:p>
            <a:r>
              <a:rPr lang="en-GB"/>
              <a:t>Characterise odd one out from three instances</a:t>
            </a:r>
          </a:p>
          <a:p>
            <a:r>
              <a:rPr lang="en-GB"/>
              <a:t>Put in order of anticipated challenge</a:t>
            </a:r>
          </a:p>
          <a:p>
            <a:r>
              <a:rPr lang="en-GB"/>
              <a:t>Do as many as you need to in orer to be ble to do any question of this type</a:t>
            </a:r>
          </a:p>
          <a:p>
            <a:r>
              <a:rPr lang="en-GB"/>
              <a:t>Construct (and do) an Easy, Hard, Peculiar and where possible, General task of this type</a:t>
            </a:r>
          </a:p>
          <a:p>
            <a:r>
              <a:rPr lang="en-GB"/>
              <a:t>Decide between appropriate and flawed solutions</a:t>
            </a:r>
          </a:p>
          <a:p>
            <a:r>
              <a:rPr lang="en-GB"/>
              <a:t>Describe how to recognise a task ‘of this type’;</a:t>
            </a:r>
            <a:br>
              <a:rPr lang="en-GB"/>
            </a:br>
            <a:r>
              <a:rPr lang="en-GB"/>
              <a:t>Tell someone ‘how to do a task of this type’</a:t>
            </a:r>
          </a:p>
          <a:p>
            <a:r>
              <a:rPr lang="en-GB"/>
              <a:t>What are tasks like these accomplishing (narrative about place in mathematics)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032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Reflection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What technical terms involved?</a:t>
            </a:r>
          </a:p>
          <a:p>
            <a:r>
              <a:rPr lang="en-GB"/>
              <a:t>What concepts called upon?</a:t>
            </a:r>
          </a:p>
          <a:p>
            <a:r>
              <a:rPr lang="en-GB"/>
              <a:t>What mathematical themes encountered?</a:t>
            </a:r>
          </a:p>
          <a:p>
            <a:r>
              <a:rPr lang="en-GB"/>
              <a:t>What mathematical powers used (and developed)?</a:t>
            </a:r>
          </a:p>
          <a:p>
            <a:r>
              <a:rPr lang="en-GB"/>
              <a:t>What links or associations with other mathematical topics or techniques?</a:t>
            </a:r>
          </a:p>
        </p:txBody>
      </p:sp>
    </p:spTree>
    <p:extLst>
      <p:ext uri="{BB962C8B-B14F-4D97-AF65-F5344CB8AC3E}">
        <p14:creationId xmlns:p14="http://schemas.microsoft.com/office/powerpoint/2010/main" val="36867054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 Design &amp; Use</a:t>
            </a:r>
          </a:p>
        </p:txBody>
      </p:sp>
      <p:sp>
        <p:nvSpPr>
          <p:cNvPr id="8" name="Rounded Rectangle 7">
            <a:hlinkClick r:id="rId2" action="ppaction://hlinksldjump"/>
          </p:cNvPr>
          <p:cNvSpPr/>
          <p:nvPr/>
        </p:nvSpPr>
        <p:spPr bwMode="auto">
          <a:xfrm>
            <a:off x="2483768" y="4509120"/>
            <a:ext cx="1368152" cy="504056"/>
          </a:xfrm>
          <a:prstGeom prst="roundRect">
            <a:avLst/>
          </a:pr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0">
                <a:solidFill>
                  <a:schemeClr val="tx2"/>
                </a:solidFill>
                <a:latin typeface="Chalkboard" pitchFamily="-111" charset="0"/>
              </a:rPr>
              <a:t>7 phases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tx2"/>
              </a:solidFill>
              <a:latin typeface="Chalkboard" pitchFamily="-111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259632" y="1484784"/>
            <a:ext cx="1440160" cy="576064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latin typeface="Chalkboard" pitchFamily="-111" charset="0"/>
              </a:rPr>
              <a:t>Potential</a:t>
            </a:r>
          </a:p>
        </p:txBody>
      </p:sp>
      <p:sp>
        <p:nvSpPr>
          <p:cNvPr id="12" name="Rounded Rectangle 11">
            <a:hlinkClick r:id="rId3" action="ppaction://hlinksldjump"/>
          </p:cNvPr>
          <p:cNvSpPr/>
          <p:nvPr/>
        </p:nvSpPr>
        <p:spPr bwMode="auto">
          <a:xfrm>
            <a:off x="182317" y="2204864"/>
            <a:ext cx="1869403" cy="864096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chemeClr val="accent3">
                    <a:lumMod val="50000"/>
                  </a:schemeClr>
                </a:solidFill>
                <a:latin typeface="Chalkboard" pitchFamily="-111" charset="0"/>
              </a:rPr>
              <a:t>Structure </a:t>
            </a:r>
            <a:br>
              <a:rPr lang="en-GB" sz="2400" b="0">
                <a:solidFill>
                  <a:schemeClr val="accent3">
                    <a:lumMod val="50000"/>
                  </a:schemeClr>
                </a:solidFill>
                <a:latin typeface="Chalkboard" pitchFamily="-111" charset="0"/>
              </a:rPr>
            </a:br>
            <a:r>
              <a:rPr lang="en-GB" sz="2400" b="0">
                <a:solidFill>
                  <a:schemeClr val="accent3">
                    <a:lumMod val="50000"/>
                  </a:schemeClr>
                </a:solidFill>
                <a:latin typeface="Chalkboard" pitchFamily="-111" charset="0"/>
              </a:rPr>
              <a:t>of a Topic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chemeClr val="accent3">
                  <a:lumMod val="50000"/>
                </a:schemeClr>
              </a:solidFill>
              <a:latin typeface="Chalkboard" pitchFamily="-111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211960" y="3645024"/>
            <a:ext cx="1872208" cy="576064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chemeClr val="accent3">
                    <a:lumMod val="50000"/>
                  </a:schemeClr>
                </a:solidFill>
                <a:latin typeface="Chalkboard" pitchFamily="-111" charset="0"/>
              </a:rPr>
              <a:t>Interaction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chemeClr val="accent3">
                  <a:lumMod val="50000"/>
                </a:schemeClr>
              </a:solidFill>
              <a:latin typeface="Chalkboard" pitchFamily="-111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6948264" y="2420888"/>
            <a:ext cx="2160240" cy="1008112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chemeClr val="accent3">
                    <a:lumMod val="50000"/>
                  </a:schemeClr>
                </a:solidFill>
                <a:latin typeface="Chalkboard" pitchFamily="-111" charset="0"/>
              </a:rPr>
              <a:t>Effectiveness of actions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chemeClr val="accent3">
                  <a:lumMod val="50000"/>
                </a:schemeClr>
              </a:solidFill>
              <a:latin typeface="Chalkboard" pitchFamily="-111" charset="0"/>
            </a:endParaRPr>
          </a:p>
        </p:txBody>
      </p:sp>
      <p:sp>
        <p:nvSpPr>
          <p:cNvPr id="23" name="Rounded Rectangle 22">
            <a:hlinkClick r:id="rId4" action="ppaction://hlinksldjump"/>
          </p:cNvPr>
          <p:cNvSpPr/>
          <p:nvPr/>
        </p:nvSpPr>
        <p:spPr bwMode="auto">
          <a:xfrm>
            <a:off x="2411760" y="2276872"/>
            <a:ext cx="1656184" cy="864096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latin typeface="Chalkboard" pitchFamily="-111" charset="0"/>
              </a:rPr>
              <a:t>Inner &amp; Outer</a:t>
            </a:r>
          </a:p>
        </p:txBody>
      </p:sp>
      <p:sp>
        <p:nvSpPr>
          <p:cNvPr id="25" name="Rounded Rectangle 24">
            <a:hlinkClick r:id="rId5" action="ppaction://hlinksldjump"/>
          </p:cNvPr>
          <p:cNvSpPr/>
          <p:nvPr/>
        </p:nvSpPr>
        <p:spPr bwMode="auto">
          <a:xfrm>
            <a:off x="4139952" y="4509120"/>
            <a:ext cx="1152128" cy="576064"/>
          </a:xfrm>
          <a:prstGeom prst="roundRect">
            <a:avLst/>
          </a:pr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0">
                <a:solidFill>
                  <a:schemeClr val="tx2"/>
                </a:solidFill>
                <a:latin typeface="Chalkboard" pitchFamily="-111" charset="0"/>
              </a:rPr>
              <a:t>Teacher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tx2"/>
              </a:solidFill>
              <a:latin typeface="Chalkboard" pitchFamily="-111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6084168" y="5517232"/>
            <a:ext cx="936104" cy="576064"/>
          </a:xfrm>
          <a:prstGeom prst="roundRect">
            <a:avLst/>
          </a:prstGeom>
          <a:solidFill>
            <a:srgbClr val="CCFF66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0">
                <a:solidFill>
                  <a:schemeClr val="accent3">
                    <a:lumMod val="10000"/>
                  </a:schemeClr>
                </a:solidFill>
                <a:latin typeface="Chalkboard" pitchFamily="-111" charset="0"/>
              </a:rPr>
              <a:t>Roles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accent3">
                  <a:lumMod val="10000"/>
                </a:schemeClr>
              </a:solidFill>
              <a:latin typeface="Chalkboard" pitchFamily="-111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467544" y="3429000"/>
            <a:ext cx="1152128" cy="576064"/>
          </a:xfrm>
          <a:prstGeom prst="roundRect">
            <a:avLst/>
          </a:pr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0">
                <a:solidFill>
                  <a:schemeClr val="tx2"/>
                </a:solidFill>
                <a:latin typeface="Chalkboard" pitchFamily="-111" charset="0"/>
              </a:rPr>
              <a:t>3 Only’s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tx2"/>
              </a:solidFill>
              <a:latin typeface="Chalkboard" pitchFamily="-111" charset="0"/>
            </a:endParaRPr>
          </a:p>
        </p:txBody>
      </p:sp>
      <p:sp>
        <p:nvSpPr>
          <p:cNvPr id="28" name="Rounded Rectangle 27">
            <a:hlinkClick r:id="rId6" action="ppaction://hlinksldjump"/>
          </p:cNvPr>
          <p:cNvSpPr/>
          <p:nvPr/>
        </p:nvSpPr>
        <p:spPr bwMode="auto">
          <a:xfrm>
            <a:off x="2195736" y="3429000"/>
            <a:ext cx="1656184" cy="576064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latin typeface="Chalkboard" pitchFamily="-111" charset="0"/>
              </a:rPr>
              <a:t>Balance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467544" y="620688"/>
            <a:ext cx="8424936" cy="1386154"/>
            <a:chOff x="467544" y="620688"/>
            <a:chExt cx="8424936" cy="1386154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4427984" y="1268760"/>
              <a:ext cx="1367713" cy="504056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2400" b="0">
                  <a:solidFill>
                    <a:srgbClr val="000000"/>
                  </a:solidFill>
                  <a:latin typeface="Chalkboard" pitchFamily="-111" charset="0"/>
                </a:rPr>
                <a:t>Activity</a:t>
              </a:r>
              <a:endParaRPr kumimoji="0" lang="en-GB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6807932" y="620688"/>
              <a:ext cx="2084548" cy="1386154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2400" b="0">
                  <a:solidFill>
                    <a:srgbClr val="000000"/>
                  </a:solidFill>
                  <a:latin typeface="Chalkboard" pitchFamily="-111" charset="0"/>
                </a:rPr>
                <a:t>Re-flection</a:t>
              </a:r>
              <a:br>
                <a:rPr lang="en-GB" sz="2400" b="0">
                  <a:solidFill>
                    <a:srgbClr val="000000"/>
                  </a:solidFill>
                  <a:latin typeface="Chalkboard" pitchFamily="-111" charset="0"/>
                </a:rPr>
              </a:br>
              <a:r>
                <a:rPr lang="en-GB" sz="2400" b="0">
                  <a:solidFill>
                    <a:srgbClr val="000000"/>
                  </a:solidFill>
                  <a:latin typeface="Chalkboard" pitchFamily="-111" charset="0"/>
                </a:rPr>
                <a:t>&amp;</a:t>
              </a:r>
              <a:br>
                <a:rPr lang="en-GB" sz="2400" b="0">
                  <a:solidFill>
                    <a:srgbClr val="000000"/>
                  </a:solidFill>
                  <a:latin typeface="Chalkboard" pitchFamily="-111" charset="0"/>
                </a:rPr>
              </a:br>
              <a:r>
                <a:rPr lang="en-GB" sz="2400" b="0">
                  <a:solidFill>
                    <a:srgbClr val="000000"/>
                  </a:solidFill>
                  <a:latin typeface="Chalkboard" pitchFamily="-111" charset="0"/>
                </a:rPr>
                <a:t>Pro-flection</a:t>
              </a:r>
              <a:endParaRPr kumimoji="0" lang="en-GB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 bwMode="auto">
            <a:xfrm>
              <a:off x="467544" y="1052736"/>
              <a:ext cx="1367713" cy="504056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halkboard" pitchFamily="-111" charset="0"/>
                </a:rPr>
                <a:t>Content</a:t>
              </a: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2628223" y="1268760"/>
              <a:ext cx="1367713" cy="504056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2400" b="0">
                  <a:solidFill>
                    <a:srgbClr val="000000"/>
                  </a:solidFill>
                  <a:latin typeface="Chalkboard" pitchFamily="-111" charset="0"/>
                </a:rPr>
                <a:t>Task</a:t>
              </a:r>
              <a:endParaRPr kumimoji="0" lang="en-GB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halkboard" pitchFamily="-111" charset="0"/>
              </a:endParaRPr>
            </a:p>
          </p:txBody>
        </p:sp>
      </p:grpSp>
      <p:cxnSp>
        <p:nvCxnSpPr>
          <p:cNvPr id="30" name="Straight Connector 29"/>
          <p:cNvCxnSpPr>
            <a:stCxn id="4" idx="2"/>
            <a:endCxn id="12" idx="0"/>
          </p:cNvCxnSpPr>
          <p:nvPr/>
        </p:nvCxnSpPr>
        <p:spPr bwMode="auto">
          <a:xfrm flipH="1">
            <a:off x="1117019" y="1556792"/>
            <a:ext cx="34382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3" idx="2"/>
            <a:endCxn id="28" idx="0"/>
          </p:cNvCxnSpPr>
          <p:nvPr/>
        </p:nvCxnSpPr>
        <p:spPr bwMode="auto">
          <a:xfrm flipH="1">
            <a:off x="3023828" y="3140968"/>
            <a:ext cx="216024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7" idx="0"/>
          </p:cNvCxnSpPr>
          <p:nvPr/>
        </p:nvCxnSpPr>
        <p:spPr bwMode="auto">
          <a:xfrm flipH="1">
            <a:off x="1043608" y="3068960"/>
            <a:ext cx="34382" cy="360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5" idx="2"/>
            <a:endCxn id="23" idx="0"/>
          </p:cNvCxnSpPr>
          <p:nvPr/>
        </p:nvCxnSpPr>
        <p:spPr bwMode="auto">
          <a:xfrm flipH="1">
            <a:off x="3239852" y="1772816"/>
            <a:ext cx="72228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8" idx="2"/>
            <a:endCxn id="8" idx="0"/>
          </p:cNvCxnSpPr>
          <p:nvPr/>
        </p:nvCxnSpPr>
        <p:spPr bwMode="auto">
          <a:xfrm>
            <a:off x="3023828" y="4005064"/>
            <a:ext cx="144016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6" idx="2"/>
            <a:endCxn id="20" idx="0"/>
          </p:cNvCxnSpPr>
          <p:nvPr/>
        </p:nvCxnSpPr>
        <p:spPr bwMode="auto">
          <a:xfrm>
            <a:off x="5111841" y="1772816"/>
            <a:ext cx="756303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6" idx="2"/>
            <a:endCxn id="13" idx="0"/>
          </p:cNvCxnSpPr>
          <p:nvPr/>
        </p:nvCxnSpPr>
        <p:spPr bwMode="auto">
          <a:xfrm>
            <a:off x="5111841" y="1772816"/>
            <a:ext cx="36223" cy="18722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ounded Rectangle 19"/>
          <p:cNvSpPr/>
          <p:nvPr/>
        </p:nvSpPr>
        <p:spPr bwMode="auto">
          <a:xfrm>
            <a:off x="5220072" y="1988840"/>
            <a:ext cx="1296144" cy="576064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chemeClr val="accent3">
                    <a:lumMod val="50000"/>
                  </a:schemeClr>
                </a:solidFill>
                <a:latin typeface="Chalkboard" pitchFamily="-111" charset="0"/>
              </a:rPr>
              <a:t>Actions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chemeClr val="accent3">
                  <a:lumMod val="50000"/>
                </a:schemeClr>
              </a:solidFill>
              <a:latin typeface="Chalkboard" pitchFamily="-111" charset="0"/>
            </a:endParaRPr>
          </a:p>
        </p:txBody>
      </p:sp>
      <p:sp>
        <p:nvSpPr>
          <p:cNvPr id="21" name="Rounded Rectangle 20">
            <a:hlinkClick r:id="rId7" action="ppaction://hlinksldjump"/>
          </p:cNvPr>
          <p:cNvSpPr/>
          <p:nvPr/>
        </p:nvSpPr>
        <p:spPr bwMode="auto">
          <a:xfrm>
            <a:off x="5364088" y="2492896"/>
            <a:ext cx="1296144" cy="576064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chemeClr val="accent3">
                    <a:lumMod val="50000"/>
                  </a:schemeClr>
                </a:solidFill>
                <a:latin typeface="Chalkboard" pitchFamily="-111" charset="0"/>
              </a:rPr>
              <a:t>Themes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chemeClr val="accent3">
                  <a:lumMod val="50000"/>
                </a:schemeClr>
              </a:solidFill>
              <a:latin typeface="Chalkboard" pitchFamily="-111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5508104" y="2996952"/>
            <a:ext cx="1296144" cy="576064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chemeClr val="accent3">
                    <a:lumMod val="50000"/>
                  </a:schemeClr>
                </a:solidFill>
                <a:latin typeface="Chalkboard" pitchFamily="-111" charset="0"/>
              </a:rPr>
              <a:t>Powers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chemeClr val="accent3">
                  <a:lumMod val="50000"/>
                </a:schemeClr>
              </a:solidFill>
              <a:latin typeface="Chalkboard" pitchFamily="-111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923928" y="5949280"/>
            <a:ext cx="1656184" cy="432048"/>
          </a:xfrm>
          <a:prstGeom prst="roundRect">
            <a:avLst/>
          </a:prstGeom>
          <a:solidFill>
            <a:srgbClr val="CCFF66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0">
                <a:solidFill>
                  <a:schemeClr val="accent3">
                    <a:lumMod val="10000"/>
                  </a:schemeClr>
                </a:solidFill>
                <a:latin typeface="Chalkboard" pitchFamily="-111" charset="0"/>
              </a:rPr>
              <a:t>Questioning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accent3">
                  <a:lumMod val="10000"/>
                </a:schemeClr>
              </a:solidFill>
              <a:latin typeface="Chalkboard" pitchFamily="-111" charset="0"/>
            </a:endParaRPr>
          </a:p>
        </p:txBody>
      </p:sp>
      <p:cxnSp>
        <p:nvCxnSpPr>
          <p:cNvPr id="56" name="Straight Connector 55"/>
          <p:cNvCxnSpPr>
            <a:stCxn id="13" idx="2"/>
            <a:endCxn id="25" idx="0"/>
          </p:cNvCxnSpPr>
          <p:nvPr/>
        </p:nvCxnSpPr>
        <p:spPr bwMode="auto">
          <a:xfrm flipH="1">
            <a:off x="4716016" y="4221088"/>
            <a:ext cx="432048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13" idx="2"/>
            <a:endCxn id="24" idx="0"/>
          </p:cNvCxnSpPr>
          <p:nvPr/>
        </p:nvCxnSpPr>
        <p:spPr bwMode="auto">
          <a:xfrm>
            <a:off x="5148064" y="4221088"/>
            <a:ext cx="1296144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ounded Rectangle 23"/>
          <p:cNvSpPr/>
          <p:nvPr/>
        </p:nvSpPr>
        <p:spPr bwMode="auto">
          <a:xfrm>
            <a:off x="5940152" y="4509120"/>
            <a:ext cx="1008112" cy="576064"/>
          </a:xfrm>
          <a:prstGeom prst="roundRect">
            <a:avLst/>
          </a:pr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0">
                <a:solidFill>
                  <a:schemeClr val="tx2"/>
                </a:solidFill>
                <a:latin typeface="Chalkboard" pitchFamily="-111" charset="0"/>
              </a:rPr>
              <a:t>Peers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tx2"/>
              </a:solidFill>
              <a:latin typeface="Chalkboard" pitchFamily="-111" charset="0"/>
            </a:endParaRPr>
          </a:p>
        </p:txBody>
      </p:sp>
      <p:cxnSp>
        <p:nvCxnSpPr>
          <p:cNvPr id="62" name="Straight Connector 61"/>
          <p:cNvCxnSpPr>
            <a:stCxn id="25" idx="2"/>
            <a:endCxn id="14" idx="0"/>
          </p:cNvCxnSpPr>
          <p:nvPr/>
        </p:nvCxnSpPr>
        <p:spPr bwMode="auto">
          <a:xfrm>
            <a:off x="4716016" y="5085184"/>
            <a:ext cx="288032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25" idx="2"/>
            <a:endCxn id="18" idx="0"/>
          </p:cNvCxnSpPr>
          <p:nvPr/>
        </p:nvCxnSpPr>
        <p:spPr bwMode="auto">
          <a:xfrm>
            <a:off x="4716016" y="5085184"/>
            <a:ext cx="36004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ounded Rectangle 13"/>
          <p:cNvSpPr/>
          <p:nvPr/>
        </p:nvSpPr>
        <p:spPr bwMode="auto">
          <a:xfrm>
            <a:off x="4355976" y="5301208"/>
            <a:ext cx="1296144" cy="432048"/>
          </a:xfrm>
          <a:prstGeom prst="roundRect">
            <a:avLst/>
          </a:prstGeom>
          <a:solidFill>
            <a:srgbClr val="CCFF66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0">
                <a:solidFill>
                  <a:schemeClr val="accent3">
                    <a:lumMod val="10000"/>
                  </a:schemeClr>
                </a:solidFill>
                <a:latin typeface="Chalkboard" pitchFamily="-111" charset="0"/>
              </a:rPr>
              <a:t>6 Modes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accent3">
                  <a:lumMod val="10000"/>
                </a:schemeClr>
              </a:solidFill>
              <a:latin typeface="Chalkboard" pitchFamily="-111" charset="0"/>
            </a:endParaRPr>
          </a:p>
        </p:txBody>
      </p:sp>
      <p:cxnSp>
        <p:nvCxnSpPr>
          <p:cNvPr id="70" name="Straight Connector 69"/>
          <p:cNvCxnSpPr>
            <a:stCxn id="24" idx="2"/>
            <a:endCxn id="26" idx="0"/>
          </p:cNvCxnSpPr>
          <p:nvPr/>
        </p:nvCxnSpPr>
        <p:spPr bwMode="auto">
          <a:xfrm>
            <a:off x="6444208" y="5085184"/>
            <a:ext cx="108012" cy="4320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7" idx="2"/>
            <a:endCxn id="19" idx="0"/>
          </p:cNvCxnSpPr>
          <p:nvPr/>
        </p:nvCxnSpPr>
        <p:spPr bwMode="auto">
          <a:xfrm>
            <a:off x="7850206" y="2006842"/>
            <a:ext cx="178178" cy="4140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38760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Teacher Focus</a:t>
            </a:r>
          </a:p>
        </p:txBody>
      </p:sp>
      <p:sp>
        <p:nvSpPr>
          <p:cNvPr id="6" name="Isosceles Triangle 5"/>
          <p:cNvSpPr/>
          <p:nvPr/>
        </p:nvSpPr>
        <p:spPr bwMode="auto">
          <a:xfrm>
            <a:off x="3563888" y="1268760"/>
            <a:ext cx="2505878" cy="2160240"/>
          </a:xfrm>
          <a:prstGeom prst="triangle">
            <a:avLst/>
          </a:prstGeom>
          <a:noFill/>
          <a:ln w="38100" cap="flat" cmpd="sng" algn="ctr">
            <a:solidFill>
              <a:srgbClr val="0000D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9912" y="54868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0">
                <a:solidFill>
                  <a:schemeClr val="accent3">
                    <a:lumMod val="10000"/>
                  </a:schemeClr>
                </a:solidFill>
              </a:rPr>
              <a:t>Teacher-Student interaction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0152" y="2996952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0">
                <a:solidFill>
                  <a:schemeClr val="accent3">
                    <a:lumMod val="10000"/>
                  </a:schemeClr>
                </a:solidFill>
              </a:rPr>
              <a:t>Student-Mathematics interaction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1600" y="2924944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0">
                <a:solidFill>
                  <a:schemeClr val="accent3">
                    <a:lumMod val="10000"/>
                  </a:schemeClr>
                </a:solidFill>
              </a:rPr>
              <a:t>Teacher-Mathematics interaction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9672" y="566124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0">
                <a:solidFill>
                  <a:srgbClr val="00002A"/>
                </a:solidFill>
              </a:rPr>
              <a:t>Cognitive Obstacles: </a:t>
            </a:r>
          </a:p>
          <a:p>
            <a:pPr algn="ctr"/>
            <a:r>
              <a:rPr lang="en-GB" sz="1800" b="0">
                <a:solidFill>
                  <a:srgbClr val="00002A"/>
                </a:solidFill>
              </a:rPr>
              <a:t>common errors, 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12160" y="4797152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b="0">
                <a:solidFill>
                  <a:srgbClr val="00002A"/>
                </a:solidFill>
              </a:rPr>
              <a:t>Applications &amp; Uses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36096" y="5733256"/>
            <a:ext cx="2557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b="0">
                <a:solidFill>
                  <a:srgbClr val="00002A"/>
                </a:solidFill>
              </a:rPr>
              <a:t>Methods &amp; Procedures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608" y="4005064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b="0">
                <a:solidFill>
                  <a:srgbClr val="00002A"/>
                </a:solidFill>
              </a:rPr>
              <a:t>Language/technical terms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62589" y="4797152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b="0">
                <a:solidFill>
                  <a:srgbClr val="00002A"/>
                </a:solidFill>
              </a:rPr>
              <a:t>Origins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220072" y="4005064"/>
            <a:ext cx="22749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800" b="0">
                <a:solidFill>
                  <a:srgbClr val="00002A"/>
                </a:solidFill>
              </a:rPr>
              <a:t>Examples, Images &amp; </a:t>
            </a:r>
          </a:p>
          <a:p>
            <a:pPr algn="ctr"/>
            <a:r>
              <a:rPr lang="en-GB" sz="1800" b="0">
                <a:solidFill>
                  <a:srgbClr val="00002A"/>
                </a:solidFill>
              </a:rPr>
              <a:t>Representations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87624" y="42838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0">
                <a:solidFill>
                  <a:srgbClr val="00002A"/>
                </a:solidFill>
              </a:rPr>
              <a:t>Enactive Obstacles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99592" y="507589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0">
                <a:solidFill>
                  <a:srgbClr val="00002A"/>
                </a:solidFill>
              </a:rPr>
              <a:t>Affective Obstacles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3563888" y="4581128"/>
            <a:ext cx="2088232" cy="115212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3851920" y="4509120"/>
            <a:ext cx="1656184" cy="122413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3491880" y="5013176"/>
            <a:ext cx="2376264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Action Button: Custom 29">
            <a:hlinkClick r:id="rId2" action="ppaction://hlinksldjump" highlightClick="1"/>
          </p:cNvPr>
          <p:cNvSpPr/>
          <p:nvPr/>
        </p:nvSpPr>
        <p:spPr bwMode="auto">
          <a:xfrm>
            <a:off x="8502850" y="0"/>
            <a:ext cx="648072" cy="648072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539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Right-multiplying by an inverse ...</a:t>
            </a:r>
          </a:p>
          <a:p>
            <a:r>
              <a:rPr lang="en-GB"/>
              <a:t>Making a substitution</a:t>
            </a:r>
          </a:p>
          <a:p>
            <a:r>
              <a:rPr lang="en-GB"/>
              <a:t>Differentiating</a:t>
            </a:r>
          </a:p>
          <a:p>
            <a:r>
              <a:rPr lang="en-GB"/>
              <a:t>Iterating</a:t>
            </a:r>
          </a:p>
          <a:p>
            <a:r>
              <a:rPr lang="en-GB"/>
              <a:t>Reading a graph</a:t>
            </a:r>
          </a:p>
          <a:p>
            <a:r>
              <a:rPr lang="en-GB"/>
              <a:t>Invoking a definition</a:t>
            </a:r>
          </a:p>
          <a:p>
            <a:r>
              <a:rPr lang="en-GB"/>
              <a:t>…</a:t>
            </a:r>
          </a:p>
          <a:p>
            <a:endParaRPr lang="en-GB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 bwMode="auto">
          <a:xfrm>
            <a:off x="8493788" y="18402"/>
            <a:ext cx="648072" cy="648072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14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Doing &amp; Undoing</a:t>
            </a:r>
          </a:p>
          <a:p>
            <a:r>
              <a:rPr lang="en-GB"/>
              <a:t>Invariance in the midst of change</a:t>
            </a:r>
          </a:p>
          <a:p>
            <a:r>
              <a:rPr lang="en-GB"/>
              <a:t>Freedom &amp; Constraint</a:t>
            </a:r>
          </a:p>
          <a:p>
            <a:r>
              <a:rPr lang="en-GB"/>
              <a:t>Restricting &amp; Extending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 bwMode="auto">
          <a:xfrm>
            <a:off x="8495928" y="0"/>
            <a:ext cx="648072" cy="648072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217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Comes to Mind…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11560" y="1052736"/>
            <a:ext cx="7727950" cy="648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rgbClr val="008000"/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pPr>
              <a:buFont typeface="Lucida Grande"/>
              <a:buChar char="…"/>
            </a:pPr>
            <a:r>
              <a:rPr lang="en-GB" b="0"/>
              <a:t>When you see the words ‘Problem Solving’?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39552" y="3717032"/>
            <a:ext cx="7970827" cy="1488360"/>
            <a:chOff x="633621" y="3308792"/>
            <a:chExt cx="7970827" cy="1488360"/>
          </a:xfrm>
        </p:grpSpPr>
        <p:grpSp>
          <p:nvGrpSpPr>
            <p:cNvPr id="10" name="Group 9"/>
            <p:cNvGrpSpPr/>
            <p:nvPr/>
          </p:nvGrpSpPr>
          <p:grpSpPr>
            <a:xfrm>
              <a:off x="2329084" y="3308792"/>
              <a:ext cx="3744416" cy="1200328"/>
              <a:chOff x="1979712" y="4028872"/>
              <a:chExt cx="3744416" cy="1200328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195736" y="4028872"/>
                <a:ext cx="3456384" cy="1200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b="0">
                    <a:solidFill>
                      <a:schemeClr val="accent3">
                        <a:lumMod val="50000"/>
                      </a:schemeClr>
                    </a:solidFill>
                  </a:rPr>
                  <a:t>encountering, </a:t>
                </a:r>
              </a:p>
              <a:p>
                <a:r>
                  <a:rPr lang="en-GB" sz="2400" b="0">
                    <a:solidFill>
                      <a:schemeClr val="accent3">
                        <a:lumMod val="50000"/>
                      </a:schemeClr>
                    </a:solidFill>
                  </a:rPr>
                  <a:t>developing facility with</a:t>
                </a:r>
              </a:p>
              <a:p>
                <a:r>
                  <a:rPr lang="en-GB" sz="2400" b="0">
                    <a:solidFill>
                      <a:schemeClr val="accent3">
                        <a:lumMod val="50000"/>
                      </a:schemeClr>
                    </a:solidFill>
                  </a:rPr>
                  <a:t>using appropriately</a:t>
                </a:r>
              </a:p>
            </p:txBody>
          </p:sp>
          <p:sp>
            <p:nvSpPr>
              <p:cNvPr id="6" name="Left Brace 5"/>
              <p:cNvSpPr/>
              <p:nvPr/>
            </p:nvSpPr>
            <p:spPr bwMode="auto">
              <a:xfrm>
                <a:off x="1979712" y="4149080"/>
                <a:ext cx="360040" cy="1080120"/>
              </a:xfrm>
              <a:prstGeom prst="leftBrace">
                <a:avLst>
                  <a:gd name="adj1" fmla="val 90000"/>
                  <a:gd name="adj2" fmla="val 50000"/>
                </a:avLst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halkboard" pitchFamily="-111" charset="0"/>
                </a:endParaRPr>
              </a:p>
            </p:txBody>
          </p:sp>
          <p:sp>
            <p:nvSpPr>
              <p:cNvPr id="7" name="Left Brace 6"/>
              <p:cNvSpPr/>
              <p:nvPr/>
            </p:nvSpPr>
            <p:spPr bwMode="auto">
              <a:xfrm flipH="1">
                <a:off x="5364088" y="4149080"/>
                <a:ext cx="360040" cy="1080120"/>
              </a:xfrm>
              <a:prstGeom prst="leftBrace">
                <a:avLst>
                  <a:gd name="adj1" fmla="val 90000"/>
                  <a:gd name="adj2" fmla="val 50000"/>
                </a:avLst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halkboard" pitchFamily="-111" charset="0"/>
                </a:endParaRPr>
              </a:p>
            </p:txBody>
          </p:sp>
        </p:grpSp>
        <p:sp>
          <p:nvSpPr>
            <p:cNvPr id="8" name="Content Placeholder 2"/>
            <p:cNvSpPr txBox="1">
              <a:spLocks/>
            </p:cNvSpPr>
            <p:nvPr/>
          </p:nvSpPr>
          <p:spPr bwMode="auto">
            <a:xfrm>
              <a:off x="633621" y="3717032"/>
              <a:ext cx="2160240" cy="10801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vert="horz" wrap="square" lIns="90487" tIns="44450" rIns="90487" bIns="4445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5000"/>
                <a:buFont typeface="Wingdings" charset="2"/>
                <a:buChar char="v"/>
                <a:defRPr sz="2400">
                  <a:solidFill>
                    <a:schemeClr val="accent3">
                      <a:lumMod val="50000"/>
                    </a:schemeClr>
                  </a:solidFill>
                  <a:effectLst/>
                  <a:latin typeface="+mn-lt"/>
                  <a:ea typeface="ＭＳ Ｐゴシック" pitchFamily="-65" charset="-128"/>
                  <a:cs typeface="ＭＳ Ｐゴシック" pitchFamily="-65" charset="-128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5">
                    <a:lumMod val="50000"/>
                  </a:schemeClr>
                </a:buClr>
                <a:buSzPct val="100000"/>
                <a:buFontTx/>
                <a:buChar char="–"/>
                <a:defRPr sz="2000">
                  <a:solidFill>
                    <a:schemeClr val="bg2">
                      <a:lumMod val="10000"/>
                    </a:schemeClr>
                  </a:solidFill>
                  <a:effectLst/>
                  <a:latin typeface="+mn-lt"/>
                  <a:ea typeface="ＭＳ Ｐゴシック" pitchFamily="-111" charset="-128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00"/>
                </a:buClr>
                <a:buSzPct val="100000"/>
                <a:buFont typeface="Wingdings" charset="2"/>
                <a:buChar char="Ø"/>
                <a:defRPr sz="2000">
                  <a:solidFill>
                    <a:srgbClr val="008000"/>
                  </a:solidFill>
                  <a:latin typeface="+mj-lt"/>
                  <a:ea typeface="ＭＳ Ｐゴシック" pitchFamily="-111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Monotype Sorts" charset="0"/>
                <a:buChar char=""/>
                <a:defRPr sz="2000">
                  <a:solidFill>
                    <a:schemeClr val="tx1"/>
                  </a:solidFill>
                  <a:latin typeface="Times" pitchFamily="-111" charset="0"/>
                  <a:ea typeface="ＭＳ Ｐゴシック" pitchFamily="-111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" pitchFamily="-111" charset="0"/>
                  <a:ea typeface="ＭＳ Ｐゴシック" pitchFamily="-111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" pitchFamily="-111" charset="0"/>
                  <a:ea typeface="ＭＳ Ｐゴシック" pitchFamily="-111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" pitchFamily="-111" charset="0"/>
                  <a:ea typeface="ＭＳ Ｐゴシック" pitchFamily="-111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" pitchFamily="-111" charset="0"/>
                  <a:ea typeface="ＭＳ Ｐゴシック" pitchFamily="-111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" pitchFamily="-111" charset="0"/>
                  <a:ea typeface="ＭＳ Ｐゴシック" pitchFamily="-111" charset="-128"/>
                </a:defRPr>
              </a:lvl9pPr>
            </a:lstStyle>
            <a:p>
              <a:r>
                <a:rPr lang="en-GB" b="0"/>
                <a:t>Basis for</a:t>
              </a:r>
            </a:p>
            <a:p>
              <a:endParaRPr lang="en-GB" b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06229" y="3501008"/>
              <a:ext cx="2498219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400" b="0">
                  <a:solidFill>
                    <a:srgbClr val="0000D5"/>
                  </a:solidFill>
                </a:rPr>
                <a:t>techniques, </a:t>
              </a:r>
            </a:p>
            <a:p>
              <a:pPr algn="ctr"/>
              <a:r>
                <a:rPr lang="en-GB" sz="2400" b="0">
                  <a:solidFill>
                    <a:srgbClr val="0000D5"/>
                  </a:solidFill>
                </a:rPr>
                <a:t>ways of thinking</a:t>
              </a:r>
              <a:endParaRPr lang="en-GB" sz="2400">
                <a:solidFill>
                  <a:srgbClr val="0000D5"/>
                </a:solidFill>
              </a:endParaRPr>
            </a:p>
          </p:txBody>
        </p:sp>
      </p:grp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39552" y="1700808"/>
            <a:ext cx="7727950" cy="1872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rgbClr val="008000"/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/>
              <a:t>National Curriculum</a:t>
            </a:r>
          </a:p>
          <a:p>
            <a:r>
              <a:rPr lang="en-GB" b="0"/>
              <a:t>Exercises at the end of a topic (‘word problems’)</a:t>
            </a:r>
          </a:p>
          <a:p>
            <a:r>
              <a:rPr lang="en-GB" b="0"/>
              <a:t>Aspects of mathematical thinking</a:t>
            </a:r>
          </a:p>
          <a:p>
            <a:r>
              <a:rPr lang="en-GB" b="0"/>
              <a:t>The essence and heart of mathematics</a:t>
            </a:r>
          </a:p>
          <a:p>
            <a:endParaRPr lang="en-GB" b="0"/>
          </a:p>
        </p:txBody>
      </p:sp>
    </p:spTree>
    <p:extLst>
      <p:ext uri="{BB962C8B-B14F-4D97-AF65-F5344CB8AC3E}">
        <p14:creationId xmlns:p14="http://schemas.microsoft.com/office/powerpoint/2010/main" val="3378557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Imagining &amp; Expressing</a:t>
            </a:r>
          </a:p>
          <a:p>
            <a:r>
              <a:rPr lang="en-GB"/>
              <a:t>Specialising &amp; Generalising (Stressing &amp; Ignoring)</a:t>
            </a:r>
          </a:p>
          <a:p>
            <a:r>
              <a:rPr lang="en-GB"/>
              <a:t>Conjecturing &amp; Convincing</a:t>
            </a:r>
          </a:p>
          <a:p>
            <a:r>
              <a:rPr lang="en-GB"/>
              <a:t>(Re)-Presenting in different modes</a:t>
            </a:r>
          </a:p>
          <a:p>
            <a:r>
              <a:rPr lang="en-GB"/>
              <a:t>Organising &amp; Characterising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 bwMode="auto">
          <a:xfrm>
            <a:off x="8502850" y="0"/>
            <a:ext cx="648072" cy="648072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242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Inner &amp; Outer Aspects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Outer</a:t>
            </a:r>
          </a:p>
          <a:p>
            <a:pPr lvl="1"/>
            <a:r>
              <a:rPr lang="en-GB"/>
              <a:t>What task actually initiates explicitly</a:t>
            </a:r>
          </a:p>
          <a:p>
            <a:r>
              <a:rPr lang="en-GB"/>
              <a:t>Inner</a:t>
            </a:r>
          </a:p>
          <a:p>
            <a:pPr lvl="1"/>
            <a:r>
              <a:rPr lang="en-GB"/>
              <a:t>What mathematical concepts underpinned</a:t>
            </a:r>
          </a:p>
          <a:p>
            <a:pPr lvl="1"/>
            <a:r>
              <a:rPr lang="en-GB"/>
              <a:t>What mathematical themes encountered</a:t>
            </a:r>
          </a:p>
          <a:p>
            <a:pPr lvl="1"/>
            <a:r>
              <a:rPr lang="en-GB"/>
              <a:t>What mathematical powers invoked</a:t>
            </a:r>
          </a:p>
          <a:p>
            <a:pPr lvl="1"/>
            <a:r>
              <a:rPr lang="en-GB"/>
              <a:t>What personal propensities brought to awareness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 bwMode="auto">
          <a:xfrm>
            <a:off x="8495928" y="0"/>
            <a:ext cx="648072" cy="648072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88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Appropriate Challenge:</a:t>
            </a:r>
          </a:p>
          <a:p>
            <a:pPr lvl="1"/>
            <a:r>
              <a:rPr lang="en-GB"/>
              <a:t>Not too great</a:t>
            </a:r>
          </a:p>
          <a:p>
            <a:pPr lvl="1"/>
            <a:r>
              <a:rPr lang="en-GB"/>
              <a:t>Not too little</a:t>
            </a:r>
          </a:p>
          <a:p>
            <a:pPr lvl="1"/>
            <a:r>
              <a:rPr lang="en-GB"/>
              <a:t>Scope depends on student trust of teacher</a:t>
            </a:r>
          </a:p>
          <a:p>
            <a:pPr lvl="1"/>
            <a:r>
              <a:rPr lang="en-GB"/>
              <a:t>Scope depends on teacher support of mathematical thinking not simply getting answers</a:t>
            </a:r>
          </a:p>
          <a:p>
            <a:pPr lvl="1"/>
            <a:endParaRPr lang="en-GB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 bwMode="auto">
          <a:xfrm>
            <a:off x="8489338" y="0"/>
            <a:ext cx="648072" cy="648072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992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Structure of a Topic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859185"/>
            <a:ext cx="37020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622799" y="1152748"/>
            <a:ext cx="3178175" cy="1327151"/>
            <a:chOff x="2912" y="540"/>
            <a:chExt cx="2002" cy="836"/>
          </a:xfrm>
        </p:grpSpPr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4050" y="540"/>
              <a:ext cx="86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Imagery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rot="10800000" flipH="1">
              <a:off x="2912" y="682"/>
              <a:ext cx="1066" cy="694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</p:grp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2454275" y="1176560"/>
            <a:ext cx="3463925" cy="1022349"/>
            <a:chOff x="1546" y="555"/>
            <a:chExt cx="2182" cy="644"/>
          </a:xfrm>
        </p:grpSpPr>
        <p:sp>
          <p:nvSpPr>
            <p:cNvPr id="10" name="Rectangle 5"/>
            <p:cNvSpPr>
              <a:spLocks/>
            </p:cNvSpPr>
            <p:nvPr/>
          </p:nvSpPr>
          <p:spPr bwMode="auto">
            <a:xfrm>
              <a:off x="1546" y="555"/>
              <a:ext cx="218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Awareness (cognition)</a:t>
              </a: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rot="10800000">
              <a:off x="2240" y="847"/>
              <a:ext cx="245" cy="352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</p:grpSp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1603375" y="1851249"/>
            <a:ext cx="1455738" cy="463551"/>
            <a:chOff x="1010" y="987"/>
            <a:chExt cx="917" cy="292"/>
          </a:xfrm>
        </p:grpSpPr>
        <p:sp>
          <p:nvSpPr>
            <p:cNvPr id="13" name="Rectangle 6"/>
            <p:cNvSpPr>
              <a:spLocks/>
            </p:cNvSpPr>
            <p:nvPr/>
          </p:nvSpPr>
          <p:spPr bwMode="auto">
            <a:xfrm>
              <a:off x="1010" y="987"/>
              <a:ext cx="4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Will</a:t>
              </a: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rot="10800000">
              <a:off x="1458" y="1162"/>
              <a:ext cx="469" cy="117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</p:grpSp>
      <p:grpSp>
        <p:nvGrpSpPr>
          <p:cNvPr id="15" name="Group 20"/>
          <p:cNvGrpSpPr>
            <a:grpSpLocks/>
          </p:cNvGrpSpPr>
          <p:nvPr/>
        </p:nvGrpSpPr>
        <p:grpSpPr bwMode="auto">
          <a:xfrm>
            <a:off x="704850" y="3419698"/>
            <a:ext cx="2528888" cy="1292225"/>
            <a:chOff x="444" y="1968"/>
            <a:chExt cx="1593" cy="814"/>
          </a:xfrm>
        </p:grpSpPr>
        <p:sp>
          <p:nvSpPr>
            <p:cNvPr id="16" name="Rectangle 4"/>
            <p:cNvSpPr>
              <a:spLocks/>
            </p:cNvSpPr>
            <p:nvPr/>
          </p:nvSpPr>
          <p:spPr bwMode="auto">
            <a:xfrm>
              <a:off x="444" y="2511"/>
              <a:ext cx="154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Body (enaction)</a:t>
              </a: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flipH="1">
              <a:off x="802" y="1968"/>
              <a:ext cx="1235" cy="477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</p:grpSp>
      <p:grpSp>
        <p:nvGrpSpPr>
          <p:cNvPr id="18" name="Group 18"/>
          <p:cNvGrpSpPr>
            <a:grpSpLocks/>
          </p:cNvGrpSpPr>
          <p:nvPr/>
        </p:nvGrpSpPr>
        <p:grpSpPr bwMode="auto">
          <a:xfrm>
            <a:off x="5842000" y="2538637"/>
            <a:ext cx="2743200" cy="862013"/>
            <a:chOff x="3680" y="1413"/>
            <a:chExt cx="1728" cy="543"/>
          </a:xfrm>
        </p:grpSpPr>
        <p:sp>
          <p:nvSpPr>
            <p:cNvPr id="19" name="Rectangle 3"/>
            <p:cNvSpPr>
              <a:spLocks/>
            </p:cNvSpPr>
            <p:nvPr/>
          </p:nvSpPr>
          <p:spPr bwMode="auto">
            <a:xfrm>
              <a:off x="4526" y="1413"/>
              <a:ext cx="882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Emotions </a:t>
              </a:r>
              <a:b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</a:br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(affect)</a:t>
              </a:r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>
              <a:off x="3680" y="1600"/>
              <a:ext cx="757" cy="63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</p:grp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3298825" y="3495898"/>
            <a:ext cx="1449388" cy="2165350"/>
            <a:chOff x="2078" y="2016"/>
            <a:chExt cx="913" cy="1364"/>
          </a:xfrm>
        </p:grpSpPr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H="1">
              <a:off x="2544" y="2016"/>
              <a:ext cx="139" cy="771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  <p:sp>
          <p:nvSpPr>
            <p:cNvPr id="23" name="Rectangle 14"/>
            <p:cNvSpPr>
              <a:spLocks/>
            </p:cNvSpPr>
            <p:nvPr/>
          </p:nvSpPr>
          <p:spPr bwMode="auto">
            <a:xfrm>
              <a:off x="2078" y="2837"/>
              <a:ext cx="91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Habits</a:t>
              </a:r>
              <a:b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</a:br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Practices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95928" y="0"/>
            <a:ext cx="648072" cy="648072"/>
            <a:chOff x="7812360" y="5589240"/>
            <a:chExt cx="648072" cy="648072"/>
          </a:xfrm>
        </p:grpSpPr>
        <p:sp>
          <p:nvSpPr>
            <p:cNvPr id="4" name="Action Button: Custom 3">
              <a:hlinkClick r:id="rId3" action="ppaction://hlinksldjump" highlightClick="1"/>
            </p:cNvPr>
            <p:cNvSpPr/>
            <p:nvPr/>
          </p:nvSpPr>
          <p:spPr bwMode="auto">
            <a:xfrm>
              <a:off x="7812360" y="5589240"/>
              <a:ext cx="648072" cy="648072"/>
            </a:xfrm>
            <a:prstGeom prst="actionButtonBlan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24" name="Oval 23">
              <a:hlinkClick r:id="rId3" action="ppaction://hlinksldjump"/>
            </p:cNvPr>
            <p:cNvSpPr/>
            <p:nvPr/>
          </p:nvSpPr>
          <p:spPr bwMode="auto">
            <a:xfrm>
              <a:off x="7956376" y="5733256"/>
              <a:ext cx="360040" cy="36004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904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Three Only’s</a:t>
            </a:r>
          </a:p>
        </p:txBody>
      </p:sp>
      <p:sp>
        <p:nvSpPr>
          <p:cNvPr id="4" name="Line 1"/>
          <p:cNvSpPr>
            <a:spLocks noChangeShapeType="1"/>
          </p:cNvSpPr>
          <p:nvPr/>
        </p:nvSpPr>
        <p:spPr bwMode="auto">
          <a:xfrm>
            <a:off x="3233738" y="1679575"/>
            <a:ext cx="2133600" cy="2727325"/>
          </a:xfrm>
          <a:prstGeom prst="line">
            <a:avLst/>
          </a:prstGeom>
          <a:noFill/>
          <a:ln w="76200">
            <a:solidFill>
              <a:schemeClr val="accent3">
                <a:lumMod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b="0">
              <a:solidFill>
                <a:srgbClr val="0000FF"/>
              </a:solidFill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3284538" y="1646238"/>
            <a:ext cx="2252662" cy="2809875"/>
          </a:xfrm>
          <a:prstGeom prst="line">
            <a:avLst/>
          </a:prstGeom>
          <a:noFill/>
          <a:ln w="76200">
            <a:solidFill>
              <a:schemeClr val="accent3">
                <a:lumMod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b="0">
              <a:solidFill>
                <a:srgbClr val="0000FF"/>
              </a:solidFill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rot="10800000">
            <a:off x="2640013" y="3136900"/>
            <a:ext cx="3387725" cy="33338"/>
          </a:xfrm>
          <a:prstGeom prst="line">
            <a:avLst/>
          </a:prstGeom>
          <a:noFill/>
          <a:ln w="76200">
            <a:solidFill>
              <a:schemeClr val="accent3">
                <a:lumMod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b="0">
              <a:solidFill>
                <a:srgbClr val="0000FF"/>
              </a:solidFill>
            </a:endParaRPr>
          </a:p>
        </p:txBody>
      </p:sp>
      <p:sp>
        <p:nvSpPr>
          <p:cNvPr id="7" name="AutoShape 5"/>
          <p:cNvSpPr>
            <a:spLocks/>
          </p:cNvSpPr>
          <p:nvPr/>
        </p:nvSpPr>
        <p:spPr bwMode="auto">
          <a:xfrm>
            <a:off x="927100" y="990600"/>
            <a:ext cx="2514600" cy="749300"/>
          </a:xfrm>
          <a:prstGeom prst="roundRect">
            <a:avLst>
              <a:gd name="adj" fmla="val 25421"/>
            </a:avLst>
          </a:prstGeom>
          <a:solidFill>
            <a:srgbClr val="996633">
              <a:alpha val="49803"/>
            </a:srgb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Language Patterns</a:t>
            </a:r>
            <a:b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</a:br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&amp; prior Skills</a:t>
            </a:r>
          </a:p>
        </p:txBody>
      </p:sp>
      <p:sp>
        <p:nvSpPr>
          <p:cNvPr id="8" name="AutoShape 6"/>
          <p:cNvSpPr>
            <a:spLocks/>
          </p:cNvSpPr>
          <p:nvPr/>
        </p:nvSpPr>
        <p:spPr bwMode="auto">
          <a:xfrm>
            <a:off x="5461000" y="990600"/>
            <a:ext cx="3022600" cy="749300"/>
          </a:xfrm>
          <a:prstGeom prst="roundRect">
            <a:avLst>
              <a:gd name="adj" fmla="val 25421"/>
            </a:avLst>
          </a:prstGeom>
          <a:solidFill>
            <a:srgbClr val="996633">
              <a:alpha val="49803"/>
            </a:srgb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Imagery/Sense-of/Awareness; Connections</a:t>
            </a:r>
          </a:p>
        </p:txBody>
      </p:sp>
      <p:sp>
        <p:nvSpPr>
          <p:cNvPr id="9" name="AutoShape 7"/>
          <p:cNvSpPr>
            <a:spLocks/>
          </p:cNvSpPr>
          <p:nvPr/>
        </p:nvSpPr>
        <p:spPr bwMode="auto">
          <a:xfrm>
            <a:off x="6045200" y="2705100"/>
            <a:ext cx="3022600" cy="952500"/>
          </a:xfrm>
          <a:prstGeom prst="roundRect">
            <a:avLst>
              <a:gd name="adj" fmla="val 25421"/>
            </a:avLst>
          </a:prstGeom>
          <a:solidFill>
            <a:srgbClr val="996633">
              <a:alpha val="49803"/>
            </a:srgb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Different Contexts in which likely to arise;</a:t>
            </a:r>
            <a:b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</a:br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dispositions</a:t>
            </a:r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>
            <a:off x="5168900" y="4241800"/>
            <a:ext cx="3022600" cy="749300"/>
          </a:xfrm>
          <a:prstGeom prst="roundRect">
            <a:avLst>
              <a:gd name="adj" fmla="val 25421"/>
            </a:avLst>
          </a:prstGeom>
          <a:solidFill>
            <a:srgbClr val="996633">
              <a:alpha val="49803"/>
            </a:srgb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Techniques &amp; Incantations</a:t>
            </a:r>
          </a:p>
        </p:txBody>
      </p:sp>
      <p:sp>
        <p:nvSpPr>
          <p:cNvPr id="11" name="AutoShape 9"/>
          <p:cNvSpPr>
            <a:spLocks/>
          </p:cNvSpPr>
          <p:nvPr/>
        </p:nvSpPr>
        <p:spPr bwMode="auto">
          <a:xfrm>
            <a:off x="304800" y="2667000"/>
            <a:ext cx="2514600" cy="749300"/>
          </a:xfrm>
          <a:prstGeom prst="roundRect">
            <a:avLst>
              <a:gd name="adj" fmla="val 25421"/>
            </a:avLst>
          </a:prstGeom>
          <a:solidFill>
            <a:srgbClr val="996633">
              <a:alpha val="49803"/>
            </a:srgb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 sz="1800" b="0">
              <a:solidFill>
                <a:srgbClr val="0000FF"/>
              </a:solidFill>
              <a:effectLst/>
              <a:latin typeface="Chalkboard" charset="0"/>
              <a:ea typeface="ＭＳ Ｐゴシック" charset="0"/>
              <a:cs typeface="Chalkboard" charset="0"/>
              <a:sym typeface="Chalkboard" charset="0"/>
            </a:endParaRPr>
          </a:p>
          <a:p>
            <a:pPr algn="ctr"/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Root Questions</a:t>
            </a:r>
          </a:p>
          <a:p>
            <a:pPr algn="ctr"/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predispositions</a:t>
            </a:r>
            <a:b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</a:br>
            <a:endParaRPr lang="en-US" sz="1800" b="0">
              <a:solidFill>
                <a:srgbClr val="0000FF"/>
              </a:solidFill>
              <a:effectLst/>
              <a:latin typeface="Chalkboard" charset="0"/>
              <a:ea typeface="ＭＳ Ｐゴシック" charset="0"/>
              <a:cs typeface="Chalkboard" charset="0"/>
              <a:sym typeface="Chalkboard" charset="0"/>
            </a:endParaRPr>
          </a:p>
        </p:txBody>
      </p:sp>
      <p:sp>
        <p:nvSpPr>
          <p:cNvPr id="12" name="AutoShape 10"/>
          <p:cNvSpPr>
            <a:spLocks/>
          </p:cNvSpPr>
          <p:nvPr/>
        </p:nvSpPr>
        <p:spPr bwMode="auto">
          <a:xfrm>
            <a:off x="927100" y="4267200"/>
            <a:ext cx="2514600" cy="749300"/>
          </a:xfrm>
          <a:prstGeom prst="roundRect">
            <a:avLst>
              <a:gd name="adj" fmla="val 25421"/>
            </a:avLst>
          </a:prstGeom>
          <a:solidFill>
            <a:srgbClr val="996633">
              <a:alpha val="49803"/>
            </a:srgb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/>
            </a:r>
            <a:b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</a:br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Standard Confusions </a:t>
            </a:r>
            <a:b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</a:br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&amp; Obstacles</a:t>
            </a:r>
            <a:b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</a:br>
            <a:endParaRPr lang="en-US" sz="1800" b="0">
              <a:solidFill>
                <a:srgbClr val="0000FF"/>
              </a:solidFill>
              <a:effectLst/>
              <a:latin typeface="Chalkboard" charset="0"/>
              <a:ea typeface="ＭＳ Ｐゴシック" charset="0"/>
              <a:cs typeface="Chalkboard" charset="0"/>
              <a:sym typeface="Chalkboard" charset="0"/>
            </a:endParaRPr>
          </a:p>
        </p:txBody>
      </p:sp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00" y="2438400"/>
            <a:ext cx="2032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2"/>
          <p:cNvSpPr>
            <a:spLocks/>
          </p:cNvSpPr>
          <p:nvPr/>
        </p:nvSpPr>
        <p:spPr bwMode="auto">
          <a:xfrm>
            <a:off x="4860032" y="6350669"/>
            <a:ext cx="31258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000" b="0">
                <a:solidFill>
                  <a:srgbClr val="008000"/>
                </a:solidFill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Only Behaviour is Trainable</a:t>
            </a:r>
          </a:p>
        </p:txBody>
      </p:sp>
      <p:sp>
        <p:nvSpPr>
          <p:cNvPr id="15" name="Rectangle 13"/>
          <p:cNvSpPr>
            <a:spLocks/>
          </p:cNvSpPr>
          <p:nvPr/>
        </p:nvSpPr>
        <p:spPr bwMode="auto">
          <a:xfrm>
            <a:off x="2672560" y="6001543"/>
            <a:ext cx="32675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000" b="0">
                <a:solidFill>
                  <a:srgbClr val="008000"/>
                </a:solidFill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Only Emotion is Harnessable</a:t>
            </a:r>
          </a:p>
        </p:txBody>
      </p:sp>
      <p:sp>
        <p:nvSpPr>
          <p:cNvPr id="16" name="Rectangle 14"/>
          <p:cNvSpPr>
            <a:spLocks/>
          </p:cNvSpPr>
          <p:nvPr/>
        </p:nvSpPr>
        <p:spPr bwMode="auto">
          <a:xfrm>
            <a:off x="1475656" y="6271468"/>
            <a:ext cx="3600972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2000" b="0">
                <a:solidFill>
                  <a:srgbClr val="008000"/>
                </a:solidFill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Only Awareness is Educable</a:t>
            </a:r>
          </a:p>
        </p:txBody>
      </p:sp>
      <p:sp>
        <p:nvSpPr>
          <p:cNvPr id="17" name="Rectangle 15"/>
          <p:cNvSpPr>
            <a:spLocks/>
          </p:cNvSpPr>
          <p:nvPr/>
        </p:nvSpPr>
        <p:spPr bwMode="auto">
          <a:xfrm rot="2954185">
            <a:off x="5605711" y="5378907"/>
            <a:ext cx="1590179" cy="430887"/>
          </a:xfrm>
          <a:prstGeom prst="rect">
            <a:avLst/>
          </a:prstGeom>
          <a:noFill/>
          <a:ln>
            <a:noFill/>
          </a:ln>
          <a:effectLst>
            <a:outerShdw blurRad="25400" dist="25399" dir="2700000" algn="ctr" rotWithShape="0">
              <a:srgbClr val="FFFF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b="0">
                <a:solidFill>
                  <a:srgbClr val="0000FF"/>
                </a:solidFill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Behaviour</a:t>
            </a:r>
          </a:p>
        </p:txBody>
      </p:sp>
      <p:sp>
        <p:nvSpPr>
          <p:cNvPr id="18" name="Rectangle 16"/>
          <p:cNvSpPr>
            <a:spLocks/>
          </p:cNvSpPr>
          <p:nvPr/>
        </p:nvSpPr>
        <p:spPr bwMode="auto">
          <a:xfrm>
            <a:off x="3817938" y="5175707"/>
            <a:ext cx="1246223" cy="430887"/>
          </a:xfrm>
          <a:prstGeom prst="rect">
            <a:avLst/>
          </a:prstGeom>
          <a:noFill/>
          <a:ln>
            <a:noFill/>
          </a:ln>
          <a:effectLst>
            <a:outerShdw blurRad="25400" dist="25399" dir="2700000" algn="ctr" rotWithShape="0">
              <a:srgbClr val="FFFF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b="0">
                <a:solidFill>
                  <a:srgbClr val="0000FF"/>
                </a:solidFill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Emotion</a:t>
            </a:r>
          </a:p>
        </p:txBody>
      </p:sp>
      <p:sp>
        <p:nvSpPr>
          <p:cNvPr id="19" name="Rectangle 17"/>
          <p:cNvSpPr>
            <a:spLocks/>
          </p:cNvSpPr>
          <p:nvPr/>
        </p:nvSpPr>
        <p:spPr bwMode="auto">
          <a:xfrm rot="18654864">
            <a:off x="1247629" y="5425738"/>
            <a:ext cx="1711618" cy="430887"/>
          </a:xfrm>
          <a:prstGeom prst="rect">
            <a:avLst/>
          </a:prstGeom>
          <a:noFill/>
          <a:ln>
            <a:noFill/>
          </a:ln>
          <a:effectLst>
            <a:outerShdw blurRad="25400" dist="25399" dir="2700000" algn="ctr" rotWithShape="0">
              <a:srgbClr val="FFFF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b="0">
                <a:solidFill>
                  <a:srgbClr val="0000FF"/>
                </a:solidFill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Awareness</a:t>
            </a:r>
          </a:p>
        </p:txBody>
      </p:sp>
      <p:pic>
        <p:nvPicPr>
          <p:cNvPr id="20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2400300"/>
            <a:ext cx="2628900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Action Button: Custom 20">
            <a:hlinkClick r:id="rId4" action="ppaction://hlinksldjump" highlightClick="1"/>
          </p:cNvPr>
          <p:cNvSpPr/>
          <p:nvPr/>
        </p:nvSpPr>
        <p:spPr bwMode="auto">
          <a:xfrm>
            <a:off x="8466927" y="22996"/>
            <a:ext cx="648072" cy="648072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125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Phases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971600" y="1124744"/>
            <a:ext cx="2664296" cy="792088"/>
          </a:xfrm>
          <a:prstGeom prst="roundRect">
            <a:avLst/>
          </a:prstGeom>
          <a:solidFill>
            <a:srgbClr val="CCFF66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chemeClr val="accent3">
                    <a:lumMod val="10000"/>
                  </a:schemeClr>
                </a:solidFill>
                <a:latin typeface="Chalkboard" pitchFamily="-111" charset="0"/>
              </a:rPr>
              <a:t>Getting Started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chemeClr val="accent3">
                  <a:lumMod val="10000"/>
                </a:schemeClr>
              </a:solidFill>
              <a:latin typeface="Chalkboard" pitchFamily="-111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331640" y="1700808"/>
            <a:ext cx="2664296" cy="792088"/>
          </a:xfrm>
          <a:prstGeom prst="roundRect">
            <a:avLst/>
          </a:prstGeom>
          <a:solidFill>
            <a:srgbClr val="CCFF66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chemeClr val="accent3">
                    <a:lumMod val="10000"/>
                  </a:schemeClr>
                </a:solidFill>
                <a:latin typeface="Chalkboard" pitchFamily="-111" charset="0"/>
              </a:rPr>
              <a:t>Getting Involved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chemeClr val="accent3">
                  <a:lumMod val="10000"/>
                </a:schemeClr>
              </a:solidFill>
              <a:latin typeface="Chalkboard" pitchFamily="-111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691680" y="2276872"/>
            <a:ext cx="2664296" cy="792088"/>
          </a:xfrm>
          <a:prstGeom prst="roundRect">
            <a:avLst/>
          </a:prstGeom>
          <a:solidFill>
            <a:srgbClr val="CCFF66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chemeClr val="accent3">
                    <a:lumMod val="10000"/>
                  </a:schemeClr>
                </a:solidFill>
                <a:latin typeface="Chalkboard" pitchFamily="-111" charset="0"/>
              </a:rPr>
              <a:t>Mulling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chemeClr val="accent3">
                  <a:lumMod val="10000"/>
                </a:schemeClr>
              </a:solidFill>
              <a:latin typeface="Chalkboard" pitchFamily="-111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051720" y="2852936"/>
            <a:ext cx="2664296" cy="792088"/>
          </a:xfrm>
          <a:prstGeom prst="roundRect">
            <a:avLst/>
          </a:prstGeom>
          <a:solidFill>
            <a:srgbClr val="CCFF66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chemeClr val="accent3">
                    <a:lumMod val="10000"/>
                  </a:schemeClr>
                </a:solidFill>
                <a:latin typeface="Chalkboard" pitchFamily="-111" charset="0"/>
              </a:rPr>
              <a:t>Keeping Going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chemeClr val="accent3">
                  <a:lumMod val="10000"/>
                </a:schemeClr>
              </a:solidFill>
              <a:latin typeface="Chalkboard" pitchFamily="-111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411760" y="3429000"/>
            <a:ext cx="2664296" cy="792088"/>
          </a:xfrm>
          <a:prstGeom prst="roundRect">
            <a:avLst/>
          </a:prstGeom>
          <a:solidFill>
            <a:srgbClr val="CCFF66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chemeClr val="accent3">
                    <a:lumMod val="10000"/>
                  </a:schemeClr>
                </a:solidFill>
                <a:latin typeface="Chalkboard" pitchFamily="-111" charset="0"/>
              </a:rPr>
              <a:t>Insight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chemeClr val="accent3">
                  <a:lumMod val="10000"/>
                </a:schemeClr>
              </a:solidFill>
              <a:latin typeface="Chalkboard" pitchFamily="-111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771800" y="4005064"/>
            <a:ext cx="2664296" cy="792088"/>
          </a:xfrm>
          <a:prstGeom prst="roundRect">
            <a:avLst/>
          </a:prstGeom>
          <a:solidFill>
            <a:srgbClr val="CCFF66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chemeClr val="accent3">
                    <a:lumMod val="10000"/>
                  </a:schemeClr>
                </a:solidFill>
                <a:latin typeface="Chalkboard" pitchFamily="-111" charset="0"/>
              </a:rPr>
              <a:t>Being Sceptical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chemeClr val="accent3">
                  <a:lumMod val="10000"/>
                </a:schemeClr>
              </a:solidFill>
              <a:latin typeface="Chalkboard" pitchFamily="-111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131840" y="4653136"/>
            <a:ext cx="2664296" cy="792088"/>
          </a:xfrm>
          <a:prstGeom prst="roundRect">
            <a:avLst/>
          </a:prstGeom>
          <a:solidFill>
            <a:srgbClr val="CCFF66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chemeClr val="accent3">
                    <a:lumMod val="10000"/>
                  </a:schemeClr>
                </a:solidFill>
                <a:latin typeface="Chalkboard" pitchFamily="-111" charset="0"/>
              </a:rPr>
              <a:t>Contemplating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chemeClr val="accent3">
                  <a:lumMod val="10000"/>
                </a:schemeClr>
              </a:solidFill>
              <a:latin typeface="Chalkboard" pitchFamily="-111" charset="0"/>
            </a:endParaRPr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 bwMode="auto">
          <a:xfrm>
            <a:off x="8489338" y="18537"/>
            <a:ext cx="648072" cy="648072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5076056" y="1484784"/>
            <a:ext cx="1646714" cy="523220"/>
          </a:xfrm>
          <a:prstGeom prst="rect">
            <a:avLst/>
          </a:prstGeom>
          <a:solidFill>
            <a:srgbClr val="FFA070"/>
          </a:solidFill>
        </p:spPr>
        <p:txBody>
          <a:bodyPr wrap="none" rtlCol="0">
            <a:spAutoFit/>
          </a:bodyPr>
          <a:lstStyle/>
          <a:p>
            <a:r>
              <a:rPr lang="en-GB" b="0">
                <a:solidFill>
                  <a:srgbClr val="161616"/>
                </a:solidFill>
              </a:rPr>
              <a:t>Initiating</a:t>
            </a:r>
          </a:p>
        </p:txBody>
      </p:sp>
      <p:sp>
        <p:nvSpPr>
          <p:cNvPr id="13" name="TextBox 12">
            <a:hlinkClick r:id="rId4" action="ppaction://hlinksldjump"/>
          </p:cNvPr>
          <p:cNvSpPr txBox="1"/>
          <p:nvPr/>
        </p:nvSpPr>
        <p:spPr>
          <a:xfrm>
            <a:off x="5787737" y="2780928"/>
            <a:ext cx="1808599" cy="52322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b="0">
                <a:solidFill>
                  <a:srgbClr val="161616"/>
                </a:solidFill>
              </a:rPr>
              <a:t>Sustaining</a:t>
            </a:r>
          </a:p>
        </p:txBody>
      </p:sp>
      <p:sp>
        <p:nvSpPr>
          <p:cNvPr id="14" name="TextBox 13">
            <a:hlinkClick r:id="rId5" action="ppaction://hlinksldjump"/>
          </p:cNvPr>
          <p:cNvSpPr txBox="1"/>
          <p:nvPr/>
        </p:nvSpPr>
        <p:spPr>
          <a:xfrm>
            <a:off x="6660232" y="4365104"/>
            <a:ext cx="1889539" cy="523220"/>
          </a:xfrm>
          <a:prstGeom prst="rect">
            <a:avLst/>
          </a:prstGeom>
          <a:solidFill>
            <a:srgbClr val="FFA070"/>
          </a:solidFill>
        </p:spPr>
        <p:txBody>
          <a:bodyPr wrap="none" rtlCol="0">
            <a:spAutoFit/>
          </a:bodyPr>
          <a:lstStyle/>
          <a:p>
            <a:r>
              <a:rPr lang="en-GB" b="0">
                <a:solidFill>
                  <a:srgbClr val="161616"/>
                </a:solidFill>
              </a:rPr>
              <a:t>Concluding</a:t>
            </a:r>
          </a:p>
        </p:txBody>
      </p:sp>
    </p:spTree>
    <p:extLst>
      <p:ext uri="{BB962C8B-B14F-4D97-AF65-F5344CB8AC3E}">
        <p14:creationId xmlns:p14="http://schemas.microsoft.com/office/powerpoint/2010/main" val="3930613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Six Modes of Interaction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67544" y="1916832"/>
            <a:ext cx="1872208" cy="648072"/>
          </a:xfrm>
          <a:prstGeom prst="roundRect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rgbClr val="FFFF00"/>
                </a:solidFill>
                <a:latin typeface="Chalkboard" pitchFamily="-111" charset="0"/>
              </a:rPr>
              <a:t>Expounding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rgbClr val="FFFF00"/>
              </a:solidFill>
              <a:latin typeface="Chalkboard" pitchFamily="-111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899592" y="2492896"/>
            <a:ext cx="1872208" cy="648072"/>
          </a:xfrm>
          <a:prstGeom prst="roundRect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rgbClr val="FFFF00"/>
                </a:solidFill>
                <a:latin typeface="Chalkboard" pitchFamily="-111" charset="0"/>
              </a:rPr>
              <a:t>Explaining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rgbClr val="FFFF00"/>
              </a:solidFill>
              <a:latin typeface="Chalkboard" pitchFamily="-111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67544" y="3645024"/>
            <a:ext cx="1872208" cy="648072"/>
          </a:xfrm>
          <a:prstGeom prst="roundRect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rgbClr val="FFFF00"/>
                </a:solidFill>
                <a:latin typeface="Chalkboard" pitchFamily="-111" charset="0"/>
              </a:rPr>
              <a:t>Exploring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rgbClr val="FFFF00"/>
              </a:solidFill>
              <a:latin typeface="Chalkboard" pitchFamily="-111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899592" y="4221088"/>
            <a:ext cx="1872208" cy="648072"/>
          </a:xfrm>
          <a:prstGeom prst="roundRect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rgbClr val="FFFF00"/>
                </a:solidFill>
                <a:latin typeface="Chalkboard" pitchFamily="-111" charset="0"/>
              </a:rPr>
              <a:t>Examining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rgbClr val="FFFF00"/>
              </a:solidFill>
              <a:latin typeface="Chalkboard" pitchFamily="-111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39552" y="5229200"/>
            <a:ext cx="1872208" cy="648072"/>
          </a:xfrm>
          <a:prstGeom prst="roundRect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rgbClr val="FFFF00"/>
                </a:solidFill>
                <a:latin typeface="Chalkboard" pitchFamily="-111" charset="0"/>
              </a:rPr>
              <a:t>Exercising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rgbClr val="FFFF00"/>
              </a:solidFill>
              <a:latin typeface="Chalkboard" pitchFamily="-111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71600" y="5805264"/>
            <a:ext cx="1872208" cy="648072"/>
          </a:xfrm>
          <a:prstGeom prst="roundRect">
            <a:avLst/>
          </a:prstGeom>
          <a:solidFill>
            <a:schemeClr val="accent5">
              <a:lumMod val="2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rgbClr val="FFFF00"/>
                </a:solidFill>
                <a:latin typeface="Chalkboard" pitchFamily="-111" charset="0"/>
              </a:rPr>
              <a:t>Expressing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rgbClr val="FFFF00"/>
              </a:solidFill>
              <a:latin typeface="Chalkboard" pitchFamily="-111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3491880" y="908720"/>
            <a:ext cx="1646714" cy="523220"/>
          </a:xfrm>
          <a:prstGeom prst="rect">
            <a:avLst/>
          </a:prstGeom>
          <a:solidFill>
            <a:srgbClr val="51FF1F"/>
          </a:solidFill>
        </p:spPr>
        <p:txBody>
          <a:bodyPr wrap="none" rtlCol="0">
            <a:spAutoFit/>
          </a:bodyPr>
          <a:lstStyle/>
          <a:p>
            <a:r>
              <a:rPr lang="en-GB" b="0">
                <a:solidFill>
                  <a:srgbClr val="161616"/>
                </a:solidFill>
              </a:rPr>
              <a:t>Initiating</a:t>
            </a: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5292080" y="908720"/>
            <a:ext cx="1808599" cy="523220"/>
          </a:xfrm>
          <a:prstGeom prst="rect">
            <a:avLst/>
          </a:prstGeom>
          <a:solidFill>
            <a:srgbClr val="51FF1F"/>
          </a:solidFill>
        </p:spPr>
        <p:txBody>
          <a:bodyPr wrap="none" rtlCol="0">
            <a:spAutoFit/>
          </a:bodyPr>
          <a:lstStyle/>
          <a:p>
            <a:r>
              <a:rPr lang="en-GB" b="0">
                <a:solidFill>
                  <a:srgbClr val="161616"/>
                </a:solidFill>
              </a:rPr>
              <a:t>Sustaining</a:t>
            </a: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7236296" y="908720"/>
            <a:ext cx="1889539" cy="523220"/>
          </a:xfrm>
          <a:prstGeom prst="rect">
            <a:avLst/>
          </a:prstGeom>
          <a:solidFill>
            <a:srgbClr val="51FF1F"/>
          </a:solidFill>
        </p:spPr>
        <p:txBody>
          <a:bodyPr wrap="none" rtlCol="0">
            <a:spAutoFit/>
          </a:bodyPr>
          <a:lstStyle/>
          <a:p>
            <a:r>
              <a:rPr lang="en-GB" b="0">
                <a:solidFill>
                  <a:srgbClr val="161616"/>
                </a:solidFill>
              </a:rPr>
              <a:t>Concluding</a:t>
            </a:r>
          </a:p>
        </p:txBody>
      </p:sp>
      <p:sp>
        <p:nvSpPr>
          <p:cNvPr id="12" name="Action Button: Custom 11">
            <a:hlinkClick r:id="rId5" action="ppaction://hlinksldjump" highlightClick="1"/>
          </p:cNvPr>
          <p:cNvSpPr/>
          <p:nvPr/>
        </p:nvSpPr>
        <p:spPr bwMode="auto">
          <a:xfrm>
            <a:off x="8495928" y="0"/>
            <a:ext cx="648072" cy="648072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255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Initiating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Silent Start</a:t>
            </a:r>
          </a:p>
          <a:p>
            <a:r>
              <a:rPr lang="en-GB"/>
              <a:t>Particular (to general);</a:t>
            </a:r>
            <a:br>
              <a:rPr lang="en-GB"/>
            </a:br>
            <a:r>
              <a:rPr lang="en-GB"/>
              <a:t>General (via particular)</a:t>
            </a:r>
            <a:br>
              <a:rPr lang="en-GB"/>
            </a:br>
            <a:r>
              <a:rPr lang="en-GB"/>
              <a:t>Semi-general (via particular to general)</a:t>
            </a:r>
          </a:p>
          <a:p>
            <a:r>
              <a:rPr lang="en-GB"/>
              <a:t>Worked example</a:t>
            </a:r>
          </a:p>
          <a:p>
            <a:r>
              <a:rPr lang="en-GB"/>
              <a:t>Use/Application/Context</a:t>
            </a:r>
          </a:p>
          <a:p>
            <a:r>
              <a:rPr lang="en-GB"/>
              <a:t>Specific-Unspecific</a:t>
            </a:r>
          </a:p>
          <a:p>
            <a:r>
              <a:rPr lang="en-GB"/>
              <a:t>Manipulating:</a:t>
            </a:r>
          </a:p>
          <a:p>
            <a:pPr lvl="1"/>
            <a:r>
              <a:rPr lang="en-GB"/>
              <a:t>Material objects (eg cards, counters, …)</a:t>
            </a:r>
          </a:p>
          <a:p>
            <a:pPr lvl="1"/>
            <a:r>
              <a:rPr lang="en-GB"/>
              <a:t>Mental images (diagrams, phenomena)</a:t>
            </a:r>
          </a:p>
          <a:p>
            <a:pPr lvl="1"/>
            <a:r>
              <a:rPr lang="en-GB"/>
              <a:t>Symbols (familiar &amp; unfamiliar)</a:t>
            </a:r>
          </a:p>
        </p:txBody>
      </p:sp>
      <p:sp>
        <p:nvSpPr>
          <p:cNvPr id="7" name="Action Button: Return 6">
            <a:hlinkClick r:id="" action="ppaction://hlinkshowjump?jump=lastslideviewed" highlightClick="1"/>
          </p:cNvPr>
          <p:cNvSpPr/>
          <p:nvPr/>
        </p:nvSpPr>
        <p:spPr bwMode="auto">
          <a:xfrm>
            <a:off x="8388424" y="0"/>
            <a:ext cx="755576" cy="764704"/>
          </a:xfrm>
          <a:prstGeom prst="actionButtonRetur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700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Sustaining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Questions &amp; Prompts</a:t>
            </a:r>
          </a:p>
          <a:p>
            <a:r>
              <a:rPr lang="en-GB"/>
              <a:t>Directed–Prompted–Spontaneous</a:t>
            </a:r>
            <a:br>
              <a:rPr lang="en-GB"/>
            </a:br>
            <a:r>
              <a:rPr lang="en-GB"/>
              <a:t>Scaffolding &amp; Fading</a:t>
            </a:r>
          </a:p>
          <a:p>
            <a:r>
              <a:rPr lang="en-GB"/>
              <a:t>Energising (praising-challenging)</a:t>
            </a:r>
          </a:p>
          <a:p>
            <a:r>
              <a:rPr lang="en-GB"/>
              <a:t>Conjecturing</a:t>
            </a:r>
          </a:p>
          <a:p>
            <a:r>
              <a:rPr lang="en-GB"/>
              <a:t>Sharing progress/findings</a:t>
            </a:r>
          </a:p>
        </p:txBody>
      </p:sp>
      <p:sp>
        <p:nvSpPr>
          <p:cNvPr id="5" name="Action Button: Return 4">
            <a:hlinkClick r:id="" action="ppaction://hlinkshowjump?jump=lastslideviewed" highlightClick="1"/>
          </p:cNvPr>
          <p:cNvSpPr/>
          <p:nvPr/>
        </p:nvSpPr>
        <p:spPr bwMode="auto">
          <a:xfrm>
            <a:off x="8388424" y="0"/>
            <a:ext cx="755576" cy="764704"/>
          </a:xfrm>
          <a:prstGeom prst="actionButtonRetur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2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Concluding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Conjectures with evidence</a:t>
            </a:r>
          </a:p>
          <a:p>
            <a:r>
              <a:rPr lang="en-GB"/>
              <a:t>Accounts that others can understand</a:t>
            </a:r>
          </a:p>
          <a:p>
            <a:r>
              <a:rPr lang="en-GB"/>
              <a:t>Reflecting on effective &amp; ineffective actions</a:t>
            </a:r>
          </a:p>
          <a:p>
            <a:pPr lvl="1"/>
            <a:r>
              <a:rPr lang="en-GB"/>
              <a:t>Aspcts of inner task (dispositions, …)</a:t>
            </a:r>
          </a:p>
          <a:p>
            <a:r>
              <a:rPr lang="en-GB"/>
              <a:t>Imagining acting differently in the future</a:t>
            </a:r>
          </a:p>
        </p:txBody>
      </p:sp>
      <p:sp>
        <p:nvSpPr>
          <p:cNvPr id="5" name="Action Button: Return 4">
            <a:hlinkClick r:id="" action="ppaction://hlinkshowjump?jump=lastslideviewed" highlightClick="1"/>
          </p:cNvPr>
          <p:cNvSpPr/>
          <p:nvPr/>
        </p:nvSpPr>
        <p:spPr bwMode="auto">
          <a:xfrm>
            <a:off x="8388424" y="0"/>
            <a:ext cx="755576" cy="764704"/>
          </a:xfrm>
          <a:prstGeom prst="actionButtonRetur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268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Problem Solving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Not acting on the first thought that comes to mind</a:t>
            </a:r>
          </a:p>
          <a:p>
            <a:r>
              <a:rPr lang="en-GB"/>
              <a:t>Imagining the situation/phenomenon</a:t>
            </a:r>
          </a:p>
          <a:p>
            <a:r>
              <a:rPr lang="en-GB"/>
              <a:t>Discerning relevant quantities</a:t>
            </a:r>
          </a:p>
          <a:p>
            <a:r>
              <a:rPr lang="en-GB"/>
              <a:t>Recognising Relationships between these</a:t>
            </a:r>
          </a:p>
          <a:p>
            <a:r>
              <a:rPr lang="en-GB"/>
              <a:t>Acknowledging Ignorance (Mary Boole)</a:t>
            </a:r>
          </a:p>
          <a:p>
            <a:r>
              <a:rPr lang="en-GB"/>
              <a:t>Checking!</a:t>
            </a:r>
          </a:p>
          <a:p>
            <a:r>
              <a:rPr lang="en-GB"/>
              <a:t>Using Sketches &amp; Diagrams</a:t>
            </a:r>
          </a:p>
        </p:txBody>
      </p:sp>
    </p:spTree>
    <p:extLst>
      <p:ext uri="{BB962C8B-B14F-4D97-AF65-F5344CB8AC3E}">
        <p14:creationId xmlns:p14="http://schemas.microsoft.com/office/powerpoint/2010/main" val="2381633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Balanced Activity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1833" y="980728"/>
            <a:ext cx="2121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>
                <a:solidFill>
                  <a:srgbClr val="161616"/>
                </a:solidFill>
              </a:rPr>
              <a:t>Affordances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07904" y="980728"/>
            <a:ext cx="19688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>
                <a:solidFill>
                  <a:srgbClr val="161616"/>
                </a:solidFill>
              </a:rPr>
              <a:t>Constraints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95090" y="980728"/>
            <a:ext cx="2253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>
                <a:solidFill>
                  <a:srgbClr val="161616"/>
                </a:solidFill>
              </a:rPr>
              <a:t>Attunements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2537064" y="3834333"/>
            <a:ext cx="0" cy="194421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2573068" y="3798329"/>
            <a:ext cx="0" cy="194421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507448" y="4050357"/>
            <a:ext cx="461665" cy="638697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GB" sz="1800" b="0" i="1">
                <a:solidFill>
                  <a:srgbClr val="FF8000"/>
                </a:solidFill>
              </a:rPr>
              <a:t>Ends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98335" y="4698429"/>
            <a:ext cx="911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0" i="1">
                <a:solidFill>
                  <a:srgbClr val="FF8000"/>
                </a:solidFill>
              </a:rPr>
              <a:t>Means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33008" y="5673442"/>
            <a:ext cx="10748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0">
                <a:solidFill>
                  <a:srgbClr val="161616"/>
                </a:solidFill>
              </a:rPr>
              <a:t>Current</a:t>
            </a:r>
            <a:br>
              <a:rPr lang="en-GB" sz="2000" b="0">
                <a:solidFill>
                  <a:srgbClr val="161616"/>
                </a:solidFill>
              </a:rPr>
            </a:br>
            <a:r>
              <a:rPr lang="en-GB" sz="2000" b="0">
                <a:solidFill>
                  <a:srgbClr val="161616"/>
                </a:solidFill>
              </a:rPr>
              <a:t>State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29152" y="2505090"/>
            <a:ext cx="9925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FF"/>
                </a:solidFill>
              </a:rPr>
              <a:t>Outer</a:t>
            </a:r>
            <a:br>
              <a:rPr lang="en-GB" sz="2400" b="0">
                <a:solidFill>
                  <a:srgbClr val="0000FF"/>
                </a:solidFill>
              </a:rPr>
            </a:br>
            <a:r>
              <a:rPr lang="en-GB" sz="2400" b="0">
                <a:solidFill>
                  <a:srgbClr val="0000FF"/>
                </a:solidFill>
              </a:rPr>
              <a:t>Task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35105" y="2785571"/>
            <a:ext cx="13658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0">
                <a:solidFill>
                  <a:srgbClr val="161616"/>
                </a:solidFill>
              </a:rPr>
              <a:t>Intended</a:t>
            </a:r>
            <a:br>
              <a:rPr lang="en-GB" sz="2000" b="0">
                <a:solidFill>
                  <a:srgbClr val="161616"/>
                </a:solidFill>
              </a:rPr>
            </a:br>
            <a:r>
              <a:rPr lang="en-GB" sz="2000" b="0">
                <a:solidFill>
                  <a:srgbClr val="161616"/>
                </a:solidFill>
              </a:rPr>
              <a:t>&amp; Enacted</a:t>
            </a:r>
          </a:p>
          <a:p>
            <a:r>
              <a:rPr lang="en-GB" sz="2000" b="0">
                <a:solidFill>
                  <a:srgbClr val="161616"/>
                </a:solidFill>
              </a:rPr>
              <a:t>goals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520" y="4524796"/>
            <a:ext cx="1349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0">
                <a:solidFill>
                  <a:srgbClr val="161616"/>
                </a:solidFill>
              </a:rPr>
              <a:t>Resources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73168" y="4481244"/>
            <a:ext cx="8030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0">
                <a:solidFill>
                  <a:srgbClr val="161616"/>
                </a:solidFill>
              </a:rPr>
              <a:t>Tasks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7148853" y="3834333"/>
            <a:ext cx="0" cy="194421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7184857" y="3798329"/>
            <a:ext cx="0" cy="194421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119237" y="4050357"/>
            <a:ext cx="461665" cy="638697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GB" sz="1800" b="0" i="1">
                <a:solidFill>
                  <a:srgbClr val="FF8000"/>
                </a:solidFill>
              </a:rPr>
              <a:t>Ends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10124" y="4698429"/>
            <a:ext cx="911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0" i="1">
                <a:solidFill>
                  <a:srgbClr val="FF8000"/>
                </a:solidFill>
              </a:rPr>
              <a:t>Means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644797" y="5673442"/>
            <a:ext cx="10748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0">
                <a:solidFill>
                  <a:srgbClr val="161616"/>
                </a:solidFill>
              </a:rPr>
              <a:t>Current</a:t>
            </a:r>
            <a:br>
              <a:rPr lang="en-GB" sz="2000" b="0">
                <a:solidFill>
                  <a:srgbClr val="161616"/>
                </a:solidFill>
              </a:rPr>
            </a:br>
            <a:r>
              <a:rPr lang="en-GB" sz="2000" b="0">
                <a:solidFill>
                  <a:srgbClr val="161616"/>
                </a:solidFill>
              </a:rPr>
              <a:t>State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11381" y="2505090"/>
            <a:ext cx="954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FF"/>
                </a:solidFill>
              </a:rPr>
              <a:t>Inner</a:t>
            </a:r>
            <a:br>
              <a:rPr lang="en-GB" sz="2400" b="0">
                <a:solidFill>
                  <a:srgbClr val="0000FF"/>
                </a:solidFill>
              </a:rPr>
            </a:br>
            <a:r>
              <a:rPr lang="en-GB" sz="2400" b="0">
                <a:solidFill>
                  <a:srgbClr val="0000FF"/>
                </a:solidFill>
              </a:rPr>
              <a:t>Task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711975" y="2785571"/>
            <a:ext cx="10357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0">
                <a:solidFill>
                  <a:srgbClr val="161616"/>
                </a:solidFill>
              </a:rPr>
              <a:t>Implicit</a:t>
            </a:r>
          </a:p>
          <a:p>
            <a:r>
              <a:rPr lang="en-GB" sz="2000" b="0">
                <a:solidFill>
                  <a:srgbClr val="161616"/>
                </a:solidFill>
              </a:rPr>
              <a:t>goals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63309" y="4524796"/>
            <a:ext cx="1349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0">
                <a:solidFill>
                  <a:srgbClr val="161616"/>
                </a:solidFill>
              </a:rPr>
              <a:t>Resources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084957" y="4481244"/>
            <a:ext cx="8030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0">
                <a:solidFill>
                  <a:srgbClr val="161616"/>
                </a:solidFill>
              </a:rPr>
              <a:t>Tasks</a:t>
            </a:r>
          </a:p>
        </p:txBody>
      </p:sp>
      <p:sp>
        <p:nvSpPr>
          <p:cNvPr id="40" name="Rounded Rectangle 39"/>
          <p:cNvSpPr/>
          <p:nvPr/>
        </p:nvSpPr>
        <p:spPr bwMode="auto">
          <a:xfrm>
            <a:off x="179512" y="2348880"/>
            <a:ext cx="4320480" cy="4104456"/>
          </a:xfrm>
          <a:prstGeom prst="roundRect">
            <a:avLst/>
          </a:prstGeom>
          <a:noFill/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4716016" y="2348880"/>
            <a:ext cx="4320480" cy="4104456"/>
          </a:xfrm>
          <a:prstGeom prst="roundRect">
            <a:avLst/>
          </a:prstGeom>
          <a:noFill/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cxnSp>
        <p:nvCxnSpPr>
          <p:cNvPr id="42" name="Straight Connector 41"/>
          <p:cNvCxnSpPr>
            <a:stCxn id="40" idx="0"/>
            <a:endCxn id="6" idx="2"/>
          </p:cNvCxnSpPr>
          <p:nvPr/>
        </p:nvCxnSpPr>
        <p:spPr bwMode="auto">
          <a:xfrm flipH="1" flipV="1">
            <a:off x="1732380" y="1503948"/>
            <a:ext cx="607372" cy="84493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41" idx="0"/>
            <a:endCxn id="6" idx="2"/>
          </p:cNvCxnSpPr>
          <p:nvPr/>
        </p:nvCxnSpPr>
        <p:spPr bwMode="auto">
          <a:xfrm flipH="1" flipV="1">
            <a:off x="1732380" y="1503948"/>
            <a:ext cx="5143876" cy="84493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0"/>
            <a:endCxn id="7" idx="2"/>
          </p:cNvCxnSpPr>
          <p:nvPr/>
        </p:nvCxnSpPr>
        <p:spPr bwMode="auto">
          <a:xfrm flipV="1">
            <a:off x="2339752" y="1503948"/>
            <a:ext cx="2352599" cy="84493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41" idx="0"/>
            <a:endCxn id="7" idx="2"/>
          </p:cNvCxnSpPr>
          <p:nvPr/>
        </p:nvCxnSpPr>
        <p:spPr bwMode="auto">
          <a:xfrm flipH="1" flipV="1">
            <a:off x="4692351" y="1503948"/>
            <a:ext cx="2183905" cy="84493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0" idx="0"/>
            <a:endCxn id="8" idx="2"/>
          </p:cNvCxnSpPr>
          <p:nvPr/>
        </p:nvCxnSpPr>
        <p:spPr bwMode="auto">
          <a:xfrm flipV="1">
            <a:off x="2339752" y="1503948"/>
            <a:ext cx="5282025" cy="84493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41" idx="0"/>
            <a:endCxn id="8" idx="2"/>
          </p:cNvCxnSpPr>
          <p:nvPr/>
        </p:nvCxnSpPr>
        <p:spPr bwMode="auto">
          <a:xfrm flipV="1">
            <a:off x="6876256" y="1503948"/>
            <a:ext cx="745521" cy="84493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Action Button: Custom 62">
            <a:hlinkClick r:id="rId2" action="ppaction://hlinksldjump" highlightClick="1"/>
          </p:cNvPr>
          <p:cNvSpPr/>
          <p:nvPr/>
        </p:nvSpPr>
        <p:spPr bwMode="auto">
          <a:xfrm>
            <a:off x="8495928" y="0"/>
            <a:ext cx="648072" cy="648072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05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892175" y="1754188"/>
            <a:ext cx="5543550" cy="520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GB" altLang="ko-KR" b="0">
                <a:solidFill>
                  <a:schemeClr val="accent3">
                    <a:lumMod val="50000"/>
                  </a:schemeClr>
                </a:solidFill>
              </a:rPr>
              <a:t>Expounding</a:t>
            </a:r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892175" y="2546350"/>
            <a:ext cx="5543550" cy="520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GB" altLang="ko-KR" b="0">
                <a:solidFill>
                  <a:schemeClr val="accent3">
                    <a:lumMod val="50000"/>
                  </a:schemeClr>
                </a:solidFill>
              </a:rPr>
              <a:t>Explaining</a:t>
            </a:r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1547813" y="3338513"/>
            <a:ext cx="5543550" cy="520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GB" altLang="ko-KR" b="0">
                <a:solidFill>
                  <a:schemeClr val="accent3">
                    <a:lumMod val="50000"/>
                  </a:schemeClr>
                </a:solidFill>
              </a:rPr>
              <a:t>Exploring</a:t>
            </a:r>
          </a:p>
        </p:txBody>
      </p:sp>
      <p:sp>
        <p:nvSpPr>
          <p:cNvPr id="80909" name="Rectangle 13"/>
          <p:cNvSpPr>
            <a:spLocks noChangeArrowheads="1"/>
          </p:cNvSpPr>
          <p:nvPr/>
        </p:nvSpPr>
        <p:spPr bwMode="auto">
          <a:xfrm>
            <a:off x="1547813" y="4132263"/>
            <a:ext cx="5543550" cy="520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GB" altLang="ko-KR" b="0">
                <a:solidFill>
                  <a:schemeClr val="accent3">
                    <a:lumMod val="50000"/>
                  </a:schemeClr>
                </a:solidFill>
              </a:rPr>
              <a:t>Examining</a:t>
            </a:r>
          </a:p>
        </p:txBody>
      </p:sp>
      <p:sp>
        <p:nvSpPr>
          <p:cNvPr id="80910" name="Rectangle 14"/>
          <p:cNvSpPr>
            <a:spLocks noChangeArrowheads="1"/>
          </p:cNvSpPr>
          <p:nvPr/>
        </p:nvSpPr>
        <p:spPr bwMode="auto">
          <a:xfrm>
            <a:off x="2700338" y="4924425"/>
            <a:ext cx="5543550" cy="520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GB" altLang="ko-KR" b="0">
                <a:solidFill>
                  <a:schemeClr val="accent3">
                    <a:lumMod val="50000"/>
                  </a:schemeClr>
                </a:solidFill>
              </a:rPr>
              <a:t>Exercising</a:t>
            </a:r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2700338" y="5716588"/>
            <a:ext cx="5543550" cy="520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GB" altLang="ko-KR" b="0">
                <a:solidFill>
                  <a:schemeClr val="accent3">
                    <a:lumMod val="50000"/>
                  </a:schemeClr>
                </a:solidFill>
              </a:rPr>
              <a:t>Expressing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852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7" name="Group 5"/>
          <p:cNvGrpSpPr>
            <a:grpSpLocks/>
          </p:cNvGrpSpPr>
          <p:nvPr/>
        </p:nvGrpSpPr>
        <p:grpSpPr bwMode="auto">
          <a:xfrm>
            <a:off x="284163" y="468313"/>
            <a:ext cx="2659062" cy="2657475"/>
            <a:chOff x="179" y="431"/>
            <a:chExt cx="1675" cy="1674"/>
          </a:xfrm>
        </p:grpSpPr>
        <p:sp>
          <p:nvSpPr>
            <p:cNvPr id="45088" name="Freeform 6"/>
            <p:cNvSpPr>
              <a:spLocks/>
            </p:cNvSpPr>
            <p:nvPr/>
          </p:nvSpPr>
          <p:spPr bwMode="auto">
            <a:xfrm>
              <a:off x="293" y="431"/>
              <a:ext cx="1561" cy="1548"/>
            </a:xfrm>
            <a:custGeom>
              <a:avLst/>
              <a:gdLst>
                <a:gd name="T0" fmla="*/ 0 w 1561"/>
                <a:gd name="T1" fmla="*/ 0 h 1548"/>
                <a:gd name="T2" fmla="*/ 0 w 1561"/>
                <a:gd name="T3" fmla="*/ 1547 h 1548"/>
                <a:gd name="T4" fmla="*/ 1560 w 1561"/>
                <a:gd name="T5" fmla="*/ 772 h 1548"/>
                <a:gd name="T6" fmla="*/ 0 w 1561"/>
                <a:gd name="T7" fmla="*/ 0 h 15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1"/>
                <a:gd name="T13" fmla="*/ 0 h 1548"/>
                <a:gd name="T14" fmla="*/ 1561 w 1561"/>
                <a:gd name="T15" fmla="*/ 1548 h 15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1" h="1548">
                  <a:moveTo>
                    <a:pt x="0" y="0"/>
                  </a:moveTo>
                  <a:lnTo>
                    <a:pt x="0" y="1547"/>
                  </a:lnTo>
                  <a:lnTo>
                    <a:pt x="1560" y="772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53" name="Rectangle 9"/>
            <p:cNvSpPr>
              <a:spLocks noChangeArrowheads="1"/>
            </p:cNvSpPr>
            <p:nvPr/>
          </p:nvSpPr>
          <p:spPr bwMode="auto">
            <a:xfrm>
              <a:off x="355" y="639"/>
              <a:ext cx="794" cy="289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altLang="ko-KR" sz="2400" b="0">
                  <a:solidFill>
                    <a:srgbClr val="FFFFFF"/>
                  </a:solidFill>
                </a:rPr>
                <a:t>Teacher</a:t>
              </a:r>
            </a:p>
          </p:txBody>
        </p:sp>
        <p:sp>
          <p:nvSpPr>
            <p:cNvPr id="82956" name="Rectangle 12"/>
            <p:cNvSpPr>
              <a:spLocks noChangeArrowheads="1"/>
            </p:cNvSpPr>
            <p:nvPr/>
          </p:nvSpPr>
          <p:spPr bwMode="auto">
            <a:xfrm>
              <a:off x="179" y="1050"/>
              <a:ext cx="812" cy="289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altLang="ko-KR" sz="2400" b="0">
                  <a:solidFill>
                    <a:srgbClr val="FFFFFF"/>
                  </a:solidFill>
                </a:rPr>
                <a:t>Student</a:t>
              </a:r>
            </a:p>
          </p:txBody>
        </p:sp>
        <p:sp>
          <p:nvSpPr>
            <p:cNvPr id="82959" name="Rectangle 15"/>
            <p:cNvSpPr>
              <a:spLocks noChangeArrowheads="1"/>
            </p:cNvSpPr>
            <p:nvPr/>
          </p:nvSpPr>
          <p:spPr bwMode="auto">
            <a:xfrm>
              <a:off x="355" y="1483"/>
              <a:ext cx="781" cy="289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altLang="ko-KR" sz="2400" b="0">
                  <a:solidFill>
                    <a:srgbClr val="FFFFFF"/>
                  </a:solidFill>
                </a:rPr>
                <a:t>Content</a:t>
              </a:r>
            </a:p>
          </p:txBody>
        </p:sp>
        <p:sp>
          <p:nvSpPr>
            <p:cNvPr id="82960" name="Rectangle 16"/>
            <p:cNvSpPr>
              <a:spLocks noChangeArrowheads="1"/>
            </p:cNvSpPr>
            <p:nvPr/>
          </p:nvSpPr>
          <p:spPr bwMode="auto">
            <a:xfrm>
              <a:off x="451" y="1816"/>
              <a:ext cx="1394" cy="28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sz="2400" b="0" i="1" dirty="0">
                  <a:solidFill>
                    <a:srgbClr val="000000"/>
                  </a:solidFill>
                  <a:ea typeface="MS PGothic" pitchFamily="34" charset="-128"/>
                  <a:cs typeface="+mn-cs"/>
                </a:rPr>
                <a:t>Expounding</a:t>
              </a:r>
            </a:p>
          </p:txBody>
        </p:sp>
      </p:grpSp>
      <p:grpSp>
        <p:nvGrpSpPr>
          <p:cNvPr id="45058" name="Group 29"/>
          <p:cNvGrpSpPr>
            <a:grpSpLocks/>
          </p:cNvGrpSpPr>
          <p:nvPr/>
        </p:nvGrpSpPr>
        <p:grpSpPr bwMode="auto">
          <a:xfrm>
            <a:off x="3059113" y="3536950"/>
            <a:ext cx="2844800" cy="2628900"/>
            <a:chOff x="1948" y="450"/>
            <a:chExt cx="1792" cy="1656"/>
          </a:xfrm>
        </p:grpSpPr>
        <p:sp>
          <p:nvSpPr>
            <p:cNvPr id="45083" name="Freeform 30"/>
            <p:cNvSpPr>
              <a:spLocks/>
            </p:cNvSpPr>
            <p:nvPr/>
          </p:nvSpPr>
          <p:spPr bwMode="auto">
            <a:xfrm>
              <a:off x="2179" y="450"/>
              <a:ext cx="1561" cy="1548"/>
            </a:xfrm>
            <a:custGeom>
              <a:avLst/>
              <a:gdLst>
                <a:gd name="T0" fmla="*/ 0 w 1561"/>
                <a:gd name="T1" fmla="*/ 0 h 1548"/>
                <a:gd name="T2" fmla="*/ 0 w 1561"/>
                <a:gd name="T3" fmla="*/ 1547 h 1548"/>
                <a:gd name="T4" fmla="*/ 1560 w 1561"/>
                <a:gd name="T5" fmla="*/ 772 h 1548"/>
                <a:gd name="T6" fmla="*/ 0 w 1561"/>
                <a:gd name="T7" fmla="*/ 0 h 15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1"/>
                <a:gd name="T13" fmla="*/ 0 h 1548"/>
                <a:gd name="T14" fmla="*/ 1561 w 1561"/>
                <a:gd name="T15" fmla="*/ 1548 h 15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1" h="1548">
                  <a:moveTo>
                    <a:pt x="0" y="0"/>
                  </a:moveTo>
                  <a:lnTo>
                    <a:pt x="0" y="1547"/>
                  </a:lnTo>
                  <a:lnTo>
                    <a:pt x="1560" y="772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chemeClr val="bg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77" name="Rectangle 33"/>
            <p:cNvSpPr>
              <a:spLocks noChangeArrowheads="1"/>
            </p:cNvSpPr>
            <p:nvPr/>
          </p:nvSpPr>
          <p:spPr bwMode="auto">
            <a:xfrm>
              <a:off x="2287" y="619"/>
              <a:ext cx="812" cy="289"/>
            </a:xfrm>
            <a:prstGeom prst="rect">
              <a:avLst/>
            </a:prstGeom>
            <a:solidFill>
              <a:srgbClr val="FFA070"/>
            </a:solidFill>
            <a:ln>
              <a:noFill/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altLang="ko-KR" sz="2400" b="0">
                  <a:solidFill>
                    <a:srgbClr val="FFFFFF"/>
                  </a:solidFill>
                </a:rPr>
                <a:t>Student</a:t>
              </a:r>
            </a:p>
          </p:txBody>
        </p:sp>
        <p:sp>
          <p:nvSpPr>
            <p:cNvPr id="82980" name="Rectangle 36"/>
            <p:cNvSpPr>
              <a:spLocks noChangeArrowheads="1"/>
            </p:cNvSpPr>
            <p:nvPr/>
          </p:nvSpPr>
          <p:spPr bwMode="auto">
            <a:xfrm>
              <a:off x="1948" y="1062"/>
              <a:ext cx="781" cy="289"/>
            </a:xfrm>
            <a:prstGeom prst="rect">
              <a:avLst/>
            </a:prstGeom>
            <a:solidFill>
              <a:srgbClr val="FFA070"/>
            </a:solidFill>
            <a:ln>
              <a:noFill/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altLang="ko-KR" sz="2400" b="0">
                  <a:solidFill>
                    <a:srgbClr val="FFFFFF"/>
                  </a:solidFill>
                </a:rPr>
                <a:t>Content</a:t>
              </a:r>
            </a:p>
          </p:txBody>
        </p:sp>
        <p:sp>
          <p:nvSpPr>
            <p:cNvPr id="82983" name="Rectangle 39"/>
            <p:cNvSpPr>
              <a:spLocks noChangeArrowheads="1"/>
            </p:cNvSpPr>
            <p:nvPr/>
          </p:nvSpPr>
          <p:spPr bwMode="auto">
            <a:xfrm>
              <a:off x="2287" y="1483"/>
              <a:ext cx="794" cy="289"/>
            </a:xfrm>
            <a:prstGeom prst="rect">
              <a:avLst/>
            </a:prstGeom>
            <a:solidFill>
              <a:srgbClr val="FFA070"/>
            </a:solidFill>
            <a:ln>
              <a:noFill/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altLang="ko-KR" sz="2400" b="0">
                  <a:solidFill>
                    <a:srgbClr val="FFFFFF"/>
                  </a:solidFill>
                </a:rPr>
                <a:t>Teacher</a:t>
              </a:r>
            </a:p>
          </p:txBody>
        </p:sp>
        <p:sp>
          <p:nvSpPr>
            <p:cNvPr id="82984" name="Rectangle 40"/>
            <p:cNvSpPr>
              <a:spLocks noChangeArrowheads="1"/>
            </p:cNvSpPr>
            <p:nvPr/>
          </p:nvSpPr>
          <p:spPr bwMode="auto">
            <a:xfrm>
              <a:off x="2455" y="1817"/>
              <a:ext cx="1038" cy="28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sz="2400" b="0" i="1" dirty="0">
                  <a:solidFill>
                    <a:srgbClr val="000000"/>
                  </a:solidFill>
                  <a:ea typeface="MS PGothic" pitchFamily="34" charset="-128"/>
                  <a:cs typeface="+mn-cs"/>
                </a:rPr>
                <a:t>Examining</a:t>
              </a:r>
            </a:p>
          </p:txBody>
        </p:sp>
      </p:grpSp>
      <p:grpSp>
        <p:nvGrpSpPr>
          <p:cNvPr id="45059" name="Group 53"/>
          <p:cNvGrpSpPr>
            <a:grpSpLocks/>
          </p:cNvGrpSpPr>
          <p:nvPr/>
        </p:nvGrpSpPr>
        <p:grpSpPr bwMode="auto">
          <a:xfrm>
            <a:off x="6096000" y="3622675"/>
            <a:ext cx="2716213" cy="2543175"/>
            <a:chOff x="3840" y="452"/>
            <a:chExt cx="1711" cy="1602"/>
          </a:xfrm>
        </p:grpSpPr>
        <p:sp>
          <p:nvSpPr>
            <p:cNvPr id="45078" name="Freeform 54"/>
            <p:cNvSpPr>
              <a:spLocks/>
            </p:cNvSpPr>
            <p:nvPr/>
          </p:nvSpPr>
          <p:spPr bwMode="auto">
            <a:xfrm>
              <a:off x="3990" y="452"/>
              <a:ext cx="1561" cy="1548"/>
            </a:xfrm>
            <a:custGeom>
              <a:avLst/>
              <a:gdLst>
                <a:gd name="T0" fmla="*/ 0 w 1561"/>
                <a:gd name="T1" fmla="*/ 0 h 1548"/>
                <a:gd name="T2" fmla="*/ 0 w 1561"/>
                <a:gd name="T3" fmla="*/ 1547 h 1548"/>
                <a:gd name="T4" fmla="*/ 1560 w 1561"/>
                <a:gd name="T5" fmla="*/ 772 h 1548"/>
                <a:gd name="T6" fmla="*/ 0 w 1561"/>
                <a:gd name="T7" fmla="*/ 0 h 15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1"/>
                <a:gd name="T13" fmla="*/ 0 h 1548"/>
                <a:gd name="T14" fmla="*/ 1561 w 1561"/>
                <a:gd name="T15" fmla="*/ 1548 h 15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1" h="1548">
                  <a:moveTo>
                    <a:pt x="0" y="0"/>
                  </a:moveTo>
                  <a:lnTo>
                    <a:pt x="0" y="1547"/>
                  </a:lnTo>
                  <a:lnTo>
                    <a:pt x="1560" y="772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rgbClr val="E700E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01" name="Rectangle 57"/>
            <p:cNvSpPr>
              <a:spLocks noChangeArrowheads="1"/>
            </p:cNvSpPr>
            <p:nvPr/>
          </p:nvSpPr>
          <p:spPr bwMode="auto">
            <a:xfrm>
              <a:off x="4126" y="1483"/>
              <a:ext cx="812" cy="289"/>
            </a:xfrm>
            <a:prstGeom prst="rect">
              <a:avLst/>
            </a:prstGeom>
            <a:solidFill>
              <a:srgbClr val="FF58FF"/>
            </a:solidFill>
            <a:ln>
              <a:noFill/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altLang="ko-KR" sz="2400" b="0">
                  <a:solidFill>
                    <a:srgbClr val="FFFFFF"/>
                  </a:solidFill>
                </a:rPr>
                <a:t>Student</a:t>
              </a:r>
            </a:p>
          </p:txBody>
        </p:sp>
        <p:sp>
          <p:nvSpPr>
            <p:cNvPr id="83004" name="Rectangle 60"/>
            <p:cNvSpPr>
              <a:spLocks noChangeArrowheads="1"/>
            </p:cNvSpPr>
            <p:nvPr/>
          </p:nvSpPr>
          <p:spPr bwMode="auto">
            <a:xfrm>
              <a:off x="4126" y="627"/>
              <a:ext cx="781" cy="289"/>
            </a:xfrm>
            <a:prstGeom prst="rect">
              <a:avLst/>
            </a:prstGeom>
            <a:solidFill>
              <a:srgbClr val="FF58FF"/>
            </a:solidFill>
            <a:ln>
              <a:noFill/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altLang="ko-KR" sz="2400" b="0">
                  <a:solidFill>
                    <a:srgbClr val="FFFFFF"/>
                  </a:solidFill>
                </a:rPr>
                <a:t>Content</a:t>
              </a:r>
            </a:p>
          </p:txBody>
        </p:sp>
        <p:sp>
          <p:nvSpPr>
            <p:cNvPr id="83007" name="Rectangle 63"/>
            <p:cNvSpPr>
              <a:spLocks noChangeArrowheads="1"/>
            </p:cNvSpPr>
            <p:nvPr/>
          </p:nvSpPr>
          <p:spPr bwMode="auto">
            <a:xfrm>
              <a:off x="3840" y="1021"/>
              <a:ext cx="794" cy="289"/>
            </a:xfrm>
            <a:prstGeom prst="rect">
              <a:avLst/>
            </a:prstGeom>
            <a:solidFill>
              <a:srgbClr val="FF58FF"/>
            </a:solidFill>
            <a:ln>
              <a:noFill/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altLang="ko-KR" sz="2400" b="0">
                  <a:solidFill>
                    <a:srgbClr val="FFFFFF"/>
                  </a:solidFill>
                </a:rPr>
                <a:t>Teacher</a:t>
              </a:r>
            </a:p>
          </p:txBody>
        </p:sp>
        <p:sp>
          <p:nvSpPr>
            <p:cNvPr id="83008" name="Rectangle 64"/>
            <p:cNvSpPr>
              <a:spLocks noChangeArrowheads="1"/>
            </p:cNvSpPr>
            <p:nvPr/>
          </p:nvSpPr>
          <p:spPr bwMode="auto">
            <a:xfrm>
              <a:off x="4328" y="1765"/>
              <a:ext cx="1094" cy="28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sz="2400" b="0" i="1" dirty="0">
                  <a:solidFill>
                    <a:srgbClr val="000000"/>
                  </a:solidFill>
                  <a:ea typeface="MS PGothic" pitchFamily="34" charset="-128"/>
                  <a:cs typeface="+mn-cs"/>
                </a:rPr>
                <a:t>Expressing</a:t>
              </a:r>
            </a:p>
          </p:txBody>
        </p:sp>
      </p:grpSp>
      <p:grpSp>
        <p:nvGrpSpPr>
          <p:cNvPr id="45060" name="Group 65"/>
          <p:cNvGrpSpPr>
            <a:grpSpLocks/>
          </p:cNvGrpSpPr>
          <p:nvPr/>
        </p:nvGrpSpPr>
        <p:grpSpPr bwMode="auto">
          <a:xfrm>
            <a:off x="252413" y="3573464"/>
            <a:ext cx="2659062" cy="2562225"/>
            <a:chOff x="159" y="2251"/>
            <a:chExt cx="1675" cy="1614"/>
          </a:xfrm>
        </p:grpSpPr>
        <p:sp>
          <p:nvSpPr>
            <p:cNvPr id="45073" name="Freeform 66"/>
            <p:cNvSpPr>
              <a:spLocks/>
            </p:cNvSpPr>
            <p:nvPr/>
          </p:nvSpPr>
          <p:spPr bwMode="auto">
            <a:xfrm>
              <a:off x="273" y="2251"/>
              <a:ext cx="1561" cy="1548"/>
            </a:xfrm>
            <a:custGeom>
              <a:avLst/>
              <a:gdLst>
                <a:gd name="T0" fmla="*/ 0 w 1561"/>
                <a:gd name="T1" fmla="*/ 0 h 1548"/>
                <a:gd name="T2" fmla="*/ 0 w 1561"/>
                <a:gd name="T3" fmla="*/ 1547 h 1548"/>
                <a:gd name="T4" fmla="*/ 1560 w 1561"/>
                <a:gd name="T5" fmla="*/ 772 h 1548"/>
                <a:gd name="T6" fmla="*/ 0 w 1561"/>
                <a:gd name="T7" fmla="*/ 0 h 15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1"/>
                <a:gd name="T13" fmla="*/ 0 h 1548"/>
                <a:gd name="T14" fmla="*/ 1561 w 1561"/>
                <a:gd name="T15" fmla="*/ 1548 h 15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1" h="1548">
                  <a:moveTo>
                    <a:pt x="0" y="0"/>
                  </a:moveTo>
                  <a:lnTo>
                    <a:pt x="0" y="1547"/>
                  </a:lnTo>
                  <a:lnTo>
                    <a:pt x="1560" y="772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13" name="Rectangle 69"/>
            <p:cNvSpPr>
              <a:spLocks noChangeArrowheads="1"/>
            </p:cNvSpPr>
            <p:nvPr/>
          </p:nvSpPr>
          <p:spPr bwMode="auto">
            <a:xfrm>
              <a:off x="355" y="2414"/>
              <a:ext cx="794" cy="289"/>
            </a:xfrm>
            <a:prstGeom prst="rect">
              <a:avLst/>
            </a:prstGeom>
            <a:solidFill>
              <a:srgbClr val="0000D5"/>
            </a:solidFill>
            <a:ln>
              <a:solidFill>
                <a:schemeClr val="accent3">
                  <a:lumMod val="50000"/>
                </a:schemeClr>
              </a:solidFill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altLang="ko-KR" sz="2400" b="0">
                  <a:solidFill>
                    <a:srgbClr val="FFFFFF"/>
                  </a:solidFill>
                </a:rPr>
                <a:t>Teacher</a:t>
              </a:r>
            </a:p>
          </p:txBody>
        </p:sp>
        <p:sp>
          <p:nvSpPr>
            <p:cNvPr id="83016" name="Rectangle 72"/>
            <p:cNvSpPr>
              <a:spLocks noChangeArrowheads="1"/>
            </p:cNvSpPr>
            <p:nvPr/>
          </p:nvSpPr>
          <p:spPr bwMode="auto">
            <a:xfrm>
              <a:off x="355" y="3222"/>
              <a:ext cx="812" cy="289"/>
            </a:xfrm>
            <a:prstGeom prst="rect">
              <a:avLst/>
            </a:prstGeom>
            <a:solidFill>
              <a:srgbClr val="0000D5"/>
            </a:solidFill>
            <a:ln>
              <a:solidFill>
                <a:schemeClr val="accent3">
                  <a:lumMod val="50000"/>
                </a:schemeClr>
              </a:solidFill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altLang="ko-KR" sz="2400" b="0">
                  <a:solidFill>
                    <a:srgbClr val="FFFFFF"/>
                  </a:solidFill>
                </a:rPr>
                <a:t>Student</a:t>
              </a:r>
            </a:p>
          </p:txBody>
        </p:sp>
        <p:sp>
          <p:nvSpPr>
            <p:cNvPr id="83017" name="Rectangle 73"/>
            <p:cNvSpPr>
              <a:spLocks noChangeArrowheads="1"/>
            </p:cNvSpPr>
            <p:nvPr/>
          </p:nvSpPr>
          <p:spPr bwMode="auto">
            <a:xfrm>
              <a:off x="475" y="3576"/>
              <a:ext cx="1044" cy="289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sz="2400" b="0" i="1" dirty="0">
                  <a:solidFill>
                    <a:srgbClr val="000000"/>
                  </a:solidFill>
                  <a:ea typeface="MS PGothic" pitchFamily="34" charset="-128"/>
                  <a:cs typeface="+mn-cs"/>
                </a:rPr>
                <a:t>Explaining</a:t>
              </a:r>
            </a:p>
          </p:txBody>
        </p:sp>
        <p:sp>
          <p:nvSpPr>
            <p:cNvPr id="83020" name="Rectangle 76"/>
            <p:cNvSpPr>
              <a:spLocks noChangeArrowheads="1"/>
            </p:cNvSpPr>
            <p:nvPr/>
          </p:nvSpPr>
          <p:spPr bwMode="auto">
            <a:xfrm>
              <a:off x="159" y="2834"/>
              <a:ext cx="781" cy="289"/>
            </a:xfrm>
            <a:prstGeom prst="rect">
              <a:avLst/>
            </a:prstGeom>
            <a:solidFill>
              <a:srgbClr val="0000D5"/>
            </a:solidFill>
            <a:ln>
              <a:solidFill>
                <a:schemeClr val="accent3">
                  <a:lumMod val="50000"/>
                </a:schemeClr>
              </a:solidFill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altLang="ko-KR" sz="2400" b="0">
                  <a:solidFill>
                    <a:srgbClr val="FFFFFF"/>
                  </a:solidFill>
                </a:rPr>
                <a:t>Content</a:t>
              </a:r>
            </a:p>
          </p:txBody>
        </p:sp>
      </p:grpSp>
      <p:grpSp>
        <p:nvGrpSpPr>
          <p:cNvPr id="45061" name="Group 17"/>
          <p:cNvGrpSpPr>
            <a:grpSpLocks/>
          </p:cNvGrpSpPr>
          <p:nvPr/>
        </p:nvGrpSpPr>
        <p:grpSpPr bwMode="auto">
          <a:xfrm>
            <a:off x="3222625" y="493714"/>
            <a:ext cx="2708275" cy="2647950"/>
            <a:chOff x="2030" y="2239"/>
            <a:chExt cx="1706" cy="1668"/>
          </a:xfrm>
        </p:grpSpPr>
        <p:sp>
          <p:nvSpPr>
            <p:cNvPr id="45068" name="Freeform 18"/>
            <p:cNvSpPr>
              <a:spLocks/>
            </p:cNvSpPr>
            <p:nvPr/>
          </p:nvSpPr>
          <p:spPr bwMode="auto">
            <a:xfrm>
              <a:off x="2175" y="2239"/>
              <a:ext cx="1561" cy="1548"/>
            </a:xfrm>
            <a:custGeom>
              <a:avLst/>
              <a:gdLst>
                <a:gd name="T0" fmla="*/ 0 w 1561"/>
                <a:gd name="T1" fmla="*/ 0 h 1548"/>
                <a:gd name="T2" fmla="*/ 0 w 1561"/>
                <a:gd name="T3" fmla="*/ 1547 h 1548"/>
                <a:gd name="T4" fmla="*/ 1560 w 1561"/>
                <a:gd name="T5" fmla="*/ 772 h 1548"/>
                <a:gd name="T6" fmla="*/ 0 w 1561"/>
                <a:gd name="T7" fmla="*/ 0 h 15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1"/>
                <a:gd name="T13" fmla="*/ 0 h 1548"/>
                <a:gd name="T14" fmla="*/ 1561 w 1561"/>
                <a:gd name="T15" fmla="*/ 1548 h 15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1" h="1548">
                  <a:moveTo>
                    <a:pt x="0" y="0"/>
                  </a:moveTo>
                  <a:lnTo>
                    <a:pt x="0" y="1547"/>
                  </a:lnTo>
                  <a:lnTo>
                    <a:pt x="1560" y="772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chemeClr val="bg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2287" y="2409"/>
              <a:ext cx="812" cy="289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>
              <a:noFill/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altLang="ko-KR" sz="2400" b="0">
                  <a:solidFill>
                    <a:srgbClr val="FFFFFF"/>
                  </a:solidFill>
                </a:rPr>
                <a:t>Student</a:t>
              </a:r>
            </a:p>
          </p:txBody>
        </p:sp>
        <p:sp>
          <p:nvSpPr>
            <p:cNvPr id="79" name="Rectangle 24"/>
            <p:cNvSpPr>
              <a:spLocks noChangeArrowheads="1"/>
            </p:cNvSpPr>
            <p:nvPr/>
          </p:nvSpPr>
          <p:spPr bwMode="auto">
            <a:xfrm>
              <a:off x="2287" y="3222"/>
              <a:ext cx="781" cy="289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>
              <a:noFill/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altLang="ko-KR" sz="2400" b="0">
                  <a:solidFill>
                    <a:srgbClr val="FFFFFF"/>
                  </a:solidFill>
                </a:rPr>
                <a:t>Content</a:t>
              </a:r>
            </a:p>
          </p:txBody>
        </p:sp>
        <p:sp>
          <p:nvSpPr>
            <p:cNvPr id="80" name="Rectangle 27"/>
            <p:cNvSpPr>
              <a:spLocks noChangeArrowheads="1"/>
            </p:cNvSpPr>
            <p:nvPr/>
          </p:nvSpPr>
          <p:spPr bwMode="auto">
            <a:xfrm>
              <a:off x="2030" y="2834"/>
              <a:ext cx="794" cy="289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>
              <a:noFill/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altLang="ko-KR" sz="2400" b="0">
                  <a:solidFill>
                    <a:srgbClr val="FFFFFF"/>
                  </a:solidFill>
                </a:rPr>
                <a:t>Teacher</a:t>
              </a:r>
            </a:p>
          </p:txBody>
        </p:sp>
        <p:sp>
          <p:nvSpPr>
            <p:cNvPr id="81" name="Rectangle 28"/>
            <p:cNvSpPr>
              <a:spLocks noChangeArrowheads="1"/>
            </p:cNvSpPr>
            <p:nvPr/>
          </p:nvSpPr>
          <p:spPr bwMode="auto">
            <a:xfrm>
              <a:off x="2444" y="3618"/>
              <a:ext cx="982" cy="28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sz="2400" b="0" i="1" dirty="0">
                  <a:solidFill>
                    <a:srgbClr val="000000"/>
                  </a:solidFill>
                  <a:ea typeface="MS PGothic" pitchFamily="34" charset="-128"/>
                  <a:cs typeface="+mn-cs"/>
                </a:rPr>
                <a:t>Exploring</a:t>
              </a:r>
            </a:p>
          </p:txBody>
        </p:sp>
      </p:grpSp>
      <p:grpSp>
        <p:nvGrpSpPr>
          <p:cNvPr id="45062" name="Group 41"/>
          <p:cNvGrpSpPr>
            <a:grpSpLocks/>
          </p:cNvGrpSpPr>
          <p:nvPr/>
        </p:nvGrpSpPr>
        <p:grpSpPr bwMode="auto">
          <a:xfrm>
            <a:off x="6180138" y="404814"/>
            <a:ext cx="2640012" cy="2692400"/>
            <a:chOff x="3893" y="2167"/>
            <a:chExt cx="1663" cy="1696"/>
          </a:xfrm>
        </p:grpSpPr>
        <p:sp>
          <p:nvSpPr>
            <p:cNvPr id="45063" name="Freeform 42"/>
            <p:cNvSpPr>
              <a:spLocks/>
            </p:cNvSpPr>
            <p:nvPr/>
          </p:nvSpPr>
          <p:spPr bwMode="auto">
            <a:xfrm>
              <a:off x="3995" y="2167"/>
              <a:ext cx="1561" cy="1548"/>
            </a:xfrm>
            <a:custGeom>
              <a:avLst/>
              <a:gdLst>
                <a:gd name="T0" fmla="*/ 0 w 1561"/>
                <a:gd name="T1" fmla="*/ 0 h 1548"/>
                <a:gd name="T2" fmla="*/ 0 w 1561"/>
                <a:gd name="T3" fmla="*/ 1547 h 1548"/>
                <a:gd name="T4" fmla="*/ 1560 w 1561"/>
                <a:gd name="T5" fmla="*/ 772 h 1548"/>
                <a:gd name="T6" fmla="*/ 0 w 1561"/>
                <a:gd name="T7" fmla="*/ 0 h 15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1"/>
                <a:gd name="T13" fmla="*/ 0 h 1548"/>
                <a:gd name="T14" fmla="*/ 1561 w 1561"/>
                <a:gd name="T15" fmla="*/ 1548 h 15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1" h="1548">
                  <a:moveTo>
                    <a:pt x="0" y="0"/>
                  </a:moveTo>
                  <a:lnTo>
                    <a:pt x="0" y="1547"/>
                  </a:lnTo>
                  <a:lnTo>
                    <a:pt x="1560" y="772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rgbClr val="E700E7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" name="Rectangle 45"/>
            <p:cNvSpPr>
              <a:spLocks noChangeArrowheads="1"/>
            </p:cNvSpPr>
            <p:nvPr/>
          </p:nvSpPr>
          <p:spPr bwMode="auto">
            <a:xfrm>
              <a:off x="3893" y="2834"/>
              <a:ext cx="812" cy="2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altLang="ko-KR" sz="2400" b="0">
                  <a:solidFill>
                    <a:srgbClr val="FFFFFF"/>
                  </a:solidFill>
                </a:rPr>
                <a:t>Student</a:t>
              </a:r>
            </a:p>
          </p:txBody>
        </p:sp>
        <p:sp>
          <p:nvSpPr>
            <p:cNvPr id="85" name="Rectangle 48"/>
            <p:cNvSpPr>
              <a:spLocks noChangeArrowheads="1"/>
            </p:cNvSpPr>
            <p:nvPr/>
          </p:nvSpPr>
          <p:spPr bwMode="auto">
            <a:xfrm>
              <a:off x="4126" y="2402"/>
              <a:ext cx="781" cy="2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altLang="ko-KR" sz="2400" b="0">
                  <a:solidFill>
                    <a:srgbClr val="FFFFFF"/>
                  </a:solidFill>
                </a:rPr>
                <a:t>Content</a:t>
              </a:r>
            </a:p>
          </p:txBody>
        </p:sp>
        <p:sp>
          <p:nvSpPr>
            <p:cNvPr id="86" name="Rectangle 51"/>
            <p:cNvSpPr>
              <a:spLocks noChangeArrowheads="1"/>
            </p:cNvSpPr>
            <p:nvPr/>
          </p:nvSpPr>
          <p:spPr bwMode="auto">
            <a:xfrm>
              <a:off x="4126" y="3222"/>
              <a:ext cx="794" cy="2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altLang="ko-KR" sz="2400" b="0">
                  <a:solidFill>
                    <a:srgbClr val="FFFFFF"/>
                  </a:solidFill>
                </a:rPr>
                <a:t>Teacher</a:t>
              </a:r>
            </a:p>
          </p:txBody>
        </p:sp>
        <p:sp>
          <p:nvSpPr>
            <p:cNvPr id="87" name="Rectangle 52"/>
            <p:cNvSpPr>
              <a:spLocks noChangeArrowheads="1"/>
            </p:cNvSpPr>
            <p:nvPr/>
          </p:nvSpPr>
          <p:spPr bwMode="auto">
            <a:xfrm>
              <a:off x="4304" y="3574"/>
              <a:ext cx="1058" cy="28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GB" sz="2400" b="0" i="1" dirty="0">
                  <a:solidFill>
                    <a:srgbClr val="000000"/>
                  </a:solidFill>
                  <a:ea typeface="MS PGothic" pitchFamily="34" charset="-128"/>
                  <a:cs typeface="+mn-cs"/>
                </a:rPr>
                <a:t>Exercising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855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ko-KR">
                <a:latin typeface="Chalkboard" charset="0"/>
                <a:ea typeface="MS PGothic" charset="0"/>
              </a:rPr>
              <a:t>Activity</a:t>
            </a:r>
          </a:p>
        </p:txBody>
      </p:sp>
      <p:cxnSp>
        <p:nvCxnSpPr>
          <p:cNvPr id="46082" name="Straight Connector 4"/>
          <p:cNvCxnSpPr>
            <a:cxnSpLocks noChangeShapeType="1"/>
          </p:cNvCxnSpPr>
          <p:nvPr/>
        </p:nvCxnSpPr>
        <p:spPr bwMode="auto">
          <a:xfrm>
            <a:off x="4373563" y="2133600"/>
            <a:ext cx="0" cy="2303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83" name="Straight Connector 6"/>
          <p:cNvCxnSpPr>
            <a:cxnSpLocks noChangeShapeType="1"/>
          </p:cNvCxnSpPr>
          <p:nvPr/>
        </p:nvCxnSpPr>
        <p:spPr bwMode="auto">
          <a:xfrm rot="5400000">
            <a:off x="4427538" y="2098675"/>
            <a:ext cx="0" cy="2305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2857500" y="692150"/>
            <a:ext cx="3030538" cy="83099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Goals, Aims,</a:t>
            </a:r>
            <a:b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Desires,</a:t>
            </a:r>
            <a:r>
              <a:rPr lang="en-US" altLang="ko-KR" sz="2400" b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Intentions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43550" y="2466975"/>
            <a:ext cx="3708400" cy="193899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Tasks</a:t>
            </a:r>
            <a:b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(as imagined, </a:t>
            </a:r>
            <a:b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enacted,</a:t>
            </a:r>
            <a:b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experienced, </a:t>
            </a:r>
          </a:p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…)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8775" y="2282825"/>
            <a:ext cx="2952750" cy="120032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Resources:</a:t>
            </a:r>
            <a:b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(physical, affective cognitive, attentive)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21038" y="4365625"/>
            <a:ext cx="2303462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Initial State</a:t>
            </a:r>
          </a:p>
        </p:txBody>
      </p:sp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1692275" y="5445125"/>
            <a:ext cx="5183188" cy="112712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GB" altLang="ko-KR" sz="2000" b="0">
                <a:solidFill>
                  <a:srgbClr val="631908"/>
                </a:solidFill>
              </a:rPr>
              <a:t>Affordances– Constraints–Requirements</a:t>
            </a:r>
            <a:endParaRPr lang="en-GB" altLang="ko-KR" sz="2000" b="0">
              <a:solidFill>
                <a:srgbClr val="800000"/>
              </a:solidFill>
            </a:endParaRPr>
          </a:p>
          <a:p>
            <a:pPr algn="ctr">
              <a:defRPr/>
            </a:pPr>
            <a:r>
              <a:rPr lang="en-GB" altLang="ko-KR" sz="2000" b="0">
                <a:solidFill>
                  <a:srgbClr val="631908"/>
                </a:solidFill>
              </a:rPr>
              <a:t>(Gibson)</a:t>
            </a:r>
          </a:p>
        </p:txBody>
      </p:sp>
    </p:spTree>
    <p:extLst>
      <p:ext uri="{BB962C8B-B14F-4D97-AF65-F5344CB8AC3E}">
        <p14:creationId xmlns:p14="http://schemas.microsoft.com/office/powerpoint/2010/main" val="382730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ko-KR">
                <a:latin typeface="Chalkboard" charset="0"/>
                <a:ea typeface="MS PGothic" charset="0"/>
              </a:rPr>
              <a:t>Potential</a:t>
            </a:r>
            <a:endParaRPr lang="en-GB" altLang="ko-KR" sz="2400">
              <a:latin typeface="Chalkboard" charset="0"/>
              <a:ea typeface="MS PGothic" charset="0"/>
            </a:endParaRPr>
          </a:p>
        </p:txBody>
      </p:sp>
      <p:cxnSp>
        <p:nvCxnSpPr>
          <p:cNvPr id="47106" name="Straight Connector 3"/>
          <p:cNvCxnSpPr>
            <a:cxnSpLocks noChangeShapeType="1"/>
          </p:cNvCxnSpPr>
          <p:nvPr/>
        </p:nvCxnSpPr>
        <p:spPr bwMode="auto">
          <a:xfrm>
            <a:off x="4140200" y="2420938"/>
            <a:ext cx="0" cy="1728787"/>
          </a:xfrm>
          <a:prstGeom prst="line">
            <a:avLst/>
          </a:prstGeom>
          <a:noFill/>
          <a:ln w="28575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07" name="Straight Connector 4"/>
          <p:cNvCxnSpPr>
            <a:cxnSpLocks noChangeShapeType="1"/>
          </p:cNvCxnSpPr>
          <p:nvPr/>
        </p:nvCxnSpPr>
        <p:spPr bwMode="auto">
          <a:xfrm flipH="1">
            <a:off x="3059113" y="2420938"/>
            <a:ext cx="1081087" cy="863600"/>
          </a:xfrm>
          <a:prstGeom prst="line">
            <a:avLst/>
          </a:prstGeom>
          <a:noFill/>
          <a:ln w="28575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3132138" y="1447800"/>
            <a:ext cx="1800225" cy="8302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Most it could be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2275" y="1125538"/>
            <a:ext cx="2952750" cy="8302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What builds on it</a:t>
            </a:r>
            <a:b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(where it is going)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825" y="2660650"/>
            <a:ext cx="2952750" cy="8318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Math</a:t>
            </a:r>
            <a:r>
              <a:rPr lang="en-GB" sz="2400" b="0" smtClean="0">
                <a:solidFill>
                  <a:schemeClr val="accent3">
                    <a:lumMod val="50000"/>
                  </a:schemeClr>
                </a:solidFill>
              </a:rPr>
              <a:t>’</a:t>
            </a: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l &amp; Ped</a:t>
            </a:r>
            <a:r>
              <a:rPr lang="en-GB" sz="2400" b="0" smtClean="0">
                <a:solidFill>
                  <a:schemeClr val="accent3">
                    <a:lumMod val="50000"/>
                  </a:schemeClr>
                </a:solidFill>
              </a:rPr>
              <a:t>’</a:t>
            </a: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b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essence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0" y="4325938"/>
            <a:ext cx="1655763" cy="8318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Least it </a:t>
            </a:r>
            <a:b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can be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19700" y="4470400"/>
            <a:ext cx="3313113" cy="8302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What it builds on</a:t>
            </a:r>
          </a:p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accent3">
                    <a:lumMod val="50000"/>
                  </a:schemeClr>
                </a:solidFill>
              </a:rPr>
              <a:t>(previous experiences)</a:t>
            </a:r>
          </a:p>
        </p:txBody>
      </p:sp>
      <p:cxnSp>
        <p:nvCxnSpPr>
          <p:cNvPr id="47113" name="Straight Connector 11"/>
          <p:cNvCxnSpPr>
            <a:cxnSpLocks noChangeShapeType="1"/>
          </p:cNvCxnSpPr>
          <p:nvPr/>
        </p:nvCxnSpPr>
        <p:spPr bwMode="auto">
          <a:xfrm flipH="1">
            <a:off x="4140200" y="2060575"/>
            <a:ext cx="2016125" cy="360363"/>
          </a:xfrm>
          <a:prstGeom prst="line">
            <a:avLst/>
          </a:prstGeom>
          <a:noFill/>
          <a:ln w="28575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4" name="Straight Connector 13"/>
          <p:cNvCxnSpPr>
            <a:cxnSpLocks noChangeShapeType="1"/>
          </p:cNvCxnSpPr>
          <p:nvPr/>
        </p:nvCxnSpPr>
        <p:spPr bwMode="auto">
          <a:xfrm flipH="1" flipV="1">
            <a:off x="3059113" y="3284538"/>
            <a:ext cx="1081087" cy="865187"/>
          </a:xfrm>
          <a:prstGeom prst="line">
            <a:avLst/>
          </a:prstGeom>
          <a:noFill/>
          <a:ln w="28575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5" name="Straight Connector 14"/>
          <p:cNvCxnSpPr>
            <a:cxnSpLocks noChangeShapeType="1"/>
          </p:cNvCxnSpPr>
          <p:nvPr/>
        </p:nvCxnSpPr>
        <p:spPr bwMode="auto">
          <a:xfrm flipH="1" flipV="1">
            <a:off x="4140200" y="4149725"/>
            <a:ext cx="2016125" cy="358775"/>
          </a:xfrm>
          <a:prstGeom prst="line">
            <a:avLst/>
          </a:prstGeom>
          <a:noFill/>
          <a:ln w="28575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6" name="Straight Connector 17"/>
          <p:cNvCxnSpPr>
            <a:cxnSpLocks noChangeShapeType="1"/>
          </p:cNvCxnSpPr>
          <p:nvPr/>
        </p:nvCxnSpPr>
        <p:spPr bwMode="auto">
          <a:xfrm>
            <a:off x="6156325" y="2060575"/>
            <a:ext cx="0" cy="2447925"/>
          </a:xfrm>
          <a:prstGeom prst="line">
            <a:avLst/>
          </a:prstGeom>
          <a:noFill/>
          <a:ln w="28575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7" name="Straight Connector 21"/>
          <p:cNvCxnSpPr>
            <a:cxnSpLocks noChangeShapeType="1"/>
          </p:cNvCxnSpPr>
          <p:nvPr/>
        </p:nvCxnSpPr>
        <p:spPr bwMode="auto">
          <a:xfrm flipH="1">
            <a:off x="3132138" y="2060575"/>
            <a:ext cx="3024187" cy="1223963"/>
          </a:xfrm>
          <a:prstGeom prst="line">
            <a:avLst/>
          </a:prstGeom>
          <a:noFill/>
          <a:ln w="28575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8" name="Straight Connector 24"/>
          <p:cNvCxnSpPr>
            <a:cxnSpLocks noChangeShapeType="1"/>
          </p:cNvCxnSpPr>
          <p:nvPr/>
        </p:nvCxnSpPr>
        <p:spPr bwMode="auto">
          <a:xfrm flipH="1" flipV="1">
            <a:off x="3059113" y="3284538"/>
            <a:ext cx="3097212" cy="1179512"/>
          </a:xfrm>
          <a:prstGeom prst="line">
            <a:avLst/>
          </a:prstGeom>
          <a:noFill/>
          <a:ln w="28575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9" name="Straight Connector 27"/>
          <p:cNvCxnSpPr>
            <a:cxnSpLocks noChangeShapeType="1"/>
          </p:cNvCxnSpPr>
          <p:nvPr/>
        </p:nvCxnSpPr>
        <p:spPr bwMode="auto">
          <a:xfrm flipH="1">
            <a:off x="4140200" y="2060575"/>
            <a:ext cx="2016125" cy="2079625"/>
          </a:xfrm>
          <a:prstGeom prst="line">
            <a:avLst/>
          </a:prstGeom>
          <a:noFill/>
          <a:ln w="28575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0" name="Straight Connector 28"/>
          <p:cNvCxnSpPr>
            <a:cxnSpLocks noChangeShapeType="1"/>
          </p:cNvCxnSpPr>
          <p:nvPr/>
        </p:nvCxnSpPr>
        <p:spPr bwMode="auto">
          <a:xfrm flipH="1" flipV="1">
            <a:off x="4140200" y="2420938"/>
            <a:ext cx="2016125" cy="2087562"/>
          </a:xfrm>
          <a:prstGeom prst="line">
            <a:avLst/>
          </a:prstGeom>
          <a:noFill/>
          <a:ln w="28575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21" name="Rounded Rectangle 17"/>
          <p:cNvSpPr>
            <a:spLocks noChangeArrowheads="1"/>
          </p:cNvSpPr>
          <p:nvPr/>
        </p:nvSpPr>
        <p:spPr bwMode="auto">
          <a:xfrm>
            <a:off x="107950" y="5157788"/>
            <a:ext cx="4968875" cy="8636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GB" altLang="ko-KR" sz="2000" b="0">
                <a:solidFill>
                  <a:srgbClr val="631908"/>
                </a:solidFill>
              </a:rPr>
              <a:t>Affordances– Constraints–Requirements</a:t>
            </a:r>
          </a:p>
        </p:txBody>
      </p:sp>
      <p:sp>
        <p:nvSpPr>
          <p:cNvPr id="47122" name="Rounded Rectangle 18"/>
          <p:cNvSpPr>
            <a:spLocks noChangeArrowheads="1"/>
          </p:cNvSpPr>
          <p:nvPr/>
        </p:nvSpPr>
        <p:spPr bwMode="auto">
          <a:xfrm>
            <a:off x="3997325" y="5661025"/>
            <a:ext cx="4967288" cy="1052513"/>
          </a:xfrm>
          <a:prstGeom prst="roundRect">
            <a:avLst>
              <a:gd name="adj" fmla="val 16667"/>
            </a:avLst>
          </a:prstGeom>
          <a:solidFill>
            <a:srgbClr val="F9B09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altLang="ko-KR" sz="2000" b="0">
                <a:solidFill>
                  <a:srgbClr val="631908"/>
                </a:solidFill>
              </a:rPr>
              <a:t>Directed–Prompted–Spontaneous</a:t>
            </a:r>
          </a:p>
          <a:p>
            <a:pPr algn="ctr"/>
            <a:r>
              <a:rPr lang="en-GB" altLang="ko-KR" sz="2000" b="0">
                <a:solidFill>
                  <a:srgbClr val="631908"/>
                </a:solidFill>
              </a:rPr>
              <a:t>Scaffolding &amp; Fading (Brown et al)</a:t>
            </a:r>
          </a:p>
          <a:p>
            <a:pPr algn="ctr"/>
            <a:r>
              <a:rPr lang="en-GB" altLang="ko-KR" sz="2000" b="0">
                <a:solidFill>
                  <a:srgbClr val="631908"/>
                </a:solidFill>
              </a:rPr>
              <a:t>ZPD (Vygotsky)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79613" y="4581525"/>
            <a:ext cx="1079500" cy="5222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endParaRPr lang="ko-KR" altLang="en-US" b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35150" y="5445125"/>
            <a:ext cx="1584325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GB" altLang="ko-KR" b="0" smtClean="0">
                <a:solidFill>
                  <a:srgbClr val="631908"/>
                </a:solidFill>
              </a:rPr>
              <a:t> </a:t>
            </a:r>
            <a:r>
              <a:rPr lang="en-GB" altLang="ko-KR" sz="2000" b="0" smtClean="0">
                <a:solidFill>
                  <a:srgbClr val="161616"/>
                </a:solidFill>
              </a:rPr>
              <a:t>(Gibson)</a:t>
            </a:r>
            <a:endParaRPr lang="ko-KR" altLang="en-US" sz="2000" b="0" smtClean="0">
              <a:solidFill>
                <a:srgbClr val="16161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9665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pPr>
              <a:defRPr/>
            </a:pPr>
            <a:r>
              <a:rPr lang="en-GB" altLang="ko-KR" sz="3200">
                <a:latin typeface="Chalkboard" charset="0"/>
                <a:ea typeface="MS PGothic" charset="0"/>
              </a:rPr>
              <a:t> Thinking Mathematically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21175" cy="5616575"/>
          </a:xfrm>
        </p:spPr>
        <p:txBody>
          <a:bodyPr/>
          <a:lstStyle/>
          <a:p>
            <a:pPr>
              <a:defRPr/>
            </a:pPr>
            <a:r>
              <a:rPr lang="en-GB" altLang="ko-KR" sz="2000">
                <a:latin typeface="Chalkboard" charset="0"/>
                <a:ea typeface="MS PGothic" charset="0"/>
              </a:rPr>
              <a:t>CME</a:t>
            </a:r>
          </a:p>
          <a:p>
            <a:pPr lvl="1">
              <a:defRPr/>
            </a:pPr>
            <a:r>
              <a:rPr lang="en-GB" altLang="ko-KR" sz="2000">
                <a:latin typeface="Chalkboard" charset="0"/>
                <a:ea typeface="MS PGothic" charset="0"/>
              </a:rPr>
              <a:t>Do-Talk-Record</a:t>
            </a:r>
            <a:br>
              <a:rPr lang="en-GB" altLang="ko-KR" sz="2000">
                <a:latin typeface="Chalkboard" charset="0"/>
                <a:ea typeface="MS PGothic" charset="0"/>
              </a:rPr>
            </a:br>
            <a:r>
              <a:rPr lang="en-GB" altLang="ko-KR" sz="2000">
                <a:latin typeface="Chalkboard" charset="0"/>
                <a:ea typeface="MS PGothic" charset="0"/>
              </a:rPr>
              <a:t> (See–Say–Record)</a:t>
            </a:r>
          </a:p>
          <a:p>
            <a:pPr lvl="1">
              <a:defRPr/>
            </a:pPr>
            <a:r>
              <a:rPr lang="en-GB" altLang="ko-KR" sz="2000">
                <a:latin typeface="Chalkboard" charset="0"/>
                <a:ea typeface="MS PGothic" charset="0"/>
              </a:rPr>
              <a:t>See-Experience-Master</a:t>
            </a:r>
          </a:p>
          <a:p>
            <a:pPr lvl="1">
              <a:defRPr/>
            </a:pPr>
            <a:r>
              <a:rPr lang="en-GB" altLang="ko-KR" sz="2000">
                <a:latin typeface="Chalkboard" charset="0"/>
                <a:ea typeface="MS PGothic" charset="0"/>
              </a:rPr>
              <a:t>Manipulating–Getting-a-sense-of–Artculating</a:t>
            </a:r>
          </a:p>
          <a:p>
            <a:pPr lvl="1">
              <a:defRPr/>
            </a:pPr>
            <a:r>
              <a:rPr lang="en-GB" altLang="ko-KR" sz="2000">
                <a:latin typeface="Chalkboard" charset="0"/>
                <a:ea typeface="MS PGothic" charset="0"/>
              </a:rPr>
              <a:t>Enactive–Iconic–Symbolic</a:t>
            </a:r>
          </a:p>
          <a:p>
            <a:pPr lvl="1">
              <a:defRPr/>
            </a:pPr>
            <a:r>
              <a:rPr lang="en-GB" altLang="ko-KR" sz="2000">
                <a:latin typeface="Chalkboard" charset="0"/>
                <a:ea typeface="MS PGothic" charset="0"/>
              </a:rPr>
              <a:t>Directed–Prompted–Spontaneous</a:t>
            </a:r>
          </a:p>
          <a:p>
            <a:pPr lvl="1">
              <a:defRPr/>
            </a:pPr>
            <a:r>
              <a:rPr lang="en-GB" altLang="ko-KR" sz="2000">
                <a:latin typeface="Chalkboard" charset="0"/>
                <a:ea typeface="MS PGothic" charset="0"/>
              </a:rPr>
              <a:t>Stuck!: Use of Mathematical Powers</a:t>
            </a:r>
          </a:p>
          <a:p>
            <a:pPr lvl="1">
              <a:defRPr/>
            </a:pPr>
            <a:r>
              <a:rPr lang="en-GB" altLang="ko-KR" sz="2000">
                <a:latin typeface="Chalkboard" charset="0"/>
                <a:ea typeface="MS PGothic" charset="0"/>
              </a:rPr>
              <a:t>Mathematical Themes (and heuristics)</a:t>
            </a:r>
          </a:p>
          <a:p>
            <a:pPr lvl="1">
              <a:defRPr/>
            </a:pPr>
            <a:r>
              <a:rPr lang="en-GB" altLang="ko-KR" sz="2000">
                <a:latin typeface="Chalkboard" charset="0"/>
                <a:ea typeface="MS PGothic" charset="0"/>
              </a:rPr>
              <a:t>Inner &amp; Outer Tasks</a:t>
            </a:r>
          </a:p>
        </p:txBody>
      </p:sp>
    </p:spTree>
    <p:extLst>
      <p:ext uri="{BB962C8B-B14F-4D97-AF65-F5344CB8AC3E}">
        <p14:creationId xmlns:p14="http://schemas.microsoft.com/office/powerpoint/2010/main" val="3468123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Vertical Scroll 5"/>
          <p:cNvSpPr>
            <a:spLocks noChangeArrowheads="1"/>
          </p:cNvSpPr>
          <p:nvPr/>
        </p:nvSpPr>
        <p:spPr bwMode="auto">
          <a:xfrm>
            <a:off x="152400" y="990600"/>
            <a:ext cx="4419600" cy="5181600"/>
          </a:xfrm>
          <a:prstGeom prst="verticalScroll">
            <a:avLst>
              <a:gd name="adj" fmla="val 4750"/>
            </a:avLst>
          </a:prstGeom>
          <a:solidFill>
            <a:srgbClr val="B9CA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 altLang="ko-KR"/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Chalkboard" charset="0"/>
                <a:ea typeface="MS PGothic" charset="0"/>
              </a:rPr>
              <a:t>Frameworks (</a:t>
            </a:r>
            <a:r>
              <a:rPr lang="ko-KR" altLang="en-US">
                <a:latin typeface="Chalkboard" charset="0"/>
                <a:ea typeface="MS PGothic" charset="0"/>
              </a:rPr>
              <a:t>틀</a:t>
            </a:r>
            <a:r>
              <a:rPr lang="en-US" altLang="ko-KR">
                <a:latin typeface="Chalkboard" charset="0"/>
                <a:ea typeface="MS PGothic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9950" y="1801813"/>
            <a:ext cx="4429125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GB" altLang="ko-KR" sz="2400" b="0" smtClean="0">
                <a:solidFill>
                  <a:srgbClr val="800000"/>
                </a:solidFill>
              </a:rPr>
              <a:t>Doing – Talking – Recording</a:t>
            </a:r>
          </a:p>
        </p:txBody>
      </p:sp>
      <p:pic>
        <p:nvPicPr>
          <p:cNvPr id="5120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372110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9950" y="836613"/>
            <a:ext cx="4429125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GB" altLang="ko-KR" sz="2400" b="0" smtClean="0">
                <a:solidFill>
                  <a:srgbClr val="800000"/>
                </a:solidFill>
              </a:rPr>
              <a:t>Enactive– Iconic– Symbolic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9950" y="2767013"/>
            <a:ext cx="4429125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GB" altLang="ko-KR" sz="2400" b="0" smtClean="0">
                <a:solidFill>
                  <a:srgbClr val="800000"/>
                </a:solidFill>
              </a:rPr>
              <a:t>See – Experience – Master</a:t>
            </a:r>
          </a:p>
        </p:txBody>
      </p:sp>
    </p:spTree>
    <p:extLst>
      <p:ext uri="{BB962C8B-B14F-4D97-AF65-F5344CB8AC3E}">
        <p14:creationId xmlns:p14="http://schemas.microsoft.com/office/powerpoint/2010/main" val="2849558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ko-KR">
                <a:latin typeface="Chalkboard" charset="0"/>
                <a:ea typeface="MS PGothic" charset="0"/>
              </a:rPr>
              <a:t>Follow-Up</a:t>
            </a:r>
          </a:p>
        </p:txBody>
      </p:sp>
      <p:sp>
        <p:nvSpPr>
          <p:cNvPr id="4" name="Rectangle 3"/>
          <p:cNvSpPr/>
          <p:nvPr/>
        </p:nvSpPr>
        <p:spPr>
          <a:xfrm>
            <a:off x="165100" y="765175"/>
            <a:ext cx="8964613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charset="0"/>
              <a:buChar char="v"/>
              <a:defRPr/>
            </a:pPr>
            <a:r>
              <a:rPr lang="en-GB" altLang="ko-KR" sz="2400" b="0">
                <a:solidFill>
                  <a:schemeClr val="accent3">
                    <a:lumMod val="50000"/>
                  </a:schemeClr>
                </a:solidFill>
              </a:rPr>
              <a:t>Designing &amp; Using Mathematical Tasks (Tarquin/QED)</a:t>
            </a:r>
          </a:p>
          <a:p>
            <a:pPr marL="457200" indent="-457200">
              <a:buFont typeface="Wingdings" charset="0"/>
              <a:buChar char="v"/>
              <a:defRPr/>
            </a:pPr>
            <a:r>
              <a:rPr lang="en-GB" altLang="ko-KR" sz="2400" b="0">
                <a:solidFill>
                  <a:srgbClr val="800000"/>
                </a:solidFill>
              </a:rPr>
              <a:t>Thinking Mathematically (Pearson)</a:t>
            </a:r>
          </a:p>
          <a:p>
            <a:pPr marL="457200" indent="-457200">
              <a:buFont typeface="Wingdings" charset="0"/>
              <a:buChar char="v"/>
              <a:defRPr/>
            </a:pPr>
            <a:endParaRPr lang="en-GB" altLang="ko-KR" sz="2400" b="0">
              <a:solidFill>
                <a:srgbClr val="800000"/>
              </a:solidFill>
            </a:endParaRPr>
          </a:p>
          <a:p>
            <a:pPr marL="457200" indent="-457200">
              <a:buFont typeface="Wingdings" charset="0"/>
              <a:buChar char="v"/>
              <a:defRPr/>
            </a:pPr>
            <a:r>
              <a:rPr lang="en-GB" altLang="ko-KR" sz="2400" b="0">
                <a:solidFill>
                  <a:srgbClr val="800000"/>
                </a:solidFill>
              </a:rPr>
              <a:t>Mathematics as a Constructive Activity (Erlbaum)</a:t>
            </a:r>
          </a:p>
          <a:p>
            <a:pPr marL="457200" indent="-457200">
              <a:buFont typeface="Wingdings" charset="0"/>
              <a:buChar char="v"/>
              <a:defRPr/>
            </a:pPr>
            <a:r>
              <a:rPr lang="en-GB" altLang="ko-KR" sz="2400" b="0">
                <a:solidFill>
                  <a:srgbClr val="0000D5"/>
                </a:solidFill>
              </a:rPr>
              <a:t>Questions &amp; Prompts for Mathematical Thinking (ATM)</a:t>
            </a:r>
          </a:p>
          <a:p>
            <a:pPr marL="457200" indent="-457200">
              <a:buFont typeface="Wingdings" charset="0"/>
              <a:buChar char="v"/>
              <a:defRPr/>
            </a:pPr>
            <a:r>
              <a:rPr lang="en-GB" altLang="ko-KR" sz="2400" b="0">
                <a:solidFill>
                  <a:srgbClr val="800000"/>
                </a:solidFill>
              </a:rPr>
              <a:t>Thinkers (ATM)</a:t>
            </a:r>
          </a:p>
          <a:p>
            <a:pPr marL="457200" indent="-457200">
              <a:buFont typeface="Wingdings" charset="0"/>
              <a:buChar char="v"/>
              <a:defRPr/>
            </a:pPr>
            <a:r>
              <a:rPr lang="en-GB" altLang="ko-KR" sz="2400" b="0">
                <a:solidFill>
                  <a:srgbClr val="0000D5"/>
                </a:solidFill>
              </a:rPr>
              <a:t>Learning &amp; Doing Mathematics (Tarquin)</a:t>
            </a:r>
          </a:p>
          <a:p>
            <a:pPr marL="457200" indent="-457200">
              <a:buFont typeface="Wingdings" charset="0"/>
              <a:buChar char="v"/>
              <a:defRPr/>
            </a:pPr>
            <a:r>
              <a:rPr lang="en-GB" altLang="ko-KR" sz="2400" b="0">
                <a:solidFill>
                  <a:srgbClr val="800000"/>
                </a:solidFill>
              </a:rPr>
              <a:t>Researching Your Own Practice Using The Discipline Of Noticing (RoutledgeFalmer)</a:t>
            </a:r>
          </a:p>
        </p:txBody>
      </p:sp>
      <p:sp>
        <p:nvSpPr>
          <p:cNvPr id="53251" name="Rounded Rectangle 2"/>
          <p:cNvSpPr>
            <a:spLocks noChangeArrowheads="1"/>
          </p:cNvSpPr>
          <p:nvPr/>
        </p:nvSpPr>
        <p:spPr bwMode="auto">
          <a:xfrm>
            <a:off x="828253" y="5733306"/>
            <a:ext cx="6696075" cy="10080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altLang="ko-KR" b="0">
                <a:solidFill>
                  <a:srgbClr val="631908"/>
                </a:solidFill>
              </a:rPr>
              <a:t>j.h.mason @ open.ac.uk</a:t>
            </a:r>
          </a:p>
          <a:p>
            <a:pPr algn="ctr"/>
            <a:r>
              <a:rPr lang="en-GB" altLang="ko-KR" b="0">
                <a:solidFill>
                  <a:srgbClr val="631908"/>
                </a:solidFill>
              </a:rPr>
              <a:t>mcs.open.ac.uk/jhm3</a:t>
            </a:r>
          </a:p>
        </p:txBody>
      </p:sp>
    </p:spTree>
    <p:extLst>
      <p:ext uri="{BB962C8B-B14F-4D97-AF65-F5344CB8AC3E}">
        <p14:creationId xmlns:p14="http://schemas.microsoft.com/office/powerpoint/2010/main" val="984591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67544" y="1696032"/>
            <a:ext cx="8376022" cy="21126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rgbClr val="008000"/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/>
              <a:t>I want 45 notebooks for participants in a workshop I am planning. I find suitable ones at £2.25 each or 6 for £11, but to get the reduced price I have to buy a loyalty card for £2. I will then have £9.25 left over from £95 for other purchases.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Costings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1484040" y="4229472"/>
            <a:ext cx="2727920" cy="576064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halkboard" pitchFamily="-111" charset="0"/>
              </a:rPr>
              <a:t>What could</a:t>
            </a:r>
            <a:r>
              <a:rPr kumimoji="0" lang="en-GB" sz="24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Chalkboard" pitchFamily="-111" charset="0"/>
              </a:rPr>
              <a:t> vary?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halkboard" pitchFamily="-111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1763688" y="4725144"/>
            <a:ext cx="6264696" cy="576064"/>
          </a:xfrm>
          <a:prstGeom prst="roundRect">
            <a:avLst/>
          </a:prstGeom>
          <a:solidFill>
            <a:schemeClr val="tx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halkboard" pitchFamily="-111" charset="0"/>
              </a:rPr>
              <a:t>What functional relationships are involved?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419872" y="5229200"/>
            <a:ext cx="5328592" cy="1224136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halkboard" pitchFamily="-111" charset="0"/>
              </a:rPr>
              <a:t>Make up your own like this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rgbClr val="000000"/>
                </a:solidFill>
                <a:latin typeface="Chalkboard" pitchFamily="-111" charset="0"/>
              </a:rPr>
              <a:t>In what way is yours like this one</a:t>
            </a:r>
            <a:br>
              <a:rPr lang="en-GB" sz="2400" b="0">
                <a:solidFill>
                  <a:srgbClr val="000000"/>
                </a:solidFill>
                <a:latin typeface="Chalkboard" pitchFamily="-111" charset="0"/>
              </a:rPr>
            </a:br>
            <a:r>
              <a:rPr lang="en-GB" sz="2400" b="0">
                <a:solidFill>
                  <a:srgbClr val="000000"/>
                </a:solidFill>
                <a:latin typeface="Chalkboard" pitchFamily="-111" charset="0"/>
              </a:rPr>
              <a:t>and in what way is it different?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halkboard" pitchFamily="-111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012160" y="2852936"/>
            <a:ext cx="864096" cy="360040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halkboard" pitchFamily="-111" charset="0"/>
              </a:rPr>
              <a:t>?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868144" y="2119762"/>
            <a:ext cx="792088" cy="360040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halkboard" pitchFamily="-111" charset="0"/>
              </a:rPr>
              <a:t>?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755576" y="2479802"/>
            <a:ext cx="576064" cy="360040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halkboard" pitchFamily="-111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41691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7" grpId="0" animBg="1"/>
      <p:bldP spid="8" grpId="0" animBg="1"/>
      <p:bldP spid="8" grpId="1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Ride &amp; 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7727950" cy="720080"/>
          </a:xfrm>
        </p:spPr>
        <p:txBody>
          <a:bodyPr/>
          <a:lstStyle/>
          <a:p>
            <a:r>
              <a:rPr lang="en-GB"/>
              <a:t>Imagine, then draw a diagram!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5536" y="5661248"/>
            <a:ext cx="8496944" cy="7200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GB" sz="2400" b="0">
                <a:solidFill>
                  <a:srgbClr val="000000"/>
                </a:solidFill>
                <a:effectLst/>
              </a:rPr>
              <a:t>Does the diagram make sense </a:t>
            </a:r>
            <a:br>
              <a:rPr lang="en-GB" sz="2400" b="0">
                <a:solidFill>
                  <a:srgbClr val="000000"/>
                </a:solidFill>
                <a:effectLst/>
              </a:rPr>
            </a:br>
            <a:r>
              <a:rPr lang="en-GB" sz="2400" b="0">
                <a:solidFill>
                  <a:srgbClr val="000000"/>
                </a:solidFill>
                <a:effectLst/>
              </a:rPr>
              <a:t>(meet the constraints)?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59" y="1628800"/>
            <a:ext cx="6496201" cy="35283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628800"/>
            <a:ext cx="6496198" cy="3528392"/>
          </a:xfrm>
          <a:prstGeom prst="rect">
            <a:avLst/>
          </a:prstGeom>
        </p:spPr>
      </p:pic>
      <p:sp>
        <p:nvSpPr>
          <p:cNvPr id="8" name="Cloud Callout 7"/>
          <p:cNvSpPr/>
          <p:nvPr/>
        </p:nvSpPr>
        <p:spPr bwMode="auto">
          <a:xfrm>
            <a:off x="5148064" y="4077072"/>
            <a:ext cx="3563888" cy="1368152"/>
          </a:xfrm>
          <a:prstGeom prst="cloudCallout">
            <a:avLst>
              <a:gd name="adj1" fmla="val -54148"/>
              <a:gd name="adj2" fmla="val 102725"/>
            </a:avLst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rPr>
              <a:t>Seeking Relationships</a:t>
            </a:r>
          </a:p>
        </p:txBody>
      </p:sp>
      <p:sp>
        <p:nvSpPr>
          <p:cNvPr id="10" name="Rounded Rectangle 9">
            <a:hlinkClick r:id="rId5" action="ppaction://hlinkfile"/>
          </p:cNvPr>
          <p:cNvSpPr/>
          <p:nvPr/>
        </p:nvSpPr>
        <p:spPr bwMode="auto">
          <a:xfrm>
            <a:off x="8172400" y="188640"/>
            <a:ext cx="720080" cy="720080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>
              <a:ln>
                <a:noFill/>
              </a:ln>
              <a:solidFill>
                <a:srgbClr val="631908"/>
              </a:solidFill>
              <a:effectLst/>
              <a:latin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691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Incidences &amp; Coincidences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5256584" cy="1368152"/>
          </a:xfrm>
        </p:spPr>
        <p:txBody>
          <a:bodyPr/>
          <a:lstStyle/>
          <a:p>
            <a:r>
              <a:rPr lang="en-GB"/>
              <a:t>On a square piece of paper, mark a point on one edge and draw a straight line through that point</a:t>
            </a:r>
          </a:p>
          <a:p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51520" y="2564904"/>
            <a:ext cx="5544616" cy="7200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rgbClr val="008000"/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/>
              <a:t>Mark the diagonals and midlines</a:t>
            </a:r>
          </a:p>
          <a:p>
            <a:endParaRPr lang="en-GB" b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1520" y="3429000"/>
            <a:ext cx="5904656" cy="13681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rgbClr val="008000"/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/>
              <a:t>Fold each edge onto the chosen line and make a crease.</a:t>
            </a:r>
          </a:p>
          <a:p>
            <a:r>
              <a:rPr lang="en-GB" b="0"/>
              <a:t>Mark where these creases intersect</a:t>
            </a:r>
          </a:p>
          <a:p>
            <a:endParaRPr lang="en-GB" b="0"/>
          </a:p>
        </p:txBody>
      </p:sp>
      <p:sp>
        <p:nvSpPr>
          <p:cNvPr id="6" name="Cloud 5"/>
          <p:cNvSpPr/>
          <p:nvPr/>
        </p:nvSpPr>
        <p:spPr bwMode="auto">
          <a:xfrm>
            <a:off x="5652120" y="4293096"/>
            <a:ext cx="3096344" cy="2016224"/>
          </a:xfrm>
          <a:prstGeom prst="cloud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>
                <a:ln>
                  <a:noFill/>
                </a:ln>
                <a:solidFill>
                  <a:srgbClr val="800000"/>
                </a:solidFill>
                <a:effectLst/>
                <a:latin typeface="Chalkboard" pitchFamily="-111" charset="0"/>
              </a:rPr>
              <a:t>All of your points lie on the diagonals or mid-lines of your square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444208" y="1124744"/>
            <a:ext cx="2232248" cy="22322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7308304" y="1124744"/>
            <a:ext cx="864096" cy="22322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8100392" y="1052736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935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Currency Exchange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352928" cy="1656184"/>
          </a:xfrm>
        </p:spPr>
        <p:txBody>
          <a:bodyPr/>
          <a:lstStyle/>
          <a:p>
            <a:r>
              <a:rPr lang="en-GB"/>
              <a:t>At the airport, you see rates for buying and selling another currency in terms of your own.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3528" y="3140968"/>
            <a:ext cx="8352928" cy="15121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GB" sz="2400" b="0">
                <a:solidFill>
                  <a:srgbClr val="000000"/>
                </a:solidFill>
                <a:effectLst/>
              </a:rPr>
              <a:t>If there are no other fees, how do you find the actual exchange rate and the percentage commission they charge on each transaction?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2060848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>
                <a:solidFill>
                  <a:srgbClr val="000000"/>
                </a:solidFill>
              </a:rPr>
              <a:t>Euros   Sell: 1.224      Buy: 1.32</a:t>
            </a:r>
          </a:p>
          <a:p>
            <a:r>
              <a:rPr lang="en-GB" sz="2400" b="0" dirty="0">
                <a:solidFill>
                  <a:srgbClr val="000000"/>
                </a:solidFill>
              </a:rPr>
              <a:t>Rand:	 Sell: 13.237     Buy: 17.549</a:t>
            </a:r>
          </a:p>
        </p:txBody>
      </p:sp>
    </p:spTree>
    <p:extLst>
      <p:ext uri="{BB962C8B-B14F-4D97-AF65-F5344CB8AC3E}">
        <p14:creationId xmlns:p14="http://schemas.microsoft.com/office/powerpoint/2010/main" val="1844186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Currency Exchange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352928" cy="5112568"/>
          </a:xfrm>
        </p:spPr>
        <p:txBody>
          <a:bodyPr/>
          <a:lstStyle/>
          <a:p>
            <a:r>
              <a:rPr lang="en-GB"/>
              <a:t>Suppose £1 of your currency will exchange for $</a:t>
            </a:r>
            <a:r>
              <a:rPr lang="en-GB" i="1"/>
              <a:t>s</a:t>
            </a:r>
            <a:r>
              <a:rPr lang="en-GB"/>
              <a:t> of another and the buy back will be £1 for $</a:t>
            </a:r>
            <a:r>
              <a:rPr lang="en-GB" i="1"/>
              <a:t>b</a:t>
            </a:r>
            <a:r>
              <a:rPr lang="en-GB"/>
              <a:t>. Suppose the true exchange rate is £1 for $</a:t>
            </a:r>
            <a:r>
              <a:rPr lang="en-GB" i="1"/>
              <a:t>e</a:t>
            </a:r>
            <a:r>
              <a:rPr lang="en-GB"/>
              <a:t>.</a:t>
            </a:r>
          </a:p>
          <a:p>
            <a:r>
              <a:rPr lang="en-GB"/>
              <a:t>Let 100</a:t>
            </a:r>
            <a:r>
              <a:rPr lang="en-GB" i="1"/>
              <a:t>p%</a:t>
            </a:r>
            <a:r>
              <a:rPr lang="en-GB"/>
              <a:t> be the commission they charge, assuming the same in each transaction</a:t>
            </a:r>
          </a:p>
          <a:p>
            <a:pPr lvl="1"/>
            <a:r>
              <a:rPr lang="en-GB"/>
              <a:t>Then £1 yields $</a:t>
            </a:r>
            <a:r>
              <a:rPr lang="en-GB" i="1"/>
              <a:t>s</a:t>
            </a:r>
            <a:r>
              <a:rPr lang="en-GB"/>
              <a:t> </a:t>
            </a:r>
            <a:endParaRPr lang="en-GB" i="1"/>
          </a:p>
          <a:p>
            <a:pPr lvl="1"/>
            <a:r>
              <a:rPr lang="en-GB"/>
              <a:t>To convert back, $</a:t>
            </a:r>
            <a:r>
              <a:rPr lang="en-GB" i="1"/>
              <a:t>s</a:t>
            </a:r>
            <a:r>
              <a:rPr lang="en-GB"/>
              <a:t> yields £</a:t>
            </a:r>
            <a:r>
              <a:rPr lang="en-GB" i="1"/>
              <a:t>s</a:t>
            </a:r>
            <a:r>
              <a:rPr lang="en-GB"/>
              <a:t>/</a:t>
            </a:r>
            <a:r>
              <a:rPr lang="en-GB" i="1"/>
              <a:t>b</a:t>
            </a:r>
          </a:p>
          <a:p>
            <a:pPr lvl="1"/>
            <a:r>
              <a:rPr lang="en-GB"/>
              <a:t>In terms of commission, 1£ yields, (1–</a:t>
            </a:r>
            <a:r>
              <a:rPr lang="en-GB" i="1"/>
              <a:t>p</a:t>
            </a:r>
            <a:r>
              <a:rPr lang="en-GB"/>
              <a:t>)</a:t>
            </a:r>
            <a:r>
              <a:rPr lang="en-GB" i="1"/>
              <a:t>e, </a:t>
            </a:r>
            <a:r>
              <a:rPr lang="en-GB"/>
              <a:t>which converted back is (1–</a:t>
            </a:r>
            <a:r>
              <a:rPr lang="en-GB" i="1"/>
              <a:t>p</a:t>
            </a:r>
            <a:r>
              <a:rPr lang="en-GB"/>
              <a:t>)</a:t>
            </a:r>
            <a:r>
              <a:rPr lang="en-GB" i="1"/>
              <a:t>e</a:t>
            </a:r>
            <a:r>
              <a:rPr lang="en-GB"/>
              <a:t>(1</a:t>
            </a:r>
            <a:r>
              <a:rPr lang="en-GB" i="1"/>
              <a:t>–p)/</a:t>
            </a:r>
            <a:r>
              <a:rPr lang="en-GB"/>
              <a:t>e</a:t>
            </a:r>
            <a:r>
              <a:rPr lang="en-GB" i="1"/>
              <a:t> = </a:t>
            </a:r>
            <a:r>
              <a:rPr lang="en-GB"/>
              <a:t>(1–</a:t>
            </a:r>
            <a:r>
              <a:rPr lang="en-GB" i="1"/>
              <a:t>p</a:t>
            </a:r>
            <a:r>
              <a:rPr lang="en-GB"/>
              <a:t>)</a:t>
            </a:r>
            <a:r>
              <a:rPr lang="en-GB" baseline="30000"/>
              <a:t>2</a:t>
            </a:r>
            <a:endParaRPr lang="en-GB"/>
          </a:p>
          <a:p>
            <a:pPr lvl="1"/>
            <a:r>
              <a:rPr lang="en-GB"/>
              <a:t>So (1–</a:t>
            </a:r>
            <a:r>
              <a:rPr lang="en-GB" i="1"/>
              <a:t>p</a:t>
            </a:r>
            <a:r>
              <a:rPr lang="en-GB"/>
              <a:t>)</a:t>
            </a:r>
            <a:r>
              <a:rPr lang="en-GB" baseline="30000"/>
              <a:t>2</a:t>
            </a:r>
            <a:r>
              <a:rPr lang="en-GB"/>
              <a:t> = </a:t>
            </a:r>
            <a:r>
              <a:rPr lang="en-GB" i="1"/>
              <a:t>s</a:t>
            </a:r>
            <a:r>
              <a:rPr lang="en-GB"/>
              <a:t>/</a:t>
            </a:r>
            <a:r>
              <a:rPr lang="en-GB" i="1"/>
              <a:t>b </a:t>
            </a:r>
            <a:r>
              <a:rPr lang="en-GB"/>
              <a:t>making  </a:t>
            </a:r>
            <a:r>
              <a:rPr lang="en-GB" i="1"/>
              <a:t>p</a:t>
            </a:r>
            <a:r>
              <a:rPr lang="en-GB"/>
              <a:t> = 1 - √(</a:t>
            </a:r>
            <a:r>
              <a:rPr lang="en-GB" i="1"/>
              <a:t>s/b</a:t>
            </a:r>
            <a:r>
              <a:rPr lang="en-GB"/>
              <a:t>)</a:t>
            </a:r>
          </a:p>
          <a:p>
            <a:pPr lvl="1"/>
            <a:r>
              <a:rPr lang="en-GB"/>
              <a:t>Making the commission to be 100(1 – √(</a:t>
            </a:r>
            <a:r>
              <a:rPr lang="en-GB" i="1"/>
              <a:t>b</a:t>
            </a:r>
            <a:r>
              <a:rPr lang="en-GB"/>
              <a:t>/</a:t>
            </a:r>
            <a:r>
              <a:rPr lang="en-GB" i="1"/>
              <a:t>s</a:t>
            </a:r>
            <a:r>
              <a:rPr lang="en-GB"/>
              <a:t>)) </a:t>
            </a:r>
          </a:p>
          <a:p>
            <a:r>
              <a:rPr lang="en-GB"/>
              <a:t>What is the actual exchange rate they are using?</a:t>
            </a:r>
          </a:p>
          <a:p>
            <a:r>
              <a:rPr lang="en-GB"/>
              <a:t>Contrast this with what is on the internet</a:t>
            </a:r>
          </a:p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83568" y="5910371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>
                <a:solidFill>
                  <a:srgbClr val="000000"/>
                </a:solidFill>
              </a:rPr>
              <a:t>Euros   Sell: 1.136      Buy: 1.32     Commission: 7.2% </a:t>
            </a:r>
          </a:p>
          <a:p>
            <a:r>
              <a:rPr lang="en-GB" sz="2400" b="0" dirty="0">
                <a:solidFill>
                  <a:srgbClr val="000000"/>
                </a:solidFill>
              </a:rPr>
              <a:t>Rand:	 Sell: 13.237     Buy: 17.549   Commission: 13.2%</a:t>
            </a:r>
          </a:p>
        </p:txBody>
      </p:sp>
    </p:spTree>
    <p:extLst>
      <p:ext uri="{BB962C8B-B14F-4D97-AF65-F5344CB8AC3E}">
        <p14:creationId xmlns:p14="http://schemas.microsoft.com/office/powerpoint/2010/main" val="885275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Yellow on Blue">
  <a:themeElements>
    <a:clrScheme name="Custom 1">
      <a:dk1>
        <a:srgbClr val="FFFF99"/>
      </a:dk1>
      <a:lt1>
        <a:srgbClr val="6699FF"/>
      </a:lt1>
      <a:dk2>
        <a:srgbClr val="993300"/>
      </a:dk2>
      <a:lt2>
        <a:srgbClr val="FFFF00"/>
      </a:lt2>
      <a:accent1>
        <a:srgbClr val="F57B49"/>
      </a:accent1>
      <a:accent2>
        <a:srgbClr val="FF00FF"/>
      </a:accent2>
      <a:accent3>
        <a:srgbClr val="AAAAFF"/>
      </a:accent3>
      <a:accent4>
        <a:srgbClr val="DADADA"/>
      </a:accent4>
      <a:accent5>
        <a:srgbClr val="F9BFB1"/>
      </a:accent5>
      <a:accent6>
        <a:srgbClr val="E700E7"/>
      </a:accent6>
      <a:hlink>
        <a:srgbClr val="FF0000"/>
      </a:hlink>
      <a:folHlink>
        <a:srgbClr val="919191"/>
      </a:folHlink>
    </a:clrScheme>
    <a:fontScheme name="Yellow on Blue">
      <a:majorFont>
        <a:latin typeface="Chalkboard"/>
        <a:ea typeface=""/>
        <a:cs typeface=""/>
      </a:majorFont>
      <a:minorFont>
        <a:latin typeface="Chalkboa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Yellow on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 on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444229"/>
      </a:dk1>
      <a:lt1>
        <a:srgbClr val="BBBDD6"/>
      </a:lt1>
      <a:dk2>
        <a:srgbClr val="000000"/>
      </a:dk2>
      <a:lt2>
        <a:srgbClr val="A46527"/>
      </a:lt2>
      <a:accent1>
        <a:srgbClr val="FF7C00"/>
      </a:accent1>
      <a:accent2>
        <a:srgbClr val="333399"/>
      </a:accent2>
      <a:accent3>
        <a:srgbClr val="DADBE8"/>
      </a:accent3>
      <a:accent4>
        <a:srgbClr val="393721"/>
      </a:accent4>
      <a:accent5>
        <a:srgbClr val="FFB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Chalkboard"/>
        <a:ea typeface="ヒラギノ角ゴ Pro W3"/>
        <a:cs typeface="ヒラギノ角ゴ Pro W3"/>
      </a:majorFont>
      <a:minorFont>
        <a:latin typeface="Chalkboard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MaxiMac:Applications:Microsoft Office X:Templates:JHM Templates:Yellow on Blue.pot</Template>
  <TotalTime>4722</TotalTime>
  <Words>2024</Words>
  <Application>Microsoft Macintosh PowerPoint</Application>
  <PresentationFormat>On-screen Show (4:3)</PresentationFormat>
  <Paragraphs>441</Paragraphs>
  <Slides>47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Yellow on Blue</vt:lpstr>
      <vt:lpstr>Title &amp; Bullets</vt:lpstr>
      <vt:lpstr>Blank Presentation</vt:lpstr>
      <vt:lpstr> Developing Problem  Solving Skills  </vt:lpstr>
      <vt:lpstr>Throat Clearing</vt:lpstr>
      <vt:lpstr>What Comes to Mind…</vt:lpstr>
      <vt:lpstr>Problem Solving Skills</vt:lpstr>
      <vt:lpstr>Costings</vt:lpstr>
      <vt:lpstr>Ride &amp; Tie</vt:lpstr>
      <vt:lpstr>Incidences &amp; Coincidences</vt:lpstr>
      <vt:lpstr>Currency Exchange</vt:lpstr>
      <vt:lpstr>Currency Exchange</vt:lpstr>
      <vt:lpstr>What’s Wrong at Wonga?</vt:lpstr>
      <vt:lpstr>Say What You See</vt:lpstr>
      <vt:lpstr>Temperature Change</vt:lpstr>
      <vt:lpstr>Compound %</vt:lpstr>
      <vt:lpstr>Likelihood</vt:lpstr>
      <vt:lpstr>Likelihood</vt:lpstr>
      <vt:lpstr>Likelihood Generalised</vt:lpstr>
      <vt:lpstr>Graphical Reasoning</vt:lpstr>
      <vt:lpstr>What is Available to be Learned from ‘solving a problem’?</vt:lpstr>
      <vt:lpstr>Introducing Problem Solving Vocabulary</vt:lpstr>
      <vt:lpstr>Qualities to Develop</vt:lpstr>
      <vt:lpstr>Theoretical Background</vt:lpstr>
      <vt:lpstr>Making Use of the Whole Psyche</vt:lpstr>
      <vt:lpstr>Probing Affordances &amp; Potential</vt:lpstr>
      <vt:lpstr>Strategies for Use with Exercises</vt:lpstr>
      <vt:lpstr>Reflection Strategies</vt:lpstr>
      <vt:lpstr>Task Design &amp; Use</vt:lpstr>
      <vt:lpstr>Teacher Focus</vt:lpstr>
      <vt:lpstr>Actions</vt:lpstr>
      <vt:lpstr>Themes</vt:lpstr>
      <vt:lpstr>Powers</vt:lpstr>
      <vt:lpstr>Inner &amp; Outer Aspects</vt:lpstr>
      <vt:lpstr>Challenge</vt:lpstr>
      <vt:lpstr>Structure of a Topic</vt:lpstr>
      <vt:lpstr>Three Only’s</vt:lpstr>
      <vt:lpstr>Phases</vt:lpstr>
      <vt:lpstr>Six Modes of Interaction</vt:lpstr>
      <vt:lpstr>Initiating Activity</vt:lpstr>
      <vt:lpstr>Sustaining Activity</vt:lpstr>
      <vt:lpstr>Concluding Activity</vt:lpstr>
      <vt:lpstr>Balanced Activity</vt:lpstr>
      <vt:lpstr>PowerPoint Presentation</vt:lpstr>
      <vt:lpstr>PowerPoint Presentation</vt:lpstr>
      <vt:lpstr>Activity</vt:lpstr>
      <vt:lpstr>Potential</vt:lpstr>
      <vt:lpstr> Thinking Mathematically</vt:lpstr>
      <vt:lpstr>Frameworks (틀)</vt:lpstr>
      <vt:lpstr>Follow-Up</vt:lpstr>
    </vt:vector>
  </TitlesOfParts>
  <Company>CME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Mason</dc:creator>
  <cp:lastModifiedBy>Mason</cp:lastModifiedBy>
  <cp:revision>276</cp:revision>
  <dcterms:created xsi:type="dcterms:W3CDTF">2009-05-15T05:15:20Z</dcterms:created>
  <dcterms:modified xsi:type="dcterms:W3CDTF">2013-07-10T06:17:27Z</dcterms:modified>
</cp:coreProperties>
</file>