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56" r:id="rId1"/>
    <p:sldMasterId id="2147483668" r:id="rId2"/>
  </p:sldMasterIdLst>
  <p:notesMasterIdLst>
    <p:notesMasterId r:id="rId17"/>
  </p:notesMasterIdLst>
  <p:handoutMasterIdLst>
    <p:handoutMasterId r:id="rId18"/>
  </p:handoutMasterIdLst>
  <p:sldIdLst>
    <p:sldId id="270" r:id="rId3"/>
    <p:sldId id="489" r:id="rId4"/>
    <p:sldId id="486" r:id="rId5"/>
    <p:sldId id="487" r:id="rId6"/>
    <p:sldId id="525" r:id="rId7"/>
    <p:sldId id="533" r:id="rId8"/>
    <p:sldId id="530" r:id="rId9"/>
    <p:sldId id="531" r:id="rId10"/>
    <p:sldId id="532" r:id="rId11"/>
    <p:sldId id="537" r:id="rId12"/>
    <p:sldId id="529" r:id="rId13"/>
    <p:sldId id="498" r:id="rId14"/>
    <p:sldId id="536" r:id="rId15"/>
    <p:sldId id="527" r:id="rId16"/>
  </p:sldIdLst>
  <p:sldSz cx="9144000" cy="6858000" type="screen4x3"/>
  <p:notesSz cx="6797675" cy="992822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efusedLight" panose="00000400000000000000" pitchFamily="2" charset="0"/>
      <p:regular r:id="rId23"/>
    </p:embeddedFont>
    <p:embeddedFont>
      <p:font typeface="ＭＳ Ｐゴシック" panose="020B0600070205080204" pitchFamily="34" charset="-128"/>
      <p:regular r:id="rId24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  <a:srgbClr val="F3D495"/>
    <a:srgbClr val="C2FAC9"/>
    <a:srgbClr val="5F5F5F"/>
    <a:srgbClr val="808080"/>
    <a:srgbClr val="C0C0C0"/>
    <a:srgbClr val="858C93"/>
    <a:srgbClr val="6B7483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21239" autoAdjust="0"/>
    <p:restoredTop sz="94671" autoAdjust="0"/>
  </p:normalViewPr>
  <p:slideViewPr>
    <p:cSldViewPr snapToGrid="0">
      <p:cViewPr>
        <p:scale>
          <a:sx n="70" d="100"/>
          <a:sy n="70" d="100"/>
        </p:scale>
        <p:origin x="-114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6" y="473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notesViewPr>
    <p:cSldViewPr snapToGrid="0">
      <p:cViewPr varScale="1">
        <p:scale>
          <a:sx n="51" d="100"/>
          <a:sy n="51" d="100"/>
        </p:scale>
        <p:origin x="-2946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2C8AA6-2934-43D0-97C3-30DD160F12E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80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7"/>
            <a:ext cx="5438140" cy="4467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3803DFC-316E-40EA-A0D8-BF9BC59BC1A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1196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dirty="0" smtClean="0">
              <a:ea typeface="ＭＳ Ｐゴシック"/>
              <a:cs typeface="ＭＳ Ｐゴシック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2FDB74-F8BB-4569-A6EA-2A55EF0A6888}" type="slidenum">
              <a:rPr lang="en-GB" smtClean="0">
                <a:ea typeface="ＭＳ Ｐゴシック"/>
                <a:cs typeface="ＭＳ Ｐゴシック"/>
              </a:rPr>
              <a:pPr/>
              <a:t>11</a:t>
            </a:fld>
            <a:endParaRPr lang="en-GB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5" descr="bg_keylin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354" y="4109"/>
              <a:ext cx="286" cy="11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9388" y="258763"/>
            <a:ext cx="4178300" cy="172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6213" y="3852863"/>
            <a:ext cx="4992687" cy="1752600"/>
          </a:xfrm>
        </p:spPr>
        <p:txBody>
          <a:bodyPr/>
          <a:lstStyle>
            <a:lvl1pPr marL="0" indent="0">
              <a:buFontTx/>
              <a:buNone/>
              <a:defRPr sz="2500">
                <a:solidFill>
                  <a:schemeClr val="tx1"/>
                </a:solidFill>
                <a:latin typeface="DefusedLight" pitchFamily="2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D1840-0832-40F3-BD5F-D4E2C2EF962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945DE-F5FD-488C-8916-E47CD66BCCE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6713" y="131763"/>
            <a:ext cx="2189162" cy="5992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050" y="131763"/>
            <a:ext cx="6418263" cy="5992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A8264-BA49-4CB6-AE01-27D8A75CE61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5" name="Picture 5" descr="bg_keyline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4354" y="4109"/>
              <a:ext cx="286" cy="11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737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79388" y="258763"/>
            <a:ext cx="4178300" cy="1727200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6213" y="3852863"/>
            <a:ext cx="4992687" cy="1752600"/>
          </a:xfrm>
        </p:spPr>
        <p:txBody>
          <a:bodyPr/>
          <a:lstStyle>
            <a:lvl1pPr marL="0" indent="0">
              <a:buFontTx/>
              <a:buNone/>
              <a:defRPr sz="2300">
                <a:latin typeface="DefusedLight" pitchFamily="2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7" name="Slide Number Placeholder 1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0566F-F4E9-49A7-9DCE-8D8EDDBA9A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7BF67B-A577-4653-A3B0-1D32C7C0F76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A4DD1-BC90-4146-ADFF-EBAC853CF22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133600"/>
            <a:ext cx="4090988" cy="3990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4888" y="2133600"/>
            <a:ext cx="4090987" cy="3990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63CC7-F2B2-4DBF-A98E-59D0ACFAE6C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F7880E-0AB9-4236-8FBF-B8BC9FA841D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F5D03-5DB1-41D6-830D-433CA10E3F7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4163A-BC6F-46E4-8768-D66083A5A127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FCA7A-B7C9-4D9D-B991-4016F8B14F2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EEFBB3-ED37-4AC3-89A1-FB2ECF37D37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FDF07-57AB-4232-9649-EC631BF19D0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B1F40-635C-4DAF-A355-A1C6EAD0DC4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6713" y="131763"/>
            <a:ext cx="2189162" cy="5992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6050" y="131763"/>
            <a:ext cx="6418263" cy="5992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3AEFC-AC82-45D5-A5CE-C46DC340286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F3AEC-9036-4BCD-9C68-155257768A95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2133600"/>
            <a:ext cx="4090988" cy="3990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4888" y="2133600"/>
            <a:ext cx="4090987" cy="3990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5049D4-B505-445B-A81C-F046D484761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F2FAA-2489-4815-9925-8E996D42C89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60DE1-18E4-412F-8758-1C19AA10585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5E274-8477-45EE-AF38-CC539D5CAAC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4B323-D22B-4544-A66F-3B197E4F414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DF686D-92BA-42F1-BB31-98F3C0923F9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5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32" name="Picture 7" descr="bg_standard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 useBgFill="1">
          <p:nvSpPr>
            <p:cNvPr id="36877" name="Rectangle 13"/>
            <p:cNvSpPr>
              <a:spLocks noChangeArrowheads="1"/>
            </p:cNvSpPr>
            <p:nvPr/>
          </p:nvSpPr>
          <p:spPr bwMode="auto">
            <a:xfrm>
              <a:off x="4354" y="4109"/>
              <a:ext cx="286" cy="11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050" y="131763"/>
            <a:ext cx="42068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133600"/>
            <a:ext cx="83343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Click to edit Master text styles</a:t>
            </a:r>
          </a:p>
          <a:p>
            <a:pPr lvl="2"/>
            <a:r>
              <a:rPr lang="en-GB" smtClean="0"/>
              <a:t>Click to edit Master text styles</a:t>
            </a:r>
          </a:p>
          <a:p>
            <a:pPr lvl="3"/>
            <a:r>
              <a:rPr lang="en-GB" smtClean="0"/>
              <a:t>Click to edit Master text styles</a:t>
            </a:r>
          </a:p>
          <a:p>
            <a:pPr lvl="4"/>
            <a:r>
              <a:rPr lang="en-GB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2875" y="6423025"/>
            <a:ext cx="107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86D23B-DEE1-414B-96BF-8015D61AE3A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81025" y="6423025"/>
            <a:ext cx="1620838" cy="365125"/>
          </a:xfrm>
          <a:prstGeom prst="rect">
            <a:avLst/>
          </a:prstGeom>
        </p:spPr>
        <p:txBody>
          <a:bodyPr vert="horz" lIns="91440" tIns="45720" rIns="36000" bIns="45720" rtlCol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1200" b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68475" y="6423025"/>
            <a:ext cx="5607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GB" sz="1200" b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5" r:id="rId1"/>
    <p:sldLayoutId id="2147484215" r:id="rId2"/>
    <p:sldLayoutId id="2147484216" r:id="rId3"/>
    <p:sldLayoutId id="2147484217" r:id="rId4"/>
    <p:sldLayoutId id="2147484218" r:id="rId5"/>
    <p:sldLayoutId id="2147484219" r:id="rId6"/>
    <p:sldLayoutId id="2147484220" r:id="rId7"/>
    <p:sldLayoutId id="2147484221" r:id="rId8"/>
    <p:sldLayoutId id="2147484222" r:id="rId9"/>
    <p:sldLayoutId id="2147484223" r:id="rId10"/>
    <p:sldLayoutId id="2147484224" r:id="rId11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chemeClr val="bg1"/>
          </a:solidFill>
          <a:latin typeface="DefusedLight" pitchFamily="2" charset="0"/>
        </a:defRPr>
      </a:lvl9pPr>
    </p:titleStyle>
    <p:bodyStyle>
      <a:lvl1pPr marL="269875" indent="-269875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825500" indent="-28575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</a:defRPr>
      </a:lvl2pPr>
      <a:lvl3pPr marL="1233488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41475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77777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056" name="Group 2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pic>
            <p:nvPicPr>
              <p:cNvPr id="2058" name="Picture 7" descr="bg_standard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4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 useBgFill="1">
            <p:nvSpPr>
              <p:cNvPr id="36877" name="Rectangle 13"/>
              <p:cNvSpPr>
                <a:spLocks noChangeArrowheads="1"/>
              </p:cNvSpPr>
              <p:nvPr/>
            </p:nvSpPr>
            <p:spPr bwMode="auto">
              <a:xfrm>
                <a:off x="4354" y="4109"/>
                <a:ext cx="286" cy="114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36883" name="Rectangle 19"/>
            <p:cNvSpPr>
              <a:spLocks noChangeArrowheads="1"/>
            </p:cNvSpPr>
            <p:nvPr/>
          </p:nvSpPr>
          <p:spPr bwMode="auto">
            <a:xfrm>
              <a:off x="0" y="0"/>
              <a:ext cx="2880" cy="153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solidFill>
                  <a:srgbClr val="000000"/>
                </a:solidFill>
              </a:endParaRPr>
            </a:p>
          </p:txBody>
        </p:sp>
      </p:grp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6050" y="131763"/>
            <a:ext cx="6581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1500" y="2133600"/>
            <a:ext cx="8334375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Click to edit Master text styles</a:t>
            </a:r>
          </a:p>
          <a:p>
            <a:pPr lvl="2"/>
            <a:r>
              <a:rPr lang="en-GB" dirty="0" smtClean="0"/>
              <a:t>Click to edit Master text styles</a:t>
            </a:r>
          </a:p>
          <a:p>
            <a:pPr lvl="3"/>
            <a:r>
              <a:rPr lang="en-GB" dirty="0" smtClean="0"/>
              <a:t>Click to edit Master text styles</a:t>
            </a:r>
          </a:p>
          <a:p>
            <a:pPr lvl="4"/>
            <a:r>
              <a:rPr lang="en-GB" dirty="0" smtClean="0"/>
              <a:t>Click to edit Master text styles</a:t>
            </a:r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142875" y="6423025"/>
            <a:ext cx="10795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3D30EEC-29F8-4CEF-9559-747CD79525A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6" name="Date Placeholder 7"/>
          <p:cNvSpPr>
            <a:spLocks noGrp="1"/>
          </p:cNvSpPr>
          <p:nvPr>
            <p:ph type="dt" sz="half" idx="2"/>
          </p:nvPr>
        </p:nvSpPr>
        <p:spPr>
          <a:xfrm>
            <a:off x="579438" y="6423025"/>
            <a:ext cx="1620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en-US" sz="1200" b="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1768475" y="6423025"/>
            <a:ext cx="5607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en-GB" sz="1200" b="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777777"/>
          </a:solidFill>
          <a:latin typeface="DefusedLight" pitchFamily="2" charset="0"/>
        </a:defRPr>
      </a:lvl9pPr>
    </p:titleStyle>
    <p:bodyStyle>
      <a:lvl1pPr marL="269875" indent="-269875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j-lt"/>
          <a:ea typeface="+mn-ea"/>
          <a:cs typeface="+mn-cs"/>
        </a:defRPr>
      </a:lvl1pPr>
      <a:lvl2pPr marL="825500" indent="-28575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j-lt"/>
        </a:defRPr>
      </a:lvl2pPr>
      <a:lvl3pPr marL="1233488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</a:defRPr>
      </a:lvl3pPr>
      <a:lvl4pPr marL="1641475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808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808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808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80808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mv"/><Relationship Id="rId7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video" Target="../media/media3.wmv"/><Relationship Id="rId5" Type="http://schemas.microsoft.com/office/2007/relationships/media" Target="../media/media3.wmv"/><Relationship Id="rId10" Type="http://schemas.openxmlformats.org/officeDocument/2006/relationships/image" Target="../media/image16.png"/><Relationship Id="rId4" Type="http://schemas.openxmlformats.org/officeDocument/2006/relationships/video" Target="../media/media2.wmv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k.patchigolla@cranfield.ac.uk" TargetMode="External"/><Relationship Id="rId2" Type="http://schemas.openxmlformats.org/officeDocument/2006/relationships/hyperlink" Target="http://www.cranfield.ac.uk/sas/energyresourcetechnology/index.html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s.t.wagland@cranfield.ac.uk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27547"/>
            <a:ext cx="4178300" cy="1727200"/>
          </a:xfrm>
        </p:spPr>
        <p:txBody>
          <a:bodyPr/>
          <a:lstStyle/>
          <a:p>
            <a:r>
              <a:rPr lang="en-GB" sz="3200" i="1" dirty="0" smtClean="0"/>
              <a:t>Energy </a:t>
            </a:r>
            <a:r>
              <a:rPr lang="en-GB" sz="3200" i="1" dirty="0"/>
              <a:t>research at Cranfield: four years overview</a:t>
            </a:r>
            <a:endParaRPr lang="en-GB" sz="3200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4338" y="3282847"/>
            <a:ext cx="6263758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dirty="0" smtClean="0"/>
          </a:p>
          <a:p>
            <a:pPr eaLnBrk="1" hangingPunct="1">
              <a:lnSpc>
                <a:spcPct val="80000"/>
              </a:lnSpc>
            </a:pPr>
            <a:endParaRPr lang="en-GB" dirty="0" smtClean="0"/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schemeClr val="tx1"/>
                </a:solidFill>
              </a:rPr>
              <a:t>Dr Kumar Patchigolla &amp; 		              Dr Stuart Wagland</a:t>
            </a:r>
          </a:p>
          <a:p>
            <a:pPr eaLnBrk="1" hangingPunct="1">
              <a:lnSpc>
                <a:spcPct val="80000"/>
              </a:lnSpc>
            </a:pPr>
            <a:endParaRPr lang="en-GB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GB" dirty="0" smtClean="0">
                <a:solidFill>
                  <a:schemeClr val="tx1"/>
                </a:solidFill>
              </a:rPr>
              <a:t>Institute of Energy &amp; Resource Technology, School of Applied Sciences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Dense Phase CO</a:t>
            </a:r>
            <a:r>
              <a:rPr lang="en-GB" baseline="-25000" dirty="0" smtClean="0"/>
              <a:t>2</a:t>
            </a:r>
            <a:r>
              <a:rPr lang="en-GB" dirty="0" smtClean="0"/>
              <a:t>- Observation window</a:t>
            </a:r>
            <a:endParaRPr lang="en-GB" dirty="0"/>
          </a:p>
        </p:txBody>
      </p:sp>
      <p:pic>
        <p:nvPicPr>
          <p:cNvPr id="5" name="P724076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504" y="1340768"/>
            <a:ext cx="3960440" cy="2736304"/>
          </a:xfrm>
          <a:prstGeom prst="rect">
            <a:avLst/>
          </a:prstGeom>
        </p:spPr>
      </p:pic>
      <p:pic>
        <p:nvPicPr>
          <p:cNvPr id="6" name="90bar40C50GperM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55976" y="1484784"/>
            <a:ext cx="4344144" cy="2592288"/>
          </a:xfrm>
          <a:prstGeom prst="rect">
            <a:avLst/>
          </a:prstGeom>
        </p:spPr>
      </p:pic>
      <p:pic>
        <p:nvPicPr>
          <p:cNvPr id="7" name="iPhone04092012 052.wm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83768" y="4077072"/>
            <a:ext cx="4176464" cy="2435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583" y="4293096"/>
            <a:ext cx="2363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Charging from the bottle cylinder</a:t>
            </a:r>
          </a:p>
          <a:p>
            <a:r>
              <a:rPr lang="en-GB" b="1" i="1" dirty="0" smtClean="0">
                <a:solidFill>
                  <a:srgbClr val="FF0000"/>
                </a:solidFill>
              </a:rPr>
              <a:t>~ 57 bar</a:t>
            </a:r>
          </a:p>
          <a:p>
            <a:r>
              <a:rPr lang="en-GB" b="1" i="1" dirty="0" smtClean="0">
                <a:solidFill>
                  <a:srgbClr val="FF0000"/>
                </a:solidFill>
              </a:rPr>
              <a:t>~5 </a:t>
            </a:r>
            <a:r>
              <a:rPr lang="en-GB" b="1" i="1" dirty="0" err="1" smtClean="0">
                <a:solidFill>
                  <a:srgbClr val="FF0000"/>
                </a:solidFill>
              </a:rPr>
              <a:t>deg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80815" y="5045660"/>
            <a:ext cx="2363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i="1" dirty="0" smtClean="0">
                <a:solidFill>
                  <a:srgbClr val="FF0000"/>
                </a:solidFill>
              </a:rPr>
              <a:t>Dense phase CO</a:t>
            </a:r>
            <a:r>
              <a:rPr lang="en-GB" b="1" i="1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GB" b="1" i="1" dirty="0" smtClean="0">
                <a:solidFill>
                  <a:srgbClr val="FF0000"/>
                </a:solidFill>
              </a:rPr>
              <a:t>~ 90 bar</a:t>
            </a:r>
          </a:p>
          <a:p>
            <a:r>
              <a:rPr lang="en-GB" b="1" i="1" dirty="0" smtClean="0">
                <a:solidFill>
                  <a:srgbClr val="FF0000"/>
                </a:solidFill>
              </a:rPr>
              <a:t>~40 </a:t>
            </a:r>
            <a:r>
              <a:rPr lang="en-GB" b="1" i="1" dirty="0" err="1" smtClean="0">
                <a:solidFill>
                  <a:srgbClr val="FF0000"/>
                </a:solidFill>
              </a:rPr>
              <a:t>deg</a:t>
            </a:r>
            <a:endParaRPr lang="en-GB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27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nothingnerdy.wikispaces.com/file/view/COAL_power_station.gif/174374709/COAL_power_station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9175" y="2545080"/>
            <a:ext cx="4667250" cy="3028950"/>
          </a:xfrm>
          <a:prstGeom prst="rect">
            <a:avLst/>
          </a:prstGeom>
          <a:noFill/>
        </p:spPr>
      </p:pic>
      <p:sp>
        <p:nvSpPr>
          <p:cNvPr id="6148" name="Text Box 5"/>
          <p:cNvSpPr txBox="1">
            <a:spLocks noChangeArrowheads="1"/>
          </p:cNvSpPr>
          <p:nvPr/>
        </p:nvSpPr>
        <p:spPr bwMode="auto">
          <a:xfrm>
            <a:off x="42862" y="2428875"/>
            <a:ext cx="43241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11" charset="0"/>
                <a:ea typeface="Arial" pitchFamily="-111" charset="0"/>
                <a:cs typeface="Arial" pitchFamily="-111" charset="0"/>
              </a:rPr>
              <a:t>Material recycle and product safety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11" charset="0"/>
              <a:ea typeface="Arial" pitchFamily="-111" charset="0"/>
              <a:cs typeface="Arial" pitchFamily="-111" charset="0"/>
            </a:endParaRPr>
          </a:p>
        </p:txBody>
      </p:sp>
      <p:sp>
        <p:nvSpPr>
          <p:cNvPr id="6149" name="Text Box 6"/>
          <p:cNvSpPr txBox="1">
            <a:spLocks noChangeArrowheads="1"/>
          </p:cNvSpPr>
          <p:nvPr/>
        </p:nvSpPr>
        <p:spPr bwMode="auto">
          <a:xfrm>
            <a:off x="3657600" y="6172200"/>
            <a:ext cx="37364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Soil resources and chemistry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5580063" y="1295400"/>
            <a:ext cx="2971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Boiler material corrosion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2" name="Text Box 9"/>
          <p:cNvSpPr txBox="1">
            <a:spLocks noChangeArrowheads="1"/>
          </p:cNvSpPr>
          <p:nvPr/>
        </p:nvSpPr>
        <p:spPr bwMode="auto">
          <a:xfrm>
            <a:off x="0" y="3473668"/>
            <a:ext cx="347402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Mass-flow of waste materials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3" name="Text Box 10"/>
          <p:cNvSpPr txBox="1">
            <a:spLocks noChangeArrowheads="1"/>
          </p:cNvSpPr>
          <p:nvPr/>
        </p:nvSpPr>
        <p:spPr bwMode="auto">
          <a:xfrm>
            <a:off x="5880538" y="2635798"/>
            <a:ext cx="28563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Soil structure &amp; ecology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4" name="Text Box 11"/>
          <p:cNvSpPr txBox="1">
            <a:spLocks noChangeArrowheads="1"/>
          </p:cNvSpPr>
          <p:nvPr/>
        </p:nvSpPr>
        <p:spPr bwMode="auto">
          <a:xfrm>
            <a:off x="6500813" y="3929063"/>
            <a:ext cx="21164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Offshore ecology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5" name="Text Box 13"/>
          <p:cNvSpPr txBox="1">
            <a:spLocks noChangeArrowheads="1"/>
          </p:cNvSpPr>
          <p:nvPr/>
        </p:nvSpPr>
        <p:spPr bwMode="auto">
          <a:xfrm>
            <a:off x="5334000" y="5486400"/>
            <a:ext cx="3143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Marine environment</a:t>
            </a:r>
          </a:p>
        </p:txBody>
      </p:sp>
      <p:sp>
        <p:nvSpPr>
          <p:cNvPr id="6156" name="Text Box 14"/>
          <p:cNvSpPr txBox="1">
            <a:spLocks noChangeArrowheads="1"/>
          </p:cNvSpPr>
          <p:nvPr/>
        </p:nvSpPr>
        <p:spPr bwMode="auto">
          <a:xfrm>
            <a:off x="1299156" y="1675589"/>
            <a:ext cx="48912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offshore structures and energy processes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7" name="Text Box 15"/>
          <p:cNvSpPr txBox="1">
            <a:spLocks noChangeArrowheads="1"/>
          </p:cNvSpPr>
          <p:nvPr/>
        </p:nvSpPr>
        <p:spPr bwMode="auto">
          <a:xfrm>
            <a:off x="5927725" y="2020888"/>
            <a:ext cx="202331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Biomass energy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8" name="Text Box 16"/>
          <p:cNvSpPr txBox="1">
            <a:spLocks noChangeArrowheads="1"/>
          </p:cNvSpPr>
          <p:nvPr/>
        </p:nvSpPr>
        <p:spPr bwMode="auto">
          <a:xfrm>
            <a:off x="986329" y="3032891"/>
            <a:ext cx="30636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Solid </a:t>
            </a: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waste management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59" name="Text Box 17"/>
          <p:cNvSpPr txBox="1">
            <a:spLocks noChangeArrowheads="1"/>
          </p:cNvSpPr>
          <p:nvPr/>
        </p:nvSpPr>
        <p:spPr bwMode="auto">
          <a:xfrm>
            <a:off x="1079445" y="4476422"/>
            <a:ext cx="23198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Energy from waste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60" name="Rectangle 18"/>
          <p:cNvSpPr>
            <a:spLocks noGrp="1" noChangeArrowheads="1"/>
          </p:cNvSpPr>
          <p:nvPr>
            <p:ph type="title"/>
          </p:nvPr>
        </p:nvSpPr>
        <p:spPr>
          <a:xfrm>
            <a:off x="0" y="502920"/>
            <a:ext cx="4419600" cy="725488"/>
          </a:xfrm>
        </p:spPr>
        <p:txBody>
          <a:bodyPr/>
          <a:lstStyle/>
          <a:p>
            <a:pPr eaLnBrk="1" hangingPunct="1">
              <a:defRPr/>
            </a:pPr>
            <a:r>
              <a:rPr lang="en-GB" sz="3200" dirty="0" smtClean="0">
                <a:solidFill>
                  <a:schemeClr val="accent2"/>
                </a:solidFill>
                <a:ea typeface="ＭＳ Ｐゴシック" pitchFamily="-109" charset="-128"/>
              </a:rPr>
              <a:t>…the future,</a:t>
            </a:r>
            <a:br>
              <a:rPr lang="en-GB" sz="3200" dirty="0" smtClean="0">
                <a:solidFill>
                  <a:schemeClr val="accent2"/>
                </a:solidFill>
                <a:ea typeface="ＭＳ Ｐゴシック" pitchFamily="-109" charset="-128"/>
              </a:rPr>
            </a:br>
            <a:r>
              <a:rPr lang="en-GB" sz="3200" dirty="0" smtClean="0">
                <a:solidFill>
                  <a:schemeClr val="accent2"/>
                </a:solidFill>
                <a:ea typeface="ＭＳ Ｐゴシック" pitchFamily="-109" charset="-128"/>
              </a:rPr>
              <a:t>more sustainable resource use…</a:t>
            </a:r>
          </a:p>
        </p:txBody>
      </p:sp>
      <p:sp>
        <p:nvSpPr>
          <p:cNvPr id="6161" name="Text Box 19"/>
          <p:cNvSpPr txBox="1">
            <a:spLocks noChangeArrowheads="1"/>
          </p:cNvSpPr>
          <p:nvPr/>
        </p:nvSpPr>
        <p:spPr bwMode="auto">
          <a:xfrm>
            <a:off x="685800" y="6172200"/>
            <a:ext cx="339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Climate change</a:t>
            </a: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2000250" y="5643563"/>
            <a:ext cx="33972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Biodiversity loss</a:t>
            </a:r>
          </a:p>
        </p:txBody>
      </p:sp>
      <p:sp>
        <p:nvSpPr>
          <p:cNvPr id="6163" name="Text Box 11"/>
          <p:cNvSpPr txBox="1">
            <a:spLocks noChangeArrowheads="1"/>
          </p:cNvSpPr>
          <p:nvPr/>
        </p:nvSpPr>
        <p:spPr bwMode="auto">
          <a:xfrm>
            <a:off x="4906029" y="3192517"/>
            <a:ext cx="3791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Biochemical energy processes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6164" name="Text Box 11"/>
          <p:cNvSpPr txBox="1">
            <a:spLocks noChangeArrowheads="1"/>
          </p:cNvSpPr>
          <p:nvPr/>
        </p:nvSpPr>
        <p:spPr bwMode="auto">
          <a:xfrm>
            <a:off x="6482091" y="4777937"/>
            <a:ext cx="2044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Nanotechnology</a:t>
            </a:r>
          </a:p>
        </p:txBody>
      </p:sp>
      <p:sp>
        <p:nvSpPr>
          <p:cNvPr id="6165" name="Text Box 17"/>
          <p:cNvSpPr txBox="1">
            <a:spLocks noChangeArrowheads="1"/>
          </p:cNvSpPr>
          <p:nvPr/>
        </p:nvSpPr>
        <p:spPr bwMode="auto">
          <a:xfrm>
            <a:off x="334032" y="5182422"/>
            <a:ext cx="32624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Co-firing &amp; alternative fuels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5105400" y="762000"/>
            <a:ext cx="261001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+mn-ea"/>
                <a:cs typeface="Arial"/>
              </a:rPr>
              <a:t>Bioaerosol emissions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7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innovations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124" y="1456707"/>
            <a:ext cx="8334375" cy="3990975"/>
          </a:xfrm>
        </p:spPr>
        <p:txBody>
          <a:bodyPr/>
          <a:lstStyle/>
          <a:p>
            <a:r>
              <a:rPr lang="en-GB" dirty="0" smtClean="0"/>
              <a:t>New waste processing technology</a:t>
            </a:r>
          </a:p>
          <a:p>
            <a:endParaRPr lang="en-GB" dirty="0"/>
          </a:p>
          <a:p>
            <a:r>
              <a:rPr lang="en-GB" dirty="0" smtClean="0"/>
              <a:t>New or improved energy recovery technology</a:t>
            </a:r>
          </a:p>
          <a:p>
            <a:pPr lvl="1"/>
            <a:r>
              <a:rPr lang="en-GB" dirty="0" smtClean="0"/>
              <a:t>Advanced thermal treatment</a:t>
            </a:r>
          </a:p>
          <a:p>
            <a:pPr lvl="1"/>
            <a:r>
              <a:rPr lang="en-GB" dirty="0" smtClean="0"/>
              <a:t>More efficient combustion</a:t>
            </a:r>
          </a:p>
          <a:p>
            <a:pPr lvl="1"/>
            <a:endParaRPr lang="en-GB" dirty="0"/>
          </a:p>
          <a:p>
            <a:r>
              <a:rPr lang="en-GB" dirty="0" smtClean="0"/>
              <a:t>Along with more drastic solutions</a:t>
            </a:r>
          </a:p>
          <a:p>
            <a:pPr lvl="1"/>
            <a:r>
              <a:rPr lang="en-GB" dirty="0" smtClean="0"/>
              <a:t>Landfill mining??</a:t>
            </a:r>
          </a:p>
          <a:p>
            <a:pPr marL="0" indent="0" algn="ctr">
              <a:buNone/>
            </a:pPr>
            <a:r>
              <a:rPr lang="en-GB" sz="2400" i="1" dirty="0" smtClean="0"/>
              <a:t>“Landfills are temporary storage spaces” </a:t>
            </a:r>
          </a:p>
          <a:p>
            <a:pPr marL="0" indent="0" algn="ctr">
              <a:buNone/>
            </a:pPr>
            <a:r>
              <a:rPr lang="en-GB" sz="2400" i="1" dirty="0" err="1" smtClean="0"/>
              <a:t>P.T.Jones</a:t>
            </a:r>
            <a:r>
              <a:rPr lang="en-GB" sz="2400" i="1" dirty="0" smtClean="0"/>
              <a:t> et al (2013)</a:t>
            </a:r>
          </a:p>
        </p:txBody>
      </p:sp>
    </p:spTree>
    <p:extLst>
      <p:ext uri="{BB962C8B-B14F-4D97-AF65-F5344CB8AC3E}">
        <p14:creationId xmlns:p14="http://schemas.microsoft.com/office/powerpoint/2010/main" val="3575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Hands-on Gasification Short course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124" y="1456707"/>
            <a:ext cx="8334375" cy="3990975"/>
          </a:xfrm>
        </p:spPr>
        <p:txBody>
          <a:bodyPr/>
          <a:lstStyle/>
          <a:p>
            <a:r>
              <a:rPr lang="en-GB" dirty="0" smtClean="0"/>
              <a:t>Practical thermal conversion systems master class</a:t>
            </a:r>
          </a:p>
          <a:p>
            <a:endParaRPr lang="en-GB" dirty="0"/>
          </a:p>
          <a:p>
            <a:r>
              <a:rPr lang="en-GB" dirty="0" smtClean="0"/>
              <a:t>1</a:t>
            </a:r>
            <a:r>
              <a:rPr lang="en-GB" baseline="30000" dirty="0" smtClean="0"/>
              <a:t>st</a:t>
            </a:r>
            <a:r>
              <a:rPr lang="en-GB" dirty="0" smtClean="0"/>
              <a:t> </a:t>
            </a:r>
            <a:r>
              <a:rPr lang="en-GB" dirty="0"/>
              <a:t>J</a:t>
            </a:r>
            <a:r>
              <a:rPr lang="en-GB" dirty="0" smtClean="0"/>
              <a:t>uly-3</a:t>
            </a:r>
            <a:r>
              <a:rPr lang="en-GB" baseline="30000" dirty="0" smtClean="0"/>
              <a:t>rd</a:t>
            </a:r>
            <a:r>
              <a:rPr lang="en-GB" dirty="0" smtClean="0"/>
              <a:t> July 2014</a:t>
            </a:r>
          </a:p>
          <a:p>
            <a:pPr lvl="1"/>
            <a:endParaRPr lang="en-GB" dirty="0"/>
          </a:p>
          <a:p>
            <a:r>
              <a:rPr lang="en-GB" dirty="0" smtClean="0"/>
              <a:t>In collaboration with ERDF Bio Thermal Energy Demonstrator</a:t>
            </a:r>
            <a:endParaRPr lang="en-GB" sz="2400" i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11194" r="12624" b="31903"/>
          <a:stretch/>
        </p:blipFill>
        <p:spPr bwMode="auto">
          <a:xfrm>
            <a:off x="0" y="4189863"/>
            <a:ext cx="9144000" cy="266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283" y="1937981"/>
            <a:ext cx="2442950" cy="147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92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941" y="651371"/>
            <a:ext cx="8334375" cy="3990975"/>
          </a:xfrm>
        </p:spPr>
        <p:txBody>
          <a:bodyPr/>
          <a:lstStyle/>
          <a:p>
            <a:pPr algn="ctr">
              <a:buNone/>
            </a:pPr>
            <a:r>
              <a:rPr lang="en-GB" dirty="0" smtClean="0"/>
              <a:t>School of Applied Sciences</a:t>
            </a:r>
          </a:p>
          <a:p>
            <a:pPr algn="ctr">
              <a:buNone/>
            </a:pPr>
            <a:r>
              <a:rPr lang="en-GB" sz="2000" dirty="0" smtClean="0">
                <a:hlinkClick r:id="rId2"/>
              </a:rPr>
              <a:t>www.cranfield.ac.uk/sas/energyresourcetechnology/index.html</a:t>
            </a:r>
            <a:endParaRPr lang="en-GB" sz="2000" dirty="0" smtClean="0"/>
          </a:p>
          <a:p>
            <a:pPr algn="ctr">
              <a:buNone/>
            </a:pPr>
            <a:endParaRPr lang="en-GB" sz="2400" dirty="0" smtClean="0"/>
          </a:p>
          <a:p>
            <a:pPr algn="ctr">
              <a:buNone/>
            </a:pPr>
            <a:r>
              <a:rPr lang="en-GB" sz="2400" dirty="0" smtClean="0"/>
              <a:t>Kumar Patchigolla</a:t>
            </a:r>
          </a:p>
          <a:p>
            <a:pPr algn="ctr">
              <a:buNone/>
            </a:pPr>
            <a:r>
              <a:rPr lang="en-GB" sz="2400" dirty="0" smtClean="0">
                <a:hlinkClick r:id="rId3"/>
              </a:rPr>
              <a:t>k.patchigolla@cranfield.ac.uk</a:t>
            </a:r>
            <a:r>
              <a:rPr lang="en-GB" sz="2400" dirty="0" smtClean="0"/>
              <a:t> </a:t>
            </a:r>
          </a:p>
          <a:p>
            <a:pPr algn="ctr">
              <a:buNone/>
            </a:pPr>
            <a:r>
              <a:rPr lang="en-GB" sz="2400" dirty="0"/>
              <a:t>01234 750111 </a:t>
            </a:r>
            <a:r>
              <a:rPr lang="en-GB" sz="2400" dirty="0" err="1"/>
              <a:t>extn</a:t>
            </a:r>
            <a:r>
              <a:rPr lang="en-GB" sz="2400" dirty="0"/>
              <a:t> </a:t>
            </a:r>
            <a:r>
              <a:rPr lang="en-GB" sz="2400" dirty="0" smtClean="0"/>
              <a:t>4124</a:t>
            </a:r>
            <a:endParaRPr lang="en-GB" sz="2400" dirty="0"/>
          </a:p>
          <a:p>
            <a:pPr algn="ctr">
              <a:buNone/>
            </a:pPr>
            <a:endParaRPr lang="en-GB" sz="2400" dirty="0"/>
          </a:p>
          <a:p>
            <a:pPr algn="ctr">
              <a:buNone/>
            </a:pPr>
            <a:r>
              <a:rPr lang="en-GB" sz="2400" dirty="0" smtClean="0"/>
              <a:t>Stuart </a:t>
            </a:r>
            <a:r>
              <a:rPr lang="en-GB" sz="2400" dirty="0"/>
              <a:t>Wagland</a:t>
            </a:r>
          </a:p>
          <a:p>
            <a:pPr algn="ctr">
              <a:buNone/>
            </a:pPr>
            <a:r>
              <a:rPr lang="en-GB" dirty="0" smtClean="0">
                <a:hlinkClick r:id="rId4"/>
              </a:rPr>
              <a:t>s.t.wagland@cranfield.ac.uk</a:t>
            </a:r>
            <a:endParaRPr lang="en-GB" dirty="0" smtClean="0"/>
          </a:p>
          <a:p>
            <a:pPr algn="ctr">
              <a:buNone/>
            </a:pPr>
            <a:r>
              <a:rPr lang="en-GB" dirty="0" smtClean="0"/>
              <a:t>01234 750111 </a:t>
            </a:r>
            <a:r>
              <a:rPr lang="en-GB" dirty="0" err="1" smtClean="0"/>
              <a:t>extn</a:t>
            </a:r>
            <a:r>
              <a:rPr lang="en-GB" dirty="0" smtClean="0"/>
              <a:t> 2404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9906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/>
              <a:t>Firstly….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135" y="1410268"/>
            <a:ext cx="8334375" cy="3990975"/>
          </a:xfrm>
        </p:spPr>
        <p:txBody>
          <a:bodyPr/>
          <a:lstStyle/>
          <a:p>
            <a:pPr marL="0" indent="0">
              <a:buNone/>
            </a:pPr>
            <a:r>
              <a:rPr lang="en-GB" sz="2800" b="1" dirty="0" smtClean="0"/>
              <a:t>A bit about Cranfield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Located in Bedfordshire, over the other side of the M1</a:t>
            </a:r>
            <a:endParaRPr lang="en-GB" dirty="0"/>
          </a:p>
          <a:p>
            <a:endParaRPr lang="en-GB" dirty="0"/>
          </a:p>
          <a:p>
            <a:r>
              <a:rPr lang="en-GB" u="sng" dirty="0"/>
              <a:t>Postgraduate only</a:t>
            </a:r>
            <a:r>
              <a:rPr lang="en-GB" dirty="0"/>
              <a:t>, with 3,400 students (</a:t>
            </a:r>
            <a:r>
              <a:rPr lang="en-GB" dirty="0" err="1"/>
              <a:t>approx</a:t>
            </a:r>
            <a:r>
              <a:rPr lang="en-GB" dirty="0"/>
              <a:t> 700 of which working towards a PhD)</a:t>
            </a:r>
          </a:p>
          <a:p>
            <a:endParaRPr lang="en-GB" dirty="0"/>
          </a:p>
          <a:p>
            <a:r>
              <a:rPr lang="en-GB" dirty="0"/>
              <a:t>Research intensive institution with a heavy industrial and commercial focus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42" y="0"/>
            <a:ext cx="4217158" cy="2283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4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Institute of Energy &amp; Resource Technology [IERT]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432" y="1574041"/>
            <a:ext cx="8334375" cy="3990975"/>
          </a:xfrm>
        </p:spPr>
        <p:txBody>
          <a:bodyPr/>
          <a:lstStyle/>
          <a:p>
            <a:r>
              <a:rPr lang="en-GB" dirty="0"/>
              <a:t>Multi-discipline </a:t>
            </a:r>
            <a:r>
              <a:rPr lang="en-GB" dirty="0" smtClean="0"/>
              <a:t>institute </a:t>
            </a:r>
            <a:r>
              <a:rPr lang="en-GB" dirty="0"/>
              <a:t>looking at the full spectrum of- </a:t>
            </a:r>
          </a:p>
          <a:p>
            <a:pPr lvl="1"/>
            <a:r>
              <a:rPr lang="en-GB" dirty="0"/>
              <a:t>Resource management; </a:t>
            </a:r>
          </a:p>
          <a:p>
            <a:pPr lvl="1"/>
            <a:r>
              <a:rPr lang="en-GB" dirty="0" smtClean="0"/>
              <a:t>Energy systems and energy </a:t>
            </a:r>
          </a:p>
          <a:p>
            <a:pPr marL="539750" lvl="1" indent="0">
              <a:buNone/>
            </a:pPr>
            <a:r>
              <a:rPr lang="en-GB" dirty="0" smtClean="0"/>
              <a:t>   recovery</a:t>
            </a:r>
            <a:r>
              <a:rPr lang="en-GB" dirty="0"/>
              <a:t>; </a:t>
            </a:r>
          </a:p>
          <a:p>
            <a:pPr lvl="1"/>
            <a:r>
              <a:rPr lang="en-GB" dirty="0" smtClean="0"/>
              <a:t>Environmental </a:t>
            </a:r>
            <a:r>
              <a:rPr lang="en-GB" dirty="0"/>
              <a:t>impacts	</a:t>
            </a:r>
          </a:p>
          <a:p>
            <a:pPr lvl="1"/>
            <a:endParaRPr lang="en-GB" dirty="0"/>
          </a:p>
          <a:p>
            <a:r>
              <a:rPr lang="en-GB" dirty="0" smtClean="0"/>
              <a:t>Masters level courses, including-</a:t>
            </a:r>
          </a:p>
          <a:p>
            <a:pPr lvl="1"/>
            <a:r>
              <a:rPr lang="en-GB" dirty="0" smtClean="0"/>
              <a:t>MSc Renewable Energy Technologies</a:t>
            </a:r>
          </a:p>
          <a:p>
            <a:pPr lvl="1"/>
            <a:r>
              <a:rPr lang="en-GB" dirty="0" smtClean="0"/>
              <a:t>MSc Energy Supply for Low Carbon Futures</a:t>
            </a:r>
          </a:p>
          <a:p>
            <a:pPr lvl="1"/>
            <a:r>
              <a:rPr lang="en-GB" dirty="0" smtClean="0"/>
              <a:t>MSc Waste and Resource Management;</a:t>
            </a:r>
          </a:p>
          <a:p>
            <a:pPr lvl="1"/>
            <a:r>
              <a:rPr lang="en-GB" dirty="0" smtClean="0"/>
              <a:t>MSc Environmental Engineering</a:t>
            </a:r>
            <a:endParaRPr lang="en-GB" dirty="0"/>
          </a:p>
        </p:txBody>
      </p:sp>
      <p:pic>
        <p:nvPicPr>
          <p:cNvPr id="4" name="Picture 2" descr="http://www.hssproducts.co.uk/acatalog/blabkb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1" y="4843052"/>
            <a:ext cx="1547664" cy="1693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71" y="2148030"/>
            <a:ext cx="2917991" cy="2188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44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Institute of Energy </a:t>
            </a:r>
            <a:r>
              <a:rPr lang="en-GB" dirty="0"/>
              <a:t>&amp; Resource Technology </a:t>
            </a:r>
            <a:r>
              <a:rPr lang="en-GB" dirty="0" smtClean="0"/>
              <a:t>[IERT</a:t>
            </a:r>
            <a:r>
              <a:rPr lang="en-GB" dirty="0"/>
              <a:t>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76" y="1658941"/>
            <a:ext cx="8334375" cy="3990975"/>
          </a:xfrm>
        </p:spPr>
        <p:txBody>
          <a:bodyPr/>
          <a:lstStyle/>
          <a:p>
            <a:r>
              <a:rPr lang="en-GB" dirty="0" smtClean="0"/>
              <a:t>Pilot-scale thermal facilities</a:t>
            </a:r>
          </a:p>
          <a:p>
            <a:pPr lvl="1"/>
            <a:r>
              <a:rPr lang="en-GB" dirty="0" smtClean="0"/>
              <a:t>Downdraft gasifier (75 kW)</a:t>
            </a:r>
          </a:p>
          <a:p>
            <a:pPr lvl="1"/>
            <a:r>
              <a:rPr lang="en-GB" dirty="0" smtClean="0"/>
              <a:t>Updraft gasifier (75 kW) </a:t>
            </a:r>
          </a:p>
          <a:p>
            <a:pPr lvl="1"/>
            <a:r>
              <a:rPr lang="en-GB" dirty="0" smtClean="0"/>
              <a:t>Fluidised bed combustor (150 kW)</a:t>
            </a:r>
          </a:p>
          <a:p>
            <a:pPr lvl="1"/>
            <a:endParaRPr lang="en-GB" dirty="0"/>
          </a:p>
          <a:p>
            <a:r>
              <a:rPr lang="en-GB" dirty="0" smtClean="0"/>
              <a:t>Low carbon technology systems</a:t>
            </a:r>
          </a:p>
          <a:p>
            <a:r>
              <a:rPr lang="en-GB" dirty="0" smtClean="0"/>
              <a:t>Materials testing suite for power systems</a:t>
            </a:r>
          </a:p>
          <a:p>
            <a:endParaRPr lang="en-GB" dirty="0"/>
          </a:p>
          <a:p>
            <a:r>
              <a:rPr lang="en-GB" dirty="0" smtClean="0"/>
              <a:t>Pilot-scale anaerobic </a:t>
            </a:r>
            <a:r>
              <a:rPr lang="en-GB" dirty="0" err="1" smtClean="0"/>
              <a:t>digestor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5" name="Picture 6" descr="C:\Users\e43401\Desktop\DSCF23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239" y="239309"/>
            <a:ext cx="2818761" cy="3758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14967" y="3807653"/>
            <a:ext cx="1982055" cy="2707124"/>
          </a:xfrm>
          <a:prstGeom prst="round2DiagRect">
            <a:avLst>
              <a:gd name="adj1" fmla="val 16667"/>
              <a:gd name="adj2" fmla="val 16585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73980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projects-Thermal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95" y="1037230"/>
            <a:ext cx="8334375" cy="4410451"/>
          </a:xfrm>
        </p:spPr>
        <p:txBody>
          <a:bodyPr/>
          <a:lstStyle/>
          <a:p>
            <a:r>
              <a:rPr lang="en-GB" sz="2400" dirty="0" smtClean="0"/>
              <a:t>Gasification tests with sewage sludge (Yorkshire water)</a:t>
            </a:r>
          </a:p>
          <a:p>
            <a:r>
              <a:rPr lang="en-GB" sz="2400" dirty="0" smtClean="0"/>
              <a:t>Next generation energy from waste technologies [ETI]</a:t>
            </a:r>
          </a:p>
          <a:p>
            <a:endParaRPr lang="en-GB" sz="2400" dirty="0" smtClean="0"/>
          </a:p>
          <a:p>
            <a:r>
              <a:rPr lang="en-GB" sz="2400" dirty="0" smtClean="0"/>
              <a:t>Steam/O2 gasification tests [</a:t>
            </a:r>
            <a:r>
              <a:rPr lang="en-GB" sz="2400" dirty="0" err="1" smtClean="0"/>
              <a:t>Broadcrown</a:t>
            </a:r>
            <a:r>
              <a:rPr lang="en-GB" sz="2400" dirty="0" smtClean="0"/>
              <a:t>]</a:t>
            </a:r>
          </a:p>
          <a:p>
            <a:r>
              <a:rPr lang="en-GB" sz="2400" dirty="0" smtClean="0"/>
              <a:t>Biogenic fraction and renewable energy yield from mixed wastes [TSB, Defra, DECC]</a:t>
            </a:r>
          </a:p>
          <a:p>
            <a:endParaRPr lang="en-GB" sz="2400" dirty="0" smtClean="0"/>
          </a:p>
          <a:p>
            <a:r>
              <a:rPr lang="en-GB" sz="2400" dirty="0"/>
              <a:t>Gasification- a technology review [Chartered Institution for Wastes Management, CIWM]</a:t>
            </a:r>
          </a:p>
          <a:p>
            <a:r>
              <a:rPr lang="en-GB" sz="2400" dirty="0" smtClean="0"/>
              <a:t>Feasibility </a:t>
            </a:r>
            <a:r>
              <a:rPr lang="en-GB" sz="2400" dirty="0"/>
              <a:t>of compressed </a:t>
            </a:r>
            <a:r>
              <a:rPr lang="en-GB" sz="2400" dirty="0" err="1"/>
              <a:t>biomethane</a:t>
            </a:r>
            <a:r>
              <a:rPr lang="en-GB" sz="2400" dirty="0"/>
              <a:t> use in waste collection </a:t>
            </a:r>
            <a:r>
              <a:rPr lang="en-GB" sz="2400" dirty="0" smtClean="0"/>
              <a:t>vehicles [Milton Keynes Council]</a:t>
            </a:r>
          </a:p>
          <a:p>
            <a:r>
              <a:rPr lang="en-GB" sz="2400" dirty="0" smtClean="0"/>
              <a:t>Scaling </a:t>
            </a:r>
            <a:r>
              <a:rPr lang="en-GB" sz="2400" dirty="0"/>
              <a:t>up towards a sustainable recycling incentive scheme in Milton </a:t>
            </a:r>
            <a:r>
              <a:rPr lang="en-GB" sz="2400" dirty="0" smtClean="0"/>
              <a:t>Keynes [Milton Keynes Council]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944488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Recent projects-Low carbon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95" y="1037230"/>
            <a:ext cx="8334375" cy="4410451"/>
          </a:xfrm>
        </p:spPr>
        <p:txBody>
          <a:bodyPr/>
          <a:lstStyle/>
          <a:p>
            <a:r>
              <a:rPr lang="en-GB" sz="2400" dirty="0" smtClean="0"/>
              <a:t>Biomass co-firing [DECC]</a:t>
            </a:r>
          </a:p>
          <a:p>
            <a:r>
              <a:rPr lang="en-GB" sz="2400" dirty="0" smtClean="0"/>
              <a:t>UK/China H2 network [EPSRC</a:t>
            </a:r>
            <a:r>
              <a:rPr lang="en-GB" sz="2400" dirty="0"/>
              <a:t>]</a:t>
            </a:r>
            <a:endParaRPr lang="en-GB" sz="2400" dirty="0" smtClean="0"/>
          </a:p>
          <a:p>
            <a:r>
              <a:rPr lang="en-GB" sz="2400" dirty="0" smtClean="0"/>
              <a:t>Oxy-fuel combustion [E.O</a:t>
            </a:r>
            <a:r>
              <a:rPr lang="en-GB" sz="2400" dirty="0"/>
              <a:t>N</a:t>
            </a:r>
            <a:r>
              <a:rPr lang="en-GB" sz="2400" dirty="0" smtClean="0"/>
              <a:t>, EPSRC]</a:t>
            </a:r>
          </a:p>
          <a:p>
            <a:endParaRPr lang="en-GB" sz="2400" dirty="0" smtClean="0"/>
          </a:p>
          <a:p>
            <a:r>
              <a:rPr lang="en-GB" sz="2400" dirty="0" smtClean="0"/>
              <a:t>Materials for next generation CO2 transport systems [E.ON, EPSRC]</a:t>
            </a:r>
          </a:p>
          <a:p>
            <a:r>
              <a:rPr lang="en-GB" sz="2400" dirty="0" smtClean="0"/>
              <a:t>Gas-FACTS [EPSRC]</a:t>
            </a:r>
          </a:p>
          <a:p>
            <a:r>
              <a:rPr lang="en-GB" sz="2400" dirty="0" smtClean="0"/>
              <a:t>H2-IGCC [EU FP7]</a:t>
            </a:r>
          </a:p>
          <a:p>
            <a:endParaRPr lang="en-GB" sz="2400" dirty="0" smtClean="0"/>
          </a:p>
          <a:p>
            <a:r>
              <a:rPr lang="en-GB" sz="2400" dirty="0" smtClean="0"/>
              <a:t>Dense phase corrosion tests [National Grid]</a:t>
            </a:r>
          </a:p>
          <a:p>
            <a:r>
              <a:rPr lang="en-GB" sz="2400" dirty="0" smtClean="0"/>
              <a:t>Chemical looping  for oxygen uncoupling [UKCCSRC]</a:t>
            </a:r>
          </a:p>
        </p:txBody>
      </p:sp>
    </p:spTree>
    <p:extLst>
      <p:ext uri="{BB962C8B-B14F-4D97-AF65-F5344CB8AC3E}">
        <p14:creationId xmlns:p14="http://schemas.microsoft.com/office/powerpoint/2010/main" val="49189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 smtClean="0"/>
              <a:t>PACT Facilities:</a:t>
            </a:r>
            <a:br>
              <a:rPr lang="en-GB" altLang="en-US" dirty="0" smtClean="0"/>
            </a:br>
            <a:r>
              <a:rPr lang="en-GB" altLang="en-US" dirty="0" smtClean="0"/>
              <a:t>Chemical Looping</a:t>
            </a:r>
          </a:p>
        </p:txBody>
      </p:sp>
      <p:pic>
        <p:nvPicPr>
          <p:cNvPr id="61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750888"/>
            <a:ext cx="3429000" cy="601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75" y="4911725"/>
            <a:ext cx="3429000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152091" y="1287439"/>
            <a:ext cx="5451784" cy="3990975"/>
          </a:xfrm>
        </p:spPr>
        <p:txBody>
          <a:bodyPr/>
          <a:lstStyle/>
          <a:p>
            <a:pPr>
              <a:defRPr/>
            </a:pP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Approx. 75 </a:t>
            </a:r>
            <a:r>
              <a:rPr lang="en-GB" sz="17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KW</a:t>
            </a:r>
            <a:r>
              <a:rPr lang="en-GB" sz="1700" b="1" baseline="-25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th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pilot scale chemical looping facility-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largest UK facility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100 mm ID riser for chemical (adjustable height to assess the scale up effects ,7.3 m </a:t>
            </a:r>
            <a:r>
              <a:rPr lang="en-GB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ht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) and </a:t>
            </a:r>
            <a:r>
              <a:rPr lang="en-GB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Ca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looping (4.3 m </a:t>
            </a:r>
            <a:r>
              <a:rPr lang="en-GB" sz="1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ht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Flexible in configuration, either as</a:t>
            </a:r>
          </a:p>
          <a:p>
            <a:pPr lvl="1"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Twin CFB legs or</a:t>
            </a:r>
          </a:p>
          <a:p>
            <a:pPr lvl="1"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Single entrained flow riser with bubbling bed (2</a:t>
            </a:r>
            <a:r>
              <a:rPr lang="en-GB" sz="17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nd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reactor)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Chemical looping mode-either for 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oxy-combustion or for H</a:t>
            </a:r>
            <a:r>
              <a:rPr lang="en-GB" sz="17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production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Flexible controls to enable a range of operating modes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Rig supplied with different bulk gas mixtures--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GB" sz="17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CO</a:t>
            </a:r>
            <a:r>
              <a:rPr lang="en-GB" sz="17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N</a:t>
            </a:r>
            <a:r>
              <a:rPr lang="en-GB" sz="17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H</a:t>
            </a:r>
            <a:r>
              <a:rPr lang="en-GB" sz="1700" b="1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 and CO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Dedicated </a:t>
            </a:r>
            <a:r>
              <a:rPr lang="en-GB" sz="1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MFCs </a:t>
            </a: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for each bulk gas</a:t>
            </a:r>
          </a:p>
          <a:p>
            <a:pPr>
              <a:defRPr/>
            </a:pPr>
            <a:r>
              <a:rPr lang="en-GB" sz="1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Dedicated safety system with controls</a:t>
            </a:r>
          </a:p>
          <a:p>
            <a:pPr>
              <a:defRPr/>
            </a:pPr>
            <a:endParaRPr lang="en-GB" sz="17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  <a:p>
            <a:pPr lvl="1">
              <a:defRPr/>
            </a:pPr>
            <a:endParaRPr lang="en-GB" sz="17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04" y="6209898"/>
            <a:ext cx="2066925" cy="62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180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87313" y="61913"/>
            <a:ext cx="4206875" cy="1143000"/>
          </a:xfrm>
        </p:spPr>
        <p:txBody>
          <a:bodyPr/>
          <a:lstStyle/>
          <a:p>
            <a:r>
              <a:rPr lang="en-GB" altLang="en-US" dirty="0" smtClean="0"/>
              <a:t>PACT facilities-Circulating fluidised bed combustor/gasifier</a:t>
            </a:r>
          </a:p>
        </p:txBody>
      </p:sp>
      <p:pic>
        <p:nvPicPr>
          <p:cNvPr id="10243" name="Picture 1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809625"/>
            <a:ext cx="4700588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1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50" y="3821113"/>
            <a:ext cx="4616450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50005" y="1512888"/>
            <a:ext cx="4103687" cy="425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730" tIns="32365" rIns="64730" bIns="32365">
            <a:spAutoFit/>
          </a:bodyPr>
          <a:lstStyle/>
          <a:p>
            <a:pPr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This rig can be operated either as a circulating fluidised bed combustor (CFBC) or a circulating fluidised bed </a:t>
            </a:r>
            <a:r>
              <a:rPr lang="en-GB" sz="17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gasifier</a:t>
            </a: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 (CFBG):</a:t>
            </a:r>
          </a:p>
          <a:p>
            <a:pPr marL="549275" indent="-549275">
              <a:buFont typeface="Arial" pitchFamily="34" charset="0"/>
              <a:buChar char="•"/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CFBC studies both air- &amp; oxy-fired combustion of various fuels. </a:t>
            </a:r>
          </a:p>
          <a:p>
            <a:pPr marL="549275" indent="-549275">
              <a:buFont typeface="Arial" pitchFamily="34" charset="0"/>
              <a:buChar char="•"/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 CFBG produces syngas (synthesis gas) from various fuels which can be cleaned and used in gas engines.</a:t>
            </a:r>
          </a:p>
          <a:p>
            <a:pPr marL="549275" indent="-549275">
              <a:buFont typeface="Arial" pitchFamily="34" charset="0"/>
              <a:buChar char="•"/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Can be fed with Air, O2, Steam and CO2</a:t>
            </a:r>
          </a:p>
          <a:p>
            <a:pPr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Different gas cleaning  methods exist:</a:t>
            </a:r>
          </a:p>
          <a:p>
            <a:pPr marL="438150" indent="-365125">
              <a:buFont typeface="Arial" pitchFamily="34" charset="0"/>
              <a:buChar char="•"/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Using a hot gas filtration unit (HGFU), particles can be removed at high temperatures</a:t>
            </a:r>
          </a:p>
          <a:p>
            <a:pPr marL="438150" indent="-365125">
              <a:buFont typeface="Arial" pitchFamily="34" charset="0"/>
              <a:buChar char="•"/>
              <a:defRPr/>
            </a:pPr>
            <a:r>
              <a:rPr lang="en-GB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ea typeface="ＭＳ Ｐゴシック" pitchFamily="68" charset="-128"/>
                <a:cs typeface="Calibri" pitchFamily="34" charset="0"/>
              </a:rPr>
              <a:t>Using a heat exchanger allows low temperature particle removal.</a:t>
            </a:r>
          </a:p>
        </p:txBody>
      </p:sp>
      <p:sp>
        <p:nvSpPr>
          <p:cNvPr id="10246" name="Text Box 17"/>
          <p:cNvSpPr txBox="1">
            <a:spLocks noChangeArrowheads="1"/>
          </p:cNvSpPr>
          <p:nvPr/>
        </p:nvSpPr>
        <p:spPr bwMode="auto">
          <a:xfrm>
            <a:off x="2207429" y="5648478"/>
            <a:ext cx="2156158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730" tIns="32365" rIns="64730" bIns="32365">
            <a:spAutoFit/>
          </a:bodyPr>
          <a:lstStyle>
            <a:lvl1pPr marL="92075" eaLnBrk="0" hangingPunct="0">
              <a:spcBef>
                <a:spcPct val="20000"/>
              </a:spcBef>
              <a:buChar char="•"/>
              <a:defRPr sz="2600">
                <a:solidFill>
                  <a:srgbClr val="777777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600">
                <a:solidFill>
                  <a:srgbClr val="777777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777777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777777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777777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777777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200" b="1" i="1" dirty="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Specification: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200" b="1" i="1" dirty="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800 – 1000 °C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200" b="1" i="1" dirty="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300 </a:t>
            </a:r>
            <a:r>
              <a:rPr lang="en-GB" altLang="en-US" sz="1200" b="1" i="1" dirty="0" err="1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kWth</a:t>
            </a:r>
            <a:endParaRPr lang="en-GB" altLang="en-US" sz="1200" b="1" i="1" dirty="0">
              <a:solidFill>
                <a:srgbClr val="595959"/>
              </a:solidFill>
              <a:latin typeface="Calibri" pitchFamily="34" charset="0"/>
              <a:ea typeface="ＭＳ Ｐゴシック" pitchFamily="34" charset="-128"/>
              <a:cs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GB" altLang="en-US" sz="1200" b="1" i="1" dirty="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Atmospheric pressure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200" b="1" i="1" dirty="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Gas analysis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z="1200" b="1" i="1" dirty="0">
                <a:solidFill>
                  <a:srgbClr val="595959"/>
                </a:solidFill>
                <a:latin typeface="Calibri" pitchFamily="34" charset="0"/>
                <a:ea typeface="ＭＳ Ｐゴシック" pitchFamily="34" charset="-128"/>
                <a:cs typeface="ＭＳ Ｐゴシック" pitchFamily="34" charset="-128"/>
              </a:rPr>
              <a:t>Temperature monitoring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" y="6235853"/>
            <a:ext cx="2066925" cy="62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61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87313" y="61913"/>
            <a:ext cx="4206875" cy="1143000"/>
          </a:xfrm>
        </p:spPr>
        <p:txBody>
          <a:bodyPr/>
          <a:lstStyle/>
          <a:p>
            <a:r>
              <a:rPr lang="en-GB" altLang="en-US" dirty="0" smtClean="0"/>
              <a:t>PACT facilities - CO</a:t>
            </a:r>
            <a:r>
              <a:rPr lang="en-GB" altLang="en-US" baseline="-25000" dirty="0" smtClean="0"/>
              <a:t>2</a:t>
            </a:r>
            <a:r>
              <a:rPr lang="en-GB" altLang="en-US" dirty="0" smtClean="0"/>
              <a:t> transport flow rig</a:t>
            </a:r>
          </a:p>
        </p:txBody>
      </p:sp>
      <p:pic>
        <p:nvPicPr>
          <p:cNvPr id="1126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77" y="1593044"/>
            <a:ext cx="339883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285397" y="723900"/>
            <a:ext cx="4460141" cy="580548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acility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operates above 90 bar, 40 deg (capable for up to 700 bar &amp; -50 to 150</a:t>
            </a:r>
            <a:r>
              <a:rPr lang="en-GB" sz="18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C) in flow mode (fluid flow rates up to 5l/min)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High pressure observation window-provide detailed information on phase separation, hydrodynamic flows, contamination etc.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Runs for several hundred hours depends on material corrosion and environment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Continuous monitoring of corrosion by electro chemical noise &amp; Linear polarization resistance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Offline/online gas composition measurement (infrared, mass spec)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Measurement and monitoring of physical properties- density, pH, temp, pressure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Impurities– H</a:t>
            </a:r>
            <a:r>
              <a:rPr lang="en-GB" sz="18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O, H</a:t>
            </a:r>
            <a:r>
              <a:rPr lang="en-GB" sz="18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H</a:t>
            </a:r>
            <a:r>
              <a:rPr lang="en-GB" sz="18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S, </a:t>
            </a:r>
            <a:r>
              <a:rPr lang="en-GB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NOx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, SO</a:t>
            </a:r>
            <a:r>
              <a:rPr lang="en-GB" sz="18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and O</a:t>
            </a:r>
            <a:r>
              <a:rPr lang="en-GB" sz="1800" baseline="-25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GB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itchFamily="34" charset="0"/>
                <a:cs typeface="Calibri" pitchFamily="34" charset="0"/>
              </a:rPr>
              <a:t>etc..; dedicated MFCs to maintain the proportions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1" y="6129185"/>
            <a:ext cx="2066925" cy="62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624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anfield">
  <a:themeElements>
    <a:clrScheme name="CranfieldPreferre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ranfieldPreferred">
      <a:majorFont>
        <a:latin typeface="Defused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ranfieldPreferr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nfieldPreferre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nfieldPreferre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nfieldPreferre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nfieldPreferre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nfieldPreferre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nfieldPreferre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nfieldPreferre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nfieldPreferre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nfieldPreferre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nfieldPreferre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nfieldPreferre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nfieldPlain">
  <a:themeElements>
    <a:clrScheme name="Picture Cranfield Brand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icture Cranfield Brand">
      <a:majorFont>
        <a:latin typeface="DefusedLight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cture Cranfield Bran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cture Cranfield Brand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cture Cranfield Brand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cture Cranfield Brand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cture Cranfield Brand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cture Cranfield Brand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cture Cranfield Brand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cture Cranfield Brand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cture Cranfield Brand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cture Cranfield Brand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cture Cranfield Brand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cture Cranfield Brand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Cranfield</Template>
  <TotalTime>5491</TotalTime>
  <Words>782</Words>
  <Application>Microsoft Office PowerPoint</Application>
  <PresentationFormat>On-screen Show (4:3)</PresentationFormat>
  <Paragraphs>144</Paragraphs>
  <Slides>14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DefusedLight</vt:lpstr>
      <vt:lpstr>Wingdings</vt:lpstr>
      <vt:lpstr>ＭＳ Ｐゴシック</vt:lpstr>
      <vt:lpstr>Cranfield</vt:lpstr>
      <vt:lpstr>CranfieldPlain</vt:lpstr>
      <vt:lpstr>Energy research at Cranfield: four years overview</vt:lpstr>
      <vt:lpstr>Firstly….</vt:lpstr>
      <vt:lpstr>Institute of Energy &amp; Resource Technology [IERT]</vt:lpstr>
      <vt:lpstr>Institute of Energy &amp; Resource Technology [IERT]</vt:lpstr>
      <vt:lpstr>Recent projects-Thermal</vt:lpstr>
      <vt:lpstr>Recent projects-Low carbon systems</vt:lpstr>
      <vt:lpstr>PACT Facilities: Chemical Looping</vt:lpstr>
      <vt:lpstr>PACT facilities-Circulating fluidised bed combustor/gasifier</vt:lpstr>
      <vt:lpstr>PACT facilities - CO2 transport flow rig</vt:lpstr>
      <vt:lpstr>Dense Phase CO2- Observation window</vt:lpstr>
      <vt:lpstr>…the future, more sustainable resource use…</vt:lpstr>
      <vt:lpstr>Future innovations</vt:lpstr>
      <vt:lpstr>Hands-on Gasification Short course</vt:lpstr>
      <vt:lpstr>PowerPoint Presentation</vt:lpstr>
    </vt:vector>
  </TitlesOfParts>
  <Company>Cranfield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 Flows &amp; Energy from Waste</dc:title>
  <dc:creator>Stuart Wagland</dc:creator>
  <cp:lastModifiedBy>Patchigolla, Kumar</cp:lastModifiedBy>
  <cp:revision>96</cp:revision>
  <dcterms:created xsi:type="dcterms:W3CDTF">2011-03-07T10:07:13Z</dcterms:created>
  <dcterms:modified xsi:type="dcterms:W3CDTF">2014-04-04T12:12:28Z</dcterms:modified>
</cp:coreProperties>
</file>