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309" r:id="rId2"/>
    <p:sldId id="317" r:id="rId3"/>
    <p:sldId id="316" r:id="rId4"/>
    <p:sldId id="315" r:id="rId5"/>
    <p:sldId id="259" r:id="rId6"/>
    <p:sldId id="283" r:id="rId7"/>
    <p:sldId id="343" r:id="rId8"/>
    <p:sldId id="344" r:id="rId9"/>
    <p:sldId id="345" r:id="rId10"/>
    <p:sldId id="346" r:id="rId11"/>
    <p:sldId id="267" r:id="rId12"/>
    <p:sldId id="311" r:id="rId13"/>
    <p:sldId id="312" r:id="rId14"/>
    <p:sldId id="313" r:id="rId15"/>
    <p:sldId id="354" r:id="rId16"/>
    <p:sldId id="347" r:id="rId17"/>
    <p:sldId id="314" r:id="rId18"/>
    <p:sldId id="322" r:id="rId19"/>
    <p:sldId id="324" r:id="rId20"/>
    <p:sldId id="329" r:id="rId21"/>
    <p:sldId id="327" r:id="rId22"/>
    <p:sldId id="330" r:id="rId23"/>
    <p:sldId id="328" r:id="rId24"/>
    <p:sldId id="323" r:id="rId25"/>
    <p:sldId id="349" r:id="rId26"/>
    <p:sldId id="348" r:id="rId27"/>
    <p:sldId id="340" r:id="rId28"/>
    <p:sldId id="351" r:id="rId29"/>
    <p:sldId id="350" r:id="rId30"/>
    <p:sldId id="341" r:id="rId31"/>
    <p:sldId id="339" r:id="rId32"/>
    <p:sldId id="337" r:id="rId33"/>
    <p:sldId id="331" r:id="rId34"/>
    <p:sldId id="336" r:id="rId35"/>
    <p:sldId id="353" r:id="rId36"/>
    <p:sldId id="352" r:id="rId37"/>
    <p:sldId id="338"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9200"/>
    <a:srgbClr val="595A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882" autoAdjust="0"/>
    <p:restoredTop sz="87744" autoAdjust="0"/>
  </p:normalViewPr>
  <p:slideViewPr>
    <p:cSldViewPr>
      <p:cViewPr>
        <p:scale>
          <a:sx n="76" d="100"/>
          <a:sy n="76" d="100"/>
        </p:scale>
        <p:origin x="-1428" y="19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51AD5D-BF53-4A8C-81EB-56BC3673E36E}" type="datetimeFigureOut">
              <a:rPr lang="en-GB" smtClean="0"/>
              <a:t>11/05/2011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B08973-2064-4C7E-8496-2813819A8400}" type="slidenum">
              <a:rPr lang="en-GB" smtClean="0"/>
              <a:t>‹#›</a:t>
            </a:fld>
            <a:endParaRPr lang="en-GB"/>
          </a:p>
        </p:txBody>
      </p:sp>
    </p:spTree>
    <p:extLst>
      <p:ext uri="{BB962C8B-B14F-4D97-AF65-F5344CB8AC3E}">
        <p14:creationId xmlns:p14="http://schemas.microsoft.com/office/powerpoint/2010/main" val="3029072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a:t>
            </a:r>
            <a:r>
              <a:rPr lang="en-US" baseline="0" dirty="0" smtClean="0"/>
              <a:t>talk discusses</a:t>
            </a:r>
            <a:r>
              <a:rPr lang="en-US" dirty="0" smtClean="0"/>
              <a:t> how location-tracking </a:t>
            </a:r>
            <a:r>
              <a:rPr lang="en-US" dirty="0" smtClean="0"/>
              <a:t>technology can impact </a:t>
            </a:r>
            <a:r>
              <a:rPr lang="en-US" dirty="0" smtClean="0"/>
              <a:t>on </a:t>
            </a:r>
            <a:r>
              <a:rPr lang="en-US" dirty="0" smtClean="0"/>
              <a:t>the way family members negotiate the mutual accountabilities that explicitly or implicitly define their relations and the trade-offs that being a family involves. </a:t>
            </a:r>
            <a:endParaRPr lang="en-GB" dirty="0" smtClean="0"/>
          </a:p>
          <a:p>
            <a:endParaRPr lang="en-GB" dirty="0"/>
          </a:p>
        </p:txBody>
      </p:sp>
      <p:sp>
        <p:nvSpPr>
          <p:cNvPr id="4" name="Slide Number Placeholder 3"/>
          <p:cNvSpPr>
            <a:spLocks noGrp="1"/>
          </p:cNvSpPr>
          <p:nvPr>
            <p:ph type="sldNum" sz="quarter" idx="10"/>
          </p:nvPr>
        </p:nvSpPr>
        <p:spPr/>
        <p:txBody>
          <a:bodyPr/>
          <a:lstStyle/>
          <a:p>
            <a:fld id="{89B08973-2064-4C7E-8496-2813819A8400}" type="slidenum">
              <a:rPr lang="en-GB" smtClean="0"/>
              <a:t>1</a:t>
            </a:fld>
            <a:endParaRPr lang="en-GB"/>
          </a:p>
        </p:txBody>
      </p:sp>
    </p:spTree>
    <p:extLst>
      <p:ext uri="{BB962C8B-B14F-4D97-AF65-F5344CB8AC3E}">
        <p14:creationId xmlns:p14="http://schemas.microsoft.com/office/powerpoint/2010/main" val="1965495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Buddy Tracker</a:t>
            </a:r>
            <a:r>
              <a:rPr lang="en-GB" baseline="0" dirty="0" smtClean="0"/>
              <a:t> combined </a:t>
            </a:r>
            <a:r>
              <a:rPr lang="en-GB" baseline="0" dirty="0" smtClean="0"/>
              <a:t>various functionalities </a:t>
            </a:r>
            <a:r>
              <a:rPr lang="en-GB" baseline="0" dirty="0" smtClean="0"/>
              <a:t>found in location tracking </a:t>
            </a:r>
            <a:r>
              <a:rPr lang="en-GB" baseline="0" dirty="0" smtClean="0"/>
              <a:t>applications </a:t>
            </a:r>
            <a:r>
              <a:rPr lang="en-GB" baseline="0" dirty="0" smtClean="0"/>
              <a:t>currently available…</a:t>
            </a:r>
            <a:endParaRPr lang="en-GB" dirty="0"/>
          </a:p>
        </p:txBody>
      </p:sp>
      <p:sp>
        <p:nvSpPr>
          <p:cNvPr id="4" name="Slide Number Placeholder 3"/>
          <p:cNvSpPr>
            <a:spLocks noGrp="1"/>
          </p:cNvSpPr>
          <p:nvPr>
            <p:ph type="sldNum" sz="quarter" idx="10"/>
          </p:nvPr>
        </p:nvSpPr>
        <p:spPr/>
        <p:txBody>
          <a:bodyPr/>
          <a:lstStyle/>
          <a:p>
            <a:fld id="{89B08973-2064-4C7E-8496-2813819A8400}" type="slidenum">
              <a:rPr lang="en-GB" smtClean="0"/>
              <a:t>10</a:t>
            </a:fld>
            <a:endParaRPr lang="en-GB"/>
          </a:p>
        </p:txBody>
      </p:sp>
    </p:spTree>
    <p:extLst>
      <p:ext uri="{BB962C8B-B14F-4D97-AF65-F5344CB8AC3E}">
        <p14:creationId xmlns:p14="http://schemas.microsoft.com/office/powerpoint/2010/main" val="1234371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 allowed participants to see</a:t>
            </a:r>
            <a:r>
              <a:rPr lang="en-GB" baseline="0" dirty="0" smtClean="0"/>
              <a:t> the list of their buddies…</a:t>
            </a:r>
            <a:endParaRPr lang="en-GB" dirty="0"/>
          </a:p>
        </p:txBody>
      </p:sp>
      <p:sp>
        <p:nvSpPr>
          <p:cNvPr id="4" name="Slide Number Placeholder 3"/>
          <p:cNvSpPr>
            <a:spLocks noGrp="1"/>
          </p:cNvSpPr>
          <p:nvPr>
            <p:ph type="sldNum" sz="quarter" idx="10"/>
          </p:nvPr>
        </p:nvSpPr>
        <p:spPr/>
        <p:txBody>
          <a:bodyPr/>
          <a:lstStyle/>
          <a:p>
            <a:fld id="{89B08973-2064-4C7E-8496-2813819A8400}" type="slidenum">
              <a:rPr lang="en-GB" smtClean="0"/>
              <a:t>11</a:t>
            </a:fld>
            <a:endParaRPr lang="en-GB"/>
          </a:p>
        </p:txBody>
      </p:sp>
    </p:spTree>
    <p:extLst>
      <p:ext uri="{BB962C8B-B14F-4D97-AF65-F5344CB8AC3E}">
        <p14:creationId xmlns:p14="http://schemas.microsoft.com/office/powerpoint/2010/main" val="1234371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…view each</a:t>
            </a:r>
            <a:r>
              <a:rPr lang="en-GB" baseline="0" dirty="0" smtClean="0"/>
              <a:t> one’s</a:t>
            </a:r>
            <a:r>
              <a:rPr lang="en-GB" dirty="0" smtClean="0"/>
              <a:t> profile, current and previous location addresses, as</a:t>
            </a:r>
            <a:r>
              <a:rPr lang="en-GB" baseline="0" dirty="0" smtClean="0"/>
              <a:t> well as</a:t>
            </a:r>
            <a:r>
              <a:rPr lang="en-GB" dirty="0" smtClean="0"/>
              <a:t> previous tracking actions…</a:t>
            </a:r>
            <a:endParaRPr lang="en-GB" dirty="0"/>
          </a:p>
        </p:txBody>
      </p:sp>
      <p:sp>
        <p:nvSpPr>
          <p:cNvPr id="4" name="Slide Number Placeholder 3"/>
          <p:cNvSpPr>
            <a:spLocks noGrp="1"/>
          </p:cNvSpPr>
          <p:nvPr>
            <p:ph type="sldNum" sz="quarter" idx="10"/>
          </p:nvPr>
        </p:nvSpPr>
        <p:spPr/>
        <p:txBody>
          <a:bodyPr/>
          <a:lstStyle/>
          <a:p>
            <a:fld id="{89B08973-2064-4C7E-8496-2813819A8400}" type="slidenum">
              <a:rPr lang="en-GB" smtClean="0"/>
              <a:t>12</a:t>
            </a:fld>
            <a:endParaRPr lang="en-GB"/>
          </a:p>
        </p:txBody>
      </p:sp>
    </p:spTree>
    <p:extLst>
      <p:ext uri="{BB962C8B-B14F-4D97-AF65-F5344CB8AC3E}">
        <p14:creationId xmlns:p14="http://schemas.microsoft.com/office/powerpoint/2010/main" val="1234371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…and visualise their geographical position on a map.</a:t>
            </a:r>
            <a:endParaRPr lang="en-GB" dirty="0"/>
          </a:p>
        </p:txBody>
      </p:sp>
      <p:sp>
        <p:nvSpPr>
          <p:cNvPr id="4" name="Slide Number Placeholder 3"/>
          <p:cNvSpPr>
            <a:spLocks noGrp="1"/>
          </p:cNvSpPr>
          <p:nvPr>
            <p:ph type="sldNum" sz="quarter" idx="10"/>
          </p:nvPr>
        </p:nvSpPr>
        <p:spPr/>
        <p:txBody>
          <a:bodyPr/>
          <a:lstStyle/>
          <a:p>
            <a:fld id="{89B08973-2064-4C7E-8496-2813819A8400}" type="slidenum">
              <a:rPr lang="en-GB" smtClean="0"/>
              <a:t>13</a:t>
            </a:fld>
            <a:endParaRPr lang="en-GB"/>
          </a:p>
        </p:txBody>
      </p:sp>
    </p:spTree>
    <p:extLst>
      <p:ext uri="{BB962C8B-B14F-4D97-AF65-F5344CB8AC3E}">
        <p14:creationId xmlns:p14="http://schemas.microsoft.com/office/powerpoint/2010/main" val="1234371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Buddy Tracker also allowed participants to receive real-time feedback notifications whenever</a:t>
            </a:r>
            <a:r>
              <a:rPr lang="en-GB" baseline="0" dirty="0" smtClean="0"/>
              <a:t> someone tracked them, and to set location sharing preferences to limit their own visibility. </a:t>
            </a:r>
          </a:p>
        </p:txBody>
      </p:sp>
      <p:sp>
        <p:nvSpPr>
          <p:cNvPr id="4" name="Slide Number Placeholder 3"/>
          <p:cNvSpPr>
            <a:spLocks noGrp="1"/>
          </p:cNvSpPr>
          <p:nvPr>
            <p:ph type="sldNum" sz="quarter" idx="10"/>
          </p:nvPr>
        </p:nvSpPr>
        <p:spPr/>
        <p:txBody>
          <a:bodyPr/>
          <a:lstStyle/>
          <a:p>
            <a:fld id="{89B08973-2064-4C7E-8496-2813819A8400}" type="slidenum">
              <a:rPr lang="en-GB" smtClean="0"/>
              <a:t>14</a:t>
            </a:fld>
            <a:endParaRPr lang="en-GB"/>
          </a:p>
        </p:txBody>
      </p:sp>
    </p:spTree>
    <p:extLst>
      <p:ext uri="{BB962C8B-B14F-4D97-AF65-F5344CB8AC3E}">
        <p14:creationId xmlns:p14="http://schemas.microsoft.com/office/powerpoint/2010/main" val="12343711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The </a:t>
            </a:r>
            <a:r>
              <a:rPr lang="en-GB" baseline="0" dirty="0" smtClean="0"/>
              <a:t>location information was automatically updated every ten minutes and we were able to monitor the participants’ </a:t>
            </a:r>
            <a:r>
              <a:rPr lang="en-GB" baseline="0" dirty="0" smtClean="0"/>
              <a:t>activity </a:t>
            </a:r>
            <a:r>
              <a:rPr lang="en-GB" baseline="0" dirty="0" smtClean="0"/>
              <a:t>via a web-based administration panel.</a:t>
            </a:r>
            <a:endParaRPr lang="en-GB" dirty="0"/>
          </a:p>
        </p:txBody>
      </p:sp>
      <p:sp>
        <p:nvSpPr>
          <p:cNvPr id="4" name="Slide Number Placeholder 3"/>
          <p:cNvSpPr>
            <a:spLocks noGrp="1"/>
          </p:cNvSpPr>
          <p:nvPr>
            <p:ph type="sldNum" sz="quarter" idx="10"/>
          </p:nvPr>
        </p:nvSpPr>
        <p:spPr/>
        <p:txBody>
          <a:bodyPr/>
          <a:lstStyle/>
          <a:p>
            <a:fld id="{89B08973-2064-4C7E-8496-2813819A8400}" type="slidenum">
              <a:rPr lang="en-GB" smtClean="0"/>
              <a:t>15</a:t>
            </a:fld>
            <a:endParaRPr lang="en-GB"/>
          </a:p>
        </p:txBody>
      </p:sp>
    </p:spTree>
    <p:extLst>
      <p:ext uri="{BB962C8B-B14F-4D97-AF65-F5344CB8AC3E}">
        <p14:creationId xmlns:p14="http://schemas.microsoft.com/office/powerpoint/2010/main" val="12343711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explore any perturbing effects of the </a:t>
            </a:r>
            <a:r>
              <a:rPr lang="en-GB" dirty="0" smtClean="0"/>
              <a:t>newly</a:t>
            </a:r>
            <a:r>
              <a:rPr lang="en-GB" baseline="0" dirty="0" smtClean="0"/>
              <a:t> introduced </a:t>
            </a:r>
            <a:r>
              <a:rPr lang="en-GB" dirty="0" smtClean="0"/>
              <a:t>technology </a:t>
            </a:r>
            <a:r>
              <a:rPr lang="en-GB" dirty="0" smtClean="0"/>
              <a:t>on our</a:t>
            </a:r>
            <a:r>
              <a:rPr lang="en-GB" baseline="0" dirty="0" smtClean="0"/>
              <a:t> </a:t>
            </a:r>
            <a:r>
              <a:rPr lang="en-GB" dirty="0" smtClean="0"/>
              <a:t>families’ interactions, we set up different conditions through different phases of the study.</a:t>
            </a:r>
            <a:endParaRPr lang="en-GB" dirty="0"/>
          </a:p>
        </p:txBody>
      </p:sp>
      <p:sp>
        <p:nvSpPr>
          <p:cNvPr id="4" name="Slide Number Placeholder 3"/>
          <p:cNvSpPr>
            <a:spLocks noGrp="1"/>
          </p:cNvSpPr>
          <p:nvPr>
            <p:ph type="sldNum" sz="quarter" idx="10"/>
          </p:nvPr>
        </p:nvSpPr>
        <p:spPr/>
        <p:txBody>
          <a:bodyPr/>
          <a:lstStyle/>
          <a:p>
            <a:fld id="{89B08973-2064-4C7E-8496-2813819A8400}" type="slidenum">
              <a:rPr lang="en-GB" smtClean="0"/>
              <a:t>16</a:t>
            </a:fld>
            <a:endParaRPr lang="en-GB"/>
          </a:p>
        </p:txBody>
      </p:sp>
    </p:spTree>
    <p:extLst>
      <p:ext uri="{BB962C8B-B14F-4D97-AF65-F5344CB8AC3E}">
        <p14:creationId xmlns:p14="http://schemas.microsoft.com/office/powerpoint/2010/main" val="36560977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most of the duration of the study,</a:t>
            </a:r>
            <a:r>
              <a:rPr lang="en-GB" baseline="0" dirty="0" smtClean="0"/>
              <a:t> participants were completely visible to their buddies all the time. We wanted to see if </a:t>
            </a:r>
            <a:r>
              <a:rPr lang="en-GB" baseline="0" dirty="0" smtClean="0"/>
              <a:t>they </a:t>
            </a:r>
            <a:r>
              <a:rPr lang="en-GB" baseline="0" dirty="0" smtClean="0"/>
              <a:t>would take advantage of others’ visibility to do a lot of tracking and, at the same time, if they would feel uncomfortable enough about their own visibility to try and find alternative ways to hide.</a:t>
            </a:r>
            <a:endParaRPr lang="en-GB" dirty="0"/>
          </a:p>
        </p:txBody>
      </p:sp>
      <p:sp>
        <p:nvSpPr>
          <p:cNvPr id="4" name="Slide Number Placeholder 3"/>
          <p:cNvSpPr>
            <a:spLocks noGrp="1"/>
          </p:cNvSpPr>
          <p:nvPr>
            <p:ph type="sldNum" sz="quarter" idx="10"/>
          </p:nvPr>
        </p:nvSpPr>
        <p:spPr/>
        <p:txBody>
          <a:bodyPr/>
          <a:lstStyle/>
          <a:p>
            <a:fld id="{89B08973-2064-4C7E-8496-2813819A8400}" type="slidenum">
              <a:rPr lang="en-GB" smtClean="0"/>
              <a:t>17</a:t>
            </a:fld>
            <a:endParaRPr lang="en-GB"/>
          </a:p>
        </p:txBody>
      </p:sp>
    </p:spTree>
    <p:extLst>
      <p:ext uri="{BB962C8B-B14F-4D97-AF65-F5344CB8AC3E}">
        <p14:creationId xmlns:p14="http://schemas.microsoft.com/office/powerpoint/2010/main" val="36560977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a:t>
            </a:r>
            <a:r>
              <a:rPr lang="en-GB" baseline="0" dirty="0" smtClean="0"/>
              <a:t> found that, a</a:t>
            </a:r>
            <a:r>
              <a:rPr lang="en-GB" dirty="0" smtClean="0"/>
              <a:t>lthough</a:t>
            </a:r>
            <a:r>
              <a:rPr lang="en-GB" baseline="0" dirty="0" smtClean="0"/>
              <a:t> nobody indulged in extreme tracking or resorted to extreme measures in order to hide, participants felt conflicted between a sense of obligation towards respecting others’ boundaries and the temptation to cross those boundaries, which the technology made both </a:t>
            </a:r>
            <a:r>
              <a:rPr lang="en-GB" baseline="0" dirty="0" smtClean="0"/>
              <a:t>possible to do </a:t>
            </a:r>
            <a:r>
              <a:rPr lang="en-GB" baseline="0" dirty="0" smtClean="0"/>
              <a:t>and difficult to resist.  </a:t>
            </a:r>
            <a:endParaRPr lang="en-GB" dirty="0"/>
          </a:p>
        </p:txBody>
      </p:sp>
      <p:sp>
        <p:nvSpPr>
          <p:cNvPr id="4" name="Slide Number Placeholder 3"/>
          <p:cNvSpPr>
            <a:spLocks noGrp="1"/>
          </p:cNvSpPr>
          <p:nvPr>
            <p:ph type="sldNum" sz="quarter" idx="10"/>
          </p:nvPr>
        </p:nvSpPr>
        <p:spPr/>
        <p:txBody>
          <a:bodyPr/>
          <a:lstStyle/>
          <a:p>
            <a:fld id="{89B08973-2064-4C7E-8496-2813819A8400}" type="slidenum">
              <a:rPr lang="en-GB" smtClean="0"/>
              <a:t>18</a:t>
            </a:fld>
            <a:endParaRPr lang="en-GB"/>
          </a:p>
        </p:txBody>
      </p:sp>
    </p:spTree>
    <p:extLst>
      <p:ext uri="{BB962C8B-B14F-4D97-AF65-F5344CB8AC3E}">
        <p14:creationId xmlns:p14="http://schemas.microsoft.com/office/powerpoint/2010/main" val="5896636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a period of </a:t>
            </a:r>
            <a:r>
              <a:rPr lang="en-GB" dirty="0" smtClean="0"/>
              <a:t>time, </a:t>
            </a:r>
            <a:r>
              <a:rPr lang="en-GB" dirty="0" smtClean="0"/>
              <a:t>we gave</a:t>
            </a:r>
            <a:r>
              <a:rPr lang="en-GB" baseline="0" dirty="0" smtClean="0"/>
              <a:t> participants tracking tasks asking them to locate particular buddies at specific times. We wanted to see if they would follow those instructions and how they would feel about it: would they be </a:t>
            </a:r>
            <a:r>
              <a:rPr lang="en-GB" baseline="0" dirty="0" smtClean="0"/>
              <a:t>uneasy, </a:t>
            </a:r>
            <a:r>
              <a:rPr lang="en-GB" baseline="0" dirty="0" smtClean="0"/>
              <a:t>would they be keen?</a:t>
            </a:r>
            <a:endParaRPr lang="en-GB" dirty="0"/>
          </a:p>
        </p:txBody>
      </p:sp>
      <p:sp>
        <p:nvSpPr>
          <p:cNvPr id="4" name="Slide Number Placeholder 3"/>
          <p:cNvSpPr>
            <a:spLocks noGrp="1"/>
          </p:cNvSpPr>
          <p:nvPr>
            <p:ph type="sldNum" sz="quarter" idx="10"/>
          </p:nvPr>
        </p:nvSpPr>
        <p:spPr/>
        <p:txBody>
          <a:bodyPr/>
          <a:lstStyle/>
          <a:p>
            <a:fld id="{89B08973-2064-4C7E-8496-2813819A8400}" type="slidenum">
              <a:rPr lang="en-GB" smtClean="0"/>
              <a:t>19</a:t>
            </a:fld>
            <a:endParaRPr lang="en-GB"/>
          </a:p>
        </p:txBody>
      </p:sp>
    </p:spTree>
    <p:extLst>
      <p:ext uri="{BB962C8B-B14F-4D97-AF65-F5344CB8AC3E}">
        <p14:creationId xmlns:p14="http://schemas.microsoft.com/office/powerpoint/2010/main" val="2727840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Over the past ten years there has</a:t>
            </a:r>
            <a:r>
              <a:rPr lang="en-US" baseline="0" dirty="0" smtClean="0"/>
              <a:t> been a lot of work on location tracking technology. So, why yet another location tracking study? </a:t>
            </a:r>
            <a:endParaRPr lang="en-GB" dirty="0" smtClean="0"/>
          </a:p>
          <a:p>
            <a:endParaRPr lang="en-GB" dirty="0"/>
          </a:p>
        </p:txBody>
      </p:sp>
      <p:sp>
        <p:nvSpPr>
          <p:cNvPr id="4" name="Slide Number Placeholder 3"/>
          <p:cNvSpPr>
            <a:spLocks noGrp="1"/>
          </p:cNvSpPr>
          <p:nvPr>
            <p:ph type="sldNum" sz="quarter" idx="10"/>
          </p:nvPr>
        </p:nvSpPr>
        <p:spPr/>
        <p:txBody>
          <a:bodyPr/>
          <a:lstStyle/>
          <a:p>
            <a:fld id="{89B08973-2064-4C7E-8496-2813819A8400}" type="slidenum">
              <a:rPr lang="en-GB" smtClean="0"/>
              <a:t>2</a:t>
            </a:fld>
            <a:endParaRPr lang="en-GB"/>
          </a:p>
        </p:txBody>
      </p:sp>
    </p:spTree>
    <p:extLst>
      <p:ext uri="{BB962C8B-B14F-4D97-AF65-F5344CB8AC3E}">
        <p14:creationId xmlns:p14="http://schemas.microsoft.com/office/powerpoint/2010/main" val="19654959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found that, when the request to track</a:t>
            </a:r>
            <a:r>
              <a:rPr lang="en-GB" baseline="0" dirty="0" smtClean="0"/>
              <a:t> a buddy came from us they delegated responsibility </a:t>
            </a:r>
            <a:r>
              <a:rPr lang="en-GB" baseline="0" dirty="0" smtClean="0"/>
              <a:t>altogether, </a:t>
            </a:r>
            <a:r>
              <a:rPr lang="en-GB" baseline="0" dirty="0" smtClean="0"/>
              <a:t>so they could happily follow our instructions without feeling conflicted about it.</a:t>
            </a:r>
            <a:endParaRPr lang="en-GB" dirty="0"/>
          </a:p>
        </p:txBody>
      </p:sp>
      <p:sp>
        <p:nvSpPr>
          <p:cNvPr id="4" name="Slide Number Placeholder 3"/>
          <p:cNvSpPr>
            <a:spLocks noGrp="1"/>
          </p:cNvSpPr>
          <p:nvPr>
            <p:ph type="sldNum" sz="quarter" idx="10"/>
          </p:nvPr>
        </p:nvSpPr>
        <p:spPr/>
        <p:txBody>
          <a:bodyPr/>
          <a:lstStyle/>
          <a:p>
            <a:fld id="{89B08973-2064-4C7E-8496-2813819A8400}" type="slidenum">
              <a:rPr lang="en-GB" smtClean="0"/>
              <a:t>20</a:t>
            </a:fld>
            <a:endParaRPr lang="en-GB"/>
          </a:p>
        </p:txBody>
      </p:sp>
    </p:spTree>
    <p:extLst>
      <p:ext uri="{BB962C8B-B14F-4D97-AF65-F5344CB8AC3E}">
        <p14:creationId xmlns:p14="http://schemas.microsoft.com/office/powerpoint/2010/main" val="21696851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Half way through the study, we enabled</a:t>
            </a:r>
            <a:r>
              <a:rPr lang="en-GB" baseline="0" dirty="0" smtClean="0"/>
              <a:t> the real-time feedback, so participants started receiving notifications every time someone tracked them. We wanted to see if this translucency would be reassuring for the tracked and deterring for the tracker.</a:t>
            </a:r>
            <a:endParaRPr lang="en-GB" dirty="0"/>
          </a:p>
        </p:txBody>
      </p:sp>
      <p:sp>
        <p:nvSpPr>
          <p:cNvPr id="4" name="Slide Number Placeholder 3"/>
          <p:cNvSpPr>
            <a:spLocks noGrp="1"/>
          </p:cNvSpPr>
          <p:nvPr>
            <p:ph type="sldNum" sz="quarter" idx="10"/>
          </p:nvPr>
        </p:nvSpPr>
        <p:spPr/>
        <p:txBody>
          <a:bodyPr/>
          <a:lstStyle/>
          <a:p>
            <a:fld id="{89B08973-2064-4C7E-8496-2813819A8400}" type="slidenum">
              <a:rPr lang="en-GB" smtClean="0"/>
              <a:t>21</a:t>
            </a:fld>
            <a:endParaRPr lang="en-GB"/>
          </a:p>
        </p:txBody>
      </p:sp>
    </p:spTree>
    <p:extLst>
      <p:ext uri="{BB962C8B-B14F-4D97-AF65-F5344CB8AC3E}">
        <p14:creationId xmlns:p14="http://schemas.microsoft.com/office/powerpoint/2010/main" val="5772982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a:t>
            </a:r>
            <a:r>
              <a:rPr lang="en-GB" dirty="0" smtClean="0"/>
              <a:t>actually found </a:t>
            </a:r>
            <a:r>
              <a:rPr lang="en-GB" dirty="0" smtClean="0"/>
              <a:t>that the feedback didn’t make</a:t>
            </a:r>
            <a:r>
              <a:rPr lang="en-GB" baseline="0" dirty="0" smtClean="0"/>
              <a:t> any significant difference in the amount of tracking that participants did. </a:t>
            </a:r>
            <a:r>
              <a:rPr lang="en-GB" baseline="0" dirty="0" smtClean="0"/>
              <a:t>Moreover</a:t>
            </a:r>
            <a:r>
              <a:rPr lang="en-GB" baseline="0" dirty="0" smtClean="0"/>
              <a:t>, some participants even said that they would prefer not to be notified as that would make them question others’ motives for tracking them, which they found unsettling. </a:t>
            </a:r>
            <a:endParaRPr lang="en-GB" dirty="0"/>
          </a:p>
        </p:txBody>
      </p:sp>
      <p:sp>
        <p:nvSpPr>
          <p:cNvPr id="4" name="Slide Number Placeholder 3"/>
          <p:cNvSpPr>
            <a:spLocks noGrp="1"/>
          </p:cNvSpPr>
          <p:nvPr>
            <p:ph type="sldNum" sz="quarter" idx="10"/>
          </p:nvPr>
        </p:nvSpPr>
        <p:spPr/>
        <p:txBody>
          <a:bodyPr/>
          <a:lstStyle/>
          <a:p>
            <a:fld id="{89B08973-2064-4C7E-8496-2813819A8400}" type="slidenum">
              <a:rPr lang="en-GB" smtClean="0"/>
              <a:t>22</a:t>
            </a:fld>
            <a:endParaRPr lang="en-GB"/>
          </a:p>
        </p:txBody>
      </p:sp>
    </p:spTree>
    <p:extLst>
      <p:ext uri="{BB962C8B-B14F-4D97-AF65-F5344CB8AC3E}">
        <p14:creationId xmlns:p14="http://schemas.microsoft.com/office/powerpoint/2010/main" val="33211560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Finally, during the last phase of the study, we enabled participants to </a:t>
            </a:r>
            <a:r>
              <a:rPr lang="en-GB" dirty="0" smtClean="0"/>
              <a:t>use </a:t>
            </a:r>
            <a:r>
              <a:rPr lang="en-GB" dirty="0" smtClean="0"/>
              <a:t>locations sharing preferences. We wanted to see if</a:t>
            </a:r>
            <a:r>
              <a:rPr lang="en-GB" baseline="0" dirty="0" smtClean="0"/>
              <a:t> they would take advantage of the opportunity to finally make themselves less visible, and how they would react to the fact that they were no longer able to always track their buddies.  </a:t>
            </a:r>
            <a:endParaRPr lang="en-GB" dirty="0"/>
          </a:p>
        </p:txBody>
      </p:sp>
      <p:sp>
        <p:nvSpPr>
          <p:cNvPr id="4" name="Slide Number Placeholder 3"/>
          <p:cNvSpPr>
            <a:spLocks noGrp="1"/>
          </p:cNvSpPr>
          <p:nvPr>
            <p:ph type="sldNum" sz="quarter" idx="10"/>
          </p:nvPr>
        </p:nvSpPr>
        <p:spPr/>
        <p:txBody>
          <a:bodyPr/>
          <a:lstStyle/>
          <a:p>
            <a:fld id="{89B08973-2064-4C7E-8496-2813819A8400}" type="slidenum">
              <a:rPr lang="en-GB" smtClean="0"/>
              <a:t>23</a:t>
            </a:fld>
            <a:endParaRPr lang="en-GB"/>
          </a:p>
        </p:txBody>
      </p:sp>
    </p:spTree>
    <p:extLst>
      <p:ext uri="{BB962C8B-B14F-4D97-AF65-F5344CB8AC3E}">
        <p14:creationId xmlns:p14="http://schemas.microsoft.com/office/powerpoint/2010/main" val="5449178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found that almost nobody made use of the location</a:t>
            </a:r>
            <a:r>
              <a:rPr lang="en-GB" baseline="0" dirty="0" smtClean="0"/>
              <a:t> sharing preferences and that some participants were mindful of the fact that others might have </a:t>
            </a:r>
            <a:r>
              <a:rPr lang="en-GB" baseline="0" dirty="0" smtClean="0"/>
              <a:t>questioned </a:t>
            </a:r>
            <a:r>
              <a:rPr lang="en-GB" baseline="0" dirty="0" smtClean="0"/>
              <a:t>their motives had they chosen to make themselves </a:t>
            </a:r>
            <a:r>
              <a:rPr lang="en-GB" baseline="0" dirty="0" smtClean="0"/>
              <a:t>unavailable for tracking.</a:t>
            </a:r>
            <a:endParaRPr lang="en-GB" dirty="0"/>
          </a:p>
        </p:txBody>
      </p:sp>
      <p:sp>
        <p:nvSpPr>
          <p:cNvPr id="4" name="Slide Number Placeholder 3"/>
          <p:cNvSpPr>
            <a:spLocks noGrp="1"/>
          </p:cNvSpPr>
          <p:nvPr>
            <p:ph type="sldNum" sz="quarter" idx="10"/>
          </p:nvPr>
        </p:nvSpPr>
        <p:spPr/>
        <p:txBody>
          <a:bodyPr/>
          <a:lstStyle/>
          <a:p>
            <a:fld id="{89B08973-2064-4C7E-8496-2813819A8400}" type="slidenum">
              <a:rPr lang="en-GB" smtClean="0"/>
              <a:t>24</a:t>
            </a:fld>
            <a:endParaRPr lang="en-GB"/>
          </a:p>
        </p:txBody>
      </p:sp>
    </p:spTree>
    <p:extLst>
      <p:ext uri="{BB962C8B-B14F-4D97-AF65-F5344CB8AC3E}">
        <p14:creationId xmlns:p14="http://schemas.microsoft.com/office/powerpoint/2010/main" val="14182917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Overall, these findings</a:t>
            </a:r>
            <a:r>
              <a:rPr lang="en-US" sz="1200" kern="1200" baseline="0" dirty="0" smtClean="0">
                <a:solidFill>
                  <a:schemeClr val="tx1"/>
                </a:solidFill>
                <a:effectLst/>
                <a:latin typeface="+mn-lt"/>
                <a:ea typeface="+mn-ea"/>
                <a:cs typeface="+mn-cs"/>
              </a:rPr>
              <a:t> demonstrate a tension between…</a:t>
            </a:r>
            <a:endParaRPr lang="en-GB" dirty="0"/>
          </a:p>
        </p:txBody>
      </p:sp>
      <p:sp>
        <p:nvSpPr>
          <p:cNvPr id="4" name="Slide Number Placeholder 3"/>
          <p:cNvSpPr>
            <a:spLocks noGrp="1"/>
          </p:cNvSpPr>
          <p:nvPr>
            <p:ph type="sldNum" sz="quarter" idx="10"/>
          </p:nvPr>
        </p:nvSpPr>
        <p:spPr/>
        <p:txBody>
          <a:bodyPr/>
          <a:lstStyle/>
          <a:p>
            <a:fld id="{89B08973-2064-4C7E-8496-2813819A8400}" type="slidenum">
              <a:rPr lang="en-GB" smtClean="0"/>
              <a:t>25</a:t>
            </a:fld>
            <a:endParaRPr lang="en-GB"/>
          </a:p>
        </p:txBody>
      </p:sp>
    </p:spTree>
    <p:extLst>
      <p:ext uri="{BB962C8B-B14F-4D97-AF65-F5344CB8AC3E}">
        <p14:creationId xmlns:p14="http://schemas.microsoft.com/office/powerpoint/2010/main" val="19654959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an innate drive for self-preservation and self-interest…</a:t>
            </a:r>
            <a:endParaRPr lang="en-GB" dirty="0"/>
          </a:p>
        </p:txBody>
      </p:sp>
      <p:sp>
        <p:nvSpPr>
          <p:cNvPr id="4" name="Slide Number Placeholder 3"/>
          <p:cNvSpPr>
            <a:spLocks noGrp="1"/>
          </p:cNvSpPr>
          <p:nvPr>
            <p:ph type="sldNum" sz="quarter" idx="10"/>
          </p:nvPr>
        </p:nvSpPr>
        <p:spPr/>
        <p:txBody>
          <a:bodyPr/>
          <a:lstStyle/>
          <a:p>
            <a:fld id="{89B08973-2064-4C7E-8496-2813819A8400}" type="slidenum">
              <a:rPr lang="en-GB" smtClean="0"/>
              <a:t>26</a:t>
            </a:fld>
            <a:endParaRPr lang="en-GB"/>
          </a:p>
        </p:txBody>
      </p:sp>
    </p:spTree>
    <p:extLst>
      <p:ext uri="{BB962C8B-B14F-4D97-AF65-F5344CB8AC3E}">
        <p14:creationId xmlns:p14="http://schemas.microsoft.com/office/powerpoint/2010/main" val="19654959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and an intrinsic desire for connectedness…</a:t>
            </a:r>
            <a:endParaRPr lang="en-GB" dirty="0"/>
          </a:p>
        </p:txBody>
      </p:sp>
      <p:sp>
        <p:nvSpPr>
          <p:cNvPr id="4" name="Slide Number Placeholder 3"/>
          <p:cNvSpPr>
            <a:spLocks noGrp="1"/>
          </p:cNvSpPr>
          <p:nvPr>
            <p:ph type="sldNum" sz="quarter" idx="10"/>
          </p:nvPr>
        </p:nvSpPr>
        <p:spPr/>
        <p:txBody>
          <a:bodyPr/>
          <a:lstStyle/>
          <a:p>
            <a:fld id="{89B08973-2064-4C7E-8496-2813819A8400}" type="slidenum">
              <a:rPr lang="en-GB" smtClean="0"/>
              <a:t>27</a:t>
            </a:fld>
            <a:endParaRPr lang="en-GB"/>
          </a:p>
        </p:txBody>
      </p:sp>
    </p:spTree>
    <p:extLst>
      <p:ext uri="{BB962C8B-B14F-4D97-AF65-F5344CB8AC3E}">
        <p14:creationId xmlns:p14="http://schemas.microsoft.com/office/powerpoint/2010/main" val="19654959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…which</a:t>
            </a:r>
            <a:r>
              <a:rPr lang="en-US" sz="1200" kern="1200" baseline="0" dirty="0" smtClean="0">
                <a:solidFill>
                  <a:schemeClr val="tx1"/>
                </a:solidFill>
                <a:effectLst/>
                <a:latin typeface="+mn-lt"/>
                <a:ea typeface="+mn-ea"/>
                <a:cs typeface="+mn-cs"/>
              </a:rPr>
              <a:t> defined</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 dialectic </a:t>
            </a:r>
            <a:r>
              <a:rPr lang="en-US" sz="1200" kern="1200" dirty="0" smtClean="0">
                <a:solidFill>
                  <a:schemeClr val="tx1"/>
                </a:solidFill>
                <a:effectLst/>
                <a:latin typeface="+mn-lt"/>
                <a:ea typeface="+mn-ea"/>
                <a:cs typeface="+mn-cs"/>
              </a:rPr>
              <a:t>between…</a:t>
            </a:r>
            <a:endParaRPr lang="en-GB" dirty="0"/>
          </a:p>
        </p:txBody>
      </p:sp>
      <p:sp>
        <p:nvSpPr>
          <p:cNvPr id="4" name="Slide Number Placeholder 3"/>
          <p:cNvSpPr>
            <a:spLocks noGrp="1"/>
          </p:cNvSpPr>
          <p:nvPr>
            <p:ph type="sldNum" sz="quarter" idx="10"/>
          </p:nvPr>
        </p:nvSpPr>
        <p:spPr/>
        <p:txBody>
          <a:bodyPr/>
          <a:lstStyle/>
          <a:p>
            <a:fld id="{89B08973-2064-4C7E-8496-2813819A8400}" type="slidenum">
              <a:rPr lang="en-GB" smtClean="0"/>
              <a:t>28</a:t>
            </a:fld>
            <a:endParaRPr lang="en-GB"/>
          </a:p>
        </p:txBody>
      </p:sp>
    </p:spTree>
    <p:extLst>
      <p:ext uri="{BB962C8B-B14F-4D97-AF65-F5344CB8AC3E}">
        <p14:creationId xmlns:p14="http://schemas.microsoft.com/office/powerpoint/2010/main" val="19654959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behaviors</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afforded</a:t>
            </a:r>
            <a:r>
              <a:rPr lang="en-US" sz="1200" kern="1200" baseline="0" dirty="0" smtClean="0">
                <a:solidFill>
                  <a:schemeClr val="tx1"/>
                </a:solidFill>
                <a:effectLst/>
                <a:latin typeface="+mn-lt"/>
                <a:ea typeface="+mn-ea"/>
                <a:cs typeface="+mn-cs"/>
              </a:rPr>
              <a:t> by this technology</a:t>
            </a:r>
            <a:r>
              <a:rPr lang="en-US" sz="1200" kern="1200" dirty="0" smtClean="0">
                <a:solidFill>
                  <a:schemeClr val="tx1"/>
                </a:solidFill>
                <a:effectLst/>
                <a:latin typeface="+mn-lt"/>
                <a:ea typeface="+mn-ea"/>
                <a:cs typeface="+mn-cs"/>
              </a:rPr>
              <a:t>…</a:t>
            </a:r>
            <a:endParaRPr lang="en-GB" dirty="0"/>
          </a:p>
        </p:txBody>
      </p:sp>
      <p:sp>
        <p:nvSpPr>
          <p:cNvPr id="4" name="Slide Number Placeholder 3"/>
          <p:cNvSpPr>
            <a:spLocks noGrp="1"/>
          </p:cNvSpPr>
          <p:nvPr>
            <p:ph type="sldNum" sz="quarter" idx="10"/>
          </p:nvPr>
        </p:nvSpPr>
        <p:spPr/>
        <p:txBody>
          <a:bodyPr/>
          <a:lstStyle/>
          <a:p>
            <a:fld id="{89B08973-2064-4C7E-8496-2813819A8400}" type="slidenum">
              <a:rPr lang="en-GB" smtClean="0"/>
              <a:t>29</a:t>
            </a:fld>
            <a:endParaRPr lang="en-GB"/>
          </a:p>
        </p:txBody>
      </p:sp>
    </p:spTree>
    <p:extLst>
      <p:ext uri="{BB962C8B-B14F-4D97-AF65-F5344CB8AC3E}">
        <p14:creationId xmlns:p14="http://schemas.microsoft.com/office/powerpoint/2010/main" val="1965495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a:t>
            </a:r>
            <a:r>
              <a:rPr lang="en-US" sz="1200" kern="1200" baseline="0" dirty="0" smtClean="0">
                <a:solidFill>
                  <a:schemeClr val="tx1"/>
                </a:solidFill>
                <a:effectLst/>
                <a:latin typeface="+mn-lt"/>
                <a:ea typeface="+mn-ea"/>
                <a:cs typeface="+mn-cs"/>
              </a:rPr>
              <a:t> one thing, in this work there tends to be an assumption that location tracking among close knit relations is safer than location tracking among loose relations…</a:t>
            </a:r>
            <a:endParaRPr lang="en-GB" dirty="0"/>
          </a:p>
        </p:txBody>
      </p:sp>
      <p:sp>
        <p:nvSpPr>
          <p:cNvPr id="4" name="Slide Number Placeholder 3"/>
          <p:cNvSpPr>
            <a:spLocks noGrp="1"/>
          </p:cNvSpPr>
          <p:nvPr>
            <p:ph type="sldNum" sz="quarter" idx="10"/>
          </p:nvPr>
        </p:nvSpPr>
        <p:spPr/>
        <p:txBody>
          <a:bodyPr/>
          <a:lstStyle/>
          <a:p>
            <a:fld id="{89B08973-2064-4C7E-8496-2813819A8400}" type="slidenum">
              <a:rPr lang="en-GB" smtClean="0"/>
              <a:t>3</a:t>
            </a:fld>
            <a:endParaRPr lang="en-GB"/>
          </a:p>
        </p:txBody>
      </p:sp>
    </p:spTree>
    <p:extLst>
      <p:ext uri="{BB962C8B-B14F-4D97-AF65-F5344CB8AC3E}">
        <p14:creationId xmlns:p14="http://schemas.microsoft.com/office/powerpoint/2010/main" val="19654959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…and the behaviors that are legitimized by family contracts, with their explicit or implicit sets of </a:t>
            </a:r>
            <a:r>
              <a:rPr lang="en-US" sz="1200" kern="1200" dirty="0" smtClean="0">
                <a:solidFill>
                  <a:schemeClr val="tx1"/>
                </a:solidFill>
                <a:effectLst/>
                <a:latin typeface="+mn-lt"/>
                <a:ea typeface="+mn-ea"/>
                <a:cs typeface="+mn-cs"/>
              </a:rPr>
              <a:t>expectations</a:t>
            </a:r>
            <a:r>
              <a:rPr lang="en-US" sz="1200" kern="1200" baseline="0" dirty="0" smtClean="0">
                <a:solidFill>
                  <a:schemeClr val="tx1"/>
                </a:solidFill>
                <a:effectLst/>
                <a:latin typeface="+mn-lt"/>
                <a:ea typeface="+mn-ea"/>
                <a:cs typeface="+mn-cs"/>
              </a:rPr>
              <a:t> and</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acconutabilities</a:t>
            </a:r>
            <a:r>
              <a:rPr lang="en-US" sz="1200" kern="1200" dirty="0" smtClean="0">
                <a:solidFill>
                  <a:schemeClr val="tx1"/>
                </a:solidFill>
                <a:effectLst/>
                <a:latin typeface="+mn-lt"/>
                <a:ea typeface="+mn-ea"/>
                <a:cs typeface="+mn-cs"/>
              </a:rPr>
              <a:t>.</a:t>
            </a:r>
            <a:endParaRPr lang="en-GB" dirty="0"/>
          </a:p>
        </p:txBody>
      </p:sp>
      <p:sp>
        <p:nvSpPr>
          <p:cNvPr id="4" name="Slide Number Placeholder 3"/>
          <p:cNvSpPr>
            <a:spLocks noGrp="1"/>
          </p:cNvSpPr>
          <p:nvPr>
            <p:ph type="sldNum" sz="quarter" idx="10"/>
          </p:nvPr>
        </p:nvSpPr>
        <p:spPr/>
        <p:txBody>
          <a:bodyPr/>
          <a:lstStyle/>
          <a:p>
            <a:fld id="{89B08973-2064-4C7E-8496-2813819A8400}" type="slidenum">
              <a:rPr lang="en-GB" smtClean="0"/>
              <a:t>30</a:t>
            </a:fld>
            <a:endParaRPr lang="en-GB"/>
          </a:p>
        </p:txBody>
      </p:sp>
    </p:spTree>
    <p:extLst>
      <p:ext uri="{BB962C8B-B14F-4D97-AF65-F5344CB8AC3E}">
        <p14:creationId xmlns:p14="http://schemas.microsoft.com/office/powerpoint/2010/main" val="19654959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For example, because the mother of the second family expected to be able to track their children at any time,</a:t>
            </a:r>
            <a:r>
              <a:rPr lang="en-GB" baseline="0" dirty="0" smtClean="0"/>
              <a:t> </a:t>
            </a:r>
            <a:r>
              <a:rPr lang="en-GB" dirty="0" smtClean="0"/>
              <a:t>her son</a:t>
            </a:r>
            <a:r>
              <a:rPr lang="en-GB" baseline="0" dirty="0" smtClean="0"/>
              <a:t> did not feel at liberty to use the location sharing preferences as he feared to let her down, even though he would have preferred not to be tracked and even though the technology could have afforded him invisibility.</a:t>
            </a:r>
            <a:endParaRPr lang="en-GB" dirty="0"/>
          </a:p>
        </p:txBody>
      </p:sp>
      <p:sp>
        <p:nvSpPr>
          <p:cNvPr id="4" name="Slide Number Placeholder 3"/>
          <p:cNvSpPr>
            <a:spLocks noGrp="1"/>
          </p:cNvSpPr>
          <p:nvPr>
            <p:ph type="sldNum" sz="quarter" idx="10"/>
          </p:nvPr>
        </p:nvSpPr>
        <p:spPr/>
        <p:txBody>
          <a:bodyPr/>
          <a:lstStyle/>
          <a:p>
            <a:fld id="{89B08973-2064-4C7E-8496-2813819A8400}" type="slidenum">
              <a:rPr lang="en-GB" smtClean="0"/>
              <a:t>31</a:t>
            </a:fld>
            <a:endParaRPr lang="en-GB"/>
          </a:p>
        </p:txBody>
      </p:sp>
    </p:spTree>
    <p:extLst>
      <p:ext uri="{BB962C8B-B14F-4D97-AF65-F5344CB8AC3E}">
        <p14:creationId xmlns:p14="http://schemas.microsoft.com/office/powerpoint/2010/main" val="27657360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 the other hand, when</a:t>
            </a:r>
            <a:r>
              <a:rPr lang="en-GB" baseline="0" dirty="0" smtClean="0"/>
              <a:t> one of the participants deemed another to have breached their </a:t>
            </a:r>
            <a:r>
              <a:rPr lang="en-GB" dirty="0" smtClean="0"/>
              <a:t>family</a:t>
            </a:r>
            <a:r>
              <a:rPr lang="en-GB" baseline="0" dirty="0" smtClean="0"/>
              <a:t> </a:t>
            </a:r>
            <a:r>
              <a:rPr lang="en-GB" baseline="0" dirty="0" smtClean="0"/>
              <a:t>contract, </a:t>
            </a:r>
            <a:r>
              <a:rPr lang="en-GB" baseline="0" dirty="0" smtClean="0"/>
              <a:t>their sense of accountability towards them disappeared altogether, in which case the technology afforded them the ability to indulge in predatory </a:t>
            </a:r>
            <a:r>
              <a:rPr lang="en-GB" baseline="0" dirty="0" err="1" smtClean="0"/>
              <a:t>behavior</a:t>
            </a:r>
            <a:r>
              <a:rPr lang="en-GB" baseline="0" dirty="0" smtClean="0"/>
              <a:t> that they would have otherwise considered unacceptable.</a:t>
            </a:r>
            <a:endParaRPr lang="en-GB" dirty="0"/>
          </a:p>
        </p:txBody>
      </p:sp>
      <p:sp>
        <p:nvSpPr>
          <p:cNvPr id="4" name="Slide Number Placeholder 3"/>
          <p:cNvSpPr>
            <a:spLocks noGrp="1"/>
          </p:cNvSpPr>
          <p:nvPr>
            <p:ph type="sldNum" sz="quarter" idx="10"/>
          </p:nvPr>
        </p:nvSpPr>
        <p:spPr/>
        <p:txBody>
          <a:bodyPr/>
          <a:lstStyle/>
          <a:p>
            <a:fld id="{89B08973-2064-4C7E-8496-2813819A8400}" type="slidenum">
              <a:rPr lang="en-GB" smtClean="0"/>
              <a:t>32</a:t>
            </a:fld>
            <a:endParaRPr lang="en-GB"/>
          </a:p>
        </p:txBody>
      </p:sp>
    </p:spTree>
    <p:extLst>
      <p:ext uri="{BB962C8B-B14F-4D97-AF65-F5344CB8AC3E}">
        <p14:creationId xmlns:p14="http://schemas.microsoft.com/office/powerpoint/2010/main" val="23227031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But</a:t>
            </a:r>
            <a:r>
              <a:rPr lang="en-GB" baseline="0" dirty="0" smtClean="0"/>
              <a:t> even benign tracking could be uncomfortable for participants, because of the way in which the technology exasperated </a:t>
            </a:r>
            <a:r>
              <a:rPr lang="en-GB" baseline="0" dirty="0" smtClean="0"/>
              <a:t>their </a:t>
            </a:r>
            <a:r>
              <a:rPr lang="en-GB" baseline="0" dirty="0" smtClean="0"/>
              <a:t>sense of accountability, as in the case of the father from </a:t>
            </a:r>
            <a:r>
              <a:rPr lang="en-GB" baseline="0" dirty="0" smtClean="0"/>
              <a:t>the first family.</a:t>
            </a:r>
            <a:endParaRPr lang="en-GB" dirty="0"/>
          </a:p>
        </p:txBody>
      </p:sp>
      <p:sp>
        <p:nvSpPr>
          <p:cNvPr id="4" name="Slide Number Placeholder 3"/>
          <p:cNvSpPr>
            <a:spLocks noGrp="1"/>
          </p:cNvSpPr>
          <p:nvPr>
            <p:ph type="sldNum" sz="quarter" idx="10"/>
          </p:nvPr>
        </p:nvSpPr>
        <p:spPr/>
        <p:txBody>
          <a:bodyPr/>
          <a:lstStyle/>
          <a:p>
            <a:fld id="{89B08973-2064-4C7E-8496-2813819A8400}" type="slidenum">
              <a:rPr lang="en-GB" smtClean="0"/>
              <a:t>33</a:t>
            </a:fld>
            <a:endParaRPr lang="en-GB"/>
          </a:p>
        </p:txBody>
      </p:sp>
    </p:spTree>
    <p:extLst>
      <p:ext uri="{BB962C8B-B14F-4D97-AF65-F5344CB8AC3E}">
        <p14:creationId xmlns:p14="http://schemas.microsoft.com/office/powerpoint/2010/main" val="4056552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However, it wasn’t just </a:t>
            </a:r>
            <a:r>
              <a:rPr lang="en-GB" dirty="0" smtClean="0"/>
              <a:t>those</a:t>
            </a:r>
            <a:r>
              <a:rPr lang="en-GB" baseline="0" dirty="0" smtClean="0"/>
              <a:t> being</a:t>
            </a:r>
            <a:r>
              <a:rPr lang="en-GB" dirty="0" smtClean="0"/>
              <a:t> </a:t>
            </a:r>
            <a:r>
              <a:rPr lang="en-GB" dirty="0" smtClean="0"/>
              <a:t>tracked who were undermined by the effects of tracking,</a:t>
            </a:r>
            <a:r>
              <a:rPr lang="en-GB" baseline="0" dirty="0" smtClean="0"/>
              <a:t> as demonstrated by the anxious reaction of the middle daughter of the first family when she could not locate her boyfriend. </a:t>
            </a:r>
            <a:endParaRPr lang="en-GB" dirty="0"/>
          </a:p>
        </p:txBody>
      </p:sp>
      <p:sp>
        <p:nvSpPr>
          <p:cNvPr id="4" name="Slide Number Placeholder 3"/>
          <p:cNvSpPr>
            <a:spLocks noGrp="1"/>
          </p:cNvSpPr>
          <p:nvPr>
            <p:ph type="sldNum" sz="quarter" idx="10"/>
          </p:nvPr>
        </p:nvSpPr>
        <p:spPr/>
        <p:txBody>
          <a:bodyPr/>
          <a:lstStyle/>
          <a:p>
            <a:fld id="{89B08973-2064-4C7E-8496-2813819A8400}" type="slidenum">
              <a:rPr lang="en-GB" smtClean="0"/>
              <a:t>34</a:t>
            </a:fld>
            <a:endParaRPr lang="en-GB"/>
          </a:p>
        </p:txBody>
      </p:sp>
    </p:spTree>
    <p:extLst>
      <p:ext uri="{BB962C8B-B14F-4D97-AF65-F5344CB8AC3E}">
        <p14:creationId xmlns:p14="http://schemas.microsoft.com/office/powerpoint/2010/main" val="10279257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a:t>
            </a:r>
            <a:r>
              <a:rPr lang="en-GB" dirty="0" smtClean="0"/>
              <a:t>conclusion…</a:t>
            </a:r>
            <a:endParaRPr lang="en-GB" dirty="0"/>
          </a:p>
        </p:txBody>
      </p:sp>
      <p:sp>
        <p:nvSpPr>
          <p:cNvPr id="4" name="Slide Number Placeholder 3"/>
          <p:cNvSpPr>
            <a:spLocks noGrp="1"/>
          </p:cNvSpPr>
          <p:nvPr>
            <p:ph type="sldNum" sz="quarter" idx="10"/>
          </p:nvPr>
        </p:nvSpPr>
        <p:spPr/>
        <p:txBody>
          <a:bodyPr/>
          <a:lstStyle/>
          <a:p>
            <a:fld id="{89B08973-2064-4C7E-8496-2813819A8400}" type="slidenum">
              <a:rPr lang="en-GB" smtClean="0"/>
              <a:t>35</a:t>
            </a:fld>
            <a:endParaRPr lang="en-GB"/>
          </a:p>
        </p:txBody>
      </p:sp>
    </p:spTree>
    <p:extLst>
      <p:ext uri="{BB962C8B-B14F-4D97-AF65-F5344CB8AC3E}">
        <p14:creationId xmlns:p14="http://schemas.microsoft.com/office/powerpoint/2010/main" val="694318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…tracking </a:t>
            </a:r>
            <a:r>
              <a:rPr lang="en-GB" dirty="0" smtClean="0"/>
              <a:t>in close groups is not necessarily safer,</a:t>
            </a:r>
            <a:r>
              <a:rPr lang="en-GB" baseline="0" dirty="0" smtClean="0"/>
              <a:t> tracking can equally negatively affect both tracked and tracker and the closer the relationship the less at liberty one is of using control mechanisms. </a:t>
            </a:r>
          </a:p>
        </p:txBody>
      </p:sp>
      <p:sp>
        <p:nvSpPr>
          <p:cNvPr id="4" name="Slide Number Placeholder 3"/>
          <p:cNvSpPr>
            <a:spLocks noGrp="1"/>
          </p:cNvSpPr>
          <p:nvPr>
            <p:ph type="sldNum" sz="quarter" idx="10"/>
          </p:nvPr>
        </p:nvSpPr>
        <p:spPr/>
        <p:txBody>
          <a:bodyPr/>
          <a:lstStyle/>
          <a:p>
            <a:fld id="{89B08973-2064-4C7E-8496-2813819A8400}" type="slidenum">
              <a:rPr lang="en-GB" smtClean="0"/>
              <a:t>36</a:t>
            </a:fld>
            <a:endParaRPr lang="en-GB"/>
          </a:p>
        </p:txBody>
      </p:sp>
    </p:spTree>
    <p:extLst>
      <p:ext uri="{BB962C8B-B14F-4D97-AF65-F5344CB8AC3E}">
        <p14:creationId xmlns:p14="http://schemas.microsoft.com/office/powerpoint/2010/main" val="694318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Instead, there </a:t>
            </a:r>
            <a:r>
              <a:rPr lang="en-GB" baseline="0" dirty="0" smtClean="0"/>
              <a:t>is a </a:t>
            </a:r>
            <a:r>
              <a:rPr lang="en-GB" baseline="0" dirty="0" smtClean="0"/>
              <a:t>complicated </a:t>
            </a:r>
            <a:r>
              <a:rPr lang="en-GB" baseline="0" dirty="0" smtClean="0"/>
              <a:t>dialectic between the </a:t>
            </a:r>
            <a:r>
              <a:rPr lang="en-GB" baseline="0" dirty="0" smtClean="0"/>
              <a:t>ways </a:t>
            </a:r>
            <a:r>
              <a:rPr lang="en-GB" baseline="0" dirty="0" smtClean="0"/>
              <a:t>in which technology can be used and the </a:t>
            </a:r>
            <a:r>
              <a:rPr lang="en-GB" baseline="0" dirty="0" smtClean="0"/>
              <a:t>subtle negotiations by which close </a:t>
            </a:r>
            <a:r>
              <a:rPr lang="en-GB" baseline="0" dirty="0" smtClean="0"/>
              <a:t>relationships are managed. It is </a:t>
            </a:r>
            <a:r>
              <a:rPr lang="en-GB" baseline="0" dirty="0" smtClean="0"/>
              <a:t>with this in mind that </a:t>
            </a:r>
            <a:r>
              <a:rPr lang="en-GB" baseline="0" dirty="0" smtClean="0"/>
              <a:t>designers need </a:t>
            </a:r>
            <a:r>
              <a:rPr lang="en-GB" baseline="0" dirty="0" smtClean="0"/>
              <a:t>to build </a:t>
            </a:r>
            <a:r>
              <a:rPr lang="en-GB" baseline="0" dirty="0" smtClean="0"/>
              <a:t>these technologies.</a:t>
            </a:r>
            <a:endParaRPr lang="en-GB" dirty="0"/>
          </a:p>
        </p:txBody>
      </p:sp>
      <p:sp>
        <p:nvSpPr>
          <p:cNvPr id="4" name="Slide Number Placeholder 3"/>
          <p:cNvSpPr>
            <a:spLocks noGrp="1"/>
          </p:cNvSpPr>
          <p:nvPr>
            <p:ph type="sldNum" sz="quarter" idx="10"/>
          </p:nvPr>
        </p:nvSpPr>
        <p:spPr/>
        <p:txBody>
          <a:bodyPr/>
          <a:lstStyle/>
          <a:p>
            <a:fld id="{89B08973-2064-4C7E-8496-2813819A8400}" type="slidenum">
              <a:rPr lang="en-GB" smtClean="0"/>
              <a:t>37</a:t>
            </a:fld>
            <a:endParaRPr lang="en-GB"/>
          </a:p>
        </p:txBody>
      </p:sp>
    </p:spTree>
    <p:extLst>
      <p:ext uri="{BB962C8B-B14F-4D97-AF65-F5344CB8AC3E}">
        <p14:creationId xmlns:p14="http://schemas.microsoft.com/office/powerpoint/2010/main" val="69431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Another</a:t>
            </a:r>
            <a:r>
              <a:rPr lang="en-US" sz="1200" kern="1200" baseline="0" dirty="0" smtClean="0">
                <a:solidFill>
                  <a:schemeClr val="tx1"/>
                </a:solidFill>
                <a:effectLst/>
                <a:latin typeface="+mn-lt"/>
                <a:ea typeface="+mn-ea"/>
                <a:cs typeface="+mn-cs"/>
              </a:rPr>
              <a:t> assumption</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seems</a:t>
            </a:r>
            <a:r>
              <a:rPr lang="en-US" sz="1200" kern="1200" baseline="0" dirty="0" smtClean="0">
                <a:solidFill>
                  <a:schemeClr val="tx1"/>
                </a:solidFill>
                <a:effectLst/>
                <a:latin typeface="+mn-lt"/>
                <a:ea typeface="+mn-ea"/>
                <a:cs typeface="+mn-cs"/>
              </a:rPr>
              <a:t> to be</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that </a:t>
            </a:r>
            <a:r>
              <a:rPr lang="en-US" sz="1200" kern="1200" dirty="0" smtClean="0">
                <a:solidFill>
                  <a:schemeClr val="tx1"/>
                </a:solidFill>
                <a:effectLst/>
                <a:latin typeface="+mn-lt"/>
                <a:ea typeface="+mn-ea"/>
                <a:cs typeface="+mn-cs"/>
              </a:rPr>
              <a:t>between the tracker and the tracked,</a:t>
            </a:r>
            <a:r>
              <a:rPr lang="en-US" sz="1200" kern="1200" baseline="0" dirty="0" smtClean="0">
                <a:solidFill>
                  <a:schemeClr val="tx1"/>
                </a:solidFill>
                <a:effectLst/>
                <a:latin typeface="+mn-lt"/>
                <a:ea typeface="+mn-ea"/>
                <a:cs typeface="+mn-cs"/>
              </a:rPr>
              <a:t> the latter is the most vulnerable one…</a:t>
            </a:r>
            <a:endParaRPr lang="en-GB" dirty="0"/>
          </a:p>
        </p:txBody>
      </p:sp>
      <p:sp>
        <p:nvSpPr>
          <p:cNvPr id="4" name="Slide Number Placeholder 3"/>
          <p:cNvSpPr>
            <a:spLocks noGrp="1"/>
          </p:cNvSpPr>
          <p:nvPr>
            <p:ph type="sldNum" sz="quarter" idx="10"/>
          </p:nvPr>
        </p:nvSpPr>
        <p:spPr/>
        <p:txBody>
          <a:bodyPr/>
          <a:lstStyle/>
          <a:p>
            <a:fld id="{89B08973-2064-4C7E-8496-2813819A8400}" type="slidenum">
              <a:rPr lang="en-GB" smtClean="0"/>
              <a:t>4</a:t>
            </a:fld>
            <a:endParaRPr lang="en-GB"/>
          </a:p>
        </p:txBody>
      </p:sp>
    </p:spTree>
    <p:extLst>
      <p:ext uri="{BB962C8B-B14F-4D97-AF65-F5344CB8AC3E}">
        <p14:creationId xmlns:p14="http://schemas.microsoft.com/office/powerpoint/2010/main" val="1965495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Finally, there also seems to be an assumption </a:t>
            </a:r>
            <a:r>
              <a:rPr lang="en-US" sz="1200" kern="1200" dirty="0" smtClean="0">
                <a:solidFill>
                  <a:schemeClr val="tx1"/>
                </a:solidFill>
                <a:effectLst/>
                <a:latin typeface="+mn-lt"/>
                <a:ea typeface="+mn-ea"/>
                <a:cs typeface="+mn-cs"/>
              </a:rPr>
              <a:t>that</a:t>
            </a:r>
            <a:r>
              <a:rPr lang="en-US" sz="1200" kern="1200" baseline="0" dirty="0" smtClean="0">
                <a:solidFill>
                  <a:schemeClr val="tx1"/>
                </a:solidFill>
                <a:effectLst/>
                <a:latin typeface="+mn-lt"/>
                <a:ea typeface="+mn-ea"/>
                <a:cs typeface="+mn-cs"/>
              </a:rPr>
              <a:t> providing </a:t>
            </a:r>
            <a:r>
              <a:rPr lang="en-US" sz="1200" kern="1200" baseline="0" dirty="0" smtClean="0">
                <a:solidFill>
                  <a:schemeClr val="tx1"/>
                </a:solidFill>
                <a:effectLst/>
                <a:latin typeface="+mn-lt"/>
                <a:ea typeface="+mn-ea"/>
                <a:cs typeface="+mn-cs"/>
              </a:rPr>
              <a:t>appropriate </a:t>
            </a:r>
            <a:r>
              <a:rPr lang="en-US" sz="1200" kern="1200" baseline="0" dirty="0" smtClean="0">
                <a:solidFill>
                  <a:schemeClr val="tx1"/>
                </a:solidFill>
                <a:effectLst/>
                <a:latin typeface="+mn-lt"/>
                <a:ea typeface="+mn-ea"/>
                <a:cs typeface="+mn-cs"/>
              </a:rPr>
              <a:t>control </a:t>
            </a:r>
            <a:r>
              <a:rPr lang="en-US" sz="1200" kern="1200" baseline="0" dirty="0" smtClean="0">
                <a:solidFill>
                  <a:schemeClr val="tx1"/>
                </a:solidFill>
                <a:effectLst/>
                <a:latin typeface="+mn-lt"/>
                <a:ea typeface="+mn-ea"/>
                <a:cs typeface="+mn-cs"/>
              </a:rPr>
              <a:t>mechanisms such as privacy preferences or real time </a:t>
            </a:r>
            <a:r>
              <a:rPr lang="en-US" sz="1200" kern="1200" baseline="0" dirty="0" smtClean="0">
                <a:solidFill>
                  <a:schemeClr val="tx1"/>
                </a:solidFill>
                <a:effectLst/>
                <a:latin typeface="+mn-lt"/>
                <a:ea typeface="+mn-ea"/>
                <a:cs typeface="+mn-cs"/>
              </a:rPr>
              <a:t>feedback </a:t>
            </a:r>
            <a:r>
              <a:rPr lang="en-US" sz="1200" kern="1200" baseline="0" dirty="0" smtClean="0">
                <a:solidFill>
                  <a:schemeClr val="tx1"/>
                </a:solidFill>
                <a:effectLst/>
                <a:latin typeface="+mn-lt"/>
                <a:ea typeface="+mn-ea"/>
                <a:cs typeface="+mn-cs"/>
              </a:rPr>
              <a:t>can </a:t>
            </a:r>
            <a:r>
              <a:rPr lang="en-US" sz="1200" kern="1200" baseline="0" dirty="0" smtClean="0">
                <a:solidFill>
                  <a:schemeClr val="tx1"/>
                </a:solidFill>
                <a:effectLst/>
                <a:latin typeface="+mn-lt"/>
                <a:ea typeface="+mn-ea"/>
                <a:cs typeface="+mn-cs"/>
              </a:rPr>
              <a:t>resolve the problem of managing </a:t>
            </a:r>
            <a:r>
              <a:rPr lang="en-US" sz="1200" kern="1200" baseline="0" dirty="0" smtClean="0">
                <a:solidFill>
                  <a:schemeClr val="tx1"/>
                </a:solidFill>
                <a:effectLst/>
                <a:latin typeface="+mn-lt"/>
                <a:ea typeface="+mn-ea"/>
                <a:cs typeface="+mn-cs"/>
              </a:rPr>
              <a:t>social boundaries.</a:t>
            </a:r>
            <a:endParaRPr lang="en-GB" dirty="0"/>
          </a:p>
        </p:txBody>
      </p:sp>
      <p:sp>
        <p:nvSpPr>
          <p:cNvPr id="4" name="Slide Number Placeholder 3"/>
          <p:cNvSpPr>
            <a:spLocks noGrp="1"/>
          </p:cNvSpPr>
          <p:nvPr>
            <p:ph type="sldNum" sz="quarter" idx="10"/>
          </p:nvPr>
        </p:nvSpPr>
        <p:spPr/>
        <p:txBody>
          <a:bodyPr/>
          <a:lstStyle/>
          <a:p>
            <a:fld id="{89B08973-2064-4C7E-8496-2813819A8400}" type="slidenum">
              <a:rPr lang="en-GB" smtClean="0"/>
              <a:t>5</a:t>
            </a:fld>
            <a:endParaRPr lang="en-GB"/>
          </a:p>
        </p:txBody>
      </p:sp>
    </p:spTree>
    <p:extLst>
      <p:ext uri="{BB962C8B-B14F-4D97-AF65-F5344CB8AC3E}">
        <p14:creationId xmlns:p14="http://schemas.microsoft.com/office/powerpoint/2010/main" val="1965495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a:t>
            </a:r>
            <a:r>
              <a:rPr lang="en-GB" dirty="0" smtClean="0"/>
              <a:t>further explore </a:t>
            </a:r>
            <a:r>
              <a:rPr lang="en-GB" dirty="0" smtClean="0"/>
              <a:t>these issues, we run a study of location tracking with two extended families…</a:t>
            </a:r>
            <a:endParaRPr lang="en-GB" dirty="0"/>
          </a:p>
        </p:txBody>
      </p:sp>
      <p:sp>
        <p:nvSpPr>
          <p:cNvPr id="4" name="Slide Number Placeholder 3"/>
          <p:cNvSpPr>
            <a:spLocks noGrp="1"/>
          </p:cNvSpPr>
          <p:nvPr>
            <p:ph type="sldNum" sz="quarter" idx="10"/>
          </p:nvPr>
        </p:nvSpPr>
        <p:spPr/>
        <p:txBody>
          <a:bodyPr/>
          <a:lstStyle/>
          <a:p>
            <a:fld id="{89B08973-2064-4C7E-8496-2813819A8400}" type="slidenum">
              <a:rPr lang="en-GB" smtClean="0"/>
              <a:t>6</a:t>
            </a:fld>
            <a:endParaRPr lang="en-GB"/>
          </a:p>
        </p:txBody>
      </p:sp>
    </p:spTree>
    <p:extLst>
      <p:ext uri="{BB962C8B-B14F-4D97-AF65-F5344CB8AC3E}">
        <p14:creationId xmlns:p14="http://schemas.microsoft.com/office/powerpoint/2010/main" val="3920984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first family comprised a mother and father; three daughters respectively in their mid twenties, early twenties and late teens; plus the long-term partner of the eldest daughter and the </a:t>
            </a:r>
            <a:r>
              <a:rPr lang="en-GB" baseline="0" dirty="0" smtClean="0"/>
              <a:t>recently acquired </a:t>
            </a:r>
            <a:r>
              <a:rPr lang="en-GB" baseline="0" dirty="0" smtClean="0"/>
              <a:t>boyfriend of the middle daughter</a:t>
            </a:r>
            <a:r>
              <a:rPr lang="en-GB" dirty="0" smtClean="0"/>
              <a:t>…</a:t>
            </a:r>
            <a:endParaRPr lang="en-GB" dirty="0"/>
          </a:p>
        </p:txBody>
      </p:sp>
      <p:sp>
        <p:nvSpPr>
          <p:cNvPr id="4" name="Slide Number Placeholder 3"/>
          <p:cNvSpPr>
            <a:spLocks noGrp="1"/>
          </p:cNvSpPr>
          <p:nvPr>
            <p:ph type="sldNum" sz="quarter" idx="10"/>
          </p:nvPr>
        </p:nvSpPr>
        <p:spPr/>
        <p:txBody>
          <a:bodyPr/>
          <a:lstStyle/>
          <a:p>
            <a:fld id="{89B08973-2064-4C7E-8496-2813819A8400}" type="slidenum">
              <a:rPr lang="en-GB" smtClean="0"/>
              <a:t>7</a:t>
            </a:fld>
            <a:endParaRPr lang="en-GB"/>
          </a:p>
        </p:txBody>
      </p:sp>
    </p:spTree>
    <p:extLst>
      <p:ext uri="{BB962C8B-B14F-4D97-AF65-F5344CB8AC3E}">
        <p14:creationId xmlns:p14="http://schemas.microsoft.com/office/powerpoint/2010/main" val="3920984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second family comprised a mother and father; a son and daughter respectively in their mid and early twenties; plus a </a:t>
            </a:r>
            <a:r>
              <a:rPr lang="en-GB" baseline="0" dirty="0" smtClean="0"/>
              <a:t>close friend </a:t>
            </a:r>
            <a:r>
              <a:rPr lang="en-GB" baseline="0" dirty="0" smtClean="0"/>
              <a:t>of the son.  </a:t>
            </a:r>
            <a:endParaRPr lang="en-GB" dirty="0"/>
          </a:p>
        </p:txBody>
      </p:sp>
      <p:sp>
        <p:nvSpPr>
          <p:cNvPr id="4" name="Slide Number Placeholder 3"/>
          <p:cNvSpPr>
            <a:spLocks noGrp="1"/>
          </p:cNvSpPr>
          <p:nvPr>
            <p:ph type="sldNum" sz="quarter" idx="10"/>
          </p:nvPr>
        </p:nvSpPr>
        <p:spPr/>
        <p:txBody>
          <a:bodyPr/>
          <a:lstStyle/>
          <a:p>
            <a:fld id="{89B08973-2064-4C7E-8496-2813819A8400}" type="slidenum">
              <a:rPr lang="en-GB" smtClean="0"/>
              <a:t>8</a:t>
            </a:fld>
            <a:endParaRPr lang="en-GB"/>
          </a:p>
        </p:txBody>
      </p:sp>
    </p:spTree>
    <p:extLst>
      <p:ext uri="{BB962C8B-B14F-4D97-AF65-F5344CB8AC3E}">
        <p14:creationId xmlns:p14="http://schemas.microsoft.com/office/powerpoint/2010/main" val="3920984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families used a custom-built location tracking application newly installed on their mobile phone for the purposes of the study, for a period of three weeks, producing over a thousand unique location tracking events. </a:t>
            </a:r>
            <a:endParaRPr lang="en-GB" dirty="0"/>
          </a:p>
        </p:txBody>
      </p:sp>
      <p:sp>
        <p:nvSpPr>
          <p:cNvPr id="4" name="Slide Number Placeholder 3"/>
          <p:cNvSpPr>
            <a:spLocks noGrp="1"/>
          </p:cNvSpPr>
          <p:nvPr>
            <p:ph type="sldNum" sz="quarter" idx="10"/>
          </p:nvPr>
        </p:nvSpPr>
        <p:spPr/>
        <p:txBody>
          <a:bodyPr/>
          <a:lstStyle/>
          <a:p>
            <a:fld id="{89B08973-2064-4C7E-8496-2813819A8400}" type="slidenum">
              <a:rPr lang="en-GB" smtClean="0"/>
              <a:t>9</a:t>
            </a:fld>
            <a:endParaRPr lang="en-GB"/>
          </a:p>
        </p:txBody>
      </p:sp>
    </p:spTree>
    <p:extLst>
      <p:ext uri="{BB962C8B-B14F-4D97-AF65-F5344CB8AC3E}">
        <p14:creationId xmlns:p14="http://schemas.microsoft.com/office/powerpoint/2010/main" val="3920984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87A900F-0E51-4E3D-B3C5-B8310969084A}" type="datetimeFigureOut">
              <a:rPr lang="en-GB" smtClean="0"/>
              <a:t>11/05/2011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523274-C87A-484E-9947-0239645B6C05}" type="slidenum">
              <a:rPr lang="en-GB" smtClean="0"/>
              <a:t>‹#›</a:t>
            </a:fld>
            <a:endParaRPr lang="en-GB"/>
          </a:p>
        </p:txBody>
      </p:sp>
    </p:spTree>
    <p:extLst>
      <p:ext uri="{BB962C8B-B14F-4D97-AF65-F5344CB8AC3E}">
        <p14:creationId xmlns:p14="http://schemas.microsoft.com/office/powerpoint/2010/main" val="3044260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87A900F-0E51-4E3D-B3C5-B8310969084A}" type="datetimeFigureOut">
              <a:rPr lang="en-GB" smtClean="0"/>
              <a:t>11/05/2011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523274-C87A-484E-9947-0239645B6C05}" type="slidenum">
              <a:rPr lang="en-GB" smtClean="0"/>
              <a:t>‹#›</a:t>
            </a:fld>
            <a:endParaRPr lang="en-GB"/>
          </a:p>
        </p:txBody>
      </p:sp>
    </p:spTree>
    <p:extLst>
      <p:ext uri="{BB962C8B-B14F-4D97-AF65-F5344CB8AC3E}">
        <p14:creationId xmlns:p14="http://schemas.microsoft.com/office/powerpoint/2010/main" val="2889543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87A900F-0E51-4E3D-B3C5-B8310969084A}" type="datetimeFigureOut">
              <a:rPr lang="en-GB" smtClean="0"/>
              <a:t>11/05/2011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523274-C87A-484E-9947-0239645B6C05}" type="slidenum">
              <a:rPr lang="en-GB" smtClean="0"/>
              <a:t>‹#›</a:t>
            </a:fld>
            <a:endParaRPr lang="en-GB"/>
          </a:p>
        </p:txBody>
      </p:sp>
    </p:spTree>
    <p:extLst>
      <p:ext uri="{BB962C8B-B14F-4D97-AF65-F5344CB8AC3E}">
        <p14:creationId xmlns:p14="http://schemas.microsoft.com/office/powerpoint/2010/main" val="797722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87A900F-0E51-4E3D-B3C5-B8310969084A}" type="datetimeFigureOut">
              <a:rPr lang="en-GB" smtClean="0"/>
              <a:t>11/05/2011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523274-C87A-484E-9947-0239645B6C05}" type="slidenum">
              <a:rPr lang="en-GB" smtClean="0"/>
              <a:t>‹#›</a:t>
            </a:fld>
            <a:endParaRPr lang="en-GB"/>
          </a:p>
        </p:txBody>
      </p:sp>
    </p:spTree>
    <p:extLst>
      <p:ext uri="{BB962C8B-B14F-4D97-AF65-F5344CB8AC3E}">
        <p14:creationId xmlns:p14="http://schemas.microsoft.com/office/powerpoint/2010/main" val="1891355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7A900F-0E51-4E3D-B3C5-B8310969084A}" type="datetimeFigureOut">
              <a:rPr lang="en-GB" smtClean="0"/>
              <a:t>11/05/2011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523274-C87A-484E-9947-0239645B6C05}" type="slidenum">
              <a:rPr lang="en-GB" smtClean="0"/>
              <a:t>‹#›</a:t>
            </a:fld>
            <a:endParaRPr lang="en-GB"/>
          </a:p>
        </p:txBody>
      </p:sp>
    </p:spTree>
    <p:extLst>
      <p:ext uri="{BB962C8B-B14F-4D97-AF65-F5344CB8AC3E}">
        <p14:creationId xmlns:p14="http://schemas.microsoft.com/office/powerpoint/2010/main" val="3746713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87A900F-0E51-4E3D-B3C5-B8310969084A}" type="datetimeFigureOut">
              <a:rPr lang="en-GB" smtClean="0"/>
              <a:t>11/05/2011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523274-C87A-484E-9947-0239645B6C05}" type="slidenum">
              <a:rPr lang="en-GB" smtClean="0"/>
              <a:t>‹#›</a:t>
            </a:fld>
            <a:endParaRPr lang="en-GB"/>
          </a:p>
        </p:txBody>
      </p:sp>
    </p:spTree>
    <p:extLst>
      <p:ext uri="{BB962C8B-B14F-4D97-AF65-F5344CB8AC3E}">
        <p14:creationId xmlns:p14="http://schemas.microsoft.com/office/powerpoint/2010/main" val="1374633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87A900F-0E51-4E3D-B3C5-B8310969084A}" type="datetimeFigureOut">
              <a:rPr lang="en-GB" smtClean="0"/>
              <a:t>11/05/2011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A523274-C87A-484E-9947-0239645B6C05}" type="slidenum">
              <a:rPr lang="en-GB" smtClean="0"/>
              <a:t>‹#›</a:t>
            </a:fld>
            <a:endParaRPr lang="en-GB"/>
          </a:p>
        </p:txBody>
      </p:sp>
    </p:spTree>
    <p:extLst>
      <p:ext uri="{BB962C8B-B14F-4D97-AF65-F5344CB8AC3E}">
        <p14:creationId xmlns:p14="http://schemas.microsoft.com/office/powerpoint/2010/main" val="756493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87A900F-0E51-4E3D-B3C5-B8310969084A}" type="datetimeFigureOut">
              <a:rPr lang="en-GB" smtClean="0"/>
              <a:t>11/05/2011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A523274-C87A-484E-9947-0239645B6C05}" type="slidenum">
              <a:rPr lang="en-GB" smtClean="0"/>
              <a:t>‹#›</a:t>
            </a:fld>
            <a:endParaRPr lang="en-GB"/>
          </a:p>
        </p:txBody>
      </p:sp>
    </p:spTree>
    <p:extLst>
      <p:ext uri="{BB962C8B-B14F-4D97-AF65-F5344CB8AC3E}">
        <p14:creationId xmlns:p14="http://schemas.microsoft.com/office/powerpoint/2010/main" val="3657980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7A900F-0E51-4E3D-B3C5-B8310969084A}" type="datetimeFigureOut">
              <a:rPr lang="en-GB" smtClean="0"/>
              <a:t>11/05/2011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A523274-C87A-484E-9947-0239645B6C05}" type="slidenum">
              <a:rPr lang="en-GB" smtClean="0"/>
              <a:t>‹#›</a:t>
            </a:fld>
            <a:endParaRPr lang="en-GB"/>
          </a:p>
        </p:txBody>
      </p:sp>
    </p:spTree>
    <p:extLst>
      <p:ext uri="{BB962C8B-B14F-4D97-AF65-F5344CB8AC3E}">
        <p14:creationId xmlns:p14="http://schemas.microsoft.com/office/powerpoint/2010/main" val="2670080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7A900F-0E51-4E3D-B3C5-B8310969084A}" type="datetimeFigureOut">
              <a:rPr lang="en-GB" smtClean="0"/>
              <a:t>11/05/2011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523274-C87A-484E-9947-0239645B6C05}" type="slidenum">
              <a:rPr lang="en-GB" smtClean="0"/>
              <a:t>‹#›</a:t>
            </a:fld>
            <a:endParaRPr lang="en-GB"/>
          </a:p>
        </p:txBody>
      </p:sp>
    </p:spTree>
    <p:extLst>
      <p:ext uri="{BB962C8B-B14F-4D97-AF65-F5344CB8AC3E}">
        <p14:creationId xmlns:p14="http://schemas.microsoft.com/office/powerpoint/2010/main" val="2872629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7A900F-0E51-4E3D-B3C5-B8310969084A}" type="datetimeFigureOut">
              <a:rPr lang="en-GB" smtClean="0"/>
              <a:t>11/05/2011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523274-C87A-484E-9947-0239645B6C05}" type="slidenum">
              <a:rPr lang="en-GB" smtClean="0"/>
              <a:t>‹#›</a:t>
            </a:fld>
            <a:endParaRPr lang="en-GB"/>
          </a:p>
        </p:txBody>
      </p:sp>
    </p:spTree>
    <p:extLst>
      <p:ext uri="{BB962C8B-B14F-4D97-AF65-F5344CB8AC3E}">
        <p14:creationId xmlns:p14="http://schemas.microsoft.com/office/powerpoint/2010/main" val="3984754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7A900F-0E51-4E3D-B3C5-B8310969084A}" type="datetimeFigureOut">
              <a:rPr lang="en-GB" smtClean="0"/>
              <a:t>11/05/2011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523274-C87A-484E-9947-0239645B6C05}" type="slidenum">
              <a:rPr lang="en-GB" smtClean="0"/>
              <a:t>‹#›</a:t>
            </a:fld>
            <a:endParaRPr lang="en-GB"/>
          </a:p>
        </p:txBody>
      </p:sp>
    </p:spTree>
    <p:extLst>
      <p:ext uri="{BB962C8B-B14F-4D97-AF65-F5344CB8AC3E}">
        <p14:creationId xmlns:p14="http://schemas.microsoft.com/office/powerpoint/2010/main" val="735591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4088" y="1052736"/>
            <a:ext cx="4695825" cy="3124200"/>
          </a:xfrm>
          <a:prstGeom prst="rect">
            <a:avLst/>
          </a:prstGeom>
        </p:spPr>
      </p:pic>
      <p:sp>
        <p:nvSpPr>
          <p:cNvPr id="5" name="TextBox 4"/>
          <p:cNvSpPr txBox="1"/>
          <p:nvPr/>
        </p:nvSpPr>
        <p:spPr>
          <a:xfrm>
            <a:off x="0" y="377228"/>
            <a:ext cx="9144000" cy="892552"/>
          </a:xfrm>
          <a:prstGeom prst="rect">
            <a:avLst/>
          </a:prstGeom>
          <a:noFill/>
        </p:spPr>
        <p:txBody>
          <a:bodyPr wrap="square" rtlCol="0">
            <a:spAutoFit/>
          </a:bodyPr>
          <a:lstStyle/>
          <a:p>
            <a:pPr algn="ctr"/>
            <a:r>
              <a:rPr lang="en-GB" sz="5200" dirty="0" smtClean="0">
                <a:solidFill>
                  <a:schemeClr val="accent1">
                    <a:lumMod val="50000"/>
                  </a:schemeClr>
                </a:solidFill>
                <a:latin typeface="Centaur" pitchFamily="18" charset="0"/>
                <a:ea typeface="Tahoma" pitchFamily="34" charset="0"/>
                <a:cs typeface="Tahoma" pitchFamily="34" charset="0"/>
              </a:rPr>
              <a:t>In the Best Families</a:t>
            </a:r>
            <a:endParaRPr lang="en-GB" sz="5200" dirty="0">
              <a:solidFill>
                <a:schemeClr val="accent1">
                  <a:lumMod val="50000"/>
                </a:schemeClr>
              </a:solidFill>
              <a:latin typeface="Centaur" pitchFamily="18" charset="0"/>
              <a:ea typeface="Tahoma" pitchFamily="34" charset="0"/>
              <a:cs typeface="Tahoma" pitchFamily="34" charset="0"/>
            </a:endParaRPr>
          </a:p>
        </p:txBody>
      </p:sp>
      <p:sp>
        <p:nvSpPr>
          <p:cNvPr id="6" name="TextBox 5"/>
          <p:cNvSpPr txBox="1"/>
          <p:nvPr/>
        </p:nvSpPr>
        <p:spPr>
          <a:xfrm>
            <a:off x="2224088" y="3527735"/>
            <a:ext cx="4695825" cy="646331"/>
          </a:xfrm>
          <a:prstGeom prst="rect">
            <a:avLst/>
          </a:prstGeom>
          <a:solidFill>
            <a:schemeClr val="accent1">
              <a:lumMod val="50000"/>
              <a:alpha val="70000"/>
            </a:schemeClr>
          </a:solidFill>
          <a:ln>
            <a:noFill/>
          </a:ln>
        </p:spPr>
        <p:txBody>
          <a:bodyPr wrap="square" rtlCol="0">
            <a:spAutoFit/>
          </a:bodyPr>
          <a:lstStyle/>
          <a:p>
            <a:pPr algn="ctr"/>
            <a:r>
              <a:rPr lang="en-GB" sz="3600" dirty="0">
                <a:solidFill>
                  <a:schemeClr val="bg1"/>
                </a:solidFill>
                <a:latin typeface="Centaur" pitchFamily="18" charset="0"/>
                <a:ea typeface="Tahoma" pitchFamily="34" charset="0"/>
                <a:cs typeface="Tahoma" pitchFamily="34" charset="0"/>
              </a:rPr>
              <a:t>t</a:t>
            </a:r>
            <a:r>
              <a:rPr lang="en-GB" sz="3600" dirty="0" smtClean="0">
                <a:solidFill>
                  <a:schemeClr val="bg1"/>
                </a:solidFill>
                <a:latin typeface="Centaur" pitchFamily="18" charset="0"/>
                <a:ea typeface="Tahoma" pitchFamily="34" charset="0"/>
                <a:cs typeface="Tahoma" pitchFamily="34" charset="0"/>
              </a:rPr>
              <a:t>racking and relationships</a:t>
            </a:r>
            <a:endParaRPr lang="en-GB" sz="3600" dirty="0">
              <a:solidFill>
                <a:schemeClr val="bg1"/>
              </a:solidFill>
              <a:latin typeface="Centaur" pitchFamily="18" charset="0"/>
              <a:ea typeface="Tahoma" pitchFamily="34" charset="0"/>
              <a:cs typeface="Tahoma" pitchFamily="34" charset="0"/>
            </a:endParaRPr>
          </a:p>
        </p:txBody>
      </p:sp>
      <p:sp>
        <p:nvSpPr>
          <p:cNvPr id="12" name="Rectangle 1"/>
          <p:cNvSpPr>
            <a:spLocks noChangeArrowheads="1"/>
          </p:cNvSpPr>
          <p:nvPr/>
        </p:nvSpPr>
        <p:spPr bwMode="auto">
          <a:xfrm>
            <a:off x="1604297" y="4509120"/>
            <a:ext cx="5935407" cy="1969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C00000"/>
                </a:solidFill>
                <a:effectLst/>
                <a:latin typeface="Centaur" pitchFamily="18" charset="0"/>
                <a:ea typeface="Tahoma" pitchFamily="34" charset="0"/>
                <a:cs typeface="Tahoma" pitchFamily="34" charset="0"/>
              </a:rPr>
              <a:t>Clara Mancini</a:t>
            </a:r>
            <a:endParaRPr lang="en-US" sz="2000" b="1" dirty="0">
              <a:solidFill>
                <a:srgbClr val="C00000"/>
              </a:solidFill>
              <a:latin typeface="Centaur" pitchFamily="18" charset="0"/>
              <a:ea typeface="Tahoma" pitchFamily="34" charset="0"/>
              <a:cs typeface="Tahom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C00000"/>
                </a:solidFill>
                <a:effectLst/>
                <a:latin typeface="Centaur" pitchFamily="18" charset="0"/>
                <a:ea typeface="Tahoma" pitchFamily="34" charset="0"/>
                <a:cs typeface="Tahoma" pitchFamily="34" charset="0"/>
              </a:rPr>
              <a:t>Yvonne Rogers, </a:t>
            </a:r>
            <a:r>
              <a:rPr kumimoji="0" lang="en-US" sz="2000" b="1" i="0" u="none" strike="noStrike" cap="none" normalizeH="0" baseline="0" dirty="0" err="1" smtClean="0">
                <a:ln>
                  <a:noFill/>
                </a:ln>
                <a:solidFill>
                  <a:srgbClr val="C00000"/>
                </a:solidFill>
                <a:effectLst/>
                <a:latin typeface="Centaur" pitchFamily="18" charset="0"/>
                <a:ea typeface="Tahoma" pitchFamily="34" charset="0"/>
                <a:cs typeface="Tahoma" pitchFamily="34" charset="0"/>
              </a:rPr>
              <a:t>Keerthi</a:t>
            </a:r>
            <a:r>
              <a:rPr kumimoji="0" lang="en-US" sz="2000" b="1" i="0" u="none" strike="noStrike" cap="none" normalizeH="0" baseline="0" dirty="0" smtClean="0">
                <a:ln>
                  <a:noFill/>
                </a:ln>
                <a:solidFill>
                  <a:srgbClr val="C00000"/>
                </a:solidFill>
                <a:effectLst/>
                <a:latin typeface="Centaur" pitchFamily="18" charset="0"/>
                <a:ea typeface="Tahoma" pitchFamily="34" charset="0"/>
                <a:cs typeface="Tahoma" pitchFamily="34" charset="0"/>
              </a:rPr>
              <a:t> Thomas, Adam</a:t>
            </a:r>
            <a:r>
              <a:rPr kumimoji="0" lang="en-US" sz="2000" b="1" i="0" u="none" strike="noStrike" cap="none" normalizeH="0" dirty="0" smtClean="0">
                <a:ln>
                  <a:noFill/>
                </a:ln>
                <a:solidFill>
                  <a:srgbClr val="C00000"/>
                </a:solidFill>
                <a:effectLst/>
                <a:latin typeface="Centaur" pitchFamily="18" charset="0"/>
                <a:ea typeface="Tahoma" pitchFamily="34" charset="0"/>
                <a:cs typeface="Tahoma" pitchFamily="34" charset="0"/>
              </a:rPr>
              <a:t> </a:t>
            </a:r>
            <a:r>
              <a:rPr kumimoji="0" lang="en-US" sz="2000" b="1" i="0" u="none" strike="noStrike" cap="none" normalizeH="0" baseline="0" dirty="0" err="1" smtClean="0">
                <a:ln>
                  <a:noFill/>
                </a:ln>
                <a:solidFill>
                  <a:srgbClr val="C00000"/>
                </a:solidFill>
                <a:effectLst/>
                <a:latin typeface="Centaur" pitchFamily="18" charset="0"/>
                <a:ea typeface="Tahoma" pitchFamily="34" charset="0"/>
                <a:cs typeface="Tahoma" pitchFamily="34" charset="0"/>
              </a:rPr>
              <a:t>Joinson</a:t>
            </a:r>
            <a:r>
              <a:rPr kumimoji="0" lang="en-US" sz="2000" b="1" i="0" u="none" strike="noStrike" cap="none" normalizeH="0" baseline="0" dirty="0" smtClean="0">
                <a:ln>
                  <a:noFill/>
                </a:ln>
                <a:solidFill>
                  <a:srgbClr val="C00000"/>
                </a:solidFill>
                <a:effectLst/>
                <a:latin typeface="Centaur" pitchFamily="18" charset="0"/>
                <a:ea typeface="Tahoma" pitchFamily="34" charset="0"/>
                <a:cs typeface="Tahoma" pitchFamily="34" charset="0"/>
              </a:rPr>
              <a:t>, Blaine Price, </a:t>
            </a:r>
            <a:endParaRPr kumimoji="0" lang="en-GB" sz="2000" b="1" i="0" u="none" strike="noStrike" cap="none" normalizeH="0" baseline="0" dirty="0" smtClean="0">
              <a:ln>
                <a:noFill/>
              </a:ln>
              <a:solidFill>
                <a:srgbClr val="C00000"/>
              </a:solidFill>
              <a:effectLst/>
              <a:latin typeface="Centaur" pitchFamily="18" charset="0"/>
              <a:ea typeface="Tahoma" pitchFamily="34" charset="0"/>
              <a:cs typeface="Tahoma"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rgbClr val="C00000"/>
                </a:solidFill>
                <a:effectLst/>
                <a:latin typeface="Centaur" pitchFamily="18" charset="0"/>
                <a:ea typeface="Tahoma" pitchFamily="34" charset="0"/>
                <a:cs typeface="Tahoma" pitchFamily="34" charset="0"/>
              </a:rPr>
              <a:t>Arosha</a:t>
            </a:r>
            <a:r>
              <a:rPr kumimoji="0" lang="en-US" sz="2000" b="1" i="0" u="none" strike="noStrike" cap="none" normalizeH="0" baseline="0" dirty="0" smtClean="0">
                <a:ln>
                  <a:noFill/>
                </a:ln>
                <a:solidFill>
                  <a:srgbClr val="C00000"/>
                </a:solidFill>
                <a:effectLst/>
                <a:latin typeface="Centaur" pitchFamily="18" charset="0"/>
                <a:ea typeface="Tahoma" pitchFamily="34" charset="0"/>
                <a:cs typeface="Tahoma" pitchFamily="34" charset="0"/>
              </a:rPr>
              <a:t> </a:t>
            </a:r>
            <a:r>
              <a:rPr kumimoji="0" lang="en-US" sz="2000" b="1" i="0" u="none" strike="noStrike" cap="none" normalizeH="0" baseline="0" dirty="0" err="1" smtClean="0">
                <a:ln>
                  <a:noFill/>
                </a:ln>
                <a:solidFill>
                  <a:srgbClr val="C00000"/>
                </a:solidFill>
                <a:effectLst/>
                <a:latin typeface="Centaur" pitchFamily="18" charset="0"/>
                <a:ea typeface="Tahoma" pitchFamily="34" charset="0"/>
                <a:cs typeface="Tahoma" pitchFamily="34" charset="0"/>
              </a:rPr>
              <a:t>Bandara</a:t>
            </a:r>
            <a:r>
              <a:rPr kumimoji="0" lang="en-US" sz="2000" b="1" i="0" u="none" strike="noStrike" cap="none" normalizeH="0" baseline="0" dirty="0" smtClean="0">
                <a:ln>
                  <a:noFill/>
                </a:ln>
                <a:solidFill>
                  <a:srgbClr val="C00000"/>
                </a:solidFill>
                <a:effectLst/>
                <a:latin typeface="Centaur" pitchFamily="18" charset="0"/>
                <a:ea typeface="Tahoma" pitchFamily="34" charset="0"/>
                <a:cs typeface="Tahoma" pitchFamily="34" charset="0"/>
              </a:rPr>
              <a:t>, Lukasz </a:t>
            </a:r>
            <a:r>
              <a:rPr kumimoji="0" lang="en-US" sz="2000" b="1" i="0" u="none" strike="noStrike" cap="none" normalizeH="0" baseline="0" dirty="0" err="1" smtClean="0">
                <a:ln>
                  <a:noFill/>
                </a:ln>
                <a:solidFill>
                  <a:srgbClr val="C00000"/>
                </a:solidFill>
                <a:effectLst/>
                <a:latin typeface="Centaur" pitchFamily="18" charset="0"/>
                <a:ea typeface="Tahoma" pitchFamily="34" charset="0"/>
                <a:cs typeface="Tahoma" pitchFamily="34" charset="0"/>
              </a:rPr>
              <a:t>Jedrzejczyk</a:t>
            </a:r>
            <a:r>
              <a:rPr kumimoji="0" lang="en-US" sz="2000" b="1" i="0" u="none" strike="noStrike" cap="none" normalizeH="0" baseline="0" dirty="0" smtClean="0">
                <a:ln>
                  <a:noFill/>
                </a:ln>
                <a:solidFill>
                  <a:srgbClr val="C00000"/>
                </a:solidFill>
                <a:effectLst/>
                <a:latin typeface="Centaur" pitchFamily="18" charset="0"/>
                <a:ea typeface="Tahoma" pitchFamily="34" charset="0"/>
                <a:cs typeface="Tahoma" pitchFamily="34" charset="0"/>
              </a:rPr>
              <a:t>, Bashar </a:t>
            </a:r>
            <a:r>
              <a:rPr kumimoji="0" lang="en-US" sz="2000" b="1" i="0" u="none" strike="noStrike" cap="none" normalizeH="0" baseline="0" dirty="0" err="1" smtClean="0">
                <a:ln>
                  <a:noFill/>
                </a:ln>
                <a:solidFill>
                  <a:srgbClr val="C00000"/>
                </a:solidFill>
                <a:effectLst/>
                <a:latin typeface="Centaur" pitchFamily="18" charset="0"/>
                <a:ea typeface="Tahoma" pitchFamily="34" charset="0"/>
                <a:cs typeface="Tahoma" pitchFamily="34" charset="0"/>
              </a:rPr>
              <a:t>Nuseibeh</a:t>
            </a:r>
            <a:endParaRPr kumimoji="0" lang="en-GB" sz="2000" b="1" i="0" u="none" strike="noStrike" cap="none" normalizeH="0" baseline="0" dirty="0" smtClean="0">
              <a:ln>
                <a:noFill/>
              </a:ln>
              <a:solidFill>
                <a:srgbClr val="C00000"/>
              </a:solidFill>
              <a:effectLst/>
              <a:latin typeface="Centaur" pitchFamily="18" charset="0"/>
              <a:ea typeface="Tahoma" pitchFamily="34" charset="0"/>
              <a:cs typeface="Tahoma"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dirty="0" smtClean="0">
              <a:ln>
                <a:noFill/>
              </a:ln>
              <a:solidFill>
                <a:schemeClr val="accent1">
                  <a:lumMod val="50000"/>
                </a:schemeClr>
              </a:solidFill>
              <a:effectLst/>
              <a:latin typeface="Centaur" pitchFamily="18" charset="0"/>
              <a:ea typeface="Tahoma" pitchFamily="34" charset="0"/>
              <a:cs typeface="Tahoma"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accent1">
                    <a:lumMod val="50000"/>
                  </a:schemeClr>
                </a:solidFill>
                <a:effectLst/>
                <a:latin typeface="Centaur" pitchFamily="18" charset="0"/>
                <a:ea typeface="Tahoma" pitchFamily="34" charset="0"/>
                <a:cs typeface="Tahoma" pitchFamily="34" charset="0"/>
              </a:rPr>
              <a:t>Department of Computing, The Open University, UK</a:t>
            </a:r>
            <a:endParaRPr kumimoji="0" lang="en-GB" sz="1400" b="1" i="0" u="none" strike="noStrike" cap="none" normalizeH="0" baseline="0" dirty="0" smtClean="0">
              <a:ln>
                <a:noFill/>
              </a:ln>
              <a:solidFill>
                <a:schemeClr val="accent1">
                  <a:lumMod val="50000"/>
                </a:schemeClr>
              </a:solidFill>
              <a:effectLst/>
              <a:latin typeface="Centaur" pitchFamily="18" charset="0"/>
              <a:ea typeface="Tahoma" pitchFamily="34" charset="0"/>
              <a:cs typeface="Tahoma"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accent1">
                    <a:lumMod val="50000"/>
                  </a:schemeClr>
                </a:solidFill>
                <a:effectLst/>
                <a:latin typeface="Centaur" pitchFamily="18" charset="0"/>
                <a:ea typeface="Tahoma" pitchFamily="34" charset="0"/>
                <a:cs typeface="Tahoma" pitchFamily="34" charset="0"/>
              </a:rPr>
              <a:t>School of Management, University of Bath, UK</a:t>
            </a:r>
            <a:endParaRPr kumimoji="0" lang="en-GB" sz="1400" b="0" i="0" u="none" strike="noStrike" cap="none" normalizeH="0" baseline="0" dirty="0" smtClean="0">
              <a:ln>
                <a:noFill/>
              </a:ln>
              <a:solidFill>
                <a:schemeClr val="accent1">
                  <a:lumMod val="50000"/>
                </a:schemeClr>
              </a:solidFill>
              <a:effectLst/>
              <a:latin typeface="Centaur" pitchFamily="18" charset="0"/>
              <a:ea typeface="Tahoma" pitchFamily="34" charset="0"/>
              <a:cs typeface="Tahoma"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accent1">
                    <a:lumMod val="50000"/>
                  </a:schemeClr>
                </a:solidFill>
                <a:effectLst/>
                <a:latin typeface="Centaur" pitchFamily="18" charset="0"/>
                <a:ea typeface="Tahoma" pitchFamily="34" charset="0"/>
                <a:cs typeface="Tahoma" pitchFamily="34" charset="0"/>
              </a:rPr>
              <a:t>Lero</a:t>
            </a:r>
            <a:r>
              <a:rPr kumimoji="0" lang="en-US" sz="1400" b="0" i="0" u="none" strike="noStrike" cap="none" normalizeH="0" baseline="0" dirty="0" smtClean="0">
                <a:ln>
                  <a:noFill/>
                </a:ln>
                <a:solidFill>
                  <a:schemeClr val="accent1">
                    <a:lumMod val="50000"/>
                  </a:schemeClr>
                </a:solidFill>
                <a:effectLst/>
                <a:latin typeface="Centaur" pitchFamily="18" charset="0"/>
                <a:ea typeface="Tahoma" pitchFamily="34" charset="0"/>
                <a:cs typeface="Tahoma" pitchFamily="34" charset="0"/>
              </a:rPr>
              <a:t>, University of Limerick, Ireland</a:t>
            </a:r>
          </a:p>
        </p:txBody>
      </p:sp>
      <p:sp>
        <p:nvSpPr>
          <p:cNvPr id="3" name="TextBox 2"/>
          <p:cNvSpPr txBox="1"/>
          <p:nvPr/>
        </p:nvSpPr>
        <p:spPr>
          <a:xfrm>
            <a:off x="2147698" y="4114306"/>
            <a:ext cx="4932056" cy="307777"/>
          </a:xfrm>
          <a:prstGeom prst="rect">
            <a:avLst/>
          </a:prstGeom>
          <a:noFill/>
        </p:spPr>
        <p:txBody>
          <a:bodyPr wrap="none" rtlCol="0">
            <a:spAutoFit/>
          </a:bodyPr>
          <a:lstStyle/>
          <a:p>
            <a:r>
              <a:rPr lang="en-GB" sz="1400" dirty="0" smtClean="0">
                <a:solidFill>
                  <a:schemeClr val="bg1">
                    <a:lumMod val="65000"/>
                  </a:schemeClr>
                </a:solidFill>
                <a:latin typeface="Centaur" pitchFamily="18" charset="0"/>
              </a:rPr>
              <a:t>www.vanityfair.com/culture/features/2009/12/addams-family-200912</a:t>
            </a:r>
            <a:endParaRPr lang="en-GB" sz="1400" dirty="0">
              <a:solidFill>
                <a:schemeClr val="bg1">
                  <a:lumMod val="65000"/>
                </a:schemeClr>
              </a:solidFill>
              <a:latin typeface="Centaur" pitchFamily="18" charset="0"/>
            </a:endParaRPr>
          </a:p>
        </p:txBody>
      </p:sp>
    </p:spTree>
    <p:extLst>
      <p:ext uri="{BB962C8B-B14F-4D97-AF65-F5344CB8AC3E}">
        <p14:creationId xmlns:p14="http://schemas.microsoft.com/office/powerpoint/2010/main" val="36766477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23945"/>
            <a:ext cx="9144000" cy="769441"/>
          </a:xfrm>
          <a:prstGeom prst="rect">
            <a:avLst/>
          </a:prstGeom>
          <a:noFill/>
        </p:spPr>
        <p:txBody>
          <a:bodyPr wrap="square" rtlCol="0">
            <a:spAutoFit/>
          </a:bodyPr>
          <a:lstStyle/>
          <a:p>
            <a:pPr algn="ctr"/>
            <a:r>
              <a:rPr lang="en-GB" sz="4400" dirty="0" smtClean="0">
                <a:solidFill>
                  <a:schemeClr val="accent1">
                    <a:lumMod val="50000"/>
                  </a:schemeClr>
                </a:solidFill>
                <a:latin typeface="Centaur" pitchFamily="18" charset="0"/>
              </a:rPr>
              <a:t>Buddy Tracker</a:t>
            </a:r>
            <a:endParaRPr lang="en-GB" sz="4400" dirty="0">
              <a:solidFill>
                <a:schemeClr val="accent1">
                  <a:lumMod val="50000"/>
                </a:schemeClr>
              </a:solidFill>
              <a:latin typeface="Centaur" pitchFamily="18" charset="0"/>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032" y="1314640"/>
            <a:ext cx="7901408" cy="5005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06775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23945"/>
            <a:ext cx="9144000" cy="769441"/>
          </a:xfrm>
          <a:prstGeom prst="rect">
            <a:avLst/>
          </a:prstGeom>
          <a:noFill/>
        </p:spPr>
        <p:txBody>
          <a:bodyPr wrap="square" rtlCol="0">
            <a:spAutoFit/>
          </a:bodyPr>
          <a:lstStyle/>
          <a:p>
            <a:pPr algn="ctr"/>
            <a:r>
              <a:rPr lang="en-GB" sz="4400" dirty="0" smtClean="0">
                <a:solidFill>
                  <a:schemeClr val="accent1">
                    <a:lumMod val="50000"/>
                  </a:schemeClr>
                </a:solidFill>
                <a:latin typeface="Centaur" pitchFamily="18" charset="0"/>
              </a:rPr>
              <a:t>Buddy Tracker</a:t>
            </a:r>
            <a:endParaRPr lang="en-GB" sz="4400" dirty="0">
              <a:solidFill>
                <a:schemeClr val="accent1">
                  <a:lumMod val="50000"/>
                </a:schemeClr>
              </a:solidFill>
              <a:latin typeface="Centaur" pitchFamily="18" charset="0"/>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032" y="1314640"/>
            <a:ext cx="7901408" cy="5005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131840" y="1262388"/>
            <a:ext cx="5472608" cy="513869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539552" y="4005064"/>
            <a:ext cx="2592288" cy="239602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872710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23945"/>
            <a:ext cx="9144000" cy="769441"/>
          </a:xfrm>
          <a:prstGeom prst="rect">
            <a:avLst/>
          </a:prstGeom>
          <a:noFill/>
        </p:spPr>
        <p:txBody>
          <a:bodyPr wrap="square" rtlCol="0">
            <a:spAutoFit/>
          </a:bodyPr>
          <a:lstStyle/>
          <a:p>
            <a:pPr algn="ctr"/>
            <a:r>
              <a:rPr lang="en-GB" sz="4400" dirty="0" smtClean="0">
                <a:solidFill>
                  <a:schemeClr val="accent1">
                    <a:lumMod val="50000"/>
                  </a:schemeClr>
                </a:solidFill>
                <a:latin typeface="Centaur" pitchFamily="18" charset="0"/>
              </a:rPr>
              <a:t>Buddy Tracker</a:t>
            </a:r>
            <a:endParaRPr lang="en-GB" sz="4400" dirty="0">
              <a:solidFill>
                <a:schemeClr val="accent1">
                  <a:lumMod val="50000"/>
                </a:schemeClr>
              </a:solidFill>
              <a:latin typeface="Centaur" pitchFamily="18" charset="0"/>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032" y="1314640"/>
            <a:ext cx="7901408" cy="5005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539552" y="1196752"/>
            <a:ext cx="2592288" cy="520433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6300191" y="1196752"/>
            <a:ext cx="2271761" cy="51692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593678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23945"/>
            <a:ext cx="9144000" cy="769441"/>
          </a:xfrm>
          <a:prstGeom prst="rect">
            <a:avLst/>
          </a:prstGeom>
          <a:noFill/>
        </p:spPr>
        <p:txBody>
          <a:bodyPr wrap="square" rtlCol="0">
            <a:spAutoFit/>
          </a:bodyPr>
          <a:lstStyle/>
          <a:p>
            <a:pPr algn="ctr"/>
            <a:r>
              <a:rPr lang="en-GB" sz="4400" dirty="0" smtClean="0">
                <a:solidFill>
                  <a:schemeClr val="accent1">
                    <a:lumMod val="50000"/>
                  </a:schemeClr>
                </a:solidFill>
                <a:latin typeface="Centaur" pitchFamily="18" charset="0"/>
              </a:rPr>
              <a:t>Buddy Tracker</a:t>
            </a:r>
            <a:endParaRPr lang="en-GB" sz="4400" dirty="0">
              <a:solidFill>
                <a:schemeClr val="accent1">
                  <a:lumMod val="50000"/>
                </a:schemeClr>
              </a:solidFill>
              <a:latin typeface="Centaur" pitchFamily="18" charset="0"/>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032" y="1314640"/>
            <a:ext cx="7901408" cy="5005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131840" y="1196752"/>
            <a:ext cx="3168352" cy="520433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539552" y="1196752"/>
            <a:ext cx="2592288" cy="520433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238498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23945"/>
            <a:ext cx="9144000" cy="769441"/>
          </a:xfrm>
          <a:prstGeom prst="rect">
            <a:avLst/>
          </a:prstGeom>
          <a:noFill/>
        </p:spPr>
        <p:txBody>
          <a:bodyPr wrap="square" rtlCol="0">
            <a:spAutoFit/>
          </a:bodyPr>
          <a:lstStyle/>
          <a:p>
            <a:pPr algn="ctr"/>
            <a:r>
              <a:rPr lang="en-GB" sz="4400" dirty="0" smtClean="0">
                <a:solidFill>
                  <a:schemeClr val="accent1">
                    <a:lumMod val="50000"/>
                  </a:schemeClr>
                </a:solidFill>
                <a:latin typeface="Centaur" pitchFamily="18" charset="0"/>
              </a:rPr>
              <a:t>Buddy Tracker</a:t>
            </a:r>
            <a:endParaRPr lang="en-GB" sz="4400" dirty="0">
              <a:solidFill>
                <a:schemeClr val="accent1">
                  <a:lumMod val="50000"/>
                </a:schemeClr>
              </a:solidFill>
              <a:latin typeface="Centaur" pitchFamily="18" charset="0"/>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032" y="1314640"/>
            <a:ext cx="7901408" cy="5005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131840" y="1196752"/>
            <a:ext cx="3168352" cy="520433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539552" y="1196752"/>
            <a:ext cx="2592288" cy="280831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6300191" y="1196752"/>
            <a:ext cx="2271761" cy="51692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856345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23945"/>
            <a:ext cx="9144000" cy="769441"/>
          </a:xfrm>
          <a:prstGeom prst="rect">
            <a:avLst/>
          </a:prstGeom>
          <a:noFill/>
        </p:spPr>
        <p:txBody>
          <a:bodyPr wrap="square" rtlCol="0">
            <a:spAutoFit/>
          </a:bodyPr>
          <a:lstStyle/>
          <a:p>
            <a:pPr algn="ctr"/>
            <a:r>
              <a:rPr lang="en-GB" sz="4400" dirty="0" smtClean="0">
                <a:solidFill>
                  <a:schemeClr val="accent1">
                    <a:lumMod val="50000"/>
                  </a:schemeClr>
                </a:solidFill>
                <a:latin typeface="Centaur" pitchFamily="18" charset="0"/>
              </a:rPr>
              <a:t>Buddy Tracker</a:t>
            </a:r>
            <a:endParaRPr lang="en-GB" sz="4400" dirty="0">
              <a:solidFill>
                <a:schemeClr val="accent1">
                  <a:lumMod val="50000"/>
                </a:schemeClr>
              </a:solidFill>
              <a:latin typeface="Centaur" pitchFamily="18" charset="0"/>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032" y="1314640"/>
            <a:ext cx="7901408" cy="5005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18159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23945"/>
            <a:ext cx="9144000" cy="769441"/>
          </a:xfrm>
          <a:prstGeom prst="rect">
            <a:avLst/>
          </a:prstGeom>
          <a:noFill/>
        </p:spPr>
        <p:txBody>
          <a:bodyPr wrap="square" rtlCol="0">
            <a:spAutoFit/>
          </a:bodyPr>
          <a:lstStyle/>
          <a:p>
            <a:pPr algn="ctr"/>
            <a:r>
              <a:rPr lang="en-GB" sz="4400" dirty="0" smtClean="0">
                <a:solidFill>
                  <a:schemeClr val="accent1">
                    <a:lumMod val="50000"/>
                  </a:schemeClr>
                </a:solidFill>
                <a:latin typeface="Centaur" pitchFamily="18" charset="0"/>
              </a:rPr>
              <a:t>Conditions and questions</a:t>
            </a:r>
            <a:endParaRPr lang="en-GB" sz="4400" dirty="0">
              <a:solidFill>
                <a:schemeClr val="accent1">
                  <a:lumMod val="50000"/>
                </a:schemeClr>
              </a:solidFill>
              <a:latin typeface="Centaur"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5959" y="1953189"/>
            <a:ext cx="2552083" cy="2051875"/>
          </a:xfrm>
          <a:prstGeom prst="rect">
            <a:avLst/>
          </a:prstGeom>
        </p:spPr>
      </p:pic>
      <p:sp>
        <p:nvSpPr>
          <p:cNvPr id="2" name="Rectangle 1"/>
          <p:cNvSpPr/>
          <p:nvPr/>
        </p:nvSpPr>
        <p:spPr>
          <a:xfrm>
            <a:off x="3295959" y="3999422"/>
            <a:ext cx="2552084" cy="738664"/>
          </a:xfrm>
          <a:prstGeom prst="rect">
            <a:avLst/>
          </a:prstGeom>
        </p:spPr>
        <p:txBody>
          <a:bodyPr wrap="square">
            <a:spAutoFit/>
          </a:bodyPr>
          <a:lstStyle/>
          <a:p>
            <a:pPr algn="ctr"/>
            <a:r>
              <a:rPr lang="en-GB" sz="1400" dirty="0" smtClean="0">
                <a:solidFill>
                  <a:schemeClr val="bg1">
                    <a:lumMod val="65000"/>
                  </a:schemeClr>
                </a:solidFill>
                <a:latin typeface="Centaur" pitchFamily="18" charset="0"/>
              </a:rPr>
              <a:t>jordanhoffman.com/2007/03/08/das-experiment-2001-oliver-hirschbiegel-b</a:t>
            </a:r>
            <a:endParaRPr lang="en-GB" sz="1400" dirty="0">
              <a:solidFill>
                <a:schemeClr val="bg1">
                  <a:lumMod val="65000"/>
                </a:schemeClr>
              </a:solidFill>
              <a:latin typeface="Centaur" pitchFamily="18" charset="0"/>
            </a:endParaRPr>
          </a:p>
        </p:txBody>
      </p:sp>
    </p:spTree>
    <p:extLst>
      <p:ext uri="{BB962C8B-B14F-4D97-AF65-F5344CB8AC3E}">
        <p14:creationId xmlns:p14="http://schemas.microsoft.com/office/powerpoint/2010/main" val="14605977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23945"/>
            <a:ext cx="9144000" cy="769441"/>
          </a:xfrm>
          <a:prstGeom prst="rect">
            <a:avLst/>
          </a:prstGeom>
          <a:noFill/>
        </p:spPr>
        <p:txBody>
          <a:bodyPr wrap="square" rtlCol="0">
            <a:spAutoFit/>
          </a:bodyPr>
          <a:lstStyle/>
          <a:p>
            <a:pPr algn="ctr"/>
            <a:r>
              <a:rPr lang="en-GB" sz="4400" dirty="0" smtClean="0">
                <a:solidFill>
                  <a:schemeClr val="accent1">
                    <a:lumMod val="50000"/>
                  </a:schemeClr>
                </a:solidFill>
                <a:latin typeface="Centaur" pitchFamily="18" charset="0"/>
              </a:rPr>
              <a:t>Conditions and questions</a:t>
            </a:r>
            <a:endParaRPr lang="en-GB" sz="4400" dirty="0">
              <a:solidFill>
                <a:schemeClr val="accent1">
                  <a:lumMod val="50000"/>
                </a:schemeClr>
              </a:solidFill>
              <a:latin typeface="Centaur" pitchFamily="18" charset="0"/>
            </a:endParaRPr>
          </a:p>
        </p:txBody>
      </p:sp>
      <p:sp>
        <p:nvSpPr>
          <p:cNvPr id="7" name="TextBox 6"/>
          <p:cNvSpPr txBox="1"/>
          <p:nvPr/>
        </p:nvSpPr>
        <p:spPr>
          <a:xfrm>
            <a:off x="1295636" y="4809346"/>
            <a:ext cx="6552728" cy="707886"/>
          </a:xfrm>
          <a:prstGeom prst="rect">
            <a:avLst/>
          </a:prstGeom>
          <a:noFill/>
        </p:spPr>
        <p:txBody>
          <a:bodyPr wrap="square" rtlCol="0">
            <a:spAutoFit/>
          </a:bodyPr>
          <a:lstStyle/>
          <a:p>
            <a:r>
              <a:rPr lang="en-GB" sz="4000" b="1" dirty="0">
                <a:solidFill>
                  <a:schemeClr val="accent1">
                    <a:lumMod val="50000"/>
                  </a:schemeClr>
                </a:solidFill>
                <a:latin typeface="Centaur" pitchFamily="18" charset="0"/>
              </a:rPr>
              <a:t>complete </a:t>
            </a:r>
            <a:r>
              <a:rPr lang="en-GB" sz="4000" b="1" dirty="0" smtClean="0">
                <a:solidFill>
                  <a:schemeClr val="accent1">
                    <a:lumMod val="50000"/>
                  </a:schemeClr>
                </a:solidFill>
                <a:latin typeface="Centaur" pitchFamily="18" charset="0"/>
              </a:rPr>
              <a:t>visibility       run/chase?</a:t>
            </a:r>
            <a:endParaRPr lang="en-GB" sz="4000" b="1" dirty="0">
              <a:solidFill>
                <a:schemeClr val="accent1">
                  <a:lumMod val="50000"/>
                </a:schemeClr>
              </a:solidFill>
              <a:latin typeface="Centaur"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5959" y="1953189"/>
            <a:ext cx="2552083" cy="2051875"/>
          </a:xfrm>
          <a:prstGeom prst="rect">
            <a:avLst/>
          </a:prstGeom>
        </p:spPr>
      </p:pic>
      <p:sp>
        <p:nvSpPr>
          <p:cNvPr id="11" name="Right Arrow 10"/>
          <p:cNvSpPr/>
          <p:nvPr/>
        </p:nvSpPr>
        <p:spPr>
          <a:xfrm>
            <a:off x="5004048" y="5103211"/>
            <a:ext cx="432048" cy="28803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07810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9849" y="1347588"/>
            <a:ext cx="4244303" cy="2800061"/>
          </a:xfrm>
          <a:prstGeom prst="rect">
            <a:avLst/>
          </a:prstGeom>
        </p:spPr>
      </p:pic>
      <p:sp>
        <p:nvSpPr>
          <p:cNvPr id="6" name="TextBox 5"/>
          <p:cNvSpPr txBox="1"/>
          <p:nvPr/>
        </p:nvSpPr>
        <p:spPr>
          <a:xfrm>
            <a:off x="0" y="323945"/>
            <a:ext cx="9144000" cy="769441"/>
          </a:xfrm>
          <a:prstGeom prst="rect">
            <a:avLst/>
          </a:prstGeom>
          <a:noFill/>
        </p:spPr>
        <p:txBody>
          <a:bodyPr wrap="square" rtlCol="0">
            <a:spAutoFit/>
          </a:bodyPr>
          <a:lstStyle/>
          <a:p>
            <a:pPr algn="ctr"/>
            <a:r>
              <a:rPr lang="en-GB" sz="4400" dirty="0" smtClean="0">
                <a:solidFill>
                  <a:schemeClr val="accent1">
                    <a:lumMod val="50000"/>
                  </a:schemeClr>
                </a:solidFill>
                <a:latin typeface="Centaur" pitchFamily="18" charset="0"/>
              </a:rPr>
              <a:t>Findings</a:t>
            </a:r>
            <a:endParaRPr lang="en-GB" sz="4400" dirty="0">
              <a:solidFill>
                <a:schemeClr val="accent1">
                  <a:lumMod val="50000"/>
                </a:schemeClr>
              </a:solidFill>
              <a:latin typeface="Centaur" pitchFamily="18" charset="0"/>
            </a:endParaRPr>
          </a:p>
        </p:txBody>
      </p:sp>
      <p:sp>
        <p:nvSpPr>
          <p:cNvPr id="13" name="Rectangle 12"/>
          <p:cNvSpPr/>
          <p:nvPr/>
        </p:nvSpPr>
        <p:spPr>
          <a:xfrm>
            <a:off x="719572" y="4493438"/>
            <a:ext cx="7704856" cy="1815882"/>
          </a:xfrm>
          <a:prstGeom prst="rect">
            <a:avLst/>
          </a:prstGeom>
        </p:spPr>
        <p:txBody>
          <a:bodyPr wrap="square">
            <a:spAutoFit/>
          </a:bodyPr>
          <a:lstStyle/>
          <a:p>
            <a:r>
              <a:rPr lang="en-US" sz="2800" b="1" i="1" dirty="0" smtClean="0">
                <a:solidFill>
                  <a:schemeClr val="accent1">
                    <a:lumMod val="50000"/>
                  </a:schemeClr>
                </a:solidFill>
                <a:latin typeface="Centaur" pitchFamily="18" charset="0"/>
              </a:rPr>
              <a:t>“I don’t think it makes me a better person checking up on people…so </a:t>
            </a:r>
            <a:r>
              <a:rPr lang="en-US" sz="2800" b="1" i="1" dirty="0">
                <a:solidFill>
                  <a:schemeClr val="accent1">
                    <a:lumMod val="50000"/>
                  </a:schemeClr>
                </a:solidFill>
                <a:latin typeface="Centaur" pitchFamily="18" charset="0"/>
              </a:rPr>
              <a:t>I try </a:t>
            </a:r>
            <a:r>
              <a:rPr lang="en-US" sz="2800" b="1" i="1" dirty="0" smtClean="0">
                <a:solidFill>
                  <a:schemeClr val="accent1">
                    <a:lumMod val="50000"/>
                  </a:schemeClr>
                </a:solidFill>
                <a:latin typeface="Centaur" pitchFamily="18" charset="0"/>
              </a:rPr>
              <a:t>to </a:t>
            </a:r>
            <a:r>
              <a:rPr lang="en-US" sz="2800" b="1" i="1" dirty="0">
                <a:solidFill>
                  <a:schemeClr val="accent1">
                    <a:lumMod val="50000"/>
                  </a:schemeClr>
                </a:solidFill>
                <a:latin typeface="Centaur" pitchFamily="18" charset="0"/>
              </a:rPr>
              <a:t>stay </a:t>
            </a:r>
            <a:r>
              <a:rPr lang="en-US" sz="2800" b="1" i="1" dirty="0" smtClean="0">
                <a:solidFill>
                  <a:schemeClr val="accent1">
                    <a:lumMod val="50000"/>
                  </a:schemeClr>
                </a:solidFill>
                <a:latin typeface="Centaur" pitchFamily="18" charset="0"/>
              </a:rPr>
              <a:t>out </a:t>
            </a:r>
            <a:r>
              <a:rPr lang="en-US" sz="2800" b="1" i="1" dirty="0">
                <a:solidFill>
                  <a:schemeClr val="accent1">
                    <a:lumMod val="50000"/>
                  </a:schemeClr>
                </a:solidFill>
                <a:latin typeface="Centaur" pitchFamily="18" charset="0"/>
              </a:rPr>
              <a:t>of it as I possibly can </a:t>
            </a:r>
            <a:r>
              <a:rPr lang="en-US" sz="2800" b="1" i="1" dirty="0" smtClean="0">
                <a:solidFill>
                  <a:schemeClr val="accent1">
                    <a:lumMod val="50000"/>
                  </a:schemeClr>
                </a:solidFill>
                <a:latin typeface="Centaur" pitchFamily="18" charset="0"/>
              </a:rPr>
              <a:t>as </a:t>
            </a:r>
            <a:r>
              <a:rPr lang="en-US" sz="2800" b="1" i="1" dirty="0">
                <a:solidFill>
                  <a:schemeClr val="accent1">
                    <a:lumMod val="50000"/>
                  </a:schemeClr>
                </a:solidFill>
                <a:latin typeface="Centaur" pitchFamily="18" charset="0"/>
              </a:rPr>
              <a:t>it’s none of my </a:t>
            </a:r>
            <a:r>
              <a:rPr lang="en-US" sz="2800" b="1" i="1" dirty="0" smtClean="0">
                <a:solidFill>
                  <a:schemeClr val="accent1">
                    <a:lumMod val="50000"/>
                  </a:schemeClr>
                </a:solidFill>
                <a:latin typeface="Centaur" pitchFamily="18" charset="0"/>
              </a:rPr>
              <a:t>business, </a:t>
            </a:r>
            <a:r>
              <a:rPr lang="en-US" sz="2800" b="1" i="1" dirty="0">
                <a:solidFill>
                  <a:schemeClr val="accent1">
                    <a:lumMod val="50000"/>
                  </a:schemeClr>
                </a:solidFill>
                <a:latin typeface="Centaur" pitchFamily="18" charset="0"/>
              </a:rPr>
              <a:t>but this </a:t>
            </a:r>
            <a:r>
              <a:rPr lang="en-US" sz="2800" b="1" i="1" dirty="0" smtClean="0">
                <a:solidFill>
                  <a:schemeClr val="accent1">
                    <a:lumMod val="50000"/>
                  </a:schemeClr>
                </a:solidFill>
                <a:latin typeface="Centaur" pitchFamily="18" charset="0"/>
              </a:rPr>
              <a:t>technology </a:t>
            </a:r>
            <a:r>
              <a:rPr lang="en-US" sz="2800" b="1" i="1" dirty="0">
                <a:solidFill>
                  <a:schemeClr val="accent1">
                    <a:lumMod val="50000"/>
                  </a:schemeClr>
                </a:solidFill>
                <a:latin typeface="Centaur" pitchFamily="18" charset="0"/>
              </a:rPr>
              <a:t>makes it a little bit too easy, </a:t>
            </a:r>
            <a:r>
              <a:rPr lang="en-US" sz="2800" b="1" i="1" dirty="0" smtClean="0">
                <a:solidFill>
                  <a:schemeClr val="accent1">
                    <a:lumMod val="50000"/>
                  </a:schemeClr>
                </a:solidFill>
                <a:latin typeface="Centaur" pitchFamily="18" charset="0"/>
              </a:rPr>
              <a:t>you </a:t>
            </a:r>
            <a:r>
              <a:rPr lang="en-US" sz="2800" b="1" i="1" dirty="0">
                <a:solidFill>
                  <a:schemeClr val="accent1">
                    <a:lumMod val="50000"/>
                  </a:schemeClr>
                </a:solidFill>
                <a:latin typeface="Centaur" pitchFamily="18" charset="0"/>
              </a:rPr>
              <a:t>are only </a:t>
            </a:r>
            <a:r>
              <a:rPr lang="en-US" sz="2800" b="1" i="1" dirty="0" smtClean="0">
                <a:solidFill>
                  <a:schemeClr val="accent1">
                    <a:lumMod val="50000"/>
                  </a:schemeClr>
                </a:solidFill>
                <a:latin typeface="Centaur" pitchFamily="18" charset="0"/>
              </a:rPr>
              <a:t>human” </a:t>
            </a:r>
            <a:endParaRPr lang="en-GB" sz="2800" b="1" dirty="0">
              <a:solidFill>
                <a:schemeClr val="accent1">
                  <a:lumMod val="50000"/>
                </a:schemeClr>
              </a:solidFill>
              <a:latin typeface="Centaur" pitchFamily="18" charset="0"/>
            </a:endParaRPr>
          </a:p>
        </p:txBody>
      </p:sp>
      <p:sp>
        <p:nvSpPr>
          <p:cNvPr id="4" name="TextBox 3"/>
          <p:cNvSpPr txBox="1"/>
          <p:nvPr/>
        </p:nvSpPr>
        <p:spPr>
          <a:xfrm>
            <a:off x="2449849" y="3564305"/>
            <a:ext cx="4244302" cy="584775"/>
          </a:xfrm>
          <a:prstGeom prst="rect">
            <a:avLst/>
          </a:prstGeom>
          <a:solidFill>
            <a:schemeClr val="accent1">
              <a:lumMod val="50000"/>
              <a:alpha val="70000"/>
            </a:schemeClr>
          </a:solidFill>
        </p:spPr>
        <p:txBody>
          <a:bodyPr wrap="square" rtlCol="0">
            <a:spAutoFit/>
          </a:bodyPr>
          <a:lstStyle/>
          <a:p>
            <a:pPr algn="ctr"/>
            <a:r>
              <a:rPr lang="en-GB" sz="3200" dirty="0">
                <a:solidFill>
                  <a:schemeClr val="bg1"/>
                </a:solidFill>
                <a:latin typeface="Centaur" pitchFamily="18" charset="0"/>
              </a:rPr>
              <a:t>c</a:t>
            </a:r>
            <a:r>
              <a:rPr lang="en-GB" sz="3200" dirty="0" smtClean="0">
                <a:solidFill>
                  <a:schemeClr val="bg1"/>
                </a:solidFill>
                <a:latin typeface="Centaur" pitchFamily="18" charset="0"/>
              </a:rPr>
              <a:t>onflicting affordance</a:t>
            </a:r>
            <a:endParaRPr lang="en-GB" sz="3200" dirty="0">
              <a:solidFill>
                <a:schemeClr val="bg1"/>
              </a:solidFill>
              <a:latin typeface="Centaur" pitchFamily="18" charset="0"/>
            </a:endParaRPr>
          </a:p>
        </p:txBody>
      </p:sp>
      <p:sp>
        <p:nvSpPr>
          <p:cNvPr id="3" name="Rectangle 2"/>
          <p:cNvSpPr/>
          <p:nvPr/>
        </p:nvSpPr>
        <p:spPr>
          <a:xfrm>
            <a:off x="0" y="4147649"/>
            <a:ext cx="9144000" cy="307777"/>
          </a:xfrm>
          <a:prstGeom prst="rect">
            <a:avLst/>
          </a:prstGeom>
        </p:spPr>
        <p:txBody>
          <a:bodyPr wrap="square">
            <a:spAutoFit/>
          </a:bodyPr>
          <a:lstStyle/>
          <a:p>
            <a:pPr algn="ctr"/>
            <a:r>
              <a:rPr lang="en-GB" sz="1400" dirty="0" smtClean="0">
                <a:solidFill>
                  <a:schemeClr val="bg1">
                    <a:lumMod val="65000"/>
                  </a:schemeClr>
                </a:solidFill>
                <a:latin typeface="Centaur" pitchFamily="18" charset="0"/>
              </a:rPr>
              <a:t>www.essex.police.uk/news_features/other_stories/victim_of_a_stalker.aspx</a:t>
            </a:r>
            <a:endParaRPr lang="en-GB" sz="1400" dirty="0">
              <a:solidFill>
                <a:schemeClr val="bg1">
                  <a:lumMod val="65000"/>
                </a:schemeClr>
              </a:solidFill>
              <a:latin typeface="Centaur" pitchFamily="18" charset="0"/>
            </a:endParaRPr>
          </a:p>
        </p:txBody>
      </p:sp>
    </p:spTree>
    <p:extLst>
      <p:ext uri="{BB962C8B-B14F-4D97-AF65-F5344CB8AC3E}">
        <p14:creationId xmlns:p14="http://schemas.microsoft.com/office/powerpoint/2010/main" val="21546436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23945"/>
            <a:ext cx="9144000" cy="769441"/>
          </a:xfrm>
          <a:prstGeom prst="rect">
            <a:avLst/>
          </a:prstGeom>
          <a:noFill/>
        </p:spPr>
        <p:txBody>
          <a:bodyPr wrap="square" rtlCol="0">
            <a:spAutoFit/>
          </a:bodyPr>
          <a:lstStyle/>
          <a:p>
            <a:pPr algn="ctr"/>
            <a:r>
              <a:rPr lang="en-GB" sz="4400" dirty="0" smtClean="0">
                <a:solidFill>
                  <a:schemeClr val="accent1">
                    <a:lumMod val="50000"/>
                  </a:schemeClr>
                </a:solidFill>
                <a:latin typeface="Centaur" pitchFamily="18" charset="0"/>
              </a:rPr>
              <a:t>Conditions and questions</a:t>
            </a:r>
            <a:endParaRPr lang="en-GB" sz="4400" dirty="0">
              <a:solidFill>
                <a:schemeClr val="accent1">
                  <a:lumMod val="50000"/>
                </a:schemeClr>
              </a:solidFill>
              <a:latin typeface="Centaur" pitchFamily="18" charset="0"/>
            </a:endParaRPr>
          </a:p>
        </p:txBody>
      </p:sp>
      <p:sp>
        <p:nvSpPr>
          <p:cNvPr id="7" name="TextBox 6"/>
          <p:cNvSpPr txBox="1"/>
          <p:nvPr/>
        </p:nvSpPr>
        <p:spPr>
          <a:xfrm>
            <a:off x="1511660" y="4869160"/>
            <a:ext cx="6120680" cy="707886"/>
          </a:xfrm>
          <a:prstGeom prst="rect">
            <a:avLst/>
          </a:prstGeom>
          <a:noFill/>
        </p:spPr>
        <p:txBody>
          <a:bodyPr wrap="square" rtlCol="0">
            <a:spAutoFit/>
          </a:bodyPr>
          <a:lstStyle/>
          <a:p>
            <a:r>
              <a:rPr lang="en-GB" sz="4000" b="1" dirty="0" smtClean="0">
                <a:solidFill>
                  <a:schemeClr val="accent1">
                    <a:lumMod val="50000"/>
                  </a:schemeClr>
                </a:solidFill>
                <a:latin typeface="Centaur" pitchFamily="18" charset="0"/>
              </a:rPr>
              <a:t>tracking tasks       uneasy/keen?</a:t>
            </a:r>
            <a:endParaRPr lang="en-GB" sz="4000" b="1" dirty="0">
              <a:solidFill>
                <a:schemeClr val="accent1">
                  <a:lumMod val="50000"/>
                </a:schemeClr>
              </a:solidFill>
              <a:latin typeface="Centaur" pitchFamily="18" charset="0"/>
            </a:endParaRPr>
          </a:p>
        </p:txBody>
      </p:sp>
      <p:sp>
        <p:nvSpPr>
          <p:cNvPr id="11" name="Right Arrow 10"/>
          <p:cNvSpPr/>
          <p:nvPr/>
        </p:nvSpPr>
        <p:spPr>
          <a:xfrm>
            <a:off x="4355976" y="5157061"/>
            <a:ext cx="432048" cy="28803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5959" y="1953189"/>
            <a:ext cx="2552083" cy="2051875"/>
          </a:xfrm>
          <a:prstGeom prst="rect">
            <a:avLst/>
          </a:prstGeom>
        </p:spPr>
      </p:pic>
    </p:spTree>
    <p:extLst>
      <p:ext uri="{BB962C8B-B14F-4D97-AF65-F5344CB8AC3E}">
        <p14:creationId xmlns:p14="http://schemas.microsoft.com/office/powerpoint/2010/main" val="5668501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332656"/>
            <a:ext cx="9144000" cy="769441"/>
          </a:xfrm>
          <a:prstGeom prst="rect">
            <a:avLst/>
          </a:prstGeom>
          <a:noFill/>
        </p:spPr>
        <p:txBody>
          <a:bodyPr wrap="square" rtlCol="0">
            <a:spAutoFit/>
          </a:bodyPr>
          <a:lstStyle/>
          <a:p>
            <a:pPr algn="ctr"/>
            <a:r>
              <a:rPr lang="en-GB" sz="4400" dirty="0" smtClean="0">
                <a:solidFill>
                  <a:schemeClr val="accent1">
                    <a:lumMod val="50000"/>
                  </a:schemeClr>
                </a:solidFill>
                <a:latin typeface="Centaur" pitchFamily="18" charset="0"/>
              </a:rPr>
              <a:t>Why </a:t>
            </a:r>
            <a:r>
              <a:rPr lang="en-GB" sz="4400" b="1" dirty="0" smtClean="0">
                <a:solidFill>
                  <a:srgbClr val="C00000"/>
                </a:solidFill>
                <a:latin typeface="Centaur" pitchFamily="18" charset="0"/>
              </a:rPr>
              <a:t>yet</a:t>
            </a:r>
            <a:r>
              <a:rPr lang="en-GB" sz="4400" dirty="0" smtClean="0">
                <a:solidFill>
                  <a:schemeClr val="accent1">
                    <a:lumMod val="50000"/>
                  </a:schemeClr>
                </a:solidFill>
                <a:latin typeface="Centaur" pitchFamily="18" charset="0"/>
              </a:rPr>
              <a:t> another location tracking study? </a:t>
            </a:r>
            <a:endParaRPr lang="en-GB" sz="4400" dirty="0">
              <a:solidFill>
                <a:schemeClr val="accent1">
                  <a:lumMod val="50000"/>
                </a:schemeClr>
              </a:solidFill>
              <a:latin typeface="Centaur" pitchFamily="18" charset="0"/>
            </a:endParaRPr>
          </a:p>
        </p:txBody>
      </p:sp>
      <p:grpSp>
        <p:nvGrpSpPr>
          <p:cNvPr id="4" name="Group 3"/>
          <p:cNvGrpSpPr/>
          <p:nvPr/>
        </p:nvGrpSpPr>
        <p:grpSpPr>
          <a:xfrm>
            <a:off x="2344613" y="1701130"/>
            <a:ext cx="6619875" cy="4248150"/>
            <a:chOff x="1262063" y="1294539"/>
            <a:chExt cx="6619875" cy="4248150"/>
          </a:xfrm>
        </p:grpSpPr>
        <p:pic>
          <p:nvPicPr>
            <p:cNvPr id="8" name="Picture 33" descr="HS_london_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2063" y="1323975"/>
              <a:ext cx="6619875" cy="42100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4"/>
            <p:cNvSpPr>
              <a:spLocks noChangeArrowheads="1"/>
            </p:cNvSpPr>
            <p:nvPr/>
          </p:nvSpPr>
          <p:spPr bwMode="auto">
            <a:xfrm>
              <a:off x="5795963" y="1294539"/>
              <a:ext cx="2085975" cy="424815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1" name="Group 57"/>
          <p:cNvGrpSpPr>
            <a:grpSpLocks/>
          </p:cNvGrpSpPr>
          <p:nvPr/>
        </p:nvGrpSpPr>
        <p:grpSpPr bwMode="auto">
          <a:xfrm>
            <a:off x="5580112" y="2385888"/>
            <a:ext cx="360362" cy="827088"/>
            <a:chOff x="3243" y="3045"/>
            <a:chExt cx="227" cy="521"/>
          </a:xfrm>
        </p:grpSpPr>
        <p:sp>
          <p:nvSpPr>
            <p:cNvPr id="13" name="AutoShape 58"/>
            <p:cNvSpPr>
              <a:spLocks noChangeArrowheads="1"/>
            </p:cNvSpPr>
            <p:nvPr/>
          </p:nvSpPr>
          <p:spPr bwMode="auto">
            <a:xfrm rot="5400000">
              <a:off x="3335" y="3099"/>
              <a:ext cx="44" cy="227"/>
            </a:xfrm>
            <a:prstGeom prst="moon">
              <a:avLst>
                <a:gd name="adj" fmla="val 50000"/>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 name="Oval 59"/>
            <p:cNvSpPr>
              <a:spLocks noChangeArrowheads="1"/>
            </p:cNvSpPr>
            <p:nvPr/>
          </p:nvSpPr>
          <p:spPr bwMode="auto">
            <a:xfrm>
              <a:off x="3312" y="3046"/>
              <a:ext cx="91" cy="136"/>
            </a:xfrm>
            <a:prstGeom prst="ellipse">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 name="AutoShape 60"/>
            <p:cNvSpPr>
              <a:spLocks noChangeArrowheads="1"/>
            </p:cNvSpPr>
            <p:nvPr/>
          </p:nvSpPr>
          <p:spPr bwMode="auto">
            <a:xfrm rot="5400000">
              <a:off x="3335" y="3022"/>
              <a:ext cx="46" cy="91"/>
            </a:xfrm>
            <a:prstGeom prst="moon">
              <a:avLst>
                <a:gd name="adj" fmla="val 875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 name="AutoShape 61"/>
            <p:cNvSpPr>
              <a:spLocks noChangeArrowheads="1"/>
            </p:cNvSpPr>
            <p:nvPr/>
          </p:nvSpPr>
          <p:spPr bwMode="auto">
            <a:xfrm rot="5400000">
              <a:off x="3174" y="3317"/>
              <a:ext cx="363" cy="136"/>
            </a:xfrm>
            <a:prstGeom prst="moon">
              <a:avLst>
                <a:gd name="adj" fmla="val 50000"/>
              </a:avLst>
            </a:prstGeom>
            <a:solidFill>
              <a:srgbClr val="C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7" name="Group 62"/>
          <p:cNvGrpSpPr>
            <a:grpSpLocks/>
          </p:cNvGrpSpPr>
          <p:nvPr/>
        </p:nvGrpSpPr>
        <p:grpSpPr bwMode="auto">
          <a:xfrm>
            <a:off x="3203525" y="3535362"/>
            <a:ext cx="360363" cy="779463"/>
            <a:chOff x="2675" y="3043"/>
            <a:chExt cx="227" cy="491"/>
          </a:xfrm>
        </p:grpSpPr>
        <p:sp>
          <p:nvSpPr>
            <p:cNvPr id="18" name="AutoShape 63"/>
            <p:cNvSpPr>
              <a:spLocks noChangeArrowheads="1"/>
            </p:cNvSpPr>
            <p:nvPr/>
          </p:nvSpPr>
          <p:spPr bwMode="auto">
            <a:xfrm rot="5400000">
              <a:off x="2722" y="3020"/>
              <a:ext cx="136" cy="182"/>
            </a:xfrm>
            <a:prstGeom prst="moon">
              <a:avLst>
                <a:gd name="adj" fmla="val 87500"/>
              </a:avLst>
            </a:prstGeom>
            <a:solidFill>
              <a:schemeClr val="tx1">
                <a:lumMod val="95000"/>
                <a:lumOff val="5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 name="AutoShape 64"/>
            <p:cNvSpPr>
              <a:spLocks noChangeArrowheads="1"/>
            </p:cNvSpPr>
            <p:nvPr/>
          </p:nvSpPr>
          <p:spPr bwMode="auto">
            <a:xfrm rot="5400000">
              <a:off x="2767" y="3120"/>
              <a:ext cx="44" cy="227"/>
            </a:xfrm>
            <a:prstGeom prst="moon">
              <a:avLst>
                <a:gd name="adj" fmla="val 50000"/>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 name="Oval 65"/>
            <p:cNvSpPr>
              <a:spLocks noChangeArrowheads="1"/>
            </p:cNvSpPr>
            <p:nvPr/>
          </p:nvSpPr>
          <p:spPr bwMode="auto">
            <a:xfrm>
              <a:off x="2744" y="3067"/>
              <a:ext cx="91" cy="136"/>
            </a:xfrm>
            <a:prstGeom prst="ellipse">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 name="AutoShape 66"/>
            <p:cNvSpPr>
              <a:spLocks noChangeArrowheads="1"/>
            </p:cNvSpPr>
            <p:nvPr/>
          </p:nvSpPr>
          <p:spPr bwMode="auto">
            <a:xfrm rot="5400000">
              <a:off x="2629" y="3308"/>
              <a:ext cx="317" cy="136"/>
            </a:xfrm>
            <a:prstGeom prst="moon">
              <a:avLst>
                <a:gd name="adj" fmla="val 87500"/>
              </a:avLst>
            </a:prstGeom>
            <a:solidFill>
              <a:srgbClr val="C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cxnSp>
        <p:nvCxnSpPr>
          <p:cNvPr id="26" name="Straight Connector 25"/>
          <p:cNvCxnSpPr/>
          <p:nvPr/>
        </p:nvCxnSpPr>
        <p:spPr>
          <a:xfrm flipH="1">
            <a:off x="3564682" y="2925638"/>
            <a:ext cx="2016224" cy="1138362"/>
          </a:xfrm>
          <a:prstGeom prst="line">
            <a:avLst/>
          </a:prstGeom>
          <a:ln w="28575">
            <a:solidFill>
              <a:srgbClr val="C00000"/>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1432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9849" y="1347588"/>
            <a:ext cx="4244303" cy="2800061"/>
          </a:xfrm>
          <a:prstGeom prst="rect">
            <a:avLst/>
          </a:prstGeom>
        </p:spPr>
      </p:pic>
      <p:sp>
        <p:nvSpPr>
          <p:cNvPr id="6" name="TextBox 5"/>
          <p:cNvSpPr txBox="1"/>
          <p:nvPr/>
        </p:nvSpPr>
        <p:spPr>
          <a:xfrm>
            <a:off x="0" y="323945"/>
            <a:ext cx="9144000" cy="769441"/>
          </a:xfrm>
          <a:prstGeom prst="rect">
            <a:avLst/>
          </a:prstGeom>
          <a:noFill/>
        </p:spPr>
        <p:txBody>
          <a:bodyPr wrap="square" rtlCol="0">
            <a:spAutoFit/>
          </a:bodyPr>
          <a:lstStyle/>
          <a:p>
            <a:pPr algn="ctr"/>
            <a:r>
              <a:rPr lang="en-GB" sz="4400" dirty="0" smtClean="0">
                <a:solidFill>
                  <a:schemeClr val="accent1">
                    <a:lumMod val="50000"/>
                  </a:schemeClr>
                </a:solidFill>
                <a:latin typeface="Centaur" pitchFamily="18" charset="0"/>
              </a:rPr>
              <a:t>Findings</a:t>
            </a:r>
            <a:endParaRPr lang="en-GB" sz="4400" dirty="0">
              <a:solidFill>
                <a:schemeClr val="accent1">
                  <a:lumMod val="50000"/>
                </a:schemeClr>
              </a:solidFill>
              <a:latin typeface="Centaur" pitchFamily="18" charset="0"/>
            </a:endParaRPr>
          </a:p>
        </p:txBody>
      </p:sp>
      <p:sp>
        <p:nvSpPr>
          <p:cNvPr id="13" name="Rectangle 12"/>
          <p:cNvSpPr/>
          <p:nvPr/>
        </p:nvSpPr>
        <p:spPr>
          <a:xfrm>
            <a:off x="719572" y="4780309"/>
            <a:ext cx="7704856" cy="1384995"/>
          </a:xfrm>
          <a:prstGeom prst="rect">
            <a:avLst/>
          </a:prstGeom>
        </p:spPr>
        <p:txBody>
          <a:bodyPr wrap="square">
            <a:spAutoFit/>
          </a:bodyPr>
          <a:lstStyle/>
          <a:p>
            <a:r>
              <a:rPr lang="en-US" sz="2800" b="1" i="1" dirty="0" smtClean="0">
                <a:solidFill>
                  <a:schemeClr val="accent1">
                    <a:lumMod val="50000"/>
                  </a:schemeClr>
                </a:solidFill>
                <a:latin typeface="Centaur" pitchFamily="18" charset="0"/>
              </a:rPr>
              <a:t>“It was easier to </a:t>
            </a:r>
            <a:r>
              <a:rPr lang="en-US" sz="2800" b="1" dirty="0" smtClean="0">
                <a:solidFill>
                  <a:schemeClr val="accent1">
                    <a:lumMod val="50000"/>
                  </a:schemeClr>
                </a:solidFill>
                <a:latin typeface="Centaur" pitchFamily="18" charset="0"/>
              </a:rPr>
              <a:t>[check on others] </a:t>
            </a:r>
            <a:r>
              <a:rPr lang="en-US" sz="2800" b="1" i="1" dirty="0" smtClean="0">
                <a:solidFill>
                  <a:schemeClr val="accent1">
                    <a:lumMod val="50000"/>
                  </a:schemeClr>
                </a:solidFill>
                <a:latin typeface="Centaur" pitchFamily="18" charset="0"/>
              </a:rPr>
              <a:t>when I was asked to do so…I didn’t feel like it was my responsibility…it wasn’t me doing it, I was just carrying out a task” </a:t>
            </a:r>
            <a:endParaRPr lang="en-GB" sz="2800" b="1" dirty="0">
              <a:solidFill>
                <a:schemeClr val="accent1">
                  <a:lumMod val="50000"/>
                </a:schemeClr>
              </a:solidFill>
              <a:latin typeface="Centaur" pitchFamily="18" charset="0"/>
            </a:endParaRPr>
          </a:p>
        </p:txBody>
      </p:sp>
      <p:sp>
        <p:nvSpPr>
          <p:cNvPr id="4" name="TextBox 3"/>
          <p:cNvSpPr txBox="1"/>
          <p:nvPr/>
        </p:nvSpPr>
        <p:spPr>
          <a:xfrm>
            <a:off x="2449849" y="3564305"/>
            <a:ext cx="4244302" cy="584775"/>
          </a:xfrm>
          <a:prstGeom prst="rect">
            <a:avLst/>
          </a:prstGeom>
          <a:solidFill>
            <a:schemeClr val="accent1">
              <a:lumMod val="50000"/>
              <a:alpha val="70000"/>
            </a:schemeClr>
          </a:solidFill>
        </p:spPr>
        <p:txBody>
          <a:bodyPr wrap="square" rtlCol="0">
            <a:spAutoFit/>
          </a:bodyPr>
          <a:lstStyle/>
          <a:p>
            <a:pPr algn="ctr"/>
            <a:r>
              <a:rPr lang="en-GB" sz="3200" dirty="0">
                <a:solidFill>
                  <a:schemeClr val="bg1"/>
                </a:solidFill>
                <a:latin typeface="Centaur" pitchFamily="18" charset="0"/>
              </a:rPr>
              <a:t>d</a:t>
            </a:r>
            <a:r>
              <a:rPr lang="en-GB" sz="3200" dirty="0" smtClean="0">
                <a:solidFill>
                  <a:schemeClr val="bg1"/>
                </a:solidFill>
                <a:latin typeface="Centaur" pitchFamily="18" charset="0"/>
              </a:rPr>
              <a:t>elegating responsibility</a:t>
            </a:r>
            <a:endParaRPr lang="en-GB" sz="3200" dirty="0">
              <a:solidFill>
                <a:schemeClr val="bg1"/>
              </a:solidFill>
              <a:latin typeface="Centaur" pitchFamily="18" charset="0"/>
            </a:endParaRPr>
          </a:p>
        </p:txBody>
      </p:sp>
    </p:spTree>
    <p:extLst>
      <p:ext uri="{BB962C8B-B14F-4D97-AF65-F5344CB8AC3E}">
        <p14:creationId xmlns:p14="http://schemas.microsoft.com/office/powerpoint/2010/main" val="11065976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23945"/>
            <a:ext cx="9144000" cy="769441"/>
          </a:xfrm>
          <a:prstGeom prst="rect">
            <a:avLst/>
          </a:prstGeom>
          <a:noFill/>
        </p:spPr>
        <p:txBody>
          <a:bodyPr wrap="square" rtlCol="0">
            <a:spAutoFit/>
          </a:bodyPr>
          <a:lstStyle/>
          <a:p>
            <a:pPr algn="ctr"/>
            <a:r>
              <a:rPr lang="en-GB" sz="4400" dirty="0" smtClean="0">
                <a:solidFill>
                  <a:schemeClr val="accent1">
                    <a:lumMod val="50000"/>
                  </a:schemeClr>
                </a:solidFill>
                <a:latin typeface="Centaur" pitchFamily="18" charset="0"/>
              </a:rPr>
              <a:t>Conditions and questions</a:t>
            </a:r>
            <a:endParaRPr lang="en-GB" sz="4400" dirty="0">
              <a:solidFill>
                <a:schemeClr val="accent1">
                  <a:lumMod val="50000"/>
                </a:schemeClr>
              </a:solidFill>
              <a:latin typeface="Centaur" pitchFamily="18" charset="0"/>
            </a:endParaRPr>
          </a:p>
        </p:txBody>
      </p:sp>
      <p:sp>
        <p:nvSpPr>
          <p:cNvPr id="7" name="TextBox 6"/>
          <p:cNvSpPr txBox="1"/>
          <p:nvPr/>
        </p:nvSpPr>
        <p:spPr>
          <a:xfrm>
            <a:off x="521550" y="4869160"/>
            <a:ext cx="8100900" cy="707886"/>
          </a:xfrm>
          <a:prstGeom prst="rect">
            <a:avLst/>
          </a:prstGeom>
          <a:noFill/>
        </p:spPr>
        <p:txBody>
          <a:bodyPr wrap="square" rtlCol="0">
            <a:spAutoFit/>
          </a:bodyPr>
          <a:lstStyle/>
          <a:p>
            <a:r>
              <a:rPr lang="en-GB" sz="4000" b="1" dirty="0">
                <a:solidFill>
                  <a:schemeClr val="accent1">
                    <a:lumMod val="50000"/>
                  </a:schemeClr>
                </a:solidFill>
                <a:latin typeface="Centaur" pitchFamily="18" charset="0"/>
              </a:rPr>
              <a:t>r</a:t>
            </a:r>
            <a:r>
              <a:rPr lang="en-GB" sz="4000" b="1" dirty="0" smtClean="0">
                <a:solidFill>
                  <a:schemeClr val="accent1">
                    <a:lumMod val="50000"/>
                  </a:schemeClr>
                </a:solidFill>
                <a:latin typeface="Centaur" pitchFamily="18" charset="0"/>
              </a:rPr>
              <a:t>eal-time feedback       reassured/deterred?</a:t>
            </a:r>
            <a:endParaRPr lang="en-GB" sz="4000" b="1" dirty="0">
              <a:solidFill>
                <a:schemeClr val="accent1">
                  <a:lumMod val="50000"/>
                </a:schemeClr>
              </a:solidFill>
              <a:latin typeface="Centaur" pitchFamily="18" charset="0"/>
            </a:endParaRPr>
          </a:p>
        </p:txBody>
      </p:sp>
      <p:sp>
        <p:nvSpPr>
          <p:cNvPr id="11" name="Right Arrow 10"/>
          <p:cNvSpPr/>
          <p:nvPr/>
        </p:nvSpPr>
        <p:spPr>
          <a:xfrm>
            <a:off x="4211960" y="5157061"/>
            <a:ext cx="432048" cy="28803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5959" y="1953189"/>
            <a:ext cx="2552083" cy="2051875"/>
          </a:xfrm>
          <a:prstGeom prst="rect">
            <a:avLst/>
          </a:prstGeom>
        </p:spPr>
      </p:pic>
    </p:spTree>
    <p:extLst>
      <p:ext uri="{BB962C8B-B14F-4D97-AF65-F5344CB8AC3E}">
        <p14:creationId xmlns:p14="http://schemas.microsoft.com/office/powerpoint/2010/main" val="470631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9849" y="1347588"/>
            <a:ext cx="4244303" cy="2800061"/>
          </a:xfrm>
          <a:prstGeom prst="rect">
            <a:avLst/>
          </a:prstGeom>
        </p:spPr>
      </p:pic>
      <p:sp>
        <p:nvSpPr>
          <p:cNvPr id="6" name="TextBox 5"/>
          <p:cNvSpPr txBox="1"/>
          <p:nvPr/>
        </p:nvSpPr>
        <p:spPr>
          <a:xfrm>
            <a:off x="0" y="323945"/>
            <a:ext cx="9144000" cy="769441"/>
          </a:xfrm>
          <a:prstGeom prst="rect">
            <a:avLst/>
          </a:prstGeom>
          <a:noFill/>
        </p:spPr>
        <p:txBody>
          <a:bodyPr wrap="square" rtlCol="0">
            <a:spAutoFit/>
          </a:bodyPr>
          <a:lstStyle/>
          <a:p>
            <a:pPr algn="ctr"/>
            <a:r>
              <a:rPr lang="en-GB" sz="4400" dirty="0" smtClean="0">
                <a:solidFill>
                  <a:schemeClr val="accent1">
                    <a:lumMod val="50000"/>
                  </a:schemeClr>
                </a:solidFill>
                <a:latin typeface="Centaur" pitchFamily="18" charset="0"/>
              </a:rPr>
              <a:t>Findings</a:t>
            </a:r>
            <a:endParaRPr lang="en-GB" sz="4400" dirty="0">
              <a:solidFill>
                <a:schemeClr val="accent1">
                  <a:lumMod val="50000"/>
                </a:schemeClr>
              </a:solidFill>
              <a:latin typeface="Centaur" pitchFamily="18" charset="0"/>
            </a:endParaRPr>
          </a:p>
        </p:txBody>
      </p:sp>
      <p:sp>
        <p:nvSpPr>
          <p:cNvPr id="13" name="Rectangle 12"/>
          <p:cNvSpPr/>
          <p:nvPr/>
        </p:nvSpPr>
        <p:spPr>
          <a:xfrm>
            <a:off x="719572" y="4725144"/>
            <a:ext cx="7704856" cy="1384995"/>
          </a:xfrm>
          <a:prstGeom prst="rect">
            <a:avLst/>
          </a:prstGeom>
        </p:spPr>
        <p:txBody>
          <a:bodyPr wrap="square">
            <a:spAutoFit/>
          </a:bodyPr>
          <a:lstStyle/>
          <a:p>
            <a:r>
              <a:rPr lang="en-US" sz="2800" b="1" i="1" dirty="0">
                <a:solidFill>
                  <a:schemeClr val="accent1">
                    <a:lumMod val="50000"/>
                  </a:schemeClr>
                </a:solidFill>
                <a:latin typeface="Centaur" pitchFamily="18" charset="0"/>
              </a:rPr>
              <a:t>“I would prefer not to know, or I would have to start asking myself why they are checking on me…have I done something wrong…are they after something</a:t>
            </a:r>
            <a:r>
              <a:rPr lang="en-US" sz="2800" b="1" i="1" dirty="0" smtClean="0">
                <a:solidFill>
                  <a:schemeClr val="accent1">
                    <a:lumMod val="50000"/>
                  </a:schemeClr>
                </a:solidFill>
                <a:latin typeface="Centaur" pitchFamily="18" charset="0"/>
              </a:rPr>
              <a:t>?” </a:t>
            </a:r>
            <a:endParaRPr lang="en-GB" sz="2800" b="1" dirty="0">
              <a:solidFill>
                <a:schemeClr val="accent1">
                  <a:lumMod val="50000"/>
                </a:schemeClr>
              </a:solidFill>
              <a:latin typeface="Centaur" pitchFamily="18" charset="0"/>
            </a:endParaRPr>
          </a:p>
        </p:txBody>
      </p:sp>
      <p:sp>
        <p:nvSpPr>
          <p:cNvPr id="4" name="TextBox 3"/>
          <p:cNvSpPr txBox="1"/>
          <p:nvPr/>
        </p:nvSpPr>
        <p:spPr>
          <a:xfrm>
            <a:off x="2449849" y="3564305"/>
            <a:ext cx="4244302" cy="584775"/>
          </a:xfrm>
          <a:prstGeom prst="rect">
            <a:avLst/>
          </a:prstGeom>
          <a:solidFill>
            <a:schemeClr val="accent1">
              <a:lumMod val="50000"/>
              <a:alpha val="70000"/>
            </a:schemeClr>
          </a:solidFill>
        </p:spPr>
        <p:txBody>
          <a:bodyPr wrap="square" rtlCol="0">
            <a:spAutoFit/>
          </a:bodyPr>
          <a:lstStyle/>
          <a:p>
            <a:pPr algn="ctr"/>
            <a:r>
              <a:rPr lang="en-GB" sz="3200" dirty="0">
                <a:solidFill>
                  <a:schemeClr val="bg1"/>
                </a:solidFill>
                <a:latin typeface="Centaur" pitchFamily="18" charset="0"/>
              </a:rPr>
              <a:t>q</a:t>
            </a:r>
            <a:r>
              <a:rPr lang="en-GB" sz="3200" dirty="0" smtClean="0">
                <a:solidFill>
                  <a:schemeClr val="bg1"/>
                </a:solidFill>
                <a:latin typeface="Centaur" pitchFamily="18" charset="0"/>
              </a:rPr>
              <a:t>uestioning others’ motives </a:t>
            </a:r>
            <a:endParaRPr lang="en-GB" sz="3200" dirty="0">
              <a:solidFill>
                <a:schemeClr val="bg1"/>
              </a:solidFill>
              <a:latin typeface="Centaur" pitchFamily="18" charset="0"/>
            </a:endParaRPr>
          </a:p>
        </p:txBody>
      </p:sp>
    </p:spTree>
    <p:extLst>
      <p:ext uri="{BB962C8B-B14F-4D97-AF65-F5344CB8AC3E}">
        <p14:creationId xmlns:p14="http://schemas.microsoft.com/office/powerpoint/2010/main" val="11065976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23945"/>
            <a:ext cx="9144000" cy="769441"/>
          </a:xfrm>
          <a:prstGeom prst="rect">
            <a:avLst/>
          </a:prstGeom>
          <a:noFill/>
        </p:spPr>
        <p:txBody>
          <a:bodyPr wrap="square" rtlCol="0">
            <a:spAutoFit/>
          </a:bodyPr>
          <a:lstStyle/>
          <a:p>
            <a:pPr algn="ctr"/>
            <a:r>
              <a:rPr lang="en-GB" sz="4400" dirty="0" smtClean="0">
                <a:solidFill>
                  <a:schemeClr val="accent1">
                    <a:lumMod val="50000"/>
                  </a:schemeClr>
                </a:solidFill>
                <a:latin typeface="Centaur" pitchFamily="18" charset="0"/>
              </a:rPr>
              <a:t>Conditions and questions</a:t>
            </a:r>
            <a:endParaRPr lang="en-GB" sz="4400" dirty="0">
              <a:solidFill>
                <a:schemeClr val="accent1">
                  <a:lumMod val="50000"/>
                </a:schemeClr>
              </a:solidFill>
              <a:latin typeface="Centaur" pitchFamily="18" charset="0"/>
            </a:endParaRPr>
          </a:p>
        </p:txBody>
      </p:sp>
      <p:sp>
        <p:nvSpPr>
          <p:cNvPr id="7" name="TextBox 6"/>
          <p:cNvSpPr txBox="1"/>
          <p:nvPr/>
        </p:nvSpPr>
        <p:spPr>
          <a:xfrm>
            <a:off x="1286635" y="4869160"/>
            <a:ext cx="6570730" cy="707886"/>
          </a:xfrm>
          <a:prstGeom prst="rect">
            <a:avLst/>
          </a:prstGeom>
          <a:noFill/>
        </p:spPr>
        <p:txBody>
          <a:bodyPr wrap="square" rtlCol="0">
            <a:spAutoFit/>
          </a:bodyPr>
          <a:lstStyle/>
          <a:p>
            <a:r>
              <a:rPr lang="en-GB" sz="4000" b="1" dirty="0" smtClean="0">
                <a:solidFill>
                  <a:schemeClr val="accent1">
                    <a:lumMod val="50000"/>
                  </a:schemeClr>
                </a:solidFill>
                <a:latin typeface="Centaur" pitchFamily="18" charset="0"/>
              </a:rPr>
              <a:t>privacy preferences       hide/seek?</a:t>
            </a:r>
            <a:endParaRPr lang="en-GB" sz="4000" b="1" dirty="0">
              <a:solidFill>
                <a:schemeClr val="accent1">
                  <a:lumMod val="50000"/>
                </a:schemeClr>
              </a:solidFill>
              <a:latin typeface="Centaur" pitchFamily="18" charset="0"/>
            </a:endParaRPr>
          </a:p>
        </p:txBody>
      </p:sp>
      <p:sp>
        <p:nvSpPr>
          <p:cNvPr id="11" name="Right Arrow 10"/>
          <p:cNvSpPr/>
          <p:nvPr/>
        </p:nvSpPr>
        <p:spPr>
          <a:xfrm>
            <a:off x="5076056" y="5157061"/>
            <a:ext cx="432048" cy="28803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5959" y="1953189"/>
            <a:ext cx="2552083" cy="2051875"/>
          </a:xfrm>
          <a:prstGeom prst="rect">
            <a:avLst/>
          </a:prstGeom>
        </p:spPr>
      </p:pic>
    </p:spTree>
    <p:extLst>
      <p:ext uri="{BB962C8B-B14F-4D97-AF65-F5344CB8AC3E}">
        <p14:creationId xmlns:p14="http://schemas.microsoft.com/office/powerpoint/2010/main" val="19338025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9849" y="1347588"/>
            <a:ext cx="4244303" cy="2800061"/>
          </a:xfrm>
          <a:prstGeom prst="rect">
            <a:avLst/>
          </a:prstGeom>
        </p:spPr>
      </p:pic>
      <p:sp>
        <p:nvSpPr>
          <p:cNvPr id="6" name="TextBox 5"/>
          <p:cNvSpPr txBox="1"/>
          <p:nvPr/>
        </p:nvSpPr>
        <p:spPr>
          <a:xfrm>
            <a:off x="0" y="323945"/>
            <a:ext cx="9144000" cy="769441"/>
          </a:xfrm>
          <a:prstGeom prst="rect">
            <a:avLst/>
          </a:prstGeom>
          <a:noFill/>
        </p:spPr>
        <p:txBody>
          <a:bodyPr wrap="square" rtlCol="0">
            <a:spAutoFit/>
          </a:bodyPr>
          <a:lstStyle/>
          <a:p>
            <a:pPr algn="ctr"/>
            <a:r>
              <a:rPr lang="en-GB" sz="4400" dirty="0" smtClean="0">
                <a:solidFill>
                  <a:schemeClr val="accent1">
                    <a:lumMod val="50000"/>
                  </a:schemeClr>
                </a:solidFill>
                <a:latin typeface="Centaur" pitchFamily="18" charset="0"/>
              </a:rPr>
              <a:t>Findings</a:t>
            </a:r>
            <a:endParaRPr lang="en-GB" sz="4400" dirty="0">
              <a:solidFill>
                <a:schemeClr val="accent1">
                  <a:lumMod val="50000"/>
                </a:schemeClr>
              </a:solidFill>
              <a:latin typeface="Centaur" pitchFamily="18" charset="0"/>
            </a:endParaRPr>
          </a:p>
        </p:txBody>
      </p:sp>
      <p:sp>
        <p:nvSpPr>
          <p:cNvPr id="13" name="Rectangle 12"/>
          <p:cNvSpPr/>
          <p:nvPr/>
        </p:nvSpPr>
        <p:spPr>
          <a:xfrm>
            <a:off x="719572" y="4708301"/>
            <a:ext cx="7704856" cy="1384995"/>
          </a:xfrm>
          <a:prstGeom prst="rect">
            <a:avLst/>
          </a:prstGeom>
        </p:spPr>
        <p:txBody>
          <a:bodyPr wrap="square">
            <a:spAutoFit/>
          </a:bodyPr>
          <a:lstStyle/>
          <a:p>
            <a:r>
              <a:rPr lang="en-US" sz="2800" b="1" i="1" dirty="0">
                <a:solidFill>
                  <a:schemeClr val="accent1">
                    <a:lumMod val="50000"/>
                  </a:schemeClr>
                </a:solidFill>
                <a:latin typeface="Centaur" pitchFamily="18" charset="0"/>
              </a:rPr>
              <a:t>“No I didn’t use the privacy settings because if I had they could have asked me why did you hide your location, have you got something to hide?” </a:t>
            </a:r>
            <a:endParaRPr lang="en-GB" sz="2800" b="1" dirty="0">
              <a:solidFill>
                <a:schemeClr val="accent1">
                  <a:lumMod val="50000"/>
                </a:schemeClr>
              </a:solidFill>
              <a:latin typeface="Centaur" pitchFamily="18" charset="0"/>
            </a:endParaRPr>
          </a:p>
        </p:txBody>
      </p:sp>
      <p:sp>
        <p:nvSpPr>
          <p:cNvPr id="4" name="TextBox 3"/>
          <p:cNvSpPr txBox="1"/>
          <p:nvPr/>
        </p:nvSpPr>
        <p:spPr>
          <a:xfrm>
            <a:off x="2449849" y="3564305"/>
            <a:ext cx="4244302" cy="584775"/>
          </a:xfrm>
          <a:prstGeom prst="rect">
            <a:avLst/>
          </a:prstGeom>
          <a:solidFill>
            <a:schemeClr val="accent1">
              <a:lumMod val="50000"/>
              <a:alpha val="70000"/>
            </a:schemeClr>
          </a:solidFill>
        </p:spPr>
        <p:txBody>
          <a:bodyPr wrap="square" rtlCol="0">
            <a:spAutoFit/>
          </a:bodyPr>
          <a:lstStyle/>
          <a:p>
            <a:pPr algn="ctr"/>
            <a:r>
              <a:rPr lang="en-GB" sz="3200" dirty="0">
                <a:solidFill>
                  <a:schemeClr val="bg1"/>
                </a:solidFill>
                <a:latin typeface="Centaur" pitchFamily="18" charset="0"/>
              </a:rPr>
              <a:t>f</a:t>
            </a:r>
            <a:r>
              <a:rPr lang="en-GB" sz="3200" dirty="0" smtClean="0">
                <a:solidFill>
                  <a:schemeClr val="bg1"/>
                </a:solidFill>
                <a:latin typeface="Centaur" pitchFamily="18" charset="0"/>
              </a:rPr>
              <a:t>earing others’ questioning</a:t>
            </a:r>
            <a:endParaRPr lang="en-GB" sz="3200" dirty="0">
              <a:solidFill>
                <a:schemeClr val="bg1"/>
              </a:solidFill>
              <a:latin typeface="Centaur" pitchFamily="18" charset="0"/>
            </a:endParaRPr>
          </a:p>
        </p:txBody>
      </p:sp>
    </p:spTree>
    <p:extLst>
      <p:ext uri="{BB962C8B-B14F-4D97-AF65-F5344CB8AC3E}">
        <p14:creationId xmlns:p14="http://schemas.microsoft.com/office/powerpoint/2010/main" val="39383629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323945"/>
            <a:ext cx="9144000" cy="769441"/>
          </a:xfrm>
          <a:prstGeom prst="rect">
            <a:avLst/>
          </a:prstGeom>
          <a:noFill/>
        </p:spPr>
        <p:txBody>
          <a:bodyPr wrap="square" rtlCol="0">
            <a:spAutoFit/>
          </a:bodyPr>
          <a:lstStyle/>
          <a:p>
            <a:pPr algn="ctr"/>
            <a:r>
              <a:rPr lang="en-GB" sz="4400" dirty="0" smtClean="0">
                <a:solidFill>
                  <a:srgbClr val="C00000"/>
                </a:solidFill>
                <a:latin typeface="Centaur" pitchFamily="18" charset="0"/>
              </a:rPr>
              <a:t>Tension</a:t>
            </a:r>
            <a:r>
              <a:rPr lang="en-GB" sz="4400" dirty="0" smtClean="0">
                <a:solidFill>
                  <a:schemeClr val="accent1">
                    <a:lumMod val="50000"/>
                  </a:schemeClr>
                </a:solidFill>
                <a:latin typeface="Centaur" pitchFamily="18" charset="0"/>
              </a:rPr>
              <a:t> between drives</a:t>
            </a:r>
            <a:endParaRPr lang="en-GB" sz="4400" dirty="0">
              <a:solidFill>
                <a:schemeClr val="accent1">
                  <a:lumMod val="50000"/>
                </a:schemeClr>
              </a:solidFill>
              <a:latin typeface="Centaur" pitchFamily="18" charset="0"/>
            </a:endParaRPr>
          </a:p>
        </p:txBody>
      </p:sp>
    </p:spTree>
    <p:extLst>
      <p:ext uri="{BB962C8B-B14F-4D97-AF65-F5344CB8AC3E}">
        <p14:creationId xmlns:p14="http://schemas.microsoft.com/office/powerpoint/2010/main" val="40032803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32048" y="1412776"/>
            <a:ext cx="4572000" cy="2840753"/>
            <a:chOff x="612350" y="1499601"/>
            <a:chExt cx="4572000" cy="2840753"/>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350" y="1505714"/>
              <a:ext cx="4572000" cy="2834640"/>
            </a:xfrm>
            <a:prstGeom prst="rect">
              <a:avLst/>
            </a:prstGeom>
          </p:spPr>
        </p:pic>
        <p:sp>
          <p:nvSpPr>
            <p:cNvPr id="4" name="TextBox 3"/>
            <p:cNvSpPr txBox="1"/>
            <p:nvPr/>
          </p:nvSpPr>
          <p:spPr>
            <a:xfrm>
              <a:off x="612350" y="1499601"/>
              <a:ext cx="4572000" cy="523220"/>
            </a:xfrm>
            <a:prstGeom prst="rect">
              <a:avLst/>
            </a:prstGeom>
            <a:solidFill>
              <a:schemeClr val="accent1">
                <a:lumMod val="50000"/>
                <a:alpha val="70000"/>
              </a:schemeClr>
            </a:solidFill>
          </p:spPr>
          <p:txBody>
            <a:bodyPr wrap="square" rtlCol="0">
              <a:spAutoFit/>
            </a:bodyPr>
            <a:lstStyle/>
            <a:p>
              <a:r>
                <a:rPr lang="en-GB" sz="2800" b="1" dirty="0" smtClean="0">
                  <a:solidFill>
                    <a:schemeClr val="bg1"/>
                  </a:solidFill>
                  <a:latin typeface="Centaur" pitchFamily="18" charset="0"/>
                  <a:ea typeface="Tahoma" pitchFamily="34" charset="0"/>
                  <a:cs typeface="Tahoma" pitchFamily="34" charset="0"/>
                </a:rPr>
                <a:t>innate drive for self-preservation</a:t>
              </a:r>
              <a:endParaRPr lang="en-GB" sz="2800" b="1" dirty="0">
                <a:solidFill>
                  <a:schemeClr val="bg1"/>
                </a:solidFill>
                <a:latin typeface="Centaur" pitchFamily="18" charset="0"/>
                <a:ea typeface="Tahoma" pitchFamily="34" charset="0"/>
                <a:cs typeface="Tahoma" pitchFamily="34" charset="0"/>
              </a:endParaRPr>
            </a:p>
          </p:txBody>
        </p:sp>
      </p:grpSp>
      <p:sp>
        <p:nvSpPr>
          <p:cNvPr id="11" name="TextBox 10"/>
          <p:cNvSpPr txBox="1"/>
          <p:nvPr/>
        </p:nvSpPr>
        <p:spPr>
          <a:xfrm>
            <a:off x="0" y="323945"/>
            <a:ext cx="9144000" cy="769441"/>
          </a:xfrm>
          <a:prstGeom prst="rect">
            <a:avLst/>
          </a:prstGeom>
          <a:noFill/>
        </p:spPr>
        <p:txBody>
          <a:bodyPr wrap="square" rtlCol="0">
            <a:spAutoFit/>
          </a:bodyPr>
          <a:lstStyle/>
          <a:p>
            <a:pPr algn="ctr"/>
            <a:r>
              <a:rPr lang="en-GB" sz="4400" dirty="0" smtClean="0">
                <a:solidFill>
                  <a:srgbClr val="C00000"/>
                </a:solidFill>
                <a:latin typeface="Centaur" pitchFamily="18" charset="0"/>
              </a:rPr>
              <a:t>Tension</a:t>
            </a:r>
            <a:r>
              <a:rPr lang="en-GB" sz="4400" dirty="0" smtClean="0">
                <a:solidFill>
                  <a:schemeClr val="accent1">
                    <a:lumMod val="50000"/>
                  </a:schemeClr>
                </a:solidFill>
                <a:latin typeface="Centaur" pitchFamily="18" charset="0"/>
              </a:rPr>
              <a:t> between drives</a:t>
            </a:r>
            <a:endParaRPr lang="en-GB" sz="4400" dirty="0">
              <a:solidFill>
                <a:schemeClr val="accent1">
                  <a:lumMod val="50000"/>
                </a:schemeClr>
              </a:solidFill>
              <a:latin typeface="Centaur" pitchFamily="18" charset="0"/>
            </a:endParaRPr>
          </a:p>
        </p:txBody>
      </p:sp>
    </p:spTree>
    <p:extLst>
      <p:ext uri="{BB962C8B-B14F-4D97-AF65-F5344CB8AC3E}">
        <p14:creationId xmlns:p14="http://schemas.microsoft.com/office/powerpoint/2010/main" val="40032803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32048" y="1412776"/>
            <a:ext cx="4572000" cy="2840753"/>
            <a:chOff x="612350" y="1499601"/>
            <a:chExt cx="4572000" cy="2840753"/>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350" y="1505714"/>
              <a:ext cx="4572000" cy="2834640"/>
            </a:xfrm>
            <a:prstGeom prst="rect">
              <a:avLst/>
            </a:prstGeom>
          </p:spPr>
        </p:pic>
        <p:sp>
          <p:nvSpPr>
            <p:cNvPr id="4" name="TextBox 3"/>
            <p:cNvSpPr txBox="1"/>
            <p:nvPr/>
          </p:nvSpPr>
          <p:spPr>
            <a:xfrm>
              <a:off x="612350" y="1499601"/>
              <a:ext cx="4572000" cy="523220"/>
            </a:xfrm>
            <a:prstGeom prst="rect">
              <a:avLst/>
            </a:prstGeom>
            <a:solidFill>
              <a:schemeClr val="accent1">
                <a:lumMod val="50000"/>
                <a:alpha val="70000"/>
              </a:schemeClr>
            </a:solidFill>
          </p:spPr>
          <p:txBody>
            <a:bodyPr wrap="square" rtlCol="0">
              <a:spAutoFit/>
            </a:bodyPr>
            <a:lstStyle/>
            <a:p>
              <a:r>
                <a:rPr lang="en-GB" sz="2800" b="1" dirty="0" smtClean="0">
                  <a:solidFill>
                    <a:schemeClr val="bg1"/>
                  </a:solidFill>
                  <a:latin typeface="Centaur" pitchFamily="18" charset="0"/>
                  <a:ea typeface="Tahoma" pitchFamily="34" charset="0"/>
                  <a:cs typeface="Tahoma" pitchFamily="34" charset="0"/>
                </a:rPr>
                <a:t>innate drive for self-preservation</a:t>
              </a:r>
              <a:endParaRPr lang="en-GB" sz="2800" b="1" dirty="0">
                <a:solidFill>
                  <a:schemeClr val="bg1"/>
                </a:solidFill>
                <a:latin typeface="Centaur" pitchFamily="18" charset="0"/>
                <a:ea typeface="Tahoma" pitchFamily="34" charset="0"/>
                <a:cs typeface="Tahoma" pitchFamily="34" charset="0"/>
              </a:endParaRPr>
            </a:p>
          </p:txBody>
        </p:sp>
      </p:grpSp>
      <p:sp>
        <p:nvSpPr>
          <p:cNvPr id="11" name="TextBox 10"/>
          <p:cNvSpPr txBox="1"/>
          <p:nvPr/>
        </p:nvSpPr>
        <p:spPr>
          <a:xfrm>
            <a:off x="0" y="323945"/>
            <a:ext cx="9144000" cy="769441"/>
          </a:xfrm>
          <a:prstGeom prst="rect">
            <a:avLst/>
          </a:prstGeom>
          <a:noFill/>
        </p:spPr>
        <p:txBody>
          <a:bodyPr wrap="square" rtlCol="0">
            <a:spAutoFit/>
          </a:bodyPr>
          <a:lstStyle/>
          <a:p>
            <a:pPr algn="ctr"/>
            <a:r>
              <a:rPr lang="en-GB" sz="4400" dirty="0" smtClean="0">
                <a:solidFill>
                  <a:srgbClr val="C00000"/>
                </a:solidFill>
                <a:latin typeface="Centaur" pitchFamily="18" charset="0"/>
              </a:rPr>
              <a:t>Tension</a:t>
            </a:r>
            <a:r>
              <a:rPr lang="en-GB" sz="4400" dirty="0" smtClean="0">
                <a:solidFill>
                  <a:schemeClr val="accent1">
                    <a:lumMod val="50000"/>
                  </a:schemeClr>
                </a:solidFill>
                <a:latin typeface="Centaur" pitchFamily="18" charset="0"/>
              </a:rPr>
              <a:t> between drives</a:t>
            </a:r>
            <a:endParaRPr lang="en-GB" sz="4400" dirty="0">
              <a:solidFill>
                <a:schemeClr val="accent1">
                  <a:lumMod val="50000"/>
                </a:schemeClr>
              </a:solidFill>
              <a:latin typeface="Centaur" pitchFamily="18" charset="0"/>
            </a:endParaRPr>
          </a:p>
        </p:txBody>
      </p:sp>
      <p:grpSp>
        <p:nvGrpSpPr>
          <p:cNvPr id="5" name="Group 4"/>
          <p:cNvGrpSpPr/>
          <p:nvPr/>
        </p:nvGrpSpPr>
        <p:grpSpPr>
          <a:xfrm>
            <a:off x="4139952" y="3573016"/>
            <a:ext cx="4575948" cy="2838012"/>
            <a:chOff x="3956492" y="1506687"/>
            <a:chExt cx="4575948" cy="2838012"/>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6492" y="1506687"/>
              <a:ext cx="4572000" cy="2314791"/>
            </a:xfrm>
            <a:prstGeom prst="rect">
              <a:avLst/>
            </a:prstGeom>
          </p:spPr>
        </p:pic>
        <p:sp>
          <p:nvSpPr>
            <p:cNvPr id="9" name="TextBox 8"/>
            <p:cNvSpPr txBox="1"/>
            <p:nvPr/>
          </p:nvSpPr>
          <p:spPr>
            <a:xfrm>
              <a:off x="3956492" y="3821479"/>
              <a:ext cx="4575948" cy="523220"/>
            </a:xfrm>
            <a:prstGeom prst="rect">
              <a:avLst/>
            </a:prstGeom>
            <a:solidFill>
              <a:schemeClr val="accent1">
                <a:lumMod val="50000"/>
                <a:alpha val="70000"/>
              </a:schemeClr>
            </a:solidFill>
          </p:spPr>
          <p:txBody>
            <a:bodyPr wrap="square" rtlCol="0">
              <a:spAutoFit/>
            </a:bodyPr>
            <a:lstStyle/>
            <a:p>
              <a:pPr algn="r"/>
              <a:r>
                <a:rPr lang="en-GB" sz="2800" b="1" dirty="0">
                  <a:solidFill>
                    <a:schemeClr val="bg1"/>
                  </a:solidFill>
                  <a:latin typeface="Centaur" pitchFamily="18" charset="0"/>
                  <a:ea typeface="Tahoma" pitchFamily="34" charset="0"/>
                  <a:cs typeface="Tahoma" pitchFamily="34" charset="0"/>
                </a:rPr>
                <a:t>i</a:t>
              </a:r>
              <a:r>
                <a:rPr lang="en-GB" sz="2800" b="1" dirty="0" smtClean="0">
                  <a:solidFill>
                    <a:schemeClr val="bg1"/>
                  </a:solidFill>
                  <a:latin typeface="Centaur" pitchFamily="18" charset="0"/>
                  <a:ea typeface="Tahoma" pitchFamily="34" charset="0"/>
                  <a:cs typeface="Tahoma" pitchFamily="34" charset="0"/>
                </a:rPr>
                <a:t>ntrinsic desire for connectedness</a:t>
              </a:r>
              <a:endParaRPr lang="en-GB" sz="2800" b="1" dirty="0">
                <a:solidFill>
                  <a:schemeClr val="bg1"/>
                </a:solidFill>
                <a:latin typeface="Centaur" pitchFamily="18" charset="0"/>
                <a:ea typeface="Tahoma" pitchFamily="34" charset="0"/>
                <a:cs typeface="Tahoma" pitchFamily="34" charset="0"/>
              </a:endParaRPr>
            </a:p>
          </p:txBody>
        </p:sp>
      </p:grpSp>
    </p:spTree>
    <p:extLst>
      <p:ext uri="{BB962C8B-B14F-4D97-AF65-F5344CB8AC3E}">
        <p14:creationId xmlns:p14="http://schemas.microsoft.com/office/powerpoint/2010/main" val="5523954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323945"/>
            <a:ext cx="9144000" cy="769441"/>
          </a:xfrm>
          <a:prstGeom prst="rect">
            <a:avLst/>
          </a:prstGeom>
          <a:noFill/>
        </p:spPr>
        <p:txBody>
          <a:bodyPr wrap="square" rtlCol="0">
            <a:spAutoFit/>
          </a:bodyPr>
          <a:lstStyle/>
          <a:p>
            <a:pPr algn="ctr"/>
            <a:r>
              <a:rPr lang="en-GB" sz="4400" dirty="0" smtClean="0">
                <a:solidFill>
                  <a:srgbClr val="C00000"/>
                </a:solidFill>
                <a:latin typeface="Centaur" pitchFamily="18" charset="0"/>
              </a:rPr>
              <a:t>Dialectic</a:t>
            </a:r>
            <a:r>
              <a:rPr lang="en-GB" sz="4400" dirty="0" smtClean="0">
                <a:solidFill>
                  <a:schemeClr val="accent1">
                    <a:lumMod val="50000"/>
                  </a:schemeClr>
                </a:solidFill>
                <a:latin typeface="Centaur" pitchFamily="18" charset="0"/>
              </a:rPr>
              <a:t> between behaviours</a:t>
            </a:r>
            <a:endParaRPr lang="en-GB" sz="4400" dirty="0">
              <a:solidFill>
                <a:schemeClr val="accent1">
                  <a:lumMod val="50000"/>
                </a:schemeClr>
              </a:solidFill>
              <a:latin typeface="Centaur" pitchFamily="18" charset="0"/>
            </a:endParaRPr>
          </a:p>
        </p:txBody>
      </p:sp>
    </p:spTree>
    <p:extLst>
      <p:ext uri="{BB962C8B-B14F-4D97-AF65-F5344CB8AC3E}">
        <p14:creationId xmlns:p14="http://schemas.microsoft.com/office/powerpoint/2010/main" val="2803810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95536" y="1412776"/>
            <a:ext cx="4570934" cy="2842742"/>
            <a:chOff x="682778" y="1484784"/>
            <a:chExt cx="5498062" cy="4122677"/>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778" y="1484784"/>
              <a:ext cx="5498062" cy="4122677"/>
            </a:xfrm>
            <a:prstGeom prst="rect">
              <a:avLst/>
            </a:prstGeom>
          </p:spPr>
        </p:pic>
        <p:sp>
          <p:nvSpPr>
            <p:cNvPr id="4" name="TextBox 3"/>
            <p:cNvSpPr txBox="1"/>
            <p:nvPr/>
          </p:nvSpPr>
          <p:spPr>
            <a:xfrm>
              <a:off x="683568" y="1487075"/>
              <a:ext cx="5497272" cy="758798"/>
            </a:xfrm>
            <a:prstGeom prst="rect">
              <a:avLst/>
            </a:prstGeom>
            <a:solidFill>
              <a:schemeClr val="accent1">
                <a:lumMod val="50000"/>
                <a:alpha val="80000"/>
              </a:schemeClr>
            </a:solidFill>
          </p:spPr>
          <p:txBody>
            <a:bodyPr wrap="square" rtlCol="0">
              <a:spAutoFit/>
            </a:bodyPr>
            <a:lstStyle/>
            <a:p>
              <a:r>
                <a:rPr lang="en-GB" sz="2800" b="1" dirty="0">
                  <a:solidFill>
                    <a:schemeClr val="bg1"/>
                  </a:solidFill>
                  <a:latin typeface="Centaur" pitchFamily="18" charset="0"/>
                  <a:ea typeface="Tahoma" pitchFamily="34" charset="0"/>
                  <a:cs typeface="Tahoma" pitchFamily="34" charset="0"/>
                </a:rPr>
                <a:t>a</a:t>
              </a:r>
              <a:r>
                <a:rPr lang="en-GB" sz="2800" b="1" dirty="0" smtClean="0">
                  <a:solidFill>
                    <a:schemeClr val="bg1"/>
                  </a:solidFill>
                  <a:latin typeface="Centaur" pitchFamily="18" charset="0"/>
                  <a:ea typeface="Tahoma" pitchFamily="34" charset="0"/>
                  <a:cs typeface="Tahoma" pitchFamily="34" charset="0"/>
                </a:rPr>
                <a:t>fforded by technology</a:t>
              </a:r>
              <a:endParaRPr lang="en-GB" sz="2800" b="1" dirty="0">
                <a:solidFill>
                  <a:schemeClr val="bg1"/>
                </a:solidFill>
                <a:latin typeface="Centaur" pitchFamily="18" charset="0"/>
                <a:ea typeface="Tahoma" pitchFamily="34" charset="0"/>
                <a:cs typeface="Tahoma" pitchFamily="34" charset="0"/>
              </a:endParaRPr>
            </a:p>
          </p:txBody>
        </p:sp>
      </p:grpSp>
      <p:sp>
        <p:nvSpPr>
          <p:cNvPr id="11" name="TextBox 10"/>
          <p:cNvSpPr txBox="1"/>
          <p:nvPr/>
        </p:nvSpPr>
        <p:spPr>
          <a:xfrm>
            <a:off x="0" y="323945"/>
            <a:ext cx="9144000" cy="769441"/>
          </a:xfrm>
          <a:prstGeom prst="rect">
            <a:avLst/>
          </a:prstGeom>
          <a:noFill/>
        </p:spPr>
        <p:txBody>
          <a:bodyPr wrap="square" rtlCol="0">
            <a:spAutoFit/>
          </a:bodyPr>
          <a:lstStyle/>
          <a:p>
            <a:pPr algn="ctr"/>
            <a:r>
              <a:rPr lang="en-GB" sz="4400" dirty="0" smtClean="0">
                <a:solidFill>
                  <a:srgbClr val="C00000"/>
                </a:solidFill>
                <a:latin typeface="Centaur" pitchFamily="18" charset="0"/>
              </a:rPr>
              <a:t>Dialectic</a:t>
            </a:r>
            <a:r>
              <a:rPr lang="en-GB" sz="4400" dirty="0" smtClean="0">
                <a:solidFill>
                  <a:schemeClr val="accent1">
                    <a:lumMod val="50000"/>
                  </a:schemeClr>
                </a:solidFill>
                <a:latin typeface="Centaur" pitchFamily="18" charset="0"/>
              </a:rPr>
              <a:t> between behaviours</a:t>
            </a:r>
            <a:endParaRPr lang="en-GB" sz="4400" dirty="0">
              <a:solidFill>
                <a:schemeClr val="accent1">
                  <a:lumMod val="50000"/>
                </a:schemeClr>
              </a:solidFill>
              <a:latin typeface="Centaur" pitchFamily="18" charset="0"/>
            </a:endParaRPr>
          </a:p>
        </p:txBody>
      </p:sp>
    </p:spTree>
    <p:extLst>
      <p:ext uri="{BB962C8B-B14F-4D97-AF65-F5344CB8AC3E}">
        <p14:creationId xmlns:p14="http://schemas.microsoft.com/office/powerpoint/2010/main" val="2803810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700" y="2467020"/>
            <a:ext cx="7088401" cy="3372152"/>
          </a:xfrm>
          <a:prstGeom prst="rect">
            <a:avLst/>
          </a:prstGeom>
        </p:spPr>
      </p:pic>
      <p:sp>
        <p:nvSpPr>
          <p:cNvPr id="9" name="TextBox 8"/>
          <p:cNvSpPr txBox="1"/>
          <p:nvPr/>
        </p:nvSpPr>
        <p:spPr>
          <a:xfrm>
            <a:off x="0" y="332656"/>
            <a:ext cx="9144000" cy="769441"/>
          </a:xfrm>
          <a:prstGeom prst="rect">
            <a:avLst/>
          </a:prstGeom>
          <a:noFill/>
        </p:spPr>
        <p:txBody>
          <a:bodyPr wrap="square" rtlCol="0">
            <a:spAutoFit/>
          </a:bodyPr>
          <a:lstStyle/>
          <a:p>
            <a:pPr algn="ctr"/>
            <a:r>
              <a:rPr lang="en-GB" sz="4400" dirty="0" smtClean="0">
                <a:solidFill>
                  <a:schemeClr val="accent1">
                    <a:lumMod val="50000"/>
                  </a:schemeClr>
                </a:solidFill>
                <a:latin typeface="Centaur" pitchFamily="18" charset="0"/>
              </a:rPr>
              <a:t>Some </a:t>
            </a:r>
            <a:r>
              <a:rPr lang="en-GB" sz="4400" dirty="0" smtClean="0">
                <a:solidFill>
                  <a:srgbClr val="C00000"/>
                </a:solidFill>
                <a:latin typeface="Centaur" pitchFamily="18" charset="0"/>
              </a:rPr>
              <a:t>implicit</a:t>
            </a:r>
            <a:r>
              <a:rPr lang="en-GB" sz="4400" dirty="0" smtClean="0">
                <a:solidFill>
                  <a:schemeClr val="accent1">
                    <a:lumMod val="50000"/>
                  </a:schemeClr>
                </a:solidFill>
                <a:latin typeface="Centaur" pitchFamily="18" charset="0"/>
              </a:rPr>
              <a:t> assumptions</a:t>
            </a:r>
            <a:endParaRPr lang="en-GB" sz="4400" dirty="0">
              <a:solidFill>
                <a:schemeClr val="accent1">
                  <a:lumMod val="50000"/>
                </a:schemeClr>
              </a:solidFill>
              <a:latin typeface="Centaur" pitchFamily="18" charset="0"/>
            </a:endParaRPr>
          </a:p>
        </p:txBody>
      </p:sp>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91" y="1762000"/>
            <a:ext cx="7088401" cy="3372152"/>
          </a:xfrm>
          <a:prstGeom prst="rect">
            <a:avLst/>
          </a:prstGeom>
        </p:spPr>
      </p:pic>
      <p:sp>
        <p:nvSpPr>
          <p:cNvPr id="6" name="TextBox 5"/>
          <p:cNvSpPr txBox="1"/>
          <p:nvPr/>
        </p:nvSpPr>
        <p:spPr>
          <a:xfrm>
            <a:off x="1011991" y="5132809"/>
            <a:ext cx="7088401" cy="707886"/>
          </a:xfrm>
          <a:prstGeom prst="rect">
            <a:avLst/>
          </a:prstGeom>
          <a:solidFill>
            <a:schemeClr val="accent1">
              <a:lumMod val="50000"/>
              <a:alpha val="70000"/>
            </a:schemeClr>
          </a:solidFill>
        </p:spPr>
        <p:txBody>
          <a:bodyPr wrap="square" rtlCol="0">
            <a:spAutoFit/>
          </a:bodyPr>
          <a:lstStyle/>
          <a:p>
            <a:pPr algn="ctr"/>
            <a:r>
              <a:rPr lang="en-GB" sz="4000" dirty="0" smtClean="0">
                <a:solidFill>
                  <a:schemeClr val="bg1"/>
                </a:solidFill>
                <a:latin typeface="Centaur" pitchFamily="18" charset="0"/>
                <a:ea typeface="Tahoma" pitchFamily="34" charset="0"/>
                <a:cs typeface="Tahoma" pitchFamily="34" charset="0"/>
              </a:rPr>
              <a:t>close knit tracking is safer</a:t>
            </a:r>
            <a:endParaRPr lang="en-GB" sz="4000" dirty="0">
              <a:solidFill>
                <a:schemeClr val="bg1"/>
              </a:solidFill>
              <a:latin typeface="Centaur" pitchFamily="18" charset="0"/>
              <a:ea typeface="Tahoma" pitchFamily="34" charset="0"/>
              <a:cs typeface="Tahoma" pitchFamily="34" charset="0"/>
            </a:endParaRPr>
          </a:p>
        </p:txBody>
      </p:sp>
      <p:sp>
        <p:nvSpPr>
          <p:cNvPr id="2" name="Rectangle 1"/>
          <p:cNvSpPr/>
          <p:nvPr/>
        </p:nvSpPr>
        <p:spPr>
          <a:xfrm>
            <a:off x="1031080" y="5847579"/>
            <a:ext cx="7069312" cy="307777"/>
          </a:xfrm>
          <a:prstGeom prst="rect">
            <a:avLst/>
          </a:prstGeom>
        </p:spPr>
        <p:txBody>
          <a:bodyPr wrap="square">
            <a:spAutoFit/>
          </a:bodyPr>
          <a:lstStyle/>
          <a:p>
            <a:pPr algn="ctr"/>
            <a:r>
              <a:rPr lang="en-GB" sz="1400" dirty="0" smtClean="0">
                <a:solidFill>
                  <a:schemeClr val="bg1">
                    <a:lumMod val="65000"/>
                  </a:schemeClr>
                </a:solidFill>
                <a:latin typeface="Centaur" pitchFamily="18" charset="0"/>
              </a:rPr>
              <a:t>news.bbc.co.uk/</a:t>
            </a:r>
            <a:r>
              <a:rPr lang="en-GB" sz="1400" dirty="0" err="1" smtClean="0">
                <a:solidFill>
                  <a:schemeClr val="bg1">
                    <a:lumMod val="65000"/>
                  </a:schemeClr>
                </a:solidFill>
                <a:latin typeface="Centaur" pitchFamily="18" charset="0"/>
              </a:rPr>
              <a:t>cbbcnews</a:t>
            </a:r>
            <a:r>
              <a:rPr lang="en-GB" sz="1400" dirty="0" smtClean="0">
                <a:solidFill>
                  <a:schemeClr val="bg1">
                    <a:lumMod val="65000"/>
                  </a:schemeClr>
                </a:solidFill>
                <a:latin typeface="Centaur" pitchFamily="18" charset="0"/>
              </a:rPr>
              <a:t>/hi/newsid_6540000/newsid_6549400/6549495.stm</a:t>
            </a:r>
            <a:endParaRPr lang="en-GB" sz="1400" dirty="0">
              <a:solidFill>
                <a:schemeClr val="bg1">
                  <a:lumMod val="65000"/>
                </a:schemeClr>
              </a:solidFill>
              <a:latin typeface="Centaur" pitchFamily="18" charset="0"/>
            </a:endParaRPr>
          </a:p>
        </p:txBody>
      </p:sp>
    </p:spTree>
    <p:extLst>
      <p:ext uri="{BB962C8B-B14F-4D97-AF65-F5344CB8AC3E}">
        <p14:creationId xmlns:p14="http://schemas.microsoft.com/office/powerpoint/2010/main" val="13376418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95536" y="1412776"/>
            <a:ext cx="4570934" cy="2842742"/>
            <a:chOff x="682778" y="1484784"/>
            <a:chExt cx="5498062" cy="4122677"/>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778" y="1484784"/>
              <a:ext cx="5498062" cy="4122677"/>
            </a:xfrm>
            <a:prstGeom prst="rect">
              <a:avLst/>
            </a:prstGeom>
          </p:spPr>
        </p:pic>
        <p:sp>
          <p:nvSpPr>
            <p:cNvPr id="4" name="TextBox 3"/>
            <p:cNvSpPr txBox="1"/>
            <p:nvPr/>
          </p:nvSpPr>
          <p:spPr>
            <a:xfrm>
              <a:off x="683568" y="1487075"/>
              <a:ext cx="5497272" cy="758798"/>
            </a:xfrm>
            <a:prstGeom prst="rect">
              <a:avLst/>
            </a:prstGeom>
            <a:solidFill>
              <a:schemeClr val="accent1">
                <a:lumMod val="50000"/>
                <a:alpha val="80000"/>
              </a:schemeClr>
            </a:solidFill>
          </p:spPr>
          <p:txBody>
            <a:bodyPr wrap="square" rtlCol="0">
              <a:spAutoFit/>
            </a:bodyPr>
            <a:lstStyle/>
            <a:p>
              <a:r>
                <a:rPr lang="en-GB" sz="2800" b="1" dirty="0">
                  <a:solidFill>
                    <a:schemeClr val="bg1"/>
                  </a:solidFill>
                  <a:latin typeface="Centaur" pitchFamily="18" charset="0"/>
                  <a:ea typeface="Tahoma" pitchFamily="34" charset="0"/>
                  <a:cs typeface="Tahoma" pitchFamily="34" charset="0"/>
                </a:rPr>
                <a:t>a</a:t>
              </a:r>
              <a:r>
                <a:rPr lang="en-GB" sz="2800" b="1" dirty="0" smtClean="0">
                  <a:solidFill>
                    <a:schemeClr val="bg1"/>
                  </a:solidFill>
                  <a:latin typeface="Centaur" pitchFamily="18" charset="0"/>
                  <a:ea typeface="Tahoma" pitchFamily="34" charset="0"/>
                  <a:cs typeface="Tahoma" pitchFamily="34" charset="0"/>
                </a:rPr>
                <a:t>fforded by technology</a:t>
              </a:r>
              <a:endParaRPr lang="en-GB" sz="2800" b="1" dirty="0">
                <a:solidFill>
                  <a:schemeClr val="bg1"/>
                </a:solidFill>
                <a:latin typeface="Centaur" pitchFamily="18" charset="0"/>
                <a:ea typeface="Tahoma" pitchFamily="34" charset="0"/>
                <a:cs typeface="Tahoma" pitchFamily="34" charset="0"/>
              </a:endParaRPr>
            </a:p>
          </p:txBody>
        </p:sp>
      </p:grpSp>
      <p:grpSp>
        <p:nvGrpSpPr>
          <p:cNvPr id="13" name="Group 12"/>
          <p:cNvGrpSpPr/>
          <p:nvPr/>
        </p:nvGrpSpPr>
        <p:grpSpPr>
          <a:xfrm>
            <a:off x="4139952" y="3573016"/>
            <a:ext cx="4577230" cy="2838647"/>
            <a:chOff x="2952353" y="2114636"/>
            <a:chExt cx="5508079" cy="4130363"/>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2353" y="2114636"/>
              <a:ext cx="5508079" cy="4122676"/>
            </a:xfrm>
            <a:prstGeom prst="rect">
              <a:avLst/>
            </a:prstGeom>
          </p:spPr>
        </p:pic>
        <p:sp>
          <p:nvSpPr>
            <p:cNvPr id="9" name="TextBox 8"/>
            <p:cNvSpPr txBox="1"/>
            <p:nvPr/>
          </p:nvSpPr>
          <p:spPr>
            <a:xfrm>
              <a:off x="2952353" y="5483690"/>
              <a:ext cx="5508079" cy="761309"/>
            </a:xfrm>
            <a:prstGeom prst="rect">
              <a:avLst/>
            </a:prstGeom>
            <a:solidFill>
              <a:schemeClr val="accent1">
                <a:lumMod val="50000"/>
                <a:alpha val="70000"/>
              </a:schemeClr>
            </a:solidFill>
          </p:spPr>
          <p:txBody>
            <a:bodyPr wrap="square" rtlCol="0">
              <a:spAutoFit/>
            </a:bodyPr>
            <a:lstStyle/>
            <a:p>
              <a:pPr algn="r"/>
              <a:r>
                <a:rPr lang="en-GB" sz="2800" b="1" dirty="0">
                  <a:solidFill>
                    <a:schemeClr val="bg1"/>
                  </a:solidFill>
                  <a:latin typeface="Centaur" pitchFamily="18" charset="0"/>
                  <a:ea typeface="Tahoma" pitchFamily="34" charset="0"/>
                  <a:cs typeface="Tahoma" pitchFamily="34" charset="0"/>
                </a:rPr>
                <a:t>l</a:t>
              </a:r>
              <a:r>
                <a:rPr lang="en-GB" sz="2800" b="1" dirty="0" smtClean="0">
                  <a:solidFill>
                    <a:schemeClr val="bg1"/>
                  </a:solidFill>
                  <a:latin typeface="Centaur" pitchFamily="18" charset="0"/>
                  <a:ea typeface="Tahoma" pitchFamily="34" charset="0"/>
                  <a:cs typeface="Tahoma" pitchFamily="34" charset="0"/>
                </a:rPr>
                <a:t>egitimised by family contracts</a:t>
              </a:r>
              <a:endParaRPr lang="en-GB" sz="2800" b="1" dirty="0">
                <a:solidFill>
                  <a:schemeClr val="bg1"/>
                </a:solidFill>
                <a:latin typeface="Centaur" pitchFamily="18" charset="0"/>
                <a:ea typeface="Tahoma" pitchFamily="34" charset="0"/>
                <a:cs typeface="Tahoma" pitchFamily="34" charset="0"/>
              </a:endParaRPr>
            </a:p>
          </p:txBody>
        </p:sp>
      </p:grpSp>
      <p:sp>
        <p:nvSpPr>
          <p:cNvPr id="11" name="TextBox 10"/>
          <p:cNvSpPr txBox="1"/>
          <p:nvPr/>
        </p:nvSpPr>
        <p:spPr>
          <a:xfrm>
            <a:off x="0" y="323945"/>
            <a:ext cx="9144000" cy="769441"/>
          </a:xfrm>
          <a:prstGeom prst="rect">
            <a:avLst/>
          </a:prstGeom>
          <a:noFill/>
        </p:spPr>
        <p:txBody>
          <a:bodyPr wrap="square" rtlCol="0">
            <a:spAutoFit/>
          </a:bodyPr>
          <a:lstStyle/>
          <a:p>
            <a:pPr algn="ctr"/>
            <a:r>
              <a:rPr lang="en-GB" sz="4400" dirty="0" smtClean="0">
                <a:solidFill>
                  <a:srgbClr val="C00000"/>
                </a:solidFill>
                <a:latin typeface="Centaur" pitchFamily="18" charset="0"/>
              </a:rPr>
              <a:t>Dialectic</a:t>
            </a:r>
            <a:r>
              <a:rPr lang="en-GB" sz="4400" dirty="0" smtClean="0">
                <a:solidFill>
                  <a:schemeClr val="accent1">
                    <a:lumMod val="50000"/>
                  </a:schemeClr>
                </a:solidFill>
                <a:latin typeface="Centaur" pitchFamily="18" charset="0"/>
              </a:rPr>
              <a:t> between behaviours</a:t>
            </a:r>
            <a:endParaRPr lang="en-GB" sz="4400" dirty="0">
              <a:solidFill>
                <a:schemeClr val="accent1">
                  <a:lumMod val="50000"/>
                </a:schemeClr>
              </a:solidFill>
              <a:latin typeface="Centaur" pitchFamily="18" charset="0"/>
            </a:endParaRPr>
          </a:p>
        </p:txBody>
      </p:sp>
      <p:sp>
        <p:nvSpPr>
          <p:cNvPr id="2" name="Rectangle 1"/>
          <p:cNvSpPr/>
          <p:nvPr/>
        </p:nvSpPr>
        <p:spPr>
          <a:xfrm>
            <a:off x="4145182" y="6406380"/>
            <a:ext cx="4572000" cy="307777"/>
          </a:xfrm>
          <a:prstGeom prst="rect">
            <a:avLst/>
          </a:prstGeom>
        </p:spPr>
        <p:txBody>
          <a:bodyPr>
            <a:spAutoFit/>
          </a:bodyPr>
          <a:lstStyle/>
          <a:p>
            <a:pPr algn="ctr"/>
            <a:r>
              <a:rPr lang="en-GB" sz="1400" dirty="0" smtClean="0">
                <a:solidFill>
                  <a:schemeClr val="bg1">
                    <a:lumMod val="65000"/>
                  </a:schemeClr>
                </a:solidFill>
                <a:latin typeface="Centaur" pitchFamily="18" charset="0"/>
              </a:rPr>
              <a:t>permissiontounwind.blogspot.com/2009_04_01_archive.html</a:t>
            </a:r>
            <a:endParaRPr lang="en-GB" sz="1400" dirty="0">
              <a:solidFill>
                <a:schemeClr val="bg1">
                  <a:lumMod val="65000"/>
                </a:schemeClr>
              </a:solidFill>
              <a:latin typeface="Centaur" pitchFamily="18" charset="0"/>
            </a:endParaRPr>
          </a:p>
        </p:txBody>
      </p:sp>
    </p:spTree>
    <p:extLst>
      <p:ext uri="{BB962C8B-B14F-4D97-AF65-F5344CB8AC3E}">
        <p14:creationId xmlns:p14="http://schemas.microsoft.com/office/powerpoint/2010/main" val="32777890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23945"/>
            <a:ext cx="9144000" cy="769441"/>
          </a:xfrm>
          <a:prstGeom prst="rect">
            <a:avLst/>
          </a:prstGeom>
          <a:noFill/>
        </p:spPr>
        <p:txBody>
          <a:bodyPr wrap="square" rtlCol="0">
            <a:spAutoFit/>
          </a:bodyPr>
          <a:lstStyle/>
          <a:p>
            <a:pPr algn="ctr"/>
            <a:r>
              <a:rPr lang="en-GB" sz="4400" dirty="0" smtClean="0">
                <a:solidFill>
                  <a:schemeClr val="accent1">
                    <a:lumMod val="50000"/>
                  </a:schemeClr>
                </a:solidFill>
                <a:latin typeface="Centaur" pitchFamily="18" charset="0"/>
              </a:rPr>
              <a:t>Closeness and control</a:t>
            </a:r>
            <a:endParaRPr lang="en-GB" sz="4400" dirty="0">
              <a:solidFill>
                <a:schemeClr val="accent1">
                  <a:lumMod val="50000"/>
                </a:schemeClr>
              </a:solidFill>
              <a:latin typeface="Centaur" pitchFamily="18" charset="0"/>
            </a:endParaRPr>
          </a:p>
        </p:txBody>
      </p:sp>
      <p:grpSp>
        <p:nvGrpSpPr>
          <p:cNvPr id="4" name="Group 3"/>
          <p:cNvGrpSpPr/>
          <p:nvPr/>
        </p:nvGrpSpPr>
        <p:grpSpPr>
          <a:xfrm>
            <a:off x="6228656" y="1824683"/>
            <a:ext cx="1907277" cy="1245089"/>
            <a:chOff x="1262063" y="1294539"/>
            <a:chExt cx="6619875" cy="4248150"/>
          </a:xfrm>
        </p:grpSpPr>
        <p:pic>
          <p:nvPicPr>
            <p:cNvPr id="5" name="Picture 33" descr="HS_london_ma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2063" y="1323975"/>
              <a:ext cx="6619875" cy="42100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4"/>
            <p:cNvSpPr>
              <a:spLocks noChangeArrowheads="1"/>
            </p:cNvSpPr>
            <p:nvPr/>
          </p:nvSpPr>
          <p:spPr bwMode="auto">
            <a:xfrm>
              <a:off x="5795963" y="1294539"/>
              <a:ext cx="2085975" cy="424815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7" name="Group 57"/>
          <p:cNvGrpSpPr>
            <a:grpSpLocks/>
          </p:cNvGrpSpPr>
          <p:nvPr/>
        </p:nvGrpSpPr>
        <p:grpSpPr bwMode="auto">
          <a:xfrm>
            <a:off x="6084168" y="1700808"/>
            <a:ext cx="360362" cy="687221"/>
            <a:chOff x="3243" y="3045"/>
            <a:chExt cx="227" cy="521"/>
          </a:xfrm>
        </p:grpSpPr>
        <p:sp>
          <p:nvSpPr>
            <p:cNvPr id="8" name="AutoShape 58"/>
            <p:cNvSpPr>
              <a:spLocks noChangeArrowheads="1"/>
            </p:cNvSpPr>
            <p:nvPr/>
          </p:nvSpPr>
          <p:spPr bwMode="auto">
            <a:xfrm rot="5400000">
              <a:off x="3335" y="3099"/>
              <a:ext cx="44" cy="227"/>
            </a:xfrm>
            <a:prstGeom prst="moon">
              <a:avLst>
                <a:gd name="adj" fmla="val 50000"/>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 name="Oval 59"/>
            <p:cNvSpPr>
              <a:spLocks noChangeArrowheads="1"/>
            </p:cNvSpPr>
            <p:nvPr/>
          </p:nvSpPr>
          <p:spPr bwMode="auto">
            <a:xfrm>
              <a:off x="3312" y="3046"/>
              <a:ext cx="91" cy="136"/>
            </a:xfrm>
            <a:prstGeom prst="ellipse">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 name="AutoShape 60"/>
            <p:cNvSpPr>
              <a:spLocks noChangeArrowheads="1"/>
            </p:cNvSpPr>
            <p:nvPr/>
          </p:nvSpPr>
          <p:spPr bwMode="auto">
            <a:xfrm rot="5400000">
              <a:off x="3335" y="3022"/>
              <a:ext cx="46" cy="91"/>
            </a:xfrm>
            <a:prstGeom prst="moon">
              <a:avLst>
                <a:gd name="adj" fmla="val 875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 name="AutoShape 61"/>
            <p:cNvSpPr>
              <a:spLocks noChangeArrowheads="1"/>
            </p:cNvSpPr>
            <p:nvPr/>
          </p:nvSpPr>
          <p:spPr bwMode="auto">
            <a:xfrm rot="5400000">
              <a:off x="3174" y="3317"/>
              <a:ext cx="363" cy="136"/>
            </a:xfrm>
            <a:prstGeom prst="moon">
              <a:avLst>
                <a:gd name="adj" fmla="val 50000"/>
              </a:avLst>
            </a:prstGeom>
            <a:solidFill>
              <a:srgbClr val="C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2" name="Group 62"/>
          <p:cNvGrpSpPr>
            <a:grpSpLocks/>
          </p:cNvGrpSpPr>
          <p:nvPr/>
        </p:nvGrpSpPr>
        <p:grpSpPr bwMode="auto">
          <a:xfrm>
            <a:off x="1788010" y="2141018"/>
            <a:ext cx="360363" cy="779463"/>
            <a:chOff x="2675" y="3043"/>
            <a:chExt cx="227" cy="491"/>
          </a:xfrm>
        </p:grpSpPr>
        <p:sp>
          <p:nvSpPr>
            <p:cNvPr id="13" name="AutoShape 63"/>
            <p:cNvSpPr>
              <a:spLocks noChangeArrowheads="1"/>
            </p:cNvSpPr>
            <p:nvPr/>
          </p:nvSpPr>
          <p:spPr bwMode="auto">
            <a:xfrm rot="5400000">
              <a:off x="2722" y="3020"/>
              <a:ext cx="136" cy="182"/>
            </a:xfrm>
            <a:prstGeom prst="moon">
              <a:avLst>
                <a:gd name="adj" fmla="val 87500"/>
              </a:avLst>
            </a:prstGeom>
            <a:solidFill>
              <a:schemeClr val="tx1">
                <a:lumMod val="95000"/>
                <a:lumOff val="5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 name="AutoShape 64"/>
            <p:cNvSpPr>
              <a:spLocks noChangeArrowheads="1"/>
            </p:cNvSpPr>
            <p:nvPr/>
          </p:nvSpPr>
          <p:spPr bwMode="auto">
            <a:xfrm rot="5400000">
              <a:off x="2767" y="3120"/>
              <a:ext cx="44" cy="227"/>
            </a:xfrm>
            <a:prstGeom prst="moon">
              <a:avLst>
                <a:gd name="adj" fmla="val 50000"/>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 name="Oval 65"/>
            <p:cNvSpPr>
              <a:spLocks noChangeArrowheads="1"/>
            </p:cNvSpPr>
            <p:nvPr/>
          </p:nvSpPr>
          <p:spPr bwMode="auto">
            <a:xfrm>
              <a:off x="2744" y="3067"/>
              <a:ext cx="91" cy="136"/>
            </a:xfrm>
            <a:prstGeom prst="ellipse">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 name="AutoShape 66"/>
            <p:cNvSpPr>
              <a:spLocks noChangeArrowheads="1"/>
            </p:cNvSpPr>
            <p:nvPr/>
          </p:nvSpPr>
          <p:spPr bwMode="auto">
            <a:xfrm rot="5400000">
              <a:off x="2629" y="3308"/>
              <a:ext cx="317" cy="136"/>
            </a:xfrm>
            <a:prstGeom prst="moon">
              <a:avLst>
                <a:gd name="adj" fmla="val 87500"/>
              </a:avLst>
            </a:prstGeom>
            <a:solidFill>
              <a:srgbClr val="C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8" name="Group 17"/>
          <p:cNvGrpSpPr/>
          <p:nvPr/>
        </p:nvGrpSpPr>
        <p:grpSpPr>
          <a:xfrm>
            <a:off x="2198201" y="2061374"/>
            <a:ext cx="435235" cy="771709"/>
            <a:chOff x="4104481" y="4221088"/>
            <a:chExt cx="935038" cy="1728787"/>
          </a:xfrm>
        </p:grpSpPr>
        <p:sp>
          <p:nvSpPr>
            <p:cNvPr id="19" name="AutoShape 62"/>
            <p:cNvSpPr>
              <a:spLocks noChangeArrowheads="1"/>
            </p:cNvSpPr>
            <p:nvPr/>
          </p:nvSpPr>
          <p:spPr bwMode="auto">
            <a:xfrm rot="1144889">
              <a:off x="4104481" y="4221088"/>
              <a:ext cx="935038" cy="1728787"/>
            </a:xfrm>
            <a:prstGeom prst="roundRect">
              <a:avLst>
                <a:gd name="adj" fmla="val 16667"/>
              </a:avLst>
            </a:prstGeom>
            <a:solidFill>
              <a:schemeClr val="accent1">
                <a:lumMod val="50000"/>
              </a:schemeClr>
            </a:solidFill>
            <a:ln w="12700">
              <a:solidFill>
                <a:schemeClr val="tx1"/>
              </a:solidFill>
              <a:round/>
              <a:headEnd/>
              <a:tailEnd/>
            </a:ln>
            <a:effectLst/>
          </p:spPr>
          <p:txBody>
            <a:bodyPr wrap="none" anchor="ctr"/>
            <a:lstStyle/>
            <a:p>
              <a:endParaRPr lang="en-GB"/>
            </a:p>
          </p:txBody>
        </p:sp>
        <p:sp>
          <p:nvSpPr>
            <p:cNvPr id="20" name="Rectangle 63"/>
            <p:cNvSpPr>
              <a:spLocks noChangeArrowheads="1"/>
            </p:cNvSpPr>
            <p:nvPr/>
          </p:nvSpPr>
          <p:spPr bwMode="auto">
            <a:xfrm rot="1144889">
              <a:off x="4184684" y="4416503"/>
              <a:ext cx="792163" cy="1296987"/>
            </a:xfrm>
            <a:prstGeom prst="rect">
              <a:avLst/>
            </a:prstGeom>
            <a:solidFill>
              <a:schemeClr val="accent1">
                <a:lumMod val="20000"/>
                <a:lumOff val="80000"/>
              </a:schemeClr>
            </a:solidFill>
            <a:ln w="12700">
              <a:solidFill>
                <a:schemeClr val="tx1"/>
              </a:solidFill>
              <a:miter lim="800000"/>
              <a:headEnd/>
              <a:tailEnd/>
            </a:ln>
            <a:effectLst/>
          </p:spPr>
          <p:txBody>
            <a:bodyPr wrap="none" anchor="ctr"/>
            <a:lstStyle/>
            <a:p>
              <a:endParaRPr lang="en-GB"/>
            </a:p>
          </p:txBody>
        </p:sp>
        <p:sp>
          <p:nvSpPr>
            <p:cNvPr id="21" name="Oval 64"/>
            <p:cNvSpPr>
              <a:spLocks noChangeArrowheads="1"/>
            </p:cNvSpPr>
            <p:nvPr/>
          </p:nvSpPr>
          <p:spPr bwMode="auto">
            <a:xfrm rot="1144889">
              <a:off x="4255389" y="5714859"/>
              <a:ext cx="144463" cy="144462"/>
            </a:xfrm>
            <a:prstGeom prst="ellipse">
              <a:avLst/>
            </a:prstGeom>
            <a:solidFill>
              <a:schemeClr val="tx1"/>
            </a:solidFill>
            <a:ln w="9525">
              <a:solidFill>
                <a:schemeClr val="tx1"/>
              </a:solidFill>
              <a:round/>
              <a:headEnd/>
              <a:tailEnd/>
            </a:ln>
            <a:effectLst/>
          </p:spPr>
          <p:txBody>
            <a:bodyPr wrap="none" anchor="ctr"/>
            <a:lstStyle/>
            <a:p>
              <a:endParaRPr lang="en-GB">
                <a:ln w="28575">
                  <a:solidFill>
                    <a:schemeClr val="tx1"/>
                  </a:solidFill>
                </a:ln>
              </a:endParaRPr>
            </a:p>
          </p:txBody>
        </p:sp>
        <p:sp>
          <p:nvSpPr>
            <p:cNvPr id="22" name="Line 88"/>
            <p:cNvSpPr>
              <a:spLocks noChangeShapeType="1"/>
            </p:cNvSpPr>
            <p:nvPr/>
          </p:nvSpPr>
          <p:spPr bwMode="auto">
            <a:xfrm rot="1144889">
              <a:off x="4744521" y="4373083"/>
              <a:ext cx="14446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 name="Oval 16"/>
            <p:cNvSpPr>
              <a:spLocks noChangeArrowheads="1"/>
            </p:cNvSpPr>
            <p:nvPr/>
          </p:nvSpPr>
          <p:spPr bwMode="auto">
            <a:xfrm rot="460106">
              <a:off x="4298605" y="5099344"/>
              <a:ext cx="476768" cy="243149"/>
            </a:xfrm>
            <a:prstGeom prst="ellipse">
              <a:avLst/>
            </a:prstGeom>
            <a:noFill/>
            <a:ln w="38100">
              <a:solidFill>
                <a:srgbClr val="CC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24" name="Group 17"/>
            <p:cNvGrpSpPr>
              <a:grpSpLocks/>
            </p:cNvGrpSpPr>
            <p:nvPr/>
          </p:nvGrpSpPr>
          <p:grpSpPr bwMode="auto">
            <a:xfrm rot="460106">
              <a:off x="4488074" y="4724065"/>
              <a:ext cx="201326" cy="438959"/>
              <a:chOff x="811" y="2795"/>
              <a:chExt cx="182" cy="408"/>
            </a:xfrm>
          </p:grpSpPr>
          <p:sp>
            <p:nvSpPr>
              <p:cNvPr id="25" name="AutoShape 18"/>
              <p:cNvSpPr>
                <a:spLocks noChangeArrowheads="1"/>
              </p:cNvSpPr>
              <p:nvPr/>
            </p:nvSpPr>
            <p:spPr bwMode="auto">
              <a:xfrm flipH="1" flipV="1">
                <a:off x="884" y="2886"/>
                <a:ext cx="46" cy="317"/>
              </a:xfrm>
              <a:prstGeom prst="triangle">
                <a:avLst>
                  <a:gd name="adj" fmla="val 100000"/>
                </a:avLst>
              </a:prstGeom>
              <a:solidFill>
                <a:srgbClr val="5F5F5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 name="Oval 19"/>
              <p:cNvSpPr>
                <a:spLocks noChangeArrowheads="1"/>
              </p:cNvSpPr>
              <p:nvPr/>
            </p:nvSpPr>
            <p:spPr bwMode="auto">
              <a:xfrm>
                <a:off x="811" y="2795"/>
                <a:ext cx="182" cy="181"/>
              </a:xfrm>
              <a:prstGeom prst="ellipse">
                <a:avLst/>
              </a:prstGeom>
              <a:gradFill rotWithShape="1">
                <a:gsLst>
                  <a:gs pos="0">
                    <a:srgbClr val="CC3300">
                      <a:gamma/>
                      <a:tint val="34902"/>
                      <a:invGamma/>
                    </a:srgbClr>
                  </a:gs>
                  <a:gs pos="100000">
                    <a:srgbClr val="CC3300"/>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cxnSp>
        <p:nvCxnSpPr>
          <p:cNvPr id="28" name="Straight Connector 27"/>
          <p:cNvCxnSpPr>
            <a:stCxn id="20" idx="3"/>
          </p:cNvCxnSpPr>
          <p:nvPr/>
        </p:nvCxnSpPr>
        <p:spPr>
          <a:xfrm flipV="1">
            <a:off x="2594134" y="2104239"/>
            <a:ext cx="3490828" cy="394117"/>
          </a:xfrm>
          <a:prstGeom prst="line">
            <a:avLst/>
          </a:prstGeom>
          <a:ln w="28575">
            <a:solidFill>
              <a:srgbClr val="C00000"/>
            </a:solidFill>
            <a:prstDash val="sys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4139952" y="3918535"/>
            <a:ext cx="4392488" cy="1815882"/>
          </a:xfrm>
          <a:prstGeom prst="rect">
            <a:avLst/>
          </a:prstGeom>
        </p:spPr>
        <p:txBody>
          <a:bodyPr wrap="square">
            <a:spAutoFit/>
          </a:bodyPr>
          <a:lstStyle/>
          <a:p>
            <a:pPr algn="r"/>
            <a:r>
              <a:rPr lang="en-US" sz="2800" b="1" i="1" dirty="0" smtClean="0">
                <a:solidFill>
                  <a:schemeClr val="accent1">
                    <a:lumMod val="50000"/>
                  </a:schemeClr>
                </a:solidFill>
                <a:latin typeface="Centaur" pitchFamily="18" charset="0"/>
              </a:rPr>
              <a:t>“At times I’d rather she didn’t track me…but I wouldn’t use privacy preferences </a:t>
            </a:r>
            <a:r>
              <a:rPr lang="en-US" sz="2800" b="1" dirty="0" smtClean="0">
                <a:solidFill>
                  <a:schemeClr val="accent1">
                    <a:lumMod val="50000"/>
                  </a:schemeClr>
                </a:solidFill>
                <a:latin typeface="Centaur" pitchFamily="18" charset="0"/>
              </a:rPr>
              <a:t>[as] </a:t>
            </a:r>
            <a:r>
              <a:rPr lang="en-US" sz="2800" b="1" i="1" dirty="0" smtClean="0">
                <a:solidFill>
                  <a:schemeClr val="accent1">
                    <a:lumMod val="50000"/>
                  </a:schemeClr>
                </a:solidFill>
                <a:latin typeface="Centaur" pitchFamily="18" charset="0"/>
              </a:rPr>
              <a:t>I know that would hurt her feelings”</a:t>
            </a:r>
            <a:endParaRPr lang="en-GB" sz="2800" b="1" dirty="0">
              <a:solidFill>
                <a:schemeClr val="accent1">
                  <a:lumMod val="50000"/>
                </a:schemeClr>
              </a:solidFill>
              <a:latin typeface="Centaur" pitchFamily="18" charset="0"/>
            </a:endParaRPr>
          </a:p>
        </p:txBody>
      </p:sp>
      <p:sp>
        <p:nvSpPr>
          <p:cNvPr id="17" name="TextBox 16"/>
          <p:cNvSpPr txBox="1"/>
          <p:nvPr/>
        </p:nvSpPr>
        <p:spPr>
          <a:xfrm>
            <a:off x="1579754" y="3039343"/>
            <a:ext cx="1444626" cy="461665"/>
          </a:xfrm>
          <a:prstGeom prst="rect">
            <a:avLst/>
          </a:prstGeom>
          <a:noFill/>
        </p:spPr>
        <p:txBody>
          <a:bodyPr wrap="none" rtlCol="0">
            <a:spAutoFit/>
          </a:bodyPr>
          <a:lstStyle/>
          <a:p>
            <a:r>
              <a:rPr lang="en-GB" sz="2400" b="1" dirty="0" smtClean="0">
                <a:solidFill>
                  <a:schemeClr val="accent1">
                    <a:lumMod val="50000"/>
                  </a:schemeClr>
                </a:solidFill>
                <a:latin typeface="Centaur" pitchFamily="18" charset="0"/>
              </a:rPr>
              <a:t>F2-Mothe</a:t>
            </a:r>
            <a:r>
              <a:rPr lang="en-GB" sz="2400" dirty="0" smtClean="0">
                <a:solidFill>
                  <a:schemeClr val="accent1">
                    <a:lumMod val="50000"/>
                  </a:schemeClr>
                </a:solidFill>
                <a:latin typeface="Centaur" pitchFamily="18" charset="0"/>
              </a:rPr>
              <a:t>r</a:t>
            </a:r>
            <a:endParaRPr lang="en-GB" sz="2400" dirty="0">
              <a:solidFill>
                <a:schemeClr val="accent1">
                  <a:lumMod val="50000"/>
                </a:schemeClr>
              </a:solidFill>
              <a:latin typeface="Centaur" pitchFamily="18" charset="0"/>
            </a:endParaRPr>
          </a:p>
        </p:txBody>
      </p:sp>
      <p:sp>
        <p:nvSpPr>
          <p:cNvPr id="30" name="TextBox 29"/>
          <p:cNvSpPr txBox="1"/>
          <p:nvPr/>
        </p:nvSpPr>
        <p:spPr>
          <a:xfrm>
            <a:off x="6295726" y="3033894"/>
            <a:ext cx="1021433" cy="461665"/>
          </a:xfrm>
          <a:prstGeom prst="rect">
            <a:avLst/>
          </a:prstGeom>
          <a:noFill/>
        </p:spPr>
        <p:txBody>
          <a:bodyPr wrap="none" rtlCol="0">
            <a:spAutoFit/>
          </a:bodyPr>
          <a:lstStyle/>
          <a:p>
            <a:r>
              <a:rPr lang="en-GB" sz="2400" b="1" dirty="0" smtClean="0">
                <a:solidFill>
                  <a:schemeClr val="accent1">
                    <a:lumMod val="50000"/>
                  </a:schemeClr>
                </a:solidFill>
                <a:latin typeface="Centaur" pitchFamily="18" charset="0"/>
              </a:rPr>
              <a:t>F2-Son</a:t>
            </a:r>
            <a:endParaRPr lang="en-GB" sz="2400" b="1" dirty="0">
              <a:solidFill>
                <a:schemeClr val="accent1">
                  <a:lumMod val="50000"/>
                </a:schemeClr>
              </a:solidFill>
              <a:latin typeface="Centaur" pitchFamily="18" charset="0"/>
            </a:endParaRPr>
          </a:p>
        </p:txBody>
      </p:sp>
    </p:spTree>
    <p:extLst>
      <p:ext uri="{BB962C8B-B14F-4D97-AF65-F5344CB8AC3E}">
        <p14:creationId xmlns:p14="http://schemas.microsoft.com/office/powerpoint/2010/main" val="31847338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23945"/>
            <a:ext cx="9144000" cy="769441"/>
          </a:xfrm>
          <a:prstGeom prst="rect">
            <a:avLst/>
          </a:prstGeom>
          <a:noFill/>
        </p:spPr>
        <p:txBody>
          <a:bodyPr wrap="square" rtlCol="0">
            <a:spAutoFit/>
          </a:bodyPr>
          <a:lstStyle/>
          <a:p>
            <a:pPr algn="ctr"/>
            <a:r>
              <a:rPr lang="en-GB" sz="4400" dirty="0" smtClean="0">
                <a:solidFill>
                  <a:schemeClr val="accent1">
                    <a:lumMod val="50000"/>
                  </a:schemeClr>
                </a:solidFill>
                <a:latin typeface="Centaur" pitchFamily="18" charset="0"/>
              </a:rPr>
              <a:t>Breach and predation</a:t>
            </a:r>
            <a:endParaRPr lang="en-GB" sz="4400" dirty="0">
              <a:solidFill>
                <a:schemeClr val="accent1">
                  <a:lumMod val="50000"/>
                </a:schemeClr>
              </a:solidFill>
              <a:latin typeface="Centaur" pitchFamily="18" charset="0"/>
            </a:endParaRPr>
          </a:p>
        </p:txBody>
      </p:sp>
      <p:grpSp>
        <p:nvGrpSpPr>
          <p:cNvPr id="4" name="Group 3"/>
          <p:cNvGrpSpPr/>
          <p:nvPr/>
        </p:nvGrpSpPr>
        <p:grpSpPr>
          <a:xfrm>
            <a:off x="6228656" y="1824683"/>
            <a:ext cx="1907277" cy="1245089"/>
            <a:chOff x="1262063" y="1294539"/>
            <a:chExt cx="6619875" cy="4248150"/>
          </a:xfrm>
        </p:grpSpPr>
        <p:pic>
          <p:nvPicPr>
            <p:cNvPr id="5" name="Picture 33" descr="HS_london_ma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2063" y="1323975"/>
              <a:ext cx="6619875" cy="42100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4"/>
            <p:cNvSpPr>
              <a:spLocks noChangeArrowheads="1"/>
            </p:cNvSpPr>
            <p:nvPr/>
          </p:nvSpPr>
          <p:spPr bwMode="auto">
            <a:xfrm>
              <a:off x="5795963" y="1294539"/>
              <a:ext cx="2085975" cy="424815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7" name="Group 57"/>
          <p:cNvGrpSpPr>
            <a:grpSpLocks/>
          </p:cNvGrpSpPr>
          <p:nvPr/>
        </p:nvGrpSpPr>
        <p:grpSpPr bwMode="auto">
          <a:xfrm>
            <a:off x="6084168" y="1661659"/>
            <a:ext cx="360362" cy="903245"/>
            <a:chOff x="3243" y="3045"/>
            <a:chExt cx="227" cy="521"/>
          </a:xfrm>
        </p:grpSpPr>
        <p:sp>
          <p:nvSpPr>
            <p:cNvPr id="8" name="AutoShape 58"/>
            <p:cNvSpPr>
              <a:spLocks noChangeArrowheads="1"/>
            </p:cNvSpPr>
            <p:nvPr/>
          </p:nvSpPr>
          <p:spPr bwMode="auto">
            <a:xfrm rot="5400000">
              <a:off x="3335" y="3099"/>
              <a:ext cx="44" cy="227"/>
            </a:xfrm>
            <a:prstGeom prst="moon">
              <a:avLst>
                <a:gd name="adj" fmla="val 50000"/>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 name="Oval 59"/>
            <p:cNvSpPr>
              <a:spLocks noChangeArrowheads="1"/>
            </p:cNvSpPr>
            <p:nvPr/>
          </p:nvSpPr>
          <p:spPr bwMode="auto">
            <a:xfrm>
              <a:off x="3312" y="3046"/>
              <a:ext cx="91" cy="136"/>
            </a:xfrm>
            <a:prstGeom prst="ellipse">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 name="AutoShape 60"/>
            <p:cNvSpPr>
              <a:spLocks noChangeArrowheads="1"/>
            </p:cNvSpPr>
            <p:nvPr/>
          </p:nvSpPr>
          <p:spPr bwMode="auto">
            <a:xfrm rot="5400000">
              <a:off x="3335" y="3022"/>
              <a:ext cx="46" cy="91"/>
            </a:xfrm>
            <a:prstGeom prst="moon">
              <a:avLst>
                <a:gd name="adj" fmla="val 875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 name="AutoShape 61"/>
            <p:cNvSpPr>
              <a:spLocks noChangeArrowheads="1"/>
            </p:cNvSpPr>
            <p:nvPr/>
          </p:nvSpPr>
          <p:spPr bwMode="auto">
            <a:xfrm rot="5400000">
              <a:off x="3174" y="3317"/>
              <a:ext cx="363" cy="136"/>
            </a:xfrm>
            <a:prstGeom prst="moon">
              <a:avLst>
                <a:gd name="adj" fmla="val 50000"/>
              </a:avLst>
            </a:prstGeom>
            <a:solidFill>
              <a:srgbClr val="C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2" name="Group 62"/>
          <p:cNvGrpSpPr>
            <a:grpSpLocks/>
          </p:cNvGrpSpPr>
          <p:nvPr/>
        </p:nvGrpSpPr>
        <p:grpSpPr bwMode="auto">
          <a:xfrm>
            <a:off x="1788010" y="2141018"/>
            <a:ext cx="360363" cy="779463"/>
            <a:chOff x="2675" y="3043"/>
            <a:chExt cx="227" cy="491"/>
          </a:xfrm>
        </p:grpSpPr>
        <p:sp>
          <p:nvSpPr>
            <p:cNvPr id="13" name="AutoShape 63"/>
            <p:cNvSpPr>
              <a:spLocks noChangeArrowheads="1"/>
            </p:cNvSpPr>
            <p:nvPr/>
          </p:nvSpPr>
          <p:spPr bwMode="auto">
            <a:xfrm rot="5400000">
              <a:off x="2722" y="3020"/>
              <a:ext cx="136" cy="182"/>
            </a:xfrm>
            <a:prstGeom prst="moon">
              <a:avLst>
                <a:gd name="adj" fmla="val 87500"/>
              </a:avLst>
            </a:prstGeom>
            <a:solidFill>
              <a:schemeClr val="tx1">
                <a:lumMod val="95000"/>
                <a:lumOff val="5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 name="AutoShape 64"/>
            <p:cNvSpPr>
              <a:spLocks noChangeArrowheads="1"/>
            </p:cNvSpPr>
            <p:nvPr/>
          </p:nvSpPr>
          <p:spPr bwMode="auto">
            <a:xfrm rot="5400000">
              <a:off x="2767" y="3120"/>
              <a:ext cx="44" cy="227"/>
            </a:xfrm>
            <a:prstGeom prst="moon">
              <a:avLst>
                <a:gd name="adj" fmla="val 50000"/>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 name="Oval 65"/>
            <p:cNvSpPr>
              <a:spLocks noChangeArrowheads="1"/>
            </p:cNvSpPr>
            <p:nvPr/>
          </p:nvSpPr>
          <p:spPr bwMode="auto">
            <a:xfrm>
              <a:off x="2744" y="3067"/>
              <a:ext cx="91" cy="136"/>
            </a:xfrm>
            <a:prstGeom prst="ellipse">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 name="AutoShape 66"/>
            <p:cNvSpPr>
              <a:spLocks noChangeArrowheads="1"/>
            </p:cNvSpPr>
            <p:nvPr/>
          </p:nvSpPr>
          <p:spPr bwMode="auto">
            <a:xfrm rot="5400000">
              <a:off x="2629" y="3308"/>
              <a:ext cx="317" cy="136"/>
            </a:xfrm>
            <a:prstGeom prst="moon">
              <a:avLst>
                <a:gd name="adj" fmla="val 87500"/>
              </a:avLst>
            </a:prstGeom>
            <a:solidFill>
              <a:srgbClr val="C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8" name="Group 17"/>
          <p:cNvGrpSpPr/>
          <p:nvPr/>
        </p:nvGrpSpPr>
        <p:grpSpPr>
          <a:xfrm>
            <a:off x="2198201" y="2061374"/>
            <a:ext cx="435235" cy="771709"/>
            <a:chOff x="4104481" y="4221088"/>
            <a:chExt cx="935038" cy="1728787"/>
          </a:xfrm>
        </p:grpSpPr>
        <p:sp>
          <p:nvSpPr>
            <p:cNvPr id="19" name="AutoShape 62"/>
            <p:cNvSpPr>
              <a:spLocks noChangeArrowheads="1"/>
            </p:cNvSpPr>
            <p:nvPr/>
          </p:nvSpPr>
          <p:spPr bwMode="auto">
            <a:xfrm rot="1144889">
              <a:off x="4104481" y="4221088"/>
              <a:ext cx="935038" cy="1728787"/>
            </a:xfrm>
            <a:prstGeom prst="roundRect">
              <a:avLst>
                <a:gd name="adj" fmla="val 16667"/>
              </a:avLst>
            </a:prstGeom>
            <a:solidFill>
              <a:schemeClr val="accent1">
                <a:lumMod val="50000"/>
              </a:schemeClr>
            </a:solidFill>
            <a:ln w="12700">
              <a:solidFill>
                <a:schemeClr val="tx1"/>
              </a:solidFill>
              <a:round/>
              <a:headEnd/>
              <a:tailEnd/>
            </a:ln>
            <a:effectLst/>
          </p:spPr>
          <p:txBody>
            <a:bodyPr wrap="none" anchor="ctr"/>
            <a:lstStyle/>
            <a:p>
              <a:endParaRPr lang="en-GB"/>
            </a:p>
          </p:txBody>
        </p:sp>
        <p:sp>
          <p:nvSpPr>
            <p:cNvPr id="20" name="Rectangle 63"/>
            <p:cNvSpPr>
              <a:spLocks noChangeArrowheads="1"/>
            </p:cNvSpPr>
            <p:nvPr/>
          </p:nvSpPr>
          <p:spPr bwMode="auto">
            <a:xfrm rot="1144889">
              <a:off x="4184684" y="4416503"/>
              <a:ext cx="792163" cy="1296987"/>
            </a:xfrm>
            <a:prstGeom prst="rect">
              <a:avLst/>
            </a:prstGeom>
            <a:solidFill>
              <a:schemeClr val="accent1">
                <a:lumMod val="20000"/>
                <a:lumOff val="80000"/>
              </a:schemeClr>
            </a:solidFill>
            <a:ln w="12700">
              <a:solidFill>
                <a:schemeClr val="tx1"/>
              </a:solidFill>
              <a:miter lim="800000"/>
              <a:headEnd/>
              <a:tailEnd/>
            </a:ln>
            <a:effectLst/>
          </p:spPr>
          <p:txBody>
            <a:bodyPr wrap="none" anchor="ctr"/>
            <a:lstStyle/>
            <a:p>
              <a:endParaRPr lang="en-GB"/>
            </a:p>
          </p:txBody>
        </p:sp>
        <p:sp>
          <p:nvSpPr>
            <p:cNvPr id="21" name="Oval 64"/>
            <p:cNvSpPr>
              <a:spLocks noChangeArrowheads="1"/>
            </p:cNvSpPr>
            <p:nvPr/>
          </p:nvSpPr>
          <p:spPr bwMode="auto">
            <a:xfrm rot="1144889">
              <a:off x="4255389" y="5714859"/>
              <a:ext cx="144463" cy="144462"/>
            </a:xfrm>
            <a:prstGeom prst="ellipse">
              <a:avLst/>
            </a:prstGeom>
            <a:solidFill>
              <a:schemeClr val="tx1"/>
            </a:solidFill>
            <a:ln w="9525">
              <a:solidFill>
                <a:schemeClr val="tx1"/>
              </a:solidFill>
              <a:round/>
              <a:headEnd/>
              <a:tailEnd/>
            </a:ln>
            <a:effectLst/>
          </p:spPr>
          <p:txBody>
            <a:bodyPr wrap="none" anchor="ctr"/>
            <a:lstStyle/>
            <a:p>
              <a:endParaRPr lang="en-GB">
                <a:ln w="28575">
                  <a:solidFill>
                    <a:schemeClr val="tx1"/>
                  </a:solidFill>
                </a:ln>
              </a:endParaRPr>
            </a:p>
          </p:txBody>
        </p:sp>
        <p:sp>
          <p:nvSpPr>
            <p:cNvPr id="22" name="Line 88"/>
            <p:cNvSpPr>
              <a:spLocks noChangeShapeType="1"/>
            </p:cNvSpPr>
            <p:nvPr/>
          </p:nvSpPr>
          <p:spPr bwMode="auto">
            <a:xfrm rot="1144889">
              <a:off x="4744521" y="4373083"/>
              <a:ext cx="14446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 name="Oval 16"/>
            <p:cNvSpPr>
              <a:spLocks noChangeArrowheads="1"/>
            </p:cNvSpPr>
            <p:nvPr/>
          </p:nvSpPr>
          <p:spPr bwMode="auto">
            <a:xfrm rot="460106">
              <a:off x="4298605" y="5099344"/>
              <a:ext cx="476768" cy="243149"/>
            </a:xfrm>
            <a:prstGeom prst="ellipse">
              <a:avLst/>
            </a:prstGeom>
            <a:noFill/>
            <a:ln w="38100">
              <a:solidFill>
                <a:srgbClr val="CC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24" name="Group 17"/>
            <p:cNvGrpSpPr>
              <a:grpSpLocks/>
            </p:cNvGrpSpPr>
            <p:nvPr/>
          </p:nvGrpSpPr>
          <p:grpSpPr bwMode="auto">
            <a:xfrm rot="460106">
              <a:off x="4488074" y="4724065"/>
              <a:ext cx="201326" cy="438959"/>
              <a:chOff x="811" y="2795"/>
              <a:chExt cx="182" cy="408"/>
            </a:xfrm>
          </p:grpSpPr>
          <p:sp>
            <p:nvSpPr>
              <p:cNvPr id="25" name="AutoShape 18"/>
              <p:cNvSpPr>
                <a:spLocks noChangeArrowheads="1"/>
              </p:cNvSpPr>
              <p:nvPr/>
            </p:nvSpPr>
            <p:spPr bwMode="auto">
              <a:xfrm flipH="1" flipV="1">
                <a:off x="884" y="2886"/>
                <a:ext cx="46" cy="317"/>
              </a:xfrm>
              <a:prstGeom prst="triangle">
                <a:avLst>
                  <a:gd name="adj" fmla="val 100000"/>
                </a:avLst>
              </a:prstGeom>
              <a:solidFill>
                <a:srgbClr val="5F5F5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 name="Oval 19"/>
              <p:cNvSpPr>
                <a:spLocks noChangeArrowheads="1"/>
              </p:cNvSpPr>
              <p:nvPr/>
            </p:nvSpPr>
            <p:spPr bwMode="auto">
              <a:xfrm>
                <a:off x="811" y="2795"/>
                <a:ext cx="182" cy="181"/>
              </a:xfrm>
              <a:prstGeom prst="ellipse">
                <a:avLst/>
              </a:prstGeom>
              <a:gradFill rotWithShape="1">
                <a:gsLst>
                  <a:gs pos="0">
                    <a:srgbClr val="CC3300">
                      <a:gamma/>
                      <a:tint val="34902"/>
                      <a:invGamma/>
                    </a:srgbClr>
                  </a:gs>
                  <a:gs pos="100000">
                    <a:srgbClr val="CC3300"/>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cxnSp>
        <p:nvCxnSpPr>
          <p:cNvPr id="28" name="Straight Connector 27"/>
          <p:cNvCxnSpPr>
            <a:stCxn id="20" idx="3"/>
          </p:cNvCxnSpPr>
          <p:nvPr/>
        </p:nvCxnSpPr>
        <p:spPr>
          <a:xfrm flipV="1">
            <a:off x="2594134" y="2104239"/>
            <a:ext cx="3490828" cy="394117"/>
          </a:xfrm>
          <a:prstGeom prst="line">
            <a:avLst/>
          </a:prstGeom>
          <a:ln w="28575">
            <a:solidFill>
              <a:srgbClr val="C00000"/>
            </a:solidFill>
            <a:prstDash val="sys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876518" y="3573016"/>
            <a:ext cx="7295882" cy="2677656"/>
          </a:xfrm>
          <a:prstGeom prst="rect">
            <a:avLst/>
          </a:prstGeom>
        </p:spPr>
        <p:txBody>
          <a:bodyPr wrap="square">
            <a:spAutoFit/>
          </a:bodyPr>
          <a:lstStyle/>
          <a:p>
            <a:r>
              <a:rPr lang="en-US" sz="2800" b="1" i="1" dirty="0" smtClean="0">
                <a:solidFill>
                  <a:schemeClr val="accent1">
                    <a:lumMod val="50000"/>
                  </a:schemeClr>
                </a:solidFill>
                <a:latin typeface="Centaur" pitchFamily="18" charset="0"/>
              </a:rPr>
              <a:t>“I feel because [they] have shown in the past that [they] are not trustworthy, that kind of [they] started it…it means I can check up on [them] and not feel too bad…[they] are unlikely to do what [they] say the do, so anything you see [on the tracker] is probably just going to confirm that” </a:t>
            </a:r>
            <a:endParaRPr lang="en-GB" sz="2800" b="1" dirty="0">
              <a:solidFill>
                <a:schemeClr val="accent1">
                  <a:lumMod val="50000"/>
                </a:schemeClr>
              </a:solidFill>
              <a:latin typeface="Centaur" pitchFamily="18" charset="0"/>
            </a:endParaRPr>
          </a:p>
        </p:txBody>
      </p:sp>
    </p:spTree>
    <p:extLst>
      <p:ext uri="{BB962C8B-B14F-4D97-AF65-F5344CB8AC3E}">
        <p14:creationId xmlns:p14="http://schemas.microsoft.com/office/powerpoint/2010/main" val="42591467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23945"/>
            <a:ext cx="9144000" cy="769441"/>
          </a:xfrm>
          <a:prstGeom prst="rect">
            <a:avLst/>
          </a:prstGeom>
          <a:noFill/>
        </p:spPr>
        <p:txBody>
          <a:bodyPr wrap="square" rtlCol="0">
            <a:spAutoFit/>
          </a:bodyPr>
          <a:lstStyle/>
          <a:p>
            <a:pPr algn="ctr"/>
            <a:r>
              <a:rPr lang="en-GB" sz="4400" dirty="0" smtClean="0">
                <a:solidFill>
                  <a:schemeClr val="accent1">
                    <a:lumMod val="50000"/>
                  </a:schemeClr>
                </a:solidFill>
                <a:latin typeface="Centaur" pitchFamily="18" charset="0"/>
              </a:rPr>
              <a:t>Ordinariness and accountability</a:t>
            </a:r>
            <a:endParaRPr lang="en-GB" sz="4400" dirty="0">
              <a:solidFill>
                <a:schemeClr val="accent1">
                  <a:lumMod val="50000"/>
                </a:schemeClr>
              </a:solidFill>
              <a:latin typeface="Centaur" pitchFamily="18" charset="0"/>
            </a:endParaRPr>
          </a:p>
        </p:txBody>
      </p:sp>
      <p:grpSp>
        <p:nvGrpSpPr>
          <p:cNvPr id="4" name="Group 3"/>
          <p:cNvGrpSpPr/>
          <p:nvPr/>
        </p:nvGrpSpPr>
        <p:grpSpPr>
          <a:xfrm>
            <a:off x="6228656" y="1824683"/>
            <a:ext cx="1907277" cy="1245089"/>
            <a:chOff x="1262063" y="1294539"/>
            <a:chExt cx="6619875" cy="4248150"/>
          </a:xfrm>
        </p:grpSpPr>
        <p:pic>
          <p:nvPicPr>
            <p:cNvPr id="5" name="Picture 33" descr="HS_london_ma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2063" y="1323975"/>
              <a:ext cx="6619875" cy="42100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4"/>
            <p:cNvSpPr>
              <a:spLocks noChangeArrowheads="1"/>
            </p:cNvSpPr>
            <p:nvPr/>
          </p:nvSpPr>
          <p:spPr bwMode="auto">
            <a:xfrm>
              <a:off x="5795963" y="1294539"/>
              <a:ext cx="2085975" cy="424815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7" name="Group 57"/>
          <p:cNvGrpSpPr>
            <a:grpSpLocks/>
          </p:cNvGrpSpPr>
          <p:nvPr/>
        </p:nvGrpSpPr>
        <p:grpSpPr bwMode="auto">
          <a:xfrm>
            <a:off x="6084168" y="1661659"/>
            <a:ext cx="360362" cy="903245"/>
            <a:chOff x="3243" y="3045"/>
            <a:chExt cx="227" cy="521"/>
          </a:xfrm>
        </p:grpSpPr>
        <p:sp>
          <p:nvSpPr>
            <p:cNvPr id="8" name="AutoShape 58"/>
            <p:cNvSpPr>
              <a:spLocks noChangeArrowheads="1"/>
            </p:cNvSpPr>
            <p:nvPr/>
          </p:nvSpPr>
          <p:spPr bwMode="auto">
            <a:xfrm rot="5400000">
              <a:off x="3335" y="3099"/>
              <a:ext cx="44" cy="227"/>
            </a:xfrm>
            <a:prstGeom prst="moon">
              <a:avLst>
                <a:gd name="adj" fmla="val 50000"/>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 name="Oval 59"/>
            <p:cNvSpPr>
              <a:spLocks noChangeArrowheads="1"/>
            </p:cNvSpPr>
            <p:nvPr/>
          </p:nvSpPr>
          <p:spPr bwMode="auto">
            <a:xfrm>
              <a:off x="3312" y="3046"/>
              <a:ext cx="91" cy="136"/>
            </a:xfrm>
            <a:prstGeom prst="ellipse">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 name="AutoShape 60"/>
            <p:cNvSpPr>
              <a:spLocks noChangeArrowheads="1"/>
            </p:cNvSpPr>
            <p:nvPr/>
          </p:nvSpPr>
          <p:spPr bwMode="auto">
            <a:xfrm rot="5400000">
              <a:off x="3335" y="3022"/>
              <a:ext cx="46" cy="91"/>
            </a:xfrm>
            <a:prstGeom prst="moon">
              <a:avLst>
                <a:gd name="adj" fmla="val 875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 name="AutoShape 61"/>
            <p:cNvSpPr>
              <a:spLocks noChangeArrowheads="1"/>
            </p:cNvSpPr>
            <p:nvPr/>
          </p:nvSpPr>
          <p:spPr bwMode="auto">
            <a:xfrm rot="5400000">
              <a:off x="3174" y="3317"/>
              <a:ext cx="363" cy="136"/>
            </a:xfrm>
            <a:prstGeom prst="moon">
              <a:avLst>
                <a:gd name="adj" fmla="val 50000"/>
              </a:avLst>
            </a:prstGeom>
            <a:solidFill>
              <a:srgbClr val="C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2" name="Group 62"/>
          <p:cNvGrpSpPr>
            <a:grpSpLocks/>
          </p:cNvGrpSpPr>
          <p:nvPr/>
        </p:nvGrpSpPr>
        <p:grpSpPr bwMode="auto">
          <a:xfrm>
            <a:off x="1788010" y="2141018"/>
            <a:ext cx="360363" cy="779463"/>
            <a:chOff x="2675" y="3043"/>
            <a:chExt cx="227" cy="491"/>
          </a:xfrm>
        </p:grpSpPr>
        <p:sp>
          <p:nvSpPr>
            <p:cNvPr id="13" name="AutoShape 63"/>
            <p:cNvSpPr>
              <a:spLocks noChangeArrowheads="1"/>
            </p:cNvSpPr>
            <p:nvPr/>
          </p:nvSpPr>
          <p:spPr bwMode="auto">
            <a:xfrm rot="5400000">
              <a:off x="2722" y="3020"/>
              <a:ext cx="136" cy="182"/>
            </a:xfrm>
            <a:prstGeom prst="moon">
              <a:avLst>
                <a:gd name="adj" fmla="val 87500"/>
              </a:avLst>
            </a:prstGeom>
            <a:solidFill>
              <a:schemeClr val="tx1">
                <a:lumMod val="95000"/>
                <a:lumOff val="5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 name="AutoShape 64"/>
            <p:cNvSpPr>
              <a:spLocks noChangeArrowheads="1"/>
            </p:cNvSpPr>
            <p:nvPr/>
          </p:nvSpPr>
          <p:spPr bwMode="auto">
            <a:xfrm rot="5400000">
              <a:off x="2767" y="3120"/>
              <a:ext cx="44" cy="227"/>
            </a:xfrm>
            <a:prstGeom prst="moon">
              <a:avLst>
                <a:gd name="adj" fmla="val 50000"/>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 name="Oval 65"/>
            <p:cNvSpPr>
              <a:spLocks noChangeArrowheads="1"/>
            </p:cNvSpPr>
            <p:nvPr/>
          </p:nvSpPr>
          <p:spPr bwMode="auto">
            <a:xfrm>
              <a:off x="2744" y="3067"/>
              <a:ext cx="91" cy="136"/>
            </a:xfrm>
            <a:prstGeom prst="ellipse">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 name="AutoShape 66"/>
            <p:cNvSpPr>
              <a:spLocks noChangeArrowheads="1"/>
            </p:cNvSpPr>
            <p:nvPr/>
          </p:nvSpPr>
          <p:spPr bwMode="auto">
            <a:xfrm rot="5400000">
              <a:off x="2629" y="3308"/>
              <a:ext cx="317" cy="136"/>
            </a:xfrm>
            <a:prstGeom prst="moon">
              <a:avLst>
                <a:gd name="adj" fmla="val 87500"/>
              </a:avLst>
            </a:prstGeom>
            <a:solidFill>
              <a:srgbClr val="C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8" name="Group 17"/>
          <p:cNvGrpSpPr/>
          <p:nvPr/>
        </p:nvGrpSpPr>
        <p:grpSpPr>
          <a:xfrm>
            <a:off x="2198201" y="2061374"/>
            <a:ext cx="435235" cy="771709"/>
            <a:chOff x="4104481" y="4221088"/>
            <a:chExt cx="935038" cy="1728787"/>
          </a:xfrm>
        </p:grpSpPr>
        <p:sp>
          <p:nvSpPr>
            <p:cNvPr id="19" name="AutoShape 62"/>
            <p:cNvSpPr>
              <a:spLocks noChangeArrowheads="1"/>
            </p:cNvSpPr>
            <p:nvPr/>
          </p:nvSpPr>
          <p:spPr bwMode="auto">
            <a:xfrm rot="1144889">
              <a:off x="4104481" y="4221088"/>
              <a:ext cx="935038" cy="1728787"/>
            </a:xfrm>
            <a:prstGeom prst="roundRect">
              <a:avLst>
                <a:gd name="adj" fmla="val 16667"/>
              </a:avLst>
            </a:prstGeom>
            <a:solidFill>
              <a:schemeClr val="accent1">
                <a:lumMod val="50000"/>
              </a:schemeClr>
            </a:solidFill>
            <a:ln w="12700">
              <a:solidFill>
                <a:schemeClr val="tx1"/>
              </a:solidFill>
              <a:round/>
              <a:headEnd/>
              <a:tailEnd/>
            </a:ln>
            <a:effectLst/>
          </p:spPr>
          <p:txBody>
            <a:bodyPr wrap="none" anchor="ctr"/>
            <a:lstStyle/>
            <a:p>
              <a:endParaRPr lang="en-GB"/>
            </a:p>
          </p:txBody>
        </p:sp>
        <p:sp>
          <p:nvSpPr>
            <p:cNvPr id="20" name="Rectangle 63"/>
            <p:cNvSpPr>
              <a:spLocks noChangeArrowheads="1"/>
            </p:cNvSpPr>
            <p:nvPr/>
          </p:nvSpPr>
          <p:spPr bwMode="auto">
            <a:xfrm rot="1144889">
              <a:off x="4184684" y="4416503"/>
              <a:ext cx="792163" cy="1296987"/>
            </a:xfrm>
            <a:prstGeom prst="rect">
              <a:avLst/>
            </a:prstGeom>
            <a:solidFill>
              <a:schemeClr val="accent1">
                <a:lumMod val="20000"/>
                <a:lumOff val="80000"/>
              </a:schemeClr>
            </a:solidFill>
            <a:ln w="12700">
              <a:solidFill>
                <a:schemeClr val="tx1"/>
              </a:solidFill>
              <a:miter lim="800000"/>
              <a:headEnd/>
              <a:tailEnd/>
            </a:ln>
            <a:effectLst/>
          </p:spPr>
          <p:txBody>
            <a:bodyPr wrap="none" anchor="ctr"/>
            <a:lstStyle/>
            <a:p>
              <a:endParaRPr lang="en-GB"/>
            </a:p>
          </p:txBody>
        </p:sp>
        <p:sp>
          <p:nvSpPr>
            <p:cNvPr id="21" name="Oval 64"/>
            <p:cNvSpPr>
              <a:spLocks noChangeArrowheads="1"/>
            </p:cNvSpPr>
            <p:nvPr/>
          </p:nvSpPr>
          <p:spPr bwMode="auto">
            <a:xfrm rot="1144889">
              <a:off x="4255389" y="5714859"/>
              <a:ext cx="144463" cy="144462"/>
            </a:xfrm>
            <a:prstGeom prst="ellipse">
              <a:avLst/>
            </a:prstGeom>
            <a:solidFill>
              <a:schemeClr val="tx1"/>
            </a:solidFill>
            <a:ln w="9525">
              <a:solidFill>
                <a:schemeClr val="tx1"/>
              </a:solidFill>
              <a:round/>
              <a:headEnd/>
              <a:tailEnd/>
            </a:ln>
            <a:effectLst/>
          </p:spPr>
          <p:txBody>
            <a:bodyPr wrap="none" anchor="ctr"/>
            <a:lstStyle/>
            <a:p>
              <a:endParaRPr lang="en-GB">
                <a:ln w="28575">
                  <a:solidFill>
                    <a:schemeClr val="tx1"/>
                  </a:solidFill>
                </a:ln>
              </a:endParaRPr>
            </a:p>
          </p:txBody>
        </p:sp>
        <p:sp>
          <p:nvSpPr>
            <p:cNvPr id="22" name="Line 88"/>
            <p:cNvSpPr>
              <a:spLocks noChangeShapeType="1"/>
            </p:cNvSpPr>
            <p:nvPr/>
          </p:nvSpPr>
          <p:spPr bwMode="auto">
            <a:xfrm rot="1144889">
              <a:off x="4744521" y="4373083"/>
              <a:ext cx="14446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 name="Oval 16"/>
            <p:cNvSpPr>
              <a:spLocks noChangeArrowheads="1"/>
            </p:cNvSpPr>
            <p:nvPr/>
          </p:nvSpPr>
          <p:spPr bwMode="auto">
            <a:xfrm rot="460106">
              <a:off x="4298605" y="5099344"/>
              <a:ext cx="476768" cy="243149"/>
            </a:xfrm>
            <a:prstGeom prst="ellipse">
              <a:avLst/>
            </a:prstGeom>
            <a:noFill/>
            <a:ln w="38100">
              <a:solidFill>
                <a:srgbClr val="CC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24" name="Group 17"/>
            <p:cNvGrpSpPr>
              <a:grpSpLocks/>
            </p:cNvGrpSpPr>
            <p:nvPr/>
          </p:nvGrpSpPr>
          <p:grpSpPr bwMode="auto">
            <a:xfrm rot="460106">
              <a:off x="4488074" y="4724065"/>
              <a:ext cx="201326" cy="438959"/>
              <a:chOff x="811" y="2795"/>
              <a:chExt cx="182" cy="408"/>
            </a:xfrm>
          </p:grpSpPr>
          <p:sp>
            <p:nvSpPr>
              <p:cNvPr id="25" name="AutoShape 18"/>
              <p:cNvSpPr>
                <a:spLocks noChangeArrowheads="1"/>
              </p:cNvSpPr>
              <p:nvPr/>
            </p:nvSpPr>
            <p:spPr bwMode="auto">
              <a:xfrm flipH="1" flipV="1">
                <a:off x="884" y="2886"/>
                <a:ext cx="46" cy="317"/>
              </a:xfrm>
              <a:prstGeom prst="triangle">
                <a:avLst>
                  <a:gd name="adj" fmla="val 100000"/>
                </a:avLst>
              </a:prstGeom>
              <a:solidFill>
                <a:srgbClr val="5F5F5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 name="Oval 19"/>
              <p:cNvSpPr>
                <a:spLocks noChangeArrowheads="1"/>
              </p:cNvSpPr>
              <p:nvPr/>
            </p:nvSpPr>
            <p:spPr bwMode="auto">
              <a:xfrm>
                <a:off x="811" y="2795"/>
                <a:ext cx="182" cy="181"/>
              </a:xfrm>
              <a:prstGeom prst="ellipse">
                <a:avLst/>
              </a:prstGeom>
              <a:gradFill rotWithShape="1">
                <a:gsLst>
                  <a:gs pos="0">
                    <a:srgbClr val="CC3300">
                      <a:gamma/>
                      <a:tint val="34902"/>
                      <a:invGamma/>
                    </a:srgbClr>
                  </a:gs>
                  <a:gs pos="100000">
                    <a:srgbClr val="CC3300"/>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cxnSp>
        <p:nvCxnSpPr>
          <p:cNvPr id="28" name="Straight Connector 27"/>
          <p:cNvCxnSpPr>
            <a:stCxn id="20" idx="3"/>
          </p:cNvCxnSpPr>
          <p:nvPr/>
        </p:nvCxnSpPr>
        <p:spPr>
          <a:xfrm flipV="1">
            <a:off x="2594134" y="2104239"/>
            <a:ext cx="3490828" cy="394117"/>
          </a:xfrm>
          <a:prstGeom prst="line">
            <a:avLst/>
          </a:prstGeom>
          <a:ln w="28575">
            <a:solidFill>
              <a:srgbClr val="C00000"/>
            </a:solidFill>
            <a:prstDash val="sys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2344383" y="3717032"/>
            <a:ext cx="6188057" cy="2677656"/>
          </a:xfrm>
          <a:prstGeom prst="rect">
            <a:avLst/>
          </a:prstGeom>
        </p:spPr>
        <p:txBody>
          <a:bodyPr wrap="square">
            <a:spAutoFit/>
          </a:bodyPr>
          <a:lstStyle/>
          <a:p>
            <a:pPr algn="r"/>
            <a:r>
              <a:rPr lang="en-US" sz="2800" b="1" i="1" dirty="0" smtClean="0">
                <a:solidFill>
                  <a:schemeClr val="accent1">
                    <a:lumMod val="50000"/>
                  </a:schemeClr>
                </a:solidFill>
                <a:latin typeface="Centaur" pitchFamily="18" charset="0"/>
              </a:rPr>
              <a:t>“If I cannot remember a place I went to and cannot explain, it’s really uncomfortable…I might </a:t>
            </a:r>
            <a:r>
              <a:rPr lang="en-US" sz="2800" b="1" i="1" dirty="0">
                <a:solidFill>
                  <a:schemeClr val="accent1">
                    <a:lumMod val="50000"/>
                  </a:schemeClr>
                </a:solidFill>
                <a:latin typeface="Centaur" pitchFamily="18" charset="0"/>
              </a:rPr>
              <a:t>have done nothing wrong but might have not done enough right. It took you long to get there. Well, I got lost. Why did you get lost? Well, it doesn’t matter!</a:t>
            </a:r>
            <a:r>
              <a:rPr lang="en-US" sz="2800" b="1" i="1" dirty="0" smtClean="0">
                <a:solidFill>
                  <a:schemeClr val="accent1">
                    <a:lumMod val="50000"/>
                  </a:schemeClr>
                </a:solidFill>
                <a:latin typeface="Centaur" pitchFamily="18" charset="0"/>
              </a:rPr>
              <a:t>”</a:t>
            </a:r>
            <a:endParaRPr lang="en-GB" sz="2800" b="1" dirty="0">
              <a:solidFill>
                <a:schemeClr val="accent1">
                  <a:lumMod val="50000"/>
                </a:schemeClr>
              </a:solidFill>
              <a:latin typeface="Centaur" pitchFamily="18" charset="0"/>
            </a:endParaRPr>
          </a:p>
        </p:txBody>
      </p:sp>
      <p:sp>
        <p:nvSpPr>
          <p:cNvPr id="44" name="TextBox 43"/>
          <p:cNvSpPr txBox="1"/>
          <p:nvPr/>
        </p:nvSpPr>
        <p:spPr>
          <a:xfrm>
            <a:off x="1579754" y="3039343"/>
            <a:ext cx="1444626" cy="461665"/>
          </a:xfrm>
          <a:prstGeom prst="rect">
            <a:avLst/>
          </a:prstGeom>
          <a:noFill/>
        </p:spPr>
        <p:txBody>
          <a:bodyPr wrap="none" rtlCol="0">
            <a:spAutoFit/>
          </a:bodyPr>
          <a:lstStyle/>
          <a:p>
            <a:r>
              <a:rPr lang="en-GB" sz="2400" b="1" dirty="0" smtClean="0">
                <a:solidFill>
                  <a:schemeClr val="accent1">
                    <a:lumMod val="50000"/>
                  </a:schemeClr>
                </a:solidFill>
                <a:latin typeface="Centaur" pitchFamily="18" charset="0"/>
              </a:rPr>
              <a:t>F1-Mother</a:t>
            </a:r>
            <a:endParaRPr lang="en-GB" sz="2400" b="1" dirty="0">
              <a:solidFill>
                <a:schemeClr val="accent1">
                  <a:lumMod val="50000"/>
                </a:schemeClr>
              </a:solidFill>
              <a:latin typeface="Centaur" pitchFamily="18" charset="0"/>
            </a:endParaRPr>
          </a:p>
        </p:txBody>
      </p:sp>
      <p:sp>
        <p:nvSpPr>
          <p:cNvPr id="45" name="TextBox 44"/>
          <p:cNvSpPr txBox="1"/>
          <p:nvPr/>
        </p:nvSpPr>
        <p:spPr>
          <a:xfrm>
            <a:off x="6295726" y="3033894"/>
            <a:ext cx="1294970" cy="461665"/>
          </a:xfrm>
          <a:prstGeom prst="rect">
            <a:avLst/>
          </a:prstGeom>
          <a:noFill/>
        </p:spPr>
        <p:txBody>
          <a:bodyPr wrap="none" rtlCol="0">
            <a:spAutoFit/>
          </a:bodyPr>
          <a:lstStyle/>
          <a:p>
            <a:r>
              <a:rPr lang="en-GB" sz="2400" b="1" dirty="0" smtClean="0">
                <a:solidFill>
                  <a:schemeClr val="accent1">
                    <a:lumMod val="50000"/>
                  </a:schemeClr>
                </a:solidFill>
                <a:latin typeface="Centaur" pitchFamily="18" charset="0"/>
              </a:rPr>
              <a:t>F1-Father</a:t>
            </a:r>
            <a:endParaRPr lang="en-GB" sz="2400" b="1" dirty="0">
              <a:solidFill>
                <a:schemeClr val="accent1">
                  <a:lumMod val="50000"/>
                </a:schemeClr>
              </a:solidFill>
              <a:latin typeface="Centaur" pitchFamily="18" charset="0"/>
            </a:endParaRPr>
          </a:p>
        </p:txBody>
      </p:sp>
    </p:spTree>
    <p:extLst>
      <p:ext uri="{BB962C8B-B14F-4D97-AF65-F5344CB8AC3E}">
        <p14:creationId xmlns:p14="http://schemas.microsoft.com/office/powerpoint/2010/main" val="28695270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23945"/>
            <a:ext cx="9144000" cy="769441"/>
          </a:xfrm>
          <a:prstGeom prst="rect">
            <a:avLst/>
          </a:prstGeom>
          <a:noFill/>
        </p:spPr>
        <p:txBody>
          <a:bodyPr wrap="square" rtlCol="0">
            <a:spAutoFit/>
          </a:bodyPr>
          <a:lstStyle/>
          <a:p>
            <a:pPr algn="ctr"/>
            <a:r>
              <a:rPr lang="en-GB" sz="4400" dirty="0" smtClean="0">
                <a:solidFill>
                  <a:schemeClr val="accent1">
                    <a:lumMod val="50000"/>
                  </a:schemeClr>
                </a:solidFill>
                <a:latin typeface="Centaur" pitchFamily="18" charset="0"/>
              </a:rPr>
              <a:t>Unexpectedness and destabilisation</a:t>
            </a:r>
            <a:endParaRPr lang="en-GB" sz="4400" dirty="0">
              <a:solidFill>
                <a:schemeClr val="accent1">
                  <a:lumMod val="50000"/>
                </a:schemeClr>
              </a:solidFill>
              <a:latin typeface="Centaur" pitchFamily="18" charset="0"/>
            </a:endParaRPr>
          </a:p>
        </p:txBody>
      </p:sp>
      <p:grpSp>
        <p:nvGrpSpPr>
          <p:cNvPr id="4" name="Group 3"/>
          <p:cNvGrpSpPr/>
          <p:nvPr/>
        </p:nvGrpSpPr>
        <p:grpSpPr>
          <a:xfrm>
            <a:off x="6228656" y="1824683"/>
            <a:ext cx="1907277" cy="1245089"/>
            <a:chOff x="1262063" y="1294539"/>
            <a:chExt cx="6619875" cy="4248150"/>
          </a:xfrm>
        </p:grpSpPr>
        <p:pic>
          <p:nvPicPr>
            <p:cNvPr id="5" name="Picture 33" descr="HS_london_ma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2063" y="1323975"/>
              <a:ext cx="6619875" cy="42100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4"/>
            <p:cNvSpPr>
              <a:spLocks noChangeArrowheads="1"/>
            </p:cNvSpPr>
            <p:nvPr/>
          </p:nvSpPr>
          <p:spPr bwMode="auto">
            <a:xfrm>
              <a:off x="5795963" y="1294539"/>
              <a:ext cx="2085975" cy="424815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7" name="Group 57"/>
          <p:cNvGrpSpPr>
            <a:grpSpLocks/>
          </p:cNvGrpSpPr>
          <p:nvPr/>
        </p:nvGrpSpPr>
        <p:grpSpPr bwMode="auto">
          <a:xfrm>
            <a:off x="6084168" y="1661659"/>
            <a:ext cx="360362" cy="903245"/>
            <a:chOff x="3243" y="3045"/>
            <a:chExt cx="227" cy="521"/>
          </a:xfrm>
        </p:grpSpPr>
        <p:sp>
          <p:nvSpPr>
            <p:cNvPr id="8" name="AutoShape 58"/>
            <p:cNvSpPr>
              <a:spLocks noChangeArrowheads="1"/>
            </p:cNvSpPr>
            <p:nvPr/>
          </p:nvSpPr>
          <p:spPr bwMode="auto">
            <a:xfrm rot="5400000">
              <a:off x="3335" y="3099"/>
              <a:ext cx="44" cy="227"/>
            </a:xfrm>
            <a:prstGeom prst="moon">
              <a:avLst>
                <a:gd name="adj" fmla="val 50000"/>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 name="Oval 59"/>
            <p:cNvSpPr>
              <a:spLocks noChangeArrowheads="1"/>
            </p:cNvSpPr>
            <p:nvPr/>
          </p:nvSpPr>
          <p:spPr bwMode="auto">
            <a:xfrm>
              <a:off x="3312" y="3046"/>
              <a:ext cx="91" cy="136"/>
            </a:xfrm>
            <a:prstGeom prst="ellipse">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 name="AutoShape 60"/>
            <p:cNvSpPr>
              <a:spLocks noChangeArrowheads="1"/>
            </p:cNvSpPr>
            <p:nvPr/>
          </p:nvSpPr>
          <p:spPr bwMode="auto">
            <a:xfrm rot="5400000">
              <a:off x="3335" y="3022"/>
              <a:ext cx="46" cy="91"/>
            </a:xfrm>
            <a:prstGeom prst="moon">
              <a:avLst>
                <a:gd name="adj" fmla="val 875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 name="AutoShape 61"/>
            <p:cNvSpPr>
              <a:spLocks noChangeArrowheads="1"/>
            </p:cNvSpPr>
            <p:nvPr/>
          </p:nvSpPr>
          <p:spPr bwMode="auto">
            <a:xfrm rot="5400000">
              <a:off x="3174" y="3317"/>
              <a:ext cx="363" cy="136"/>
            </a:xfrm>
            <a:prstGeom prst="moon">
              <a:avLst>
                <a:gd name="adj" fmla="val 50000"/>
              </a:avLst>
            </a:prstGeom>
            <a:solidFill>
              <a:srgbClr val="C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2" name="Group 62"/>
          <p:cNvGrpSpPr>
            <a:grpSpLocks/>
          </p:cNvGrpSpPr>
          <p:nvPr/>
        </p:nvGrpSpPr>
        <p:grpSpPr bwMode="auto">
          <a:xfrm>
            <a:off x="1788010" y="2141018"/>
            <a:ext cx="360363" cy="779463"/>
            <a:chOff x="2675" y="3043"/>
            <a:chExt cx="227" cy="491"/>
          </a:xfrm>
        </p:grpSpPr>
        <p:sp>
          <p:nvSpPr>
            <p:cNvPr id="13" name="AutoShape 63"/>
            <p:cNvSpPr>
              <a:spLocks noChangeArrowheads="1"/>
            </p:cNvSpPr>
            <p:nvPr/>
          </p:nvSpPr>
          <p:spPr bwMode="auto">
            <a:xfrm rot="5400000">
              <a:off x="2722" y="3020"/>
              <a:ext cx="136" cy="182"/>
            </a:xfrm>
            <a:prstGeom prst="moon">
              <a:avLst>
                <a:gd name="adj" fmla="val 87500"/>
              </a:avLst>
            </a:prstGeom>
            <a:solidFill>
              <a:schemeClr val="tx1">
                <a:lumMod val="95000"/>
                <a:lumOff val="5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 name="AutoShape 64"/>
            <p:cNvSpPr>
              <a:spLocks noChangeArrowheads="1"/>
            </p:cNvSpPr>
            <p:nvPr/>
          </p:nvSpPr>
          <p:spPr bwMode="auto">
            <a:xfrm rot="5400000">
              <a:off x="2767" y="3120"/>
              <a:ext cx="44" cy="227"/>
            </a:xfrm>
            <a:prstGeom prst="moon">
              <a:avLst>
                <a:gd name="adj" fmla="val 50000"/>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 name="Oval 65"/>
            <p:cNvSpPr>
              <a:spLocks noChangeArrowheads="1"/>
            </p:cNvSpPr>
            <p:nvPr/>
          </p:nvSpPr>
          <p:spPr bwMode="auto">
            <a:xfrm>
              <a:off x="2744" y="3067"/>
              <a:ext cx="91" cy="136"/>
            </a:xfrm>
            <a:prstGeom prst="ellipse">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 name="AutoShape 66"/>
            <p:cNvSpPr>
              <a:spLocks noChangeArrowheads="1"/>
            </p:cNvSpPr>
            <p:nvPr/>
          </p:nvSpPr>
          <p:spPr bwMode="auto">
            <a:xfrm rot="5400000">
              <a:off x="2629" y="3308"/>
              <a:ext cx="317" cy="136"/>
            </a:xfrm>
            <a:prstGeom prst="moon">
              <a:avLst>
                <a:gd name="adj" fmla="val 87500"/>
              </a:avLst>
            </a:prstGeom>
            <a:solidFill>
              <a:srgbClr val="C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8" name="Group 17"/>
          <p:cNvGrpSpPr/>
          <p:nvPr/>
        </p:nvGrpSpPr>
        <p:grpSpPr>
          <a:xfrm>
            <a:off x="2198201" y="2061374"/>
            <a:ext cx="435235" cy="771709"/>
            <a:chOff x="4104481" y="4221088"/>
            <a:chExt cx="935038" cy="1728787"/>
          </a:xfrm>
        </p:grpSpPr>
        <p:sp>
          <p:nvSpPr>
            <p:cNvPr id="19" name="AutoShape 62"/>
            <p:cNvSpPr>
              <a:spLocks noChangeArrowheads="1"/>
            </p:cNvSpPr>
            <p:nvPr/>
          </p:nvSpPr>
          <p:spPr bwMode="auto">
            <a:xfrm rot="1144889">
              <a:off x="4104481" y="4221088"/>
              <a:ext cx="935038" cy="1728787"/>
            </a:xfrm>
            <a:prstGeom prst="roundRect">
              <a:avLst>
                <a:gd name="adj" fmla="val 16667"/>
              </a:avLst>
            </a:prstGeom>
            <a:solidFill>
              <a:schemeClr val="accent1">
                <a:lumMod val="50000"/>
              </a:schemeClr>
            </a:solidFill>
            <a:ln w="12700">
              <a:solidFill>
                <a:schemeClr val="tx1"/>
              </a:solidFill>
              <a:round/>
              <a:headEnd/>
              <a:tailEnd/>
            </a:ln>
            <a:effectLst/>
          </p:spPr>
          <p:txBody>
            <a:bodyPr wrap="none" anchor="ctr"/>
            <a:lstStyle/>
            <a:p>
              <a:endParaRPr lang="en-GB"/>
            </a:p>
          </p:txBody>
        </p:sp>
        <p:sp>
          <p:nvSpPr>
            <p:cNvPr id="20" name="Rectangle 63"/>
            <p:cNvSpPr>
              <a:spLocks noChangeArrowheads="1"/>
            </p:cNvSpPr>
            <p:nvPr/>
          </p:nvSpPr>
          <p:spPr bwMode="auto">
            <a:xfrm rot="1144889">
              <a:off x="4184684" y="4416503"/>
              <a:ext cx="792163" cy="1296987"/>
            </a:xfrm>
            <a:prstGeom prst="rect">
              <a:avLst/>
            </a:prstGeom>
            <a:solidFill>
              <a:schemeClr val="accent1">
                <a:lumMod val="20000"/>
                <a:lumOff val="80000"/>
              </a:schemeClr>
            </a:solidFill>
            <a:ln w="12700">
              <a:solidFill>
                <a:schemeClr val="tx1"/>
              </a:solidFill>
              <a:miter lim="800000"/>
              <a:headEnd/>
              <a:tailEnd/>
            </a:ln>
            <a:effectLst/>
          </p:spPr>
          <p:txBody>
            <a:bodyPr wrap="none" anchor="ctr"/>
            <a:lstStyle/>
            <a:p>
              <a:endParaRPr lang="en-GB"/>
            </a:p>
          </p:txBody>
        </p:sp>
        <p:sp>
          <p:nvSpPr>
            <p:cNvPr id="21" name="Oval 64"/>
            <p:cNvSpPr>
              <a:spLocks noChangeArrowheads="1"/>
            </p:cNvSpPr>
            <p:nvPr/>
          </p:nvSpPr>
          <p:spPr bwMode="auto">
            <a:xfrm rot="1144889">
              <a:off x="4255389" y="5714859"/>
              <a:ext cx="144463" cy="144462"/>
            </a:xfrm>
            <a:prstGeom prst="ellipse">
              <a:avLst/>
            </a:prstGeom>
            <a:solidFill>
              <a:schemeClr val="tx1"/>
            </a:solidFill>
            <a:ln w="9525">
              <a:solidFill>
                <a:schemeClr val="tx1"/>
              </a:solidFill>
              <a:round/>
              <a:headEnd/>
              <a:tailEnd/>
            </a:ln>
            <a:effectLst/>
          </p:spPr>
          <p:txBody>
            <a:bodyPr wrap="none" anchor="ctr"/>
            <a:lstStyle/>
            <a:p>
              <a:endParaRPr lang="en-GB">
                <a:ln w="28575">
                  <a:solidFill>
                    <a:schemeClr val="tx1"/>
                  </a:solidFill>
                </a:ln>
              </a:endParaRPr>
            </a:p>
          </p:txBody>
        </p:sp>
        <p:sp>
          <p:nvSpPr>
            <p:cNvPr id="22" name="Line 88"/>
            <p:cNvSpPr>
              <a:spLocks noChangeShapeType="1"/>
            </p:cNvSpPr>
            <p:nvPr/>
          </p:nvSpPr>
          <p:spPr bwMode="auto">
            <a:xfrm rot="1144889">
              <a:off x="4744521" y="4373083"/>
              <a:ext cx="14446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 name="Oval 16"/>
            <p:cNvSpPr>
              <a:spLocks noChangeArrowheads="1"/>
            </p:cNvSpPr>
            <p:nvPr/>
          </p:nvSpPr>
          <p:spPr bwMode="auto">
            <a:xfrm rot="460106">
              <a:off x="4298605" y="5099344"/>
              <a:ext cx="476768" cy="243149"/>
            </a:xfrm>
            <a:prstGeom prst="ellipse">
              <a:avLst/>
            </a:prstGeom>
            <a:noFill/>
            <a:ln w="38100">
              <a:solidFill>
                <a:srgbClr val="CC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24" name="Group 17"/>
            <p:cNvGrpSpPr>
              <a:grpSpLocks/>
            </p:cNvGrpSpPr>
            <p:nvPr/>
          </p:nvGrpSpPr>
          <p:grpSpPr bwMode="auto">
            <a:xfrm rot="460106">
              <a:off x="4488074" y="4724065"/>
              <a:ext cx="201326" cy="438959"/>
              <a:chOff x="811" y="2795"/>
              <a:chExt cx="182" cy="408"/>
            </a:xfrm>
          </p:grpSpPr>
          <p:sp>
            <p:nvSpPr>
              <p:cNvPr id="25" name="AutoShape 18"/>
              <p:cNvSpPr>
                <a:spLocks noChangeArrowheads="1"/>
              </p:cNvSpPr>
              <p:nvPr/>
            </p:nvSpPr>
            <p:spPr bwMode="auto">
              <a:xfrm flipH="1" flipV="1">
                <a:off x="884" y="2886"/>
                <a:ext cx="46" cy="317"/>
              </a:xfrm>
              <a:prstGeom prst="triangle">
                <a:avLst>
                  <a:gd name="adj" fmla="val 100000"/>
                </a:avLst>
              </a:prstGeom>
              <a:solidFill>
                <a:srgbClr val="5F5F5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 name="Oval 19"/>
              <p:cNvSpPr>
                <a:spLocks noChangeArrowheads="1"/>
              </p:cNvSpPr>
              <p:nvPr/>
            </p:nvSpPr>
            <p:spPr bwMode="auto">
              <a:xfrm>
                <a:off x="811" y="2795"/>
                <a:ext cx="182" cy="181"/>
              </a:xfrm>
              <a:prstGeom prst="ellipse">
                <a:avLst/>
              </a:prstGeom>
              <a:gradFill rotWithShape="1">
                <a:gsLst>
                  <a:gs pos="0">
                    <a:srgbClr val="CC3300">
                      <a:gamma/>
                      <a:tint val="34902"/>
                      <a:invGamma/>
                    </a:srgbClr>
                  </a:gs>
                  <a:gs pos="100000">
                    <a:srgbClr val="CC3300"/>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cxnSp>
        <p:nvCxnSpPr>
          <p:cNvPr id="28" name="Straight Connector 27"/>
          <p:cNvCxnSpPr>
            <a:stCxn id="20" idx="3"/>
          </p:cNvCxnSpPr>
          <p:nvPr/>
        </p:nvCxnSpPr>
        <p:spPr>
          <a:xfrm flipV="1">
            <a:off x="2594134" y="2104239"/>
            <a:ext cx="3490828" cy="394117"/>
          </a:xfrm>
          <a:prstGeom prst="line">
            <a:avLst/>
          </a:prstGeom>
          <a:ln w="28575">
            <a:solidFill>
              <a:srgbClr val="C00000"/>
            </a:solidFill>
            <a:prstDash val="sysDash"/>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539552" y="3918535"/>
            <a:ext cx="5905772" cy="2246769"/>
          </a:xfrm>
          <a:prstGeom prst="rect">
            <a:avLst/>
          </a:prstGeom>
        </p:spPr>
        <p:txBody>
          <a:bodyPr wrap="square">
            <a:spAutoFit/>
          </a:bodyPr>
          <a:lstStyle/>
          <a:p>
            <a:r>
              <a:rPr lang="en-US" sz="2800" b="1" i="1" dirty="0" smtClean="0">
                <a:solidFill>
                  <a:schemeClr val="accent1">
                    <a:lumMod val="50000"/>
                  </a:schemeClr>
                </a:solidFill>
                <a:latin typeface="Centaur" pitchFamily="18" charset="0"/>
              </a:rPr>
              <a:t>“I </a:t>
            </a:r>
            <a:r>
              <a:rPr lang="en-US" sz="2800" b="1" i="1" dirty="0">
                <a:solidFill>
                  <a:schemeClr val="accent1">
                    <a:lumMod val="50000"/>
                  </a:schemeClr>
                </a:solidFill>
                <a:latin typeface="Centaur" pitchFamily="18" charset="0"/>
              </a:rPr>
              <a:t>looked him </a:t>
            </a:r>
            <a:r>
              <a:rPr lang="en-US" sz="2800" b="1" i="1" dirty="0" smtClean="0">
                <a:solidFill>
                  <a:schemeClr val="accent1">
                    <a:lumMod val="50000"/>
                  </a:schemeClr>
                </a:solidFill>
                <a:latin typeface="Centaur" pitchFamily="18" charset="0"/>
              </a:rPr>
              <a:t>up…he </a:t>
            </a:r>
            <a:r>
              <a:rPr lang="en-US" sz="2800" b="1" i="1" dirty="0">
                <a:solidFill>
                  <a:schemeClr val="accent1">
                    <a:lumMod val="50000"/>
                  </a:schemeClr>
                </a:solidFill>
                <a:latin typeface="Centaur" pitchFamily="18" charset="0"/>
              </a:rPr>
              <a:t>was last tracked </a:t>
            </a:r>
            <a:r>
              <a:rPr lang="en-US" sz="2800" b="1" i="1" dirty="0" smtClean="0">
                <a:solidFill>
                  <a:schemeClr val="accent1">
                    <a:lumMod val="50000"/>
                  </a:schemeClr>
                </a:solidFill>
                <a:latin typeface="Centaur" pitchFamily="18" charset="0"/>
              </a:rPr>
              <a:t>four hours ago…I </a:t>
            </a:r>
            <a:r>
              <a:rPr lang="en-US" sz="2800" b="1" i="1" dirty="0">
                <a:solidFill>
                  <a:schemeClr val="accent1">
                    <a:lumMod val="50000"/>
                  </a:schemeClr>
                </a:solidFill>
                <a:latin typeface="Centaur" pitchFamily="18" charset="0"/>
              </a:rPr>
              <a:t>thought oh did he turn his phone off…or did he turn the tracker off and why did he do that… why didn’t he tell me? Who is he with? And why is he there?”</a:t>
            </a:r>
            <a:endParaRPr lang="en-GB" sz="2800" b="1" dirty="0">
              <a:solidFill>
                <a:schemeClr val="accent1">
                  <a:lumMod val="50000"/>
                </a:schemeClr>
              </a:solidFill>
              <a:latin typeface="Centaur" pitchFamily="18" charset="0"/>
            </a:endParaRPr>
          </a:p>
        </p:txBody>
      </p:sp>
      <p:sp>
        <p:nvSpPr>
          <p:cNvPr id="44" name="TextBox 43"/>
          <p:cNvSpPr txBox="1"/>
          <p:nvPr/>
        </p:nvSpPr>
        <p:spPr>
          <a:xfrm>
            <a:off x="1579754" y="3039343"/>
            <a:ext cx="1787669" cy="461665"/>
          </a:xfrm>
          <a:prstGeom prst="rect">
            <a:avLst/>
          </a:prstGeom>
          <a:noFill/>
        </p:spPr>
        <p:txBody>
          <a:bodyPr wrap="none" rtlCol="0">
            <a:spAutoFit/>
          </a:bodyPr>
          <a:lstStyle/>
          <a:p>
            <a:r>
              <a:rPr lang="en-GB" sz="2400" dirty="0" smtClean="0">
                <a:solidFill>
                  <a:schemeClr val="accent1">
                    <a:lumMod val="50000"/>
                  </a:schemeClr>
                </a:solidFill>
                <a:latin typeface="Centaur" pitchFamily="18" charset="0"/>
              </a:rPr>
              <a:t>F1-Daughter2</a:t>
            </a:r>
            <a:endParaRPr lang="en-GB" sz="2400" dirty="0">
              <a:solidFill>
                <a:schemeClr val="accent1">
                  <a:lumMod val="50000"/>
                </a:schemeClr>
              </a:solidFill>
              <a:latin typeface="Centaur" pitchFamily="18" charset="0"/>
            </a:endParaRPr>
          </a:p>
        </p:txBody>
      </p:sp>
      <p:sp>
        <p:nvSpPr>
          <p:cNvPr id="45" name="TextBox 44"/>
          <p:cNvSpPr txBox="1"/>
          <p:nvPr/>
        </p:nvSpPr>
        <p:spPr>
          <a:xfrm>
            <a:off x="6295726" y="3033894"/>
            <a:ext cx="1671035" cy="461665"/>
          </a:xfrm>
          <a:prstGeom prst="rect">
            <a:avLst/>
          </a:prstGeom>
          <a:noFill/>
        </p:spPr>
        <p:txBody>
          <a:bodyPr wrap="none" rtlCol="0">
            <a:spAutoFit/>
          </a:bodyPr>
          <a:lstStyle/>
          <a:p>
            <a:r>
              <a:rPr lang="en-GB" sz="2400" dirty="0" smtClean="0">
                <a:solidFill>
                  <a:schemeClr val="accent1">
                    <a:lumMod val="50000"/>
                  </a:schemeClr>
                </a:solidFill>
                <a:latin typeface="Centaur" pitchFamily="18" charset="0"/>
              </a:rPr>
              <a:t>F1-Boyfriend</a:t>
            </a:r>
            <a:endParaRPr lang="en-GB" sz="2400" dirty="0">
              <a:solidFill>
                <a:schemeClr val="accent1">
                  <a:lumMod val="50000"/>
                </a:schemeClr>
              </a:solidFill>
              <a:latin typeface="Centaur" pitchFamily="18" charset="0"/>
            </a:endParaRPr>
          </a:p>
        </p:txBody>
      </p:sp>
    </p:spTree>
    <p:extLst>
      <p:ext uri="{BB962C8B-B14F-4D97-AF65-F5344CB8AC3E}">
        <p14:creationId xmlns:p14="http://schemas.microsoft.com/office/powerpoint/2010/main" val="12564186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55303"/>
            <a:ext cx="9144000" cy="769441"/>
          </a:xfrm>
          <a:prstGeom prst="rect">
            <a:avLst/>
          </a:prstGeom>
          <a:noFill/>
        </p:spPr>
        <p:txBody>
          <a:bodyPr wrap="square" rtlCol="0">
            <a:spAutoFit/>
          </a:bodyPr>
          <a:lstStyle/>
          <a:p>
            <a:pPr algn="ctr"/>
            <a:r>
              <a:rPr lang="en-GB" sz="4400" dirty="0" smtClean="0">
                <a:solidFill>
                  <a:schemeClr val="accent1">
                    <a:lumMod val="50000"/>
                  </a:schemeClr>
                </a:solidFill>
                <a:latin typeface="Centaur" pitchFamily="18" charset="0"/>
              </a:rPr>
              <a:t>Conclusions</a:t>
            </a:r>
            <a:endParaRPr lang="en-GB" sz="4400" dirty="0">
              <a:solidFill>
                <a:schemeClr val="accent1">
                  <a:lumMod val="50000"/>
                </a:schemeClr>
              </a:solidFill>
              <a:latin typeface="Centaur" pitchFamily="18" charset="0"/>
            </a:endParaRPr>
          </a:p>
        </p:txBody>
      </p:sp>
    </p:spTree>
    <p:extLst>
      <p:ext uri="{BB962C8B-B14F-4D97-AF65-F5344CB8AC3E}">
        <p14:creationId xmlns:p14="http://schemas.microsoft.com/office/powerpoint/2010/main" val="2903161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2168860" y="1427292"/>
            <a:ext cx="4806280" cy="1384995"/>
          </a:xfrm>
          <a:prstGeom prst="rect">
            <a:avLst/>
          </a:prstGeom>
          <a:noFill/>
        </p:spPr>
        <p:txBody>
          <a:bodyPr wrap="square" rtlCol="0">
            <a:spAutoFit/>
          </a:bodyPr>
          <a:lstStyle/>
          <a:p>
            <a:pPr algn="ctr"/>
            <a:r>
              <a:rPr lang="en-GB" sz="2800" b="1" dirty="0">
                <a:solidFill>
                  <a:schemeClr val="accent1">
                    <a:lumMod val="50000"/>
                  </a:schemeClr>
                </a:solidFill>
                <a:latin typeface="Centaur" pitchFamily="18" charset="0"/>
              </a:rPr>
              <a:t>c</a:t>
            </a:r>
            <a:r>
              <a:rPr lang="en-GB" sz="2800" b="1" dirty="0" smtClean="0">
                <a:solidFill>
                  <a:schemeClr val="accent1">
                    <a:lumMod val="50000"/>
                  </a:schemeClr>
                </a:solidFill>
                <a:latin typeface="Centaur" pitchFamily="18" charset="0"/>
              </a:rPr>
              <a:t>lose </a:t>
            </a:r>
            <a:r>
              <a:rPr lang="en-GB" sz="2800" b="1" dirty="0" smtClean="0">
                <a:solidFill>
                  <a:schemeClr val="accent1">
                    <a:lumMod val="50000"/>
                  </a:schemeClr>
                </a:solidFill>
                <a:latin typeface="Centaur" pitchFamily="18" charset="0"/>
              </a:rPr>
              <a:t>knit tracking is not safer</a:t>
            </a:r>
          </a:p>
          <a:p>
            <a:pPr algn="ctr"/>
            <a:r>
              <a:rPr lang="en-GB" sz="2800" b="1" dirty="0">
                <a:solidFill>
                  <a:schemeClr val="accent1">
                    <a:lumMod val="50000"/>
                  </a:schemeClr>
                </a:solidFill>
                <a:latin typeface="Centaur" pitchFamily="18" charset="0"/>
              </a:rPr>
              <a:t>t</a:t>
            </a:r>
            <a:r>
              <a:rPr lang="en-GB" sz="2800" b="1" dirty="0" smtClean="0">
                <a:solidFill>
                  <a:schemeClr val="accent1">
                    <a:lumMod val="50000"/>
                  </a:schemeClr>
                </a:solidFill>
                <a:latin typeface="Centaur" pitchFamily="18" charset="0"/>
              </a:rPr>
              <a:t>racking affects </a:t>
            </a:r>
            <a:r>
              <a:rPr lang="en-GB" sz="2800" b="1" dirty="0" smtClean="0">
                <a:solidFill>
                  <a:schemeClr val="accent1">
                    <a:lumMod val="50000"/>
                  </a:schemeClr>
                </a:solidFill>
                <a:latin typeface="Centaur" pitchFamily="18" charset="0"/>
              </a:rPr>
              <a:t>both parties</a:t>
            </a:r>
          </a:p>
          <a:p>
            <a:pPr algn="ctr"/>
            <a:r>
              <a:rPr lang="en-GB" sz="2800" b="1" dirty="0">
                <a:solidFill>
                  <a:schemeClr val="accent1">
                    <a:lumMod val="50000"/>
                  </a:schemeClr>
                </a:solidFill>
                <a:latin typeface="Centaur" pitchFamily="18" charset="0"/>
              </a:rPr>
              <a:t>t</a:t>
            </a:r>
            <a:r>
              <a:rPr lang="en-GB" sz="2800" b="1" dirty="0" smtClean="0">
                <a:solidFill>
                  <a:schemeClr val="accent1">
                    <a:lumMod val="50000"/>
                  </a:schemeClr>
                </a:solidFill>
                <a:latin typeface="Centaur" pitchFamily="18" charset="0"/>
              </a:rPr>
              <a:t>he </a:t>
            </a:r>
            <a:r>
              <a:rPr lang="en-GB" sz="2800" b="1" dirty="0" smtClean="0">
                <a:solidFill>
                  <a:schemeClr val="accent1">
                    <a:lumMod val="50000"/>
                  </a:schemeClr>
                </a:solidFill>
                <a:latin typeface="Centaur" pitchFamily="18" charset="0"/>
              </a:rPr>
              <a:t>closer the less in control</a:t>
            </a:r>
            <a:endParaRPr lang="en-GB" sz="2800" b="1" dirty="0">
              <a:solidFill>
                <a:schemeClr val="accent1">
                  <a:lumMod val="50000"/>
                </a:schemeClr>
              </a:solidFill>
              <a:latin typeface="Centaur" pitchFamily="18" charset="0"/>
            </a:endParaRPr>
          </a:p>
        </p:txBody>
      </p:sp>
      <p:sp>
        <p:nvSpPr>
          <p:cNvPr id="5" name="TextBox 4"/>
          <p:cNvSpPr txBox="1"/>
          <p:nvPr/>
        </p:nvSpPr>
        <p:spPr>
          <a:xfrm>
            <a:off x="0" y="355303"/>
            <a:ext cx="9144000" cy="769441"/>
          </a:xfrm>
          <a:prstGeom prst="rect">
            <a:avLst/>
          </a:prstGeom>
          <a:noFill/>
        </p:spPr>
        <p:txBody>
          <a:bodyPr wrap="square" rtlCol="0">
            <a:spAutoFit/>
          </a:bodyPr>
          <a:lstStyle/>
          <a:p>
            <a:pPr algn="ctr"/>
            <a:r>
              <a:rPr lang="en-GB" sz="4400" dirty="0" smtClean="0">
                <a:solidFill>
                  <a:schemeClr val="accent1">
                    <a:lumMod val="50000"/>
                  </a:schemeClr>
                </a:solidFill>
                <a:latin typeface="Centaur" pitchFamily="18" charset="0"/>
              </a:rPr>
              <a:t>Conclusions</a:t>
            </a:r>
            <a:endParaRPr lang="en-GB" sz="4400" dirty="0">
              <a:solidFill>
                <a:schemeClr val="accent1">
                  <a:lumMod val="50000"/>
                </a:schemeClr>
              </a:solidFill>
              <a:latin typeface="Centaur" pitchFamily="18" charset="0"/>
            </a:endParaRPr>
          </a:p>
        </p:txBody>
      </p:sp>
    </p:spTree>
    <p:extLst>
      <p:ext uri="{BB962C8B-B14F-4D97-AF65-F5344CB8AC3E}">
        <p14:creationId xmlns:p14="http://schemas.microsoft.com/office/powerpoint/2010/main" val="22309093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2168860" y="1427292"/>
            <a:ext cx="4806280" cy="1384995"/>
          </a:xfrm>
          <a:prstGeom prst="rect">
            <a:avLst/>
          </a:prstGeom>
          <a:noFill/>
        </p:spPr>
        <p:txBody>
          <a:bodyPr wrap="square" rtlCol="0">
            <a:spAutoFit/>
          </a:bodyPr>
          <a:lstStyle/>
          <a:p>
            <a:pPr algn="ctr"/>
            <a:r>
              <a:rPr lang="en-GB" sz="2800" b="1" dirty="0" smtClean="0">
                <a:solidFill>
                  <a:srgbClr val="C00000"/>
                </a:solidFill>
                <a:latin typeface="Centaur" pitchFamily="18" charset="0"/>
              </a:rPr>
              <a:t>Close knit tracking is not safer</a:t>
            </a:r>
          </a:p>
          <a:p>
            <a:pPr algn="ctr"/>
            <a:r>
              <a:rPr lang="en-GB" sz="2800" b="1" dirty="0" smtClean="0">
                <a:solidFill>
                  <a:srgbClr val="C00000"/>
                </a:solidFill>
                <a:latin typeface="Centaur" pitchFamily="18" charset="0"/>
              </a:rPr>
              <a:t>Tracking affects both parties</a:t>
            </a:r>
          </a:p>
          <a:p>
            <a:pPr algn="ctr"/>
            <a:r>
              <a:rPr lang="en-GB" sz="2800" b="1" dirty="0" smtClean="0">
                <a:solidFill>
                  <a:srgbClr val="C00000"/>
                </a:solidFill>
                <a:latin typeface="Centaur" pitchFamily="18" charset="0"/>
              </a:rPr>
              <a:t>The closer the less in control</a:t>
            </a:r>
            <a:endParaRPr lang="en-GB" sz="2800" b="1" dirty="0">
              <a:solidFill>
                <a:srgbClr val="C00000"/>
              </a:solidFill>
              <a:latin typeface="Centaur" pitchFamily="18" charset="0"/>
            </a:endParaRPr>
          </a:p>
        </p:txBody>
      </p:sp>
      <p:sp>
        <p:nvSpPr>
          <p:cNvPr id="5" name="TextBox 4"/>
          <p:cNvSpPr txBox="1"/>
          <p:nvPr/>
        </p:nvSpPr>
        <p:spPr>
          <a:xfrm>
            <a:off x="0" y="355303"/>
            <a:ext cx="9144000" cy="769441"/>
          </a:xfrm>
          <a:prstGeom prst="rect">
            <a:avLst/>
          </a:prstGeom>
          <a:noFill/>
        </p:spPr>
        <p:txBody>
          <a:bodyPr wrap="square" rtlCol="0">
            <a:spAutoFit/>
          </a:bodyPr>
          <a:lstStyle/>
          <a:p>
            <a:pPr algn="ctr"/>
            <a:r>
              <a:rPr lang="en-GB" sz="4400" dirty="0" smtClean="0">
                <a:solidFill>
                  <a:schemeClr val="accent1">
                    <a:lumMod val="50000"/>
                  </a:schemeClr>
                </a:solidFill>
                <a:latin typeface="Centaur" pitchFamily="18" charset="0"/>
              </a:rPr>
              <a:t>Conclusions</a:t>
            </a:r>
            <a:endParaRPr lang="en-GB" sz="4400" dirty="0">
              <a:solidFill>
                <a:schemeClr val="accent1">
                  <a:lumMod val="50000"/>
                </a:schemeClr>
              </a:solidFill>
              <a:latin typeface="Centaur" pitchFamily="18"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00" y="3580671"/>
            <a:ext cx="3528392" cy="2419208"/>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3586584"/>
            <a:ext cx="3528392" cy="2417848"/>
          </a:xfrm>
          <a:prstGeom prst="rect">
            <a:avLst/>
          </a:prstGeom>
        </p:spPr>
      </p:pic>
      <p:sp>
        <p:nvSpPr>
          <p:cNvPr id="2" name="Curved Down Arrow 1"/>
          <p:cNvSpPr/>
          <p:nvPr/>
        </p:nvSpPr>
        <p:spPr>
          <a:xfrm>
            <a:off x="3923928" y="2996952"/>
            <a:ext cx="1296144" cy="504056"/>
          </a:xfrm>
          <a:prstGeom prst="curved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Curved Down Arrow 13"/>
          <p:cNvSpPr/>
          <p:nvPr/>
        </p:nvSpPr>
        <p:spPr>
          <a:xfrm rot="10800000">
            <a:off x="3851920" y="6093296"/>
            <a:ext cx="1296144" cy="504056"/>
          </a:xfrm>
          <a:prstGeom prst="curved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5709354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112" y="1589163"/>
            <a:ext cx="7092280" cy="4352282"/>
          </a:xfrm>
          <a:prstGeom prst="rect">
            <a:avLst/>
          </a:prstGeom>
        </p:spPr>
      </p:pic>
      <p:sp>
        <p:nvSpPr>
          <p:cNvPr id="6" name="TextBox 5"/>
          <p:cNvSpPr txBox="1"/>
          <p:nvPr/>
        </p:nvSpPr>
        <p:spPr>
          <a:xfrm>
            <a:off x="1008112" y="5241394"/>
            <a:ext cx="7092280" cy="707886"/>
          </a:xfrm>
          <a:prstGeom prst="rect">
            <a:avLst/>
          </a:prstGeom>
          <a:solidFill>
            <a:schemeClr val="accent1">
              <a:lumMod val="50000"/>
              <a:alpha val="80000"/>
            </a:schemeClr>
          </a:solidFill>
        </p:spPr>
        <p:txBody>
          <a:bodyPr wrap="square" rtlCol="0">
            <a:spAutoFit/>
          </a:bodyPr>
          <a:lstStyle/>
          <a:p>
            <a:pPr algn="ctr"/>
            <a:r>
              <a:rPr lang="en-GB" sz="4000" dirty="0">
                <a:solidFill>
                  <a:schemeClr val="bg1"/>
                </a:solidFill>
                <a:latin typeface="Centaur" pitchFamily="18" charset="0"/>
                <a:ea typeface="Tahoma" pitchFamily="34" charset="0"/>
                <a:cs typeface="Tahoma" pitchFamily="34" charset="0"/>
              </a:rPr>
              <a:t>t</a:t>
            </a:r>
            <a:r>
              <a:rPr lang="en-GB" sz="4000" dirty="0" smtClean="0">
                <a:solidFill>
                  <a:schemeClr val="bg1"/>
                </a:solidFill>
                <a:latin typeface="Centaur" pitchFamily="18" charset="0"/>
                <a:ea typeface="Tahoma" pitchFamily="34" charset="0"/>
                <a:cs typeface="Tahoma" pitchFamily="34" charset="0"/>
              </a:rPr>
              <a:t>he tracked is the vulnerable one</a:t>
            </a:r>
            <a:endParaRPr lang="en-GB" sz="4000" dirty="0">
              <a:solidFill>
                <a:schemeClr val="bg1"/>
              </a:solidFill>
              <a:latin typeface="Centaur" pitchFamily="18" charset="0"/>
              <a:ea typeface="Tahoma" pitchFamily="34" charset="0"/>
              <a:cs typeface="Tahoma" pitchFamily="34" charset="0"/>
            </a:endParaRPr>
          </a:p>
        </p:txBody>
      </p:sp>
      <p:sp>
        <p:nvSpPr>
          <p:cNvPr id="9" name="TextBox 8"/>
          <p:cNvSpPr txBox="1"/>
          <p:nvPr/>
        </p:nvSpPr>
        <p:spPr>
          <a:xfrm>
            <a:off x="0" y="332656"/>
            <a:ext cx="9144000" cy="769441"/>
          </a:xfrm>
          <a:prstGeom prst="rect">
            <a:avLst/>
          </a:prstGeom>
          <a:noFill/>
        </p:spPr>
        <p:txBody>
          <a:bodyPr wrap="square" rtlCol="0">
            <a:spAutoFit/>
          </a:bodyPr>
          <a:lstStyle/>
          <a:p>
            <a:pPr algn="ctr"/>
            <a:r>
              <a:rPr lang="en-GB" sz="4400" dirty="0" smtClean="0">
                <a:solidFill>
                  <a:schemeClr val="accent1">
                    <a:lumMod val="50000"/>
                  </a:schemeClr>
                </a:solidFill>
                <a:latin typeface="Centaur" pitchFamily="18" charset="0"/>
              </a:rPr>
              <a:t>Some </a:t>
            </a:r>
            <a:r>
              <a:rPr lang="en-GB" sz="4400" dirty="0" smtClean="0">
                <a:solidFill>
                  <a:srgbClr val="C00000"/>
                </a:solidFill>
                <a:latin typeface="Centaur" pitchFamily="18" charset="0"/>
              </a:rPr>
              <a:t>implicit</a:t>
            </a:r>
            <a:r>
              <a:rPr lang="en-GB" sz="4400" dirty="0" smtClean="0">
                <a:solidFill>
                  <a:schemeClr val="accent1">
                    <a:lumMod val="50000"/>
                  </a:schemeClr>
                </a:solidFill>
                <a:latin typeface="Centaur" pitchFamily="18" charset="0"/>
              </a:rPr>
              <a:t> assumptions</a:t>
            </a:r>
            <a:endParaRPr lang="en-GB" sz="4400" dirty="0">
              <a:solidFill>
                <a:schemeClr val="accent1">
                  <a:lumMod val="50000"/>
                </a:schemeClr>
              </a:solidFill>
              <a:latin typeface="Centaur" pitchFamily="18" charset="0"/>
            </a:endParaRPr>
          </a:p>
        </p:txBody>
      </p:sp>
      <p:sp>
        <p:nvSpPr>
          <p:cNvPr id="2" name="Rectangle 1"/>
          <p:cNvSpPr/>
          <p:nvPr/>
        </p:nvSpPr>
        <p:spPr>
          <a:xfrm>
            <a:off x="1008112" y="5949280"/>
            <a:ext cx="7092280" cy="307777"/>
          </a:xfrm>
          <a:prstGeom prst="rect">
            <a:avLst/>
          </a:prstGeom>
        </p:spPr>
        <p:txBody>
          <a:bodyPr wrap="square">
            <a:spAutoFit/>
          </a:bodyPr>
          <a:lstStyle/>
          <a:p>
            <a:pPr algn="ctr"/>
            <a:r>
              <a:rPr lang="en-GB" sz="1400" dirty="0" smtClean="0">
                <a:solidFill>
                  <a:schemeClr val="bg1">
                    <a:lumMod val="65000"/>
                  </a:schemeClr>
                </a:solidFill>
                <a:latin typeface="Centaur" pitchFamily="18" charset="0"/>
              </a:rPr>
              <a:t>imgfave.com/search/someone%20deleted%20my%20tag</a:t>
            </a:r>
            <a:endParaRPr lang="en-GB" sz="1400" dirty="0">
              <a:solidFill>
                <a:schemeClr val="bg1">
                  <a:lumMod val="65000"/>
                </a:schemeClr>
              </a:solidFill>
              <a:latin typeface="Centaur" pitchFamily="18" charset="0"/>
            </a:endParaRPr>
          </a:p>
        </p:txBody>
      </p:sp>
    </p:spTree>
    <p:extLst>
      <p:ext uri="{BB962C8B-B14F-4D97-AF65-F5344CB8AC3E}">
        <p14:creationId xmlns:p14="http://schemas.microsoft.com/office/powerpoint/2010/main" val="15155020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008112" y="1459079"/>
            <a:ext cx="7092280" cy="4706225"/>
            <a:chOff x="1008112" y="594983"/>
            <a:chExt cx="7092280" cy="4706225"/>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112" y="594983"/>
              <a:ext cx="7092280" cy="4706225"/>
            </a:xfrm>
            <a:prstGeom prst="rect">
              <a:avLst/>
            </a:prstGeom>
          </p:spPr>
        </p:pic>
        <p:sp>
          <p:nvSpPr>
            <p:cNvPr id="6" name="TextBox 5"/>
            <p:cNvSpPr txBox="1"/>
            <p:nvPr/>
          </p:nvSpPr>
          <p:spPr>
            <a:xfrm>
              <a:off x="1008112" y="4593322"/>
              <a:ext cx="7092280" cy="707886"/>
            </a:xfrm>
            <a:prstGeom prst="rect">
              <a:avLst/>
            </a:prstGeom>
            <a:solidFill>
              <a:schemeClr val="accent1">
                <a:lumMod val="50000"/>
                <a:alpha val="70000"/>
              </a:schemeClr>
            </a:solidFill>
          </p:spPr>
          <p:txBody>
            <a:bodyPr wrap="square" rtlCol="0">
              <a:spAutoFit/>
            </a:bodyPr>
            <a:lstStyle/>
            <a:p>
              <a:pPr algn="ctr"/>
              <a:r>
                <a:rPr lang="en-GB" sz="4000" dirty="0" smtClean="0">
                  <a:solidFill>
                    <a:schemeClr val="bg1"/>
                  </a:solidFill>
                  <a:latin typeface="Centaur" pitchFamily="18" charset="0"/>
                  <a:ea typeface="Tahoma" pitchFamily="34" charset="0"/>
                  <a:cs typeface="Tahoma" pitchFamily="34" charset="0"/>
                </a:rPr>
                <a:t>controls </a:t>
              </a:r>
              <a:r>
                <a:rPr lang="en-GB" sz="4000" dirty="0" smtClean="0">
                  <a:solidFill>
                    <a:schemeClr val="bg1"/>
                  </a:solidFill>
                  <a:latin typeface="Centaur" pitchFamily="18" charset="0"/>
                  <a:ea typeface="Tahoma" pitchFamily="34" charset="0"/>
                  <a:cs typeface="Tahoma" pitchFamily="34" charset="0"/>
                </a:rPr>
                <a:t>will set one free</a:t>
              </a:r>
              <a:endParaRPr lang="en-GB" sz="4000" dirty="0">
                <a:solidFill>
                  <a:schemeClr val="bg1"/>
                </a:solidFill>
                <a:latin typeface="Centaur" pitchFamily="18" charset="0"/>
                <a:ea typeface="Tahoma" pitchFamily="34" charset="0"/>
                <a:cs typeface="Tahoma" pitchFamily="34" charset="0"/>
              </a:endParaRPr>
            </a:p>
          </p:txBody>
        </p:sp>
      </p:grpSp>
      <p:sp>
        <p:nvSpPr>
          <p:cNvPr id="9" name="TextBox 8"/>
          <p:cNvSpPr txBox="1"/>
          <p:nvPr/>
        </p:nvSpPr>
        <p:spPr>
          <a:xfrm>
            <a:off x="0" y="332656"/>
            <a:ext cx="9144000" cy="769441"/>
          </a:xfrm>
          <a:prstGeom prst="rect">
            <a:avLst/>
          </a:prstGeom>
          <a:noFill/>
        </p:spPr>
        <p:txBody>
          <a:bodyPr wrap="square" rtlCol="0">
            <a:spAutoFit/>
          </a:bodyPr>
          <a:lstStyle/>
          <a:p>
            <a:pPr algn="ctr"/>
            <a:r>
              <a:rPr lang="en-GB" sz="4400" dirty="0" smtClean="0">
                <a:solidFill>
                  <a:schemeClr val="accent1">
                    <a:lumMod val="50000"/>
                  </a:schemeClr>
                </a:solidFill>
                <a:latin typeface="Centaur" pitchFamily="18" charset="0"/>
              </a:rPr>
              <a:t>Some </a:t>
            </a:r>
            <a:r>
              <a:rPr lang="en-GB" sz="4400" dirty="0" smtClean="0">
                <a:solidFill>
                  <a:srgbClr val="C00000"/>
                </a:solidFill>
                <a:latin typeface="Centaur" pitchFamily="18" charset="0"/>
              </a:rPr>
              <a:t>implicit</a:t>
            </a:r>
            <a:r>
              <a:rPr lang="en-GB" sz="4400" dirty="0" smtClean="0">
                <a:solidFill>
                  <a:schemeClr val="accent1">
                    <a:lumMod val="50000"/>
                  </a:schemeClr>
                </a:solidFill>
                <a:latin typeface="Centaur" pitchFamily="18" charset="0"/>
              </a:rPr>
              <a:t> assumptions</a:t>
            </a:r>
            <a:endParaRPr lang="en-GB" sz="4400" dirty="0">
              <a:solidFill>
                <a:schemeClr val="accent1">
                  <a:lumMod val="50000"/>
                </a:schemeClr>
              </a:solidFill>
              <a:latin typeface="Centaur" pitchFamily="18" charset="0"/>
            </a:endParaRPr>
          </a:p>
        </p:txBody>
      </p:sp>
      <p:sp>
        <p:nvSpPr>
          <p:cNvPr id="2" name="Rectangle 1"/>
          <p:cNvSpPr/>
          <p:nvPr/>
        </p:nvSpPr>
        <p:spPr>
          <a:xfrm>
            <a:off x="1008112" y="6165304"/>
            <a:ext cx="7092280" cy="307777"/>
          </a:xfrm>
          <a:prstGeom prst="rect">
            <a:avLst/>
          </a:prstGeom>
        </p:spPr>
        <p:txBody>
          <a:bodyPr wrap="square">
            <a:spAutoFit/>
          </a:bodyPr>
          <a:lstStyle/>
          <a:p>
            <a:pPr algn="ctr"/>
            <a:r>
              <a:rPr lang="en-GB" sz="1400" dirty="0" smtClean="0">
                <a:solidFill>
                  <a:schemeClr val="bg1">
                    <a:lumMod val="65000"/>
                  </a:schemeClr>
                </a:solidFill>
                <a:latin typeface="Centaur" pitchFamily="18" charset="0"/>
              </a:rPr>
              <a:t>en.wikipedia.org/wiki/</a:t>
            </a:r>
            <a:r>
              <a:rPr lang="en-GB" sz="1400" dirty="0" err="1" smtClean="0">
                <a:solidFill>
                  <a:schemeClr val="bg1">
                    <a:lumMod val="65000"/>
                  </a:schemeClr>
                </a:solidFill>
                <a:latin typeface="Centaur" pitchFamily="18" charset="0"/>
              </a:rPr>
              <a:t>File:STSCPanel.jpg</a:t>
            </a:r>
            <a:endParaRPr lang="en-GB" sz="1400" dirty="0">
              <a:solidFill>
                <a:schemeClr val="bg1">
                  <a:lumMod val="65000"/>
                </a:schemeClr>
              </a:solidFill>
              <a:latin typeface="Centaur" pitchFamily="18" charset="0"/>
            </a:endParaRPr>
          </a:p>
        </p:txBody>
      </p:sp>
    </p:spTree>
    <p:extLst>
      <p:ext uri="{BB962C8B-B14F-4D97-AF65-F5344CB8AC3E}">
        <p14:creationId xmlns:p14="http://schemas.microsoft.com/office/powerpoint/2010/main" val="18411401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571327"/>
            <a:ext cx="9144000" cy="769441"/>
          </a:xfrm>
          <a:prstGeom prst="rect">
            <a:avLst/>
          </a:prstGeom>
          <a:noFill/>
        </p:spPr>
        <p:txBody>
          <a:bodyPr wrap="square" rtlCol="0">
            <a:spAutoFit/>
          </a:bodyPr>
          <a:lstStyle/>
          <a:p>
            <a:pPr algn="ctr"/>
            <a:r>
              <a:rPr lang="en-GB" sz="4400" dirty="0" smtClean="0">
                <a:solidFill>
                  <a:schemeClr val="accent1">
                    <a:lumMod val="50000"/>
                  </a:schemeClr>
                </a:solidFill>
                <a:latin typeface="Centaur" pitchFamily="18" charset="0"/>
              </a:rPr>
              <a:t>Our study</a:t>
            </a:r>
            <a:endParaRPr lang="en-GB" sz="4400" dirty="0">
              <a:solidFill>
                <a:schemeClr val="accent1">
                  <a:lumMod val="50000"/>
                </a:schemeClr>
              </a:solidFill>
              <a:latin typeface="Centaur" pitchFamily="18" charset="0"/>
            </a:endParaRPr>
          </a:p>
        </p:txBody>
      </p:sp>
    </p:spTree>
    <p:extLst>
      <p:ext uri="{BB962C8B-B14F-4D97-AF65-F5344CB8AC3E}">
        <p14:creationId xmlns:p14="http://schemas.microsoft.com/office/powerpoint/2010/main" val="25658034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571327"/>
            <a:ext cx="9144000" cy="769441"/>
          </a:xfrm>
          <a:prstGeom prst="rect">
            <a:avLst/>
          </a:prstGeom>
          <a:noFill/>
        </p:spPr>
        <p:txBody>
          <a:bodyPr wrap="square" rtlCol="0">
            <a:spAutoFit/>
          </a:bodyPr>
          <a:lstStyle/>
          <a:p>
            <a:pPr algn="ctr"/>
            <a:r>
              <a:rPr lang="en-GB" sz="4400" dirty="0" smtClean="0">
                <a:solidFill>
                  <a:schemeClr val="accent1">
                    <a:lumMod val="50000"/>
                  </a:schemeClr>
                </a:solidFill>
                <a:latin typeface="Centaur" pitchFamily="18" charset="0"/>
              </a:rPr>
              <a:t>Our study</a:t>
            </a:r>
            <a:endParaRPr lang="en-GB" sz="4400" dirty="0">
              <a:solidFill>
                <a:schemeClr val="accent1">
                  <a:lumMod val="50000"/>
                </a:schemeClr>
              </a:solidFill>
              <a:latin typeface="Centaur" pitchFamily="18" charset="0"/>
            </a:endParaRPr>
          </a:p>
        </p:txBody>
      </p:sp>
      <p:grpSp>
        <p:nvGrpSpPr>
          <p:cNvPr id="3" name="Group 2"/>
          <p:cNvGrpSpPr/>
          <p:nvPr/>
        </p:nvGrpSpPr>
        <p:grpSpPr>
          <a:xfrm>
            <a:off x="759109" y="1628800"/>
            <a:ext cx="2852972" cy="1800200"/>
            <a:chOff x="1186483" y="2060848"/>
            <a:chExt cx="2852972" cy="1800200"/>
          </a:xfrm>
        </p:grpSpPr>
        <p:sp>
          <p:nvSpPr>
            <p:cNvPr id="15" name="AutoShape 31"/>
            <p:cNvSpPr>
              <a:spLocks noChangeArrowheads="1"/>
            </p:cNvSpPr>
            <p:nvPr/>
          </p:nvSpPr>
          <p:spPr bwMode="auto">
            <a:xfrm rot="16200000">
              <a:off x="1471973" y="2119377"/>
              <a:ext cx="1486452" cy="1996885"/>
            </a:xfrm>
            <a:prstGeom prst="rightArrow">
              <a:avLst>
                <a:gd name="adj1" fmla="val 90269"/>
                <a:gd name="adj2" fmla="val 42512"/>
              </a:avLst>
            </a:prstGeom>
            <a:solidFill>
              <a:schemeClr val="bg1"/>
            </a:solidFill>
            <a:ln w="38100">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n>
                  <a:solidFill>
                    <a:schemeClr val="accent1">
                      <a:lumMod val="50000"/>
                    </a:schemeClr>
                  </a:solidFill>
                </a:ln>
              </a:endParaRPr>
            </a:p>
          </p:txBody>
        </p:sp>
        <p:sp>
          <p:nvSpPr>
            <p:cNvPr id="16" name="AutoShape 31"/>
            <p:cNvSpPr>
              <a:spLocks noChangeArrowheads="1"/>
            </p:cNvSpPr>
            <p:nvPr/>
          </p:nvSpPr>
          <p:spPr bwMode="auto">
            <a:xfrm rot="16200000">
              <a:off x="2577371" y="2108235"/>
              <a:ext cx="910387" cy="1180903"/>
            </a:xfrm>
            <a:prstGeom prst="rightArrow">
              <a:avLst>
                <a:gd name="adj1" fmla="val 90269"/>
                <a:gd name="adj2" fmla="val 42512"/>
              </a:avLst>
            </a:prstGeom>
            <a:solidFill>
              <a:schemeClr val="bg1"/>
            </a:solidFill>
            <a:ln w="38100">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n>
                  <a:solidFill>
                    <a:schemeClr val="accent1">
                      <a:lumMod val="50000"/>
                    </a:schemeClr>
                  </a:solidFill>
                </a:ln>
              </a:endParaRPr>
            </a:p>
          </p:txBody>
        </p:sp>
        <p:sp>
          <p:nvSpPr>
            <p:cNvPr id="18" name="AutoShape 31"/>
            <p:cNvSpPr>
              <a:spLocks noChangeArrowheads="1"/>
            </p:cNvSpPr>
            <p:nvPr/>
          </p:nvSpPr>
          <p:spPr bwMode="auto">
            <a:xfrm rot="16200000">
              <a:off x="3361043" y="3182636"/>
              <a:ext cx="766371" cy="590453"/>
            </a:xfrm>
            <a:prstGeom prst="rightArrow">
              <a:avLst>
                <a:gd name="adj1" fmla="val 90269"/>
                <a:gd name="adj2" fmla="val 42512"/>
              </a:avLst>
            </a:prstGeom>
            <a:solidFill>
              <a:schemeClr val="bg1"/>
            </a:solidFill>
            <a:ln w="38100">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n>
                  <a:solidFill>
                    <a:schemeClr val="accent1">
                      <a:lumMod val="50000"/>
                    </a:schemeClr>
                  </a:solidFill>
                </a:ln>
              </a:endParaRPr>
            </a:p>
          </p:txBody>
        </p:sp>
        <p:grpSp>
          <p:nvGrpSpPr>
            <p:cNvPr id="19" name="Group 18"/>
            <p:cNvGrpSpPr/>
            <p:nvPr/>
          </p:nvGrpSpPr>
          <p:grpSpPr>
            <a:xfrm>
              <a:off x="1866165" y="2956969"/>
              <a:ext cx="360363" cy="828675"/>
              <a:chOff x="1620093" y="3585537"/>
              <a:chExt cx="360363" cy="828675"/>
            </a:xfrm>
          </p:grpSpPr>
          <p:sp>
            <p:nvSpPr>
              <p:cNvPr id="80" name="AutoShape 12"/>
              <p:cNvSpPr>
                <a:spLocks noChangeArrowheads="1"/>
              </p:cNvSpPr>
              <p:nvPr/>
            </p:nvSpPr>
            <p:spPr bwMode="auto">
              <a:xfrm rot="5400000">
                <a:off x="1765350" y="3672056"/>
                <a:ext cx="69850" cy="360363"/>
              </a:xfrm>
              <a:prstGeom prst="moon">
                <a:avLst>
                  <a:gd name="adj" fmla="val 50000"/>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1" name="Oval 80"/>
              <p:cNvSpPr>
                <a:spLocks noChangeArrowheads="1"/>
              </p:cNvSpPr>
              <p:nvPr/>
            </p:nvSpPr>
            <p:spPr bwMode="auto">
              <a:xfrm>
                <a:off x="1728838" y="3587919"/>
                <a:ext cx="144463" cy="215900"/>
              </a:xfrm>
              <a:prstGeom prst="ellipse">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 name="AutoShape 11"/>
              <p:cNvSpPr>
                <a:spLocks noChangeArrowheads="1"/>
              </p:cNvSpPr>
              <p:nvPr/>
            </p:nvSpPr>
            <p:spPr bwMode="auto">
              <a:xfrm rot="5400000">
                <a:off x="1765350" y="3549818"/>
                <a:ext cx="73025" cy="144463"/>
              </a:xfrm>
              <a:prstGeom prst="moon">
                <a:avLst>
                  <a:gd name="adj" fmla="val 87500"/>
                </a:avLst>
              </a:prstGeom>
              <a:solidFill>
                <a:schemeClr val="accent1">
                  <a:lumMod val="50000"/>
                </a:schemeClr>
              </a:solidFill>
              <a:ln w="9525">
                <a:solidFill>
                  <a:schemeClr val="tx1"/>
                </a:solidFill>
                <a:miter lim="800000"/>
                <a:headEnd/>
                <a:tailEnd/>
              </a:ln>
              <a:effectLst/>
            </p:spPr>
            <p:txBody>
              <a:bodyPr wrap="none" anchor="ctr"/>
              <a:lstStyle/>
              <a:p>
                <a:endParaRPr lang="en-GB"/>
              </a:p>
            </p:txBody>
          </p:sp>
          <p:sp>
            <p:nvSpPr>
              <p:cNvPr id="83" name="AutoShape 17"/>
              <p:cNvSpPr>
                <a:spLocks noChangeArrowheads="1"/>
              </p:cNvSpPr>
              <p:nvPr/>
            </p:nvSpPr>
            <p:spPr bwMode="auto">
              <a:xfrm rot="5400000">
                <a:off x="1509763" y="4018131"/>
                <a:ext cx="576263" cy="215900"/>
              </a:xfrm>
              <a:prstGeom prst="moon">
                <a:avLst>
                  <a:gd name="adj" fmla="val 50000"/>
                </a:avLst>
              </a:prstGeom>
              <a:solidFill>
                <a:schemeClr val="accent1">
                  <a:lumMod val="75000"/>
                </a:schemeClr>
              </a:solidFill>
              <a:ln w="9525">
                <a:solidFill>
                  <a:schemeClr val="tx1"/>
                </a:solidFill>
                <a:miter lim="800000"/>
                <a:headEnd/>
                <a:tailEnd/>
              </a:ln>
              <a:effectLst/>
            </p:spPr>
            <p:txBody>
              <a:bodyPr wrap="none" anchor="ctr"/>
              <a:lstStyle/>
              <a:p>
                <a:endParaRPr lang="en-GB"/>
              </a:p>
            </p:txBody>
          </p:sp>
        </p:grpSp>
        <p:grpSp>
          <p:nvGrpSpPr>
            <p:cNvPr id="20" name="Group 19"/>
            <p:cNvGrpSpPr/>
            <p:nvPr/>
          </p:nvGrpSpPr>
          <p:grpSpPr>
            <a:xfrm>
              <a:off x="1432778" y="3034500"/>
              <a:ext cx="360363" cy="780257"/>
              <a:chOff x="1186706" y="3624431"/>
              <a:chExt cx="360363" cy="780257"/>
            </a:xfrm>
          </p:grpSpPr>
          <p:sp>
            <p:nvSpPr>
              <p:cNvPr id="76" name="AutoShape 10"/>
              <p:cNvSpPr>
                <a:spLocks noChangeArrowheads="1"/>
              </p:cNvSpPr>
              <p:nvPr/>
            </p:nvSpPr>
            <p:spPr bwMode="auto">
              <a:xfrm rot="5400000">
                <a:off x="1260526" y="3587918"/>
                <a:ext cx="215900" cy="288925"/>
              </a:xfrm>
              <a:prstGeom prst="moon">
                <a:avLst>
                  <a:gd name="adj" fmla="val 87500"/>
                </a:avLst>
              </a:prstGeom>
              <a:solidFill>
                <a:schemeClr val="accent1">
                  <a:lumMod val="50000"/>
                </a:schemeClr>
              </a:solidFill>
              <a:ln w="9525">
                <a:solidFill>
                  <a:schemeClr val="tx1"/>
                </a:solidFill>
                <a:miter lim="800000"/>
                <a:headEnd/>
                <a:tailEnd/>
              </a:ln>
              <a:effectLst/>
            </p:spPr>
            <p:txBody>
              <a:bodyPr wrap="none" anchor="ctr"/>
              <a:lstStyle/>
              <a:p>
                <a:endParaRPr lang="en-GB"/>
              </a:p>
            </p:txBody>
          </p:sp>
          <p:sp>
            <p:nvSpPr>
              <p:cNvPr id="77" name="AutoShape 9"/>
              <p:cNvSpPr>
                <a:spLocks noChangeArrowheads="1"/>
              </p:cNvSpPr>
              <p:nvPr/>
            </p:nvSpPr>
            <p:spPr bwMode="auto">
              <a:xfrm rot="5400000">
                <a:off x="1331963" y="3746668"/>
                <a:ext cx="69850" cy="360363"/>
              </a:xfrm>
              <a:prstGeom prst="moon">
                <a:avLst>
                  <a:gd name="adj" fmla="val 50000"/>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8" name="Oval 6"/>
              <p:cNvSpPr>
                <a:spLocks noChangeArrowheads="1"/>
              </p:cNvSpPr>
              <p:nvPr/>
            </p:nvSpPr>
            <p:spPr bwMode="auto">
              <a:xfrm>
                <a:off x="1295451" y="3662531"/>
                <a:ext cx="144463" cy="215900"/>
              </a:xfrm>
              <a:prstGeom prst="ellipse">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9" name="AutoShape 18"/>
              <p:cNvSpPr>
                <a:spLocks noChangeArrowheads="1"/>
              </p:cNvSpPr>
              <p:nvPr/>
            </p:nvSpPr>
            <p:spPr bwMode="auto">
              <a:xfrm rot="5400000">
                <a:off x="1112888" y="4045119"/>
                <a:ext cx="503238" cy="215900"/>
              </a:xfrm>
              <a:prstGeom prst="moon">
                <a:avLst>
                  <a:gd name="adj" fmla="val 87500"/>
                </a:avLst>
              </a:prstGeom>
              <a:solidFill>
                <a:schemeClr val="accent1">
                  <a:lumMod val="75000"/>
                </a:schemeClr>
              </a:solidFill>
              <a:ln w="9525">
                <a:solidFill>
                  <a:schemeClr val="tx1"/>
                </a:solidFill>
                <a:miter lim="800000"/>
                <a:headEnd/>
                <a:tailEnd/>
              </a:ln>
              <a:effectLst/>
            </p:spPr>
            <p:txBody>
              <a:bodyPr wrap="none" anchor="ctr"/>
              <a:lstStyle/>
              <a:p>
                <a:endParaRPr lang="en-GB"/>
              </a:p>
            </p:txBody>
          </p:sp>
        </p:grpSp>
        <p:grpSp>
          <p:nvGrpSpPr>
            <p:cNvPr id="21" name="Group 20"/>
            <p:cNvGrpSpPr/>
            <p:nvPr/>
          </p:nvGrpSpPr>
          <p:grpSpPr>
            <a:xfrm>
              <a:off x="3185012" y="2554781"/>
              <a:ext cx="360363" cy="505793"/>
              <a:chOff x="2995970" y="3393160"/>
              <a:chExt cx="360363" cy="505793"/>
            </a:xfrm>
          </p:grpSpPr>
          <p:sp>
            <p:nvSpPr>
              <p:cNvPr id="72" name="AutoShape 22"/>
              <p:cNvSpPr>
                <a:spLocks noChangeArrowheads="1"/>
              </p:cNvSpPr>
              <p:nvPr/>
            </p:nvSpPr>
            <p:spPr bwMode="auto">
              <a:xfrm rot="5400000">
                <a:off x="3154835" y="3375762"/>
                <a:ext cx="42634" cy="360363"/>
              </a:xfrm>
              <a:prstGeom prst="moon">
                <a:avLst>
                  <a:gd name="adj" fmla="val 50000"/>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3" name="Oval 72"/>
              <p:cNvSpPr>
                <a:spLocks noChangeArrowheads="1"/>
              </p:cNvSpPr>
              <p:nvPr/>
            </p:nvSpPr>
            <p:spPr bwMode="auto">
              <a:xfrm>
                <a:off x="3104715" y="3394613"/>
                <a:ext cx="144463" cy="131778"/>
              </a:xfrm>
              <a:prstGeom prst="ellipse">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4" name="AutoShape 24"/>
              <p:cNvSpPr>
                <a:spLocks noChangeArrowheads="1"/>
              </p:cNvSpPr>
              <p:nvPr/>
            </p:nvSpPr>
            <p:spPr bwMode="auto">
              <a:xfrm rot="5400000">
                <a:off x="3155454" y="3343214"/>
                <a:ext cx="44572" cy="144463"/>
              </a:xfrm>
              <a:prstGeom prst="moon">
                <a:avLst>
                  <a:gd name="adj" fmla="val 87500"/>
                </a:avLst>
              </a:prstGeom>
              <a:solidFill>
                <a:schemeClr val="accent1">
                  <a:lumMod val="50000"/>
                </a:schemeClr>
              </a:solidFill>
              <a:ln w="9525">
                <a:solidFill>
                  <a:schemeClr val="tx1"/>
                </a:solidFill>
                <a:miter lim="800000"/>
                <a:headEnd/>
                <a:tailEnd/>
              </a:ln>
              <a:effectLst/>
            </p:spPr>
            <p:txBody>
              <a:bodyPr wrap="none" anchor="ctr"/>
              <a:lstStyle/>
              <a:p>
                <a:endParaRPr lang="en-GB"/>
              </a:p>
            </p:txBody>
          </p:sp>
          <p:sp>
            <p:nvSpPr>
              <p:cNvPr id="75" name="AutoShape 25"/>
              <p:cNvSpPr>
                <a:spLocks noChangeArrowheads="1"/>
              </p:cNvSpPr>
              <p:nvPr/>
            </p:nvSpPr>
            <p:spPr bwMode="auto">
              <a:xfrm rot="5400000">
                <a:off x="2997906" y="3615138"/>
                <a:ext cx="351730" cy="215900"/>
              </a:xfrm>
              <a:prstGeom prst="moon">
                <a:avLst>
                  <a:gd name="adj" fmla="val 50000"/>
                </a:avLst>
              </a:prstGeom>
              <a:solidFill>
                <a:schemeClr val="accent1">
                  <a:lumMod val="20000"/>
                  <a:lumOff val="80000"/>
                </a:schemeClr>
              </a:solidFill>
              <a:ln w="9525">
                <a:solidFill>
                  <a:schemeClr val="tx1"/>
                </a:solidFill>
                <a:miter lim="800000"/>
                <a:headEnd/>
                <a:tailEnd/>
              </a:ln>
              <a:effectLst/>
            </p:spPr>
            <p:txBody>
              <a:bodyPr wrap="none" anchor="ctr"/>
              <a:lstStyle/>
              <a:p>
                <a:endParaRPr lang="en-GB"/>
              </a:p>
            </p:txBody>
          </p:sp>
        </p:grpSp>
        <p:grpSp>
          <p:nvGrpSpPr>
            <p:cNvPr id="22" name="Group 21"/>
            <p:cNvGrpSpPr/>
            <p:nvPr/>
          </p:nvGrpSpPr>
          <p:grpSpPr>
            <a:xfrm>
              <a:off x="2635565" y="2609452"/>
              <a:ext cx="360363" cy="476733"/>
              <a:chOff x="2051893" y="3933995"/>
              <a:chExt cx="360363" cy="476733"/>
            </a:xfrm>
          </p:grpSpPr>
          <p:sp>
            <p:nvSpPr>
              <p:cNvPr id="68" name="AutoShape 27"/>
              <p:cNvSpPr>
                <a:spLocks noChangeArrowheads="1"/>
              </p:cNvSpPr>
              <p:nvPr/>
            </p:nvSpPr>
            <p:spPr bwMode="auto">
              <a:xfrm rot="5400000">
                <a:off x="2167706" y="3855489"/>
                <a:ext cx="131914" cy="288925"/>
              </a:xfrm>
              <a:prstGeom prst="moon">
                <a:avLst>
                  <a:gd name="adj" fmla="val 87500"/>
                </a:avLst>
              </a:prstGeom>
              <a:solidFill>
                <a:schemeClr val="accent1">
                  <a:lumMod val="50000"/>
                </a:schemeClr>
              </a:solidFill>
              <a:ln w="9525">
                <a:solidFill>
                  <a:schemeClr val="tx1"/>
                </a:solidFill>
                <a:miter lim="800000"/>
                <a:headEnd/>
                <a:tailEnd/>
              </a:ln>
              <a:effectLst/>
            </p:spPr>
            <p:txBody>
              <a:bodyPr wrap="none" anchor="ctr"/>
              <a:lstStyle/>
              <a:p>
                <a:endParaRPr lang="en-GB"/>
              </a:p>
            </p:txBody>
          </p:sp>
          <p:sp>
            <p:nvSpPr>
              <p:cNvPr id="69" name="AutoShape 28"/>
              <p:cNvSpPr>
                <a:spLocks noChangeArrowheads="1"/>
              </p:cNvSpPr>
              <p:nvPr/>
            </p:nvSpPr>
            <p:spPr bwMode="auto">
              <a:xfrm rot="5400000">
                <a:off x="2210736" y="3938590"/>
                <a:ext cx="42678" cy="360363"/>
              </a:xfrm>
              <a:prstGeom prst="moon">
                <a:avLst>
                  <a:gd name="adj" fmla="val 50000"/>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0" name="Oval 69"/>
              <p:cNvSpPr>
                <a:spLocks noChangeArrowheads="1"/>
              </p:cNvSpPr>
              <p:nvPr/>
            </p:nvSpPr>
            <p:spPr bwMode="auto">
              <a:xfrm>
                <a:off x="2160638" y="3957273"/>
                <a:ext cx="144463" cy="131914"/>
              </a:xfrm>
              <a:prstGeom prst="ellipse">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1" name="AutoShape 30"/>
              <p:cNvSpPr>
                <a:spLocks noChangeArrowheads="1"/>
              </p:cNvSpPr>
              <p:nvPr/>
            </p:nvSpPr>
            <p:spPr bwMode="auto">
              <a:xfrm rot="5400000">
                <a:off x="2075955" y="4149040"/>
                <a:ext cx="307477" cy="215900"/>
              </a:xfrm>
              <a:prstGeom prst="moon">
                <a:avLst>
                  <a:gd name="adj" fmla="val 87500"/>
                </a:avLst>
              </a:prstGeom>
              <a:solidFill>
                <a:schemeClr val="accent1">
                  <a:lumMod val="75000"/>
                </a:schemeClr>
              </a:solidFill>
              <a:ln w="9525">
                <a:solidFill>
                  <a:schemeClr val="tx1"/>
                </a:solidFill>
                <a:miter lim="800000"/>
                <a:headEnd/>
                <a:tailEnd/>
              </a:ln>
              <a:effectLst/>
            </p:spPr>
            <p:txBody>
              <a:bodyPr wrap="none" anchor="ctr"/>
              <a:lstStyle/>
              <a:p>
                <a:endParaRPr lang="en-GB"/>
              </a:p>
            </p:txBody>
          </p:sp>
        </p:grpSp>
        <p:grpSp>
          <p:nvGrpSpPr>
            <p:cNvPr id="23" name="Group 22"/>
            <p:cNvGrpSpPr/>
            <p:nvPr/>
          </p:nvGrpSpPr>
          <p:grpSpPr>
            <a:xfrm>
              <a:off x="2944946" y="3345576"/>
              <a:ext cx="360363" cy="476733"/>
              <a:chOff x="2051893" y="3933995"/>
              <a:chExt cx="360363" cy="476733"/>
            </a:xfrm>
          </p:grpSpPr>
          <p:sp>
            <p:nvSpPr>
              <p:cNvPr id="64" name="AutoShape 27"/>
              <p:cNvSpPr>
                <a:spLocks noChangeArrowheads="1"/>
              </p:cNvSpPr>
              <p:nvPr/>
            </p:nvSpPr>
            <p:spPr bwMode="auto">
              <a:xfrm rot="5400000">
                <a:off x="2167706" y="3855489"/>
                <a:ext cx="131914" cy="288925"/>
              </a:xfrm>
              <a:prstGeom prst="moon">
                <a:avLst>
                  <a:gd name="adj" fmla="val 87500"/>
                </a:avLst>
              </a:prstGeom>
              <a:solidFill>
                <a:schemeClr val="accent1">
                  <a:lumMod val="50000"/>
                </a:schemeClr>
              </a:solidFill>
              <a:ln w="9525">
                <a:solidFill>
                  <a:schemeClr val="tx1"/>
                </a:solidFill>
                <a:miter lim="800000"/>
                <a:headEnd/>
                <a:tailEnd/>
              </a:ln>
              <a:effectLst/>
            </p:spPr>
            <p:txBody>
              <a:bodyPr wrap="none" anchor="ctr"/>
              <a:lstStyle/>
              <a:p>
                <a:endParaRPr lang="en-GB"/>
              </a:p>
            </p:txBody>
          </p:sp>
          <p:sp>
            <p:nvSpPr>
              <p:cNvPr id="65" name="AutoShape 28"/>
              <p:cNvSpPr>
                <a:spLocks noChangeArrowheads="1"/>
              </p:cNvSpPr>
              <p:nvPr/>
            </p:nvSpPr>
            <p:spPr bwMode="auto">
              <a:xfrm rot="5400000">
                <a:off x="2210736" y="3938590"/>
                <a:ext cx="42678" cy="360363"/>
              </a:xfrm>
              <a:prstGeom prst="moon">
                <a:avLst>
                  <a:gd name="adj" fmla="val 50000"/>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6" name="Oval 29"/>
              <p:cNvSpPr>
                <a:spLocks noChangeArrowheads="1"/>
              </p:cNvSpPr>
              <p:nvPr/>
            </p:nvSpPr>
            <p:spPr bwMode="auto">
              <a:xfrm>
                <a:off x="2160638" y="3957273"/>
                <a:ext cx="144463" cy="131914"/>
              </a:xfrm>
              <a:prstGeom prst="ellipse">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7" name="AutoShape 30"/>
              <p:cNvSpPr>
                <a:spLocks noChangeArrowheads="1"/>
              </p:cNvSpPr>
              <p:nvPr/>
            </p:nvSpPr>
            <p:spPr bwMode="auto">
              <a:xfrm rot="5400000">
                <a:off x="2075955" y="4149040"/>
                <a:ext cx="307477" cy="215900"/>
              </a:xfrm>
              <a:prstGeom prst="moon">
                <a:avLst>
                  <a:gd name="adj" fmla="val 87500"/>
                </a:avLst>
              </a:prstGeom>
              <a:solidFill>
                <a:schemeClr val="accent1">
                  <a:lumMod val="75000"/>
                </a:schemeClr>
              </a:solidFill>
              <a:ln w="9525">
                <a:solidFill>
                  <a:schemeClr val="tx1"/>
                </a:solidFill>
                <a:miter lim="800000"/>
                <a:headEnd/>
                <a:tailEnd/>
              </a:ln>
              <a:effectLst/>
            </p:spPr>
            <p:txBody>
              <a:bodyPr wrap="none" anchor="ctr"/>
              <a:lstStyle/>
              <a:p>
                <a:endParaRPr lang="en-GB"/>
              </a:p>
            </p:txBody>
          </p:sp>
        </p:grpSp>
        <p:grpSp>
          <p:nvGrpSpPr>
            <p:cNvPr id="24" name="Group 23"/>
            <p:cNvGrpSpPr/>
            <p:nvPr/>
          </p:nvGrpSpPr>
          <p:grpSpPr>
            <a:xfrm>
              <a:off x="2368882" y="3349338"/>
              <a:ext cx="360363" cy="476733"/>
              <a:chOff x="2051893" y="3933995"/>
              <a:chExt cx="360363" cy="476733"/>
            </a:xfrm>
          </p:grpSpPr>
          <p:sp>
            <p:nvSpPr>
              <p:cNvPr id="60" name="AutoShape 27"/>
              <p:cNvSpPr>
                <a:spLocks noChangeArrowheads="1"/>
              </p:cNvSpPr>
              <p:nvPr/>
            </p:nvSpPr>
            <p:spPr bwMode="auto">
              <a:xfrm rot="5400000">
                <a:off x="2167706" y="3855489"/>
                <a:ext cx="131914" cy="288925"/>
              </a:xfrm>
              <a:prstGeom prst="moon">
                <a:avLst>
                  <a:gd name="adj" fmla="val 87500"/>
                </a:avLst>
              </a:prstGeom>
              <a:solidFill>
                <a:schemeClr val="accent1">
                  <a:lumMod val="50000"/>
                </a:schemeClr>
              </a:solidFill>
              <a:ln w="9525">
                <a:solidFill>
                  <a:schemeClr val="tx1"/>
                </a:solidFill>
                <a:miter lim="800000"/>
                <a:headEnd/>
                <a:tailEnd/>
              </a:ln>
              <a:effectLst/>
            </p:spPr>
            <p:txBody>
              <a:bodyPr wrap="none" anchor="ctr"/>
              <a:lstStyle/>
              <a:p>
                <a:endParaRPr lang="en-GB"/>
              </a:p>
            </p:txBody>
          </p:sp>
          <p:sp>
            <p:nvSpPr>
              <p:cNvPr id="61" name="AutoShape 28"/>
              <p:cNvSpPr>
                <a:spLocks noChangeArrowheads="1"/>
              </p:cNvSpPr>
              <p:nvPr/>
            </p:nvSpPr>
            <p:spPr bwMode="auto">
              <a:xfrm rot="5400000">
                <a:off x="2210736" y="3938590"/>
                <a:ext cx="42678" cy="360363"/>
              </a:xfrm>
              <a:prstGeom prst="moon">
                <a:avLst>
                  <a:gd name="adj" fmla="val 50000"/>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 name="Oval 29"/>
              <p:cNvSpPr>
                <a:spLocks noChangeArrowheads="1"/>
              </p:cNvSpPr>
              <p:nvPr/>
            </p:nvSpPr>
            <p:spPr bwMode="auto">
              <a:xfrm>
                <a:off x="2160638" y="3957273"/>
                <a:ext cx="144463" cy="131914"/>
              </a:xfrm>
              <a:prstGeom prst="ellipse">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3" name="AutoShape 30"/>
              <p:cNvSpPr>
                <a:spLocks noChangeArrowheads="1"/>
              </p:cNvSpPr>
              <p:nvPr/>
            </p:nvSpPr>
            <p:spPr bwMode="auto">
              <a:xfrm rot="5400000">
                <a:off x="2075955" y="4149040"/>
                <a:ext cx="307477" cy="215900"/>
              </a:xfrm>
              <a:prstGeom prst="moon">
                <a:avLst>
                  <a:gd name="adj" fmla="val 87500"/>
                </a:avLst>
              </a:prstGeom>
              <a:solidFill>
                <a:schemeClr val="accent1">
                  <a:lumMod val="75000"/>
                </a:schemeClr>
              </a:solidFill>
              <a:ln w="9525">
                <a:solidFill>
                  <a:schemeClr val="tx1"/>
                </a:solidFill>
                <a:miter lim="800000"/>
                <a:headEnd/>
                <a:tailEnd/>
              </a:ln>
              <a:effectLst/>
            </p:spPr>
            <p:txBody>
              <a:bodyPr wrap="none" anchor="ctr"/>
              <a:lstStyle/>
              <a:p>
                <a:endParaRPr lang="en-GB"/>
              </a:p>
            </p:txBody>
          </p:sp>
        </p:grpSp>
        <p:grpSp>
          <p:nvGrpSpPr>
            <p:cNvPr id="25" name="Group 24"/>
            <p:cNvGrpSpPr/>
            <p:nvPr/>
          </p:nvGrpSpPr>
          <p:grpSpPr>
            <a:xfrm>
              <a:off x="3565826" y="3266179"/>
              <a:ext cx="360363" cy="505793"/>
              <a:chOff x="3354043" y="4104558"/>
              <a:chExt cx="360363" cy="505793"/>
            </a:xfrm>
          </p:grpSpPr>
          <p:sp>
            <p:nvSpPr>
              <p:cNvPr id="56" name="AutoShape 22"/>
              <p:cNvSpPr>
                <a:spLocks noChangeArrowheads="1"/>
              </p:cNvSpPr>
              <p:nvPr/>
            </p:nvSpPr>
            <p:spPr bwMode="auto">
              <a:xfrm rot="5400000">
                <a:off x="3512908" y="4087160"/>
                <a:ext cx="42634" cy="360363"/>
              </a:xfrm>
              <a:prstGeom prst="moon">
                <a:avLst>
                  <a:gd name="adj" fmla="val 50000"/>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7" name="Oval 23"/>
              <p:cNvSpPr>
                <a:spLocks noChangeArrowheads="1"/>
              </p:cNvSpPr>
              <p:nvPr/>
            </p:nvSpPr>
            <p:spPr bwMode="auto">
              <a:xfrm>
                <a:off x="3462788" y="4106011"/>
                <a:ext cx="144463" cy="131778"/>
              </a:xfrm>
              <a:prstGeom prst="ellipse">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8" name="AutoShape 24"/>
              <p:cNvSpPr>
                <a:spLocks noChangeArrowheads="1"/>
              </p:cNvSpPr>
              <p:nvPr/>
            </p:nvSpPr>
            <p:spPr bwMode="auto">
              <a:xfrm rot="5400000">
                <a:off x="3513527" y="4054612"/>
                <a:ext cx="44572" cy="144463"/>
              </a:xfrm>
              <a:prstGeom prst="moon">
                <a:avLst>
                  <a:gd name="adj" fmla="val 87500"/>
                </a:avLst>
              </a:prstGeom>
              <a:solidFill>
                <a:schemeClr val="accent1">
                  <a:lumMod val="50000"/>
                </a:schemeClr>
              </a:solidFill>
              <a:ln w="9525">
                <a:solidFill>
                  <a:schemeClr val="tx1"/>
                </a:solidFill>
                <a:miter lim="800000"/>
                <a:headEnd/>
                <a:tailEnd/>
              </a:ln>
              <a:effectLst/>
            </p:spPr>
            <p:txBody>
              <a:bodyPr wrap="none" anchor="ctr"/>
              <a:lstStyle/>
              <a:p>
                <a:endParaRPr lang="en-GB"/>
              </a:p>
            </p:txBody>
          </p:sp>
          <p:sp>
            <p:nvSpPr>
              <p:cNvPr id="59" name="AutoShape 25"/>
              <p:cNvSpPr>
                <a:spLocks noChangeArrowheads="1"/>
              </p:cNvSpPr>
              <p:nvPr/>
            </p:nvSpPr>
            <p:spPr bwMode="auto">
              <a:xfrm rot="5400000">
                <a:off x="3355979" y="4326536"/>
                <a:ext cx="351730" cy="215900"/>
              </a:xfrm>
              <a:prstGeom prst="moon">
                <a:avLst>
                  <a:gd name="adj" fmla="val 50000"/>
                </a:avLst>
              </a:prstGeom>
              <a:solidFill>
                <a:schemeClr val="accent1">
                  <a:lumMod val="20000"/>
                  <a:lumOff val="80000"/>
                </a:schemeClr>
              </a:solidFill>
              <a:ln w="9525">
                <a:solidFill>
                  <a:schemeClr val="tx1"/>
                </a:solidFill>
                <a:miter lim="800000"/>
                <a:headEnd/>
                <a:tailEnd/>
              </a:ln>
              <a:effectLst/>
            </p:spPr>
            <p:txBody>
              <a:bodyPr wrap="none" anchor="ctr"/>
              <a:lstStyle/>
              <a:p>
                <a:endParaRPr lang="en-GB"/>
              </a:p>
            </p:txBody>
          </p:sp>
        </p:grpSp>
        <p:sp>
          <p:nvSpPr>
            <p:cNvPr id="29" name="Heart 28"/>
            <p:cNvSpPr/>
            <p:nvPr/>
          </p:nvSpPr>
          <p:spPr>
            <a:xfrm>
              <a:off x="1716547" y="2858488"/>
              <a:ext cx="220287" cy="173389"/>
            </a:xfrm>
            <a:prstGeom prst="hear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Heart 29"/>
            <p:cNvSpPr/>
            <p:nvPr/>
          </p:nvSpPr>
          <p:spPr>
            <a:xfrm>
              <a:off x="2987377" y="2472770"/>
              <a:ext cx="220287" cy="173389"/>
            </a:xfrm>
            <a:prstGeom prst="hear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Heart 30"/>
            <p:cNvSpPr/>
            <p:nvPr/>
          </p:nvSpPr>
          <p:spPr>
            <a:xfrm>
              <a:off x="3333205" y="3307863"/>
              <a:ext cx="220287" cy="173389"/>
            </a:xfrm>
            <a:prstGeom prst="hear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1186483" y="2060848"/>
              <a:ext cx="596638" cy="584775"/>
            </a:xfrm>
            <a:prstGeom prst="rect">
              <a:avLst/>
            </a:prstGeom>
            <a:noFill/>
          </p:spPr>
          <p:txBody>
            <a:bodyPr wrap="none" rtlCol="0">
              <a:spAutoFit/>
            </a:bodyPr>
            <a:lstStyle/>
            <a:p>
              <a:r>
                <a:rPr lang="en-GB" sz="3200" b="1" dirty="0" smtClean="0">
                  <a:solidFill>
                    <a:schemeClr val="accent1">
                      <a:lumMod val="50000"/>
                    </a:schemeClr>
                  </a:solidFill>
                  <a:latin typeface="Centaur" pitchFamily="18" charset="0"/>
                </a:rPr>
                <a:t>F1</a:t>
              </a:r>
              <a:endParaRPr lang="en-GB" sz="3200" b="1" dirty="0">
                <a:solidFill>
                  <a:schemeClr val="accent1">
                    <a:lumMod val="50000"/>
                  </a:schemeClr>
                </a:solidFill>
                <a:latin typeface="Centaur" pitchFamily="18" charset="0"/>
              </a:endParaRPr>
            </a:p>
          </p:txBody>
        </p:sp>
      </p:grpSp>
      <p:sp>
        <p:nvSpPr>
          <p:cNvPr id="127" name="TextBox 126"/>
          <p:cNvSpPr txBox="1"/>
          <p:nvPr/>
        </p:nvSpPr>
        <p:spPr>
          <a:xfrm>
            <a:off x="768639" y="3433353"/>
            <a:ext cx="2808312" cy="1569660"/>
          </a:xfrm>
          <a:prstGeom prst="rect">
            <a:avLst/>
          </a:prstGeom>
          <a:noFill/>
        </p:spPr>
        <p:txBody>
          <a:bodyPr wrap="square" rtlCol="0">
            <a:spAutoFit/>
          </a:bodyPr>
          <a:lstStyle/>
          <a:p>
            <a:r>
              <a:rPr lang="en-GB" sz="2400" b="1" dirty="0" smtClean="0">
                <a:solidFill>
                  <a:schemeClr val="accent1">
                    <a:lumMod val="50000"/>
                  </a:schemeClr>
                </a:solidFill>
                <a:latin typeface="Centaur" pitchFamily="18" charset="0"/>
              </a:rPr>
              <a:t>Mother &amp; father</a:t>
            </a:r>
          </a:p>
          <a:p>
            <a:r>
              <a:rPr lang="en-GB" sz="2400" b="1" dirty="0" smtClean="0">
                <a:solidFill>
                  <a:schemeClr val="accent1">
                    <a:lumMod val="50000"/>
                  </a:schemeClr>
                </a:solidFill>
                <a:latin typeface="Centaur" pitchFamily="18" charset="0"/>
              </a:rPr>
              <a:t>Daughter1 &amp; partner</a:t>
            </a:r>
          </a:p>
          <a:p>
            <a:r>
              <a:rPr lang="en-GB" sz="2400" b="1" dirty="0" smtClean="0">
                <a:solidFill>
                  <a:schemeClr val="accent1">
                    <a:lumMod val="50000"/>
                  </a:schemeClr>
                </a:solidFill>
                <a:latin typeface="Centaur" pitchFamily="18" charset="0"/>
              </a:rPr>
              <a:t>Daughter2 &amp; boyfriend</a:t>
            </a:r>
          </a:p>
          <a:p>
            <a:r>
              <a:rPr lang="en-GB" sz="2400" b="1" dirty="0" smtClean="0">
                <a:solidFill>
                  <a:schemeClr val="accent1">
                    <a:lumMod val="50000"/>
                  </a:schemeClr>
                </a:solidFill>
                <a:latin typeface="Centaur" pitchFamily="18" charset="0"/>
              </a:rPr>
              <a:t>Daughter3 </a:t>
            </a:r>
          </a:p>
        </p:txBody>
      </p:sp>
    </p:spTree>
    <p:extLst>
      <p:ext uri="{BB962C8B-B14F-4D97-AF65-F5344CB8AC3E}">
        <p14:creationId xmlns:p14="http://schemas.microsoft.com/office/powerpoint/2010/main" val="35961122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571327"/>
            <a:ext cx="9144000" cy="769441"/>
          </a:xfrm>
          <a:prstGeom prst="rect">
            <a:avLst/>
          </a:prstGeom>
          <a:noFill/>
        </p:spPr>
        <p:txBody>
          <a:bodyPr wrap="square" rtlCol="0">
            <a:spAutoFit/>
          </a:bodyPr>
          <a:lstStyle/>
          <a:p>
            <a:pPr algn="ctr"/>
            <a:r>
              <a:rPr lang="en-GB" sz="4400" dirty="0" smtClean="0">
                <a:solidFill>
                  <a:schemeClr val="accent1">
                    <a:lumMod val="50000"/>
                  </a:schemeClr>
                </a:solidFill>
                <a:latin typeface="Centaur" pitchFamily="18" charset="0"/>
              </a:rPr>
              <a:t>Our study</a:t>
            </a:r>
            <a:endParaRPr lang="en-GB" sz="4400" dirty="0">
              <a:solidFill>
                <a:schemeClr val="accent1">
                  <a:lumMod val="50000"/>
                </a:schemeClr>
              </a:solidFill>
              <a:latin typeface="Centaur" pitchFamily="18" charset="0"/>
            </a:endParaRPr>
          </a:p>
        </p:txBody>
      </p:sp>
      <p:grpSp>
        <p:nvGrpSpPr>
          <p:cNvPr id="3" name="Group 2"/>
          <p:cNvGrpSpPr/>
          <p:nvPr/>
        </p:nvGrpSpPr>
        <p:grpSpPr>
          <a:xfrm>
            <a:off x="759109" y="1628800"/>
            <a:ext cx="2852972" cy="1800200"/>
            <a:chOff x="1186483" y="2060848"/>
            <a:chExt cx="2852972" cy="1800200"/>
          </a:xfrm>
        </p:grpSpPr>
        <p:sp>
          <p:nvSpPr>
            <p:cNvPr id="15" name="AutoShape 31"/>
            <p:cNvSpPr>
              <a:spLocks noChangeArrowheads="1"/>
            </p:cNvSpPr>
            <p:nvPr/>
          </p:nvSpPr>
          <p:spPr bwMode="auto">
            <a:xfrm rot="16200000">
              <a:off x="1471973" y="2119377"/>
              <a:ext cx="1486452" cy="1996885"/>
            </a:xfrm>
            <a:prstGeom prst="rightArrow">
              <a:avLst>
                <a:gd name="adj1" fmla="val 90269"/>
                <a:gd name="adj2" fmla="val 42512"/>
              </a:avLst>
            </a:prstGeom>
            <a:solidFill>
              <a:schemeClr val="bg1"/>
            </a:solidFill>
            <a:ln w="38100">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n>
                  <a:solidFill>
                    <a:schemeClr val="accent1">
                      <a:lumMod val="50000"/>
                    </a:schemeClr>
                  </a:solidFill>
                </a:ln>
              </a:endParaRPr>
            </a:p>
          </p:txBody>
        </p:sp>
        <p:sp>
          <p:nvSpPr>
            <p:cNvPr id="16" name="AutoShape 31"/>
            <p:cNvSpPr>
              <a:spLocks noChangeArrowheads="1"/>
            </p:cNvSpPr>
            <p:nvPr/>
          </p:nvSpPr>
          <p:spPr bwMode="auto">
            <a:xfrm rot="16200000">
              <a:off x="2577371" y="2108235"/>
              <a:ext cx="910387" cy="1180903"/>
            </a:xfrm>
            <a:prstGeom prst="rightArrow">
              <a:avLst>
                <a:gd name="adj1" fmla="val 90269"/>
                <a:gd name="adj2" fmla="val 42512"/>
              </a:avLst>
            </a:prstGeom>
            <a:solidFill>
              <a:schemeClr val="bg1"/>
            </a:solidFill>
            <a:ln w="38100">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n>
                  <a:solidFill>
                    <a:schemeClr val="accent1">
                      <a:lumMod val="50000"/>
                    </a:schemeClr>
                  </a:solidFill>
                </a:ln>
              </a:endParaRPr>
            </a:p>
          </p:txBody>
        </p:sp>
        <p:sp>
          <p:nvSpPr>
            <p:cNvPr id="18" name="AutoShape 31"/>
            <p:cNvSpPr>
              <a:spLocks noChangeArrowheads="1"/>
            </p:cNvSpPr>
            <p:nvPr/>
          </p:nvSpPr>
          <p:spPr bwMode="auto">
            <a:xfrm rot="16200000">
              <a:off x="3361043" y="3182636"/>
              <a:ext cx="766371" cy="590453"/>
            </a:xfrm>
            <a:prstGeom prst="rightArrow">
              <a:avLst>
                <a:gd name="adj1" fmla="val 90269"/>
                <a:gd name="adj2" fmla="val 42512"/>
              </a:avLst>
            </a:prstGeom>
            <a:solidFill>
              <a:schemeClr val="bg1"/>
            </a:solidFill>
            <a:ln w="38100">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n>
                  <a:solidFill>
                    <a:schemeClr val="accent1">
                      <a:lumMod val="50000"/>
                    </a:schemeClr>
                  </a:solidFill>
                </a:ln>
              </a:endParaRPr>
            </a:p>
          </p:txBody>
        </p:sp>
        <p:grpSp>
          <p:nvGrpSpPr>
            <p:cNvPr id="19" name="Group 18"/>
            <p:cNvGrpSpPr/>
            <p:nvPr/>
          </p:nvGrpSpPr>
          <p:grpSpPr>
            <a:xfrm>
              <a:off x="1866165" y="2956969"/>
              <a:ext cx="360363" cy="828675"/>
              <a:chOff x="1620093" y="3585537"/>
              <a:chExt cx="360363" cy="828675"/>
            </a:xfrm>
          </p:grpSpPr>
          <p:sp>
            <p:nvSpPr>
              <p:cNvPr id="80" name="AutoShape 12"/>
              <p:cNvSpPr>
                <a:spLocks noChangeArrowheads="1"/>
              </p:cNvSpPr>
              <p:nvPr/>
            </p:nvSpPr>
            <p:spPr bwMode="auto">
              <a:xfrm rot="5400000">
                <a:off x="1765350" y="3672056"/>
                <a:ext cx="69850" cy="360363"/>
              </a:xfrm>
              <a:prstGeom prst="moon">
                <a:avLst>
                  <a:gd name="adj" fmla="val 50000"/>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1" name="Oval 80"/>
              <p:cNvSpPr>
                <a:spLocks noChangeArrowheads="1"/>
              </p:cNvSpPr>
              <p:nvPr/>
            </p:nvSpPr>
            <p:spPr bwMode="auto">
              <a:xfrm>
                <a:off x="1728838" y="3587919"/>
                <a:ext cx="144463" cy="215900"/>
              </a:xfrm>
              <a:prstGeom prst="ellipse">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 name="AutoShape 11"/>
              <p:cNvSpPr>
                <a:spLocks noChangeArrowheads="1"/>
              </p:cNvSpPr>
              <p:nvPr/>
            </p:nvSpPr>
            <p:spPr bwMode="auto">
              <a:xfrm rot="5400000">
                <a:off x="1765350" y="3549818"/>
                <a:ext cx="73025" cy="144463"/>
              </a:xfrm>
              <a:prstGeom prst="moon">
                <a:avLst>
                  <a:gd name="adj" fmla="val 87500"/>
                </a:avLst>
              </a:prstGeom>
              <a:solidFill>
                <a:schemeClr val="accent1">
                  <a:lumMod val="50000"/>
                </a:schemeClr>
              </a:solidFill>
              <a:ln w="9525">
                <a:solidFill>
                  <a:schemeClr val="tx1"/>
                </a:solidFill>
                <a:miter lim="800000"/>
                <a:headEnd/>
                <a:tailEnd/>
              </a:ln>
              <a:effectLst/>
            </p:spPr>
            <p:txBody>
              <a:bodyPr wrap="none" anchor="ctr"/>
              <a:lstStyle/>
              <a:p>
                <a:endParaRPr lang="en-GB"/>
              </a:p>
            </p:txBody>
          </p:sp>
          <p:sp>
            <p:nvSpPr>
              <p:cNvPr id="83" name="AutoShape 17"/>
              <p:cNvSpPr>
                <a:spLocks noChangeArrowheads="1"/>
              </p:cNvSpPr>
              <p:nvPr/>
            </p:nvSpPr>
            <p:spPr bwMode="auto">
              <a:xfrm rot="5400000">
                <a:off x="1509763" y="4018131"/>
                <a:ext cx="576263" cy="215900"/>
              </a:xfrm>
              <a:prstGeom prst="moon">
                <a:avLst>
                  <a:gd name="adj" fmla="val 50000"/>
                </a:avLst>
              </a:prstGeom>
              <a:solidFill>
                <a:schemeClr val="accent1">
                  <a:lumMod val="75000"/>
                </a:schemeClr>
              </a:solidFill>
              <a:ln w="9525">
                <a:solidFill>
                  <a:schemeClr val="tx1"/>
                </a:solidFill>
                <a:miter lim="800000"/>
                <a:headEnd/>
                <a:tailEnd/>
              </a:ln>
              <a:effectLst/>
            </p:spPr>
            <p:txBody>
              <a:bodyPr wrap="none" anchor="ctr"/>
              <a:lstStyle/>
              <a:p>
                <a:endParaRPr lang="en-GB"/>
              </a:p>
            </p:txBody>
          </p:sp>
        </p:grpSp>
        <p:grpSp>
          <p:nvGrpSpPr>
            <p:cNvPr id="20" name="Group 19"/>
            <p:cNvGrpSpPr/>
            <p:nvPr/>
          </p:nvGrpSpPr>
          <p:grpSpPr>
            <a:xfrm>
              <a:off x="1432778" y="3034500"/>
              <a:ext cx="360363" cy="780257"/>
              <a:chOff x="1186706" y="3624431"/>
              <a:chExt cx="360363" cy="780257"/>
            </a:xfrm>
          </p:grpSpPr>
          <p:sp>
            <p:nvSpPr>
              <p:cNvPr id="76" name="AutoShape 10"/>
              <p:cNvSpPr>
                <a:spLocks noChangeArrowheads="1"/>
              </p:cNvSpPr>
              <p:nvPr/>
            </p:nvSpPr>
            <p:spPr bwMode="auto">
              <a:xfrm rot="5400000">
                <a:off x="1260526" y="3587918"/>
                <a:ext cx="215900" cy="288925"/>
              </a:xfrm>
              <a:prstGeom prst="moon">
                <a:avLst>
                  <a:gd name="adj" fmla="val 87500"/>
                </a:avLst>
              </a:prstGeom>
              <a:solidFill>
                <a:schemeClr val="accent1">
                  <a:lumMod val="50000"/>
                </a:schemeClr>
              </a:solidFill>
              <a:ln w="9525">
                <a:solidFill>
                  <a:schemeClr val="tx1"/>
                </a:solidFill>
                <a:miter lim="800000"/>
                <a:headEnd/>
                <a:tailEnd/>
              </a:ln>
              <a:effectLst/>
            </p:spPr>
            <p:txBody>
              <a:bodyPr wrap="none" anchor="ctr"/>
              <a:lstStyle/>
              <a:p>
                <a:endParaRPr lang="en-GB"/>
              </a:p>
            </p:txBody>
          </p:sp>
          <p:sp>
            <p:nvSpPr>
              <p:cNvPr id="77" name="AutoShape 9"/>
              <p:cNvSpPr>
                <a:spLocks noChangeArrowheads="1"/>
              </p:cNvSpPr>
              <p:nvPr/>
            </p:nvSpPr>
            <p:spPr bwMode="auto">
              <a:xfrm rot="5400000">
                <a:off x="1331963" y="3746668"/>
                <a:ext cx="69850" cy="360363"/>
              </a:xfrm>
              <a:prstGeom prst="moon">
                <a:avLst>
                  <a:gd name="adj" fmla="val 50000"/>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8" name="Oval 6"/>
              <p:cNvSpPr>
                <a:spLocks noChangeArrowheads="1"/>
              </p:cNvSpPr>
              <p:nvPr/>
            </p:nvSpPr>
            <p:spPr bwMode="auto">
              <a:xfrm>
                <a:off x="1295451" y="3662531"/>
                <a:ext cx="144463" cy="215900"/>
              </a:xfrm>
              <a:prstGeom prst="ellipse">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9" name="AutoShape 18"/>
              <p:cNvSpPr>
                <a:spLocks noChangeArrowheads="1"/>
              </p:cNvSpPr>
              <p:nvPr/>
            </p:nvSpPr>
            <p:spPr bwMode="auto">
              <a:xfrm rot="5400000">
                <a:off x="1112888" y="4045119"/>
                <a:ext cx="503238" cy="215900"/>
              </a:xfrm>
              <a:prstGeom prst="moon">
                <a:avLst>
                  <a:gd name="adj" fmla="val 87500"/>
                </a:avLst>
              </a:prstGeom>
              <a:solidFill>
                <a:schemeClr val="accent1">
                  <a:lumMod val="75000"/>
                </a:schemeClr>
              </a:solidFill>
              <a:ln w="9525">
                <a:solidFill>
                  <a:schemeClr val="tx1"/>
                </a:solidFill>
                <a:miter lim="800000"/>
                <a:headEnd/>
                <a:tailEnd/>
              </a:ln>
              <a:effectLst/>
            </p:spPr>
            <p:txBody>
              <a:bodyPr wrap="none" anchor="ctr"/>
              <a:lstStyle/>
              <a:p>
                <a:endParaRPr lang="en-GB"/>
              </a:p>
            </p:txBody>
          </p:sp>
        </p:grpSp>
        <p:grpSp>
          <p:nvGrpSpPr>
            <p:cNvPr id="21" name="Group 20"/>
            <p:cNvGrpSpPr/>
            <p:nvPr/>
          </p:nvGrpSpPr>
          <p:grpSpPr>
            <a:xfrm>
              <a:off x="3185012" y="2554781"/>
              <a:ext cx="360363" cy="505793"/>
              <a:chOff x="2995970" y="3393160"/>
              <a:chExt cx="360363" cy="505793"/>
            </a:xfrm>
          </p:grpSpPr>
          <p:sp>
            <p:nvSpPr>
              <p:cNvPr id="72" name="AutoShape 22"/>
              <p:cNvSpPr>
                <a:spLocks noChangeArrowheads="1"/>
              </p:cNvSpPr>
              <p:nvPr/>
            </p:nvSpPr>
            <p:spPr bwMode="auto">
              <a:xfrm rot="5400000">
                <a:off x="3154835" y="3375762"/>
                <a:ext cx="42634" cy="360363"/>
              </a:xfrm>
              <a:prstGeom prst="moon">
                <a:avLst>
                  <a:gd name="adj" fmla="val 50000"/>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3" name="Oval 72"/>
              <p:cNvSpPr>
                <a:spLocks noChangeArrowheads="1"/>
              </p:cNvSpPr>
              <p:nvPr/>
            </p:nvSpPr>
            <p:spPr bwMode="auto">
              <a:xfrm>
                <a:off x="3104715" y="3394613"/>
                <a:ext cx="144463" cy="131778"/>
              </a:xfrm>
              <a:prstGeom prst="ellipse">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4" name="AutoShape 24"/>
              <p:cNvSpPr>
                <a:spLocks noChangeArrowheads="1"/>
              </p:cNvSpPr>
              <p:nvPr/>
            </p:nvSpPr>
            <p:spPr bwMode="auto">
              <a:xfrm rot="5400000">
                <a:off x="3155454" y="3343214"/>
                <a:ext cx="44572" cy="144463"/>
              </a:xfrm>
              <a:prstGeom prst="moon">
                <a:avLst>
                  <a:gd name="adj" fmla="val 87500"/>
                </a:avLst>
              </a:prstGeom>
              <a:solidFill>
                <a:schemeClr val="accent1">
                  <a:lumMod val="50000"/>
                </a:schemeClr>
              </a:solidFill>
              <a:ln w="9525">
                <a:solidFill>
                  <a:schemeClr val="tx1"/>
                </a:solidFill>
                <a:miter lim="800000"/>
                <a:headEnd/>
                <a:tailEnd/>
              </a:ln>
              <a:effectLst/>
            </p:spPr>
            <p:txBody>
              <a:bodyPr wrap="none" anchor="ctr"/>
              <a:lstStyle/>
              <a:p>
                <a:endParaRPr lang="en-GB"/>
              </a:p>
            </p:txBody>
          </p:sp>
          <p:sp>
            <p:nvSpPr>
              <p:cNvPr id="75" name="AutoShape 25"/>
              <p:cNvSpPr>
                <a:spLocks noChangeArrowheads="1"/>
              </p:cNvSpPr>
              <p:nvPr/>
            </p:nvSpPr>
            <p:spPr bwMode="auto">
              <a:xfrm rot="5400000">
                <a:off x="2997906" y="3615138"/>
                <a:ext cx="351730" cy="215900"/>
              </a:xfrm>
              <a:prstGeom prst="moon">
                <a:avLst>
                  <a:gd name="adj" fmla="val 50000"/>
                </a:avLst>
              </a:prstGeom>
              <a:solidFill>
                <a:schemeClr val="accent1">
                  <a:lumMod val="20000"/>
                  <a:lumOff val="80000"/>
                </a:schemeClr>
              </a:solidFill>
              <a:ln w="9525">
                <a:solidFill>
                  <a:schemeClr val="tx1"/>
                </a:solidFill>
                <a:miter lim="800000"/>
                <a:headEnd/>
                <a:tailEnd/>
              </a:ln>
              <a:effectLst/>
            </p:spPr>
            <p:txBody>
              <a:bodyPr wrap="none" anchor="ctr"/>
              <a:lstStyle/>
              <a:p>
                <a:endParaRPr lang="en-GB"/>
              </a:p>
            </p:txBody>
          </p:sp>
        </p:grpSp>
        <p:grpSp>
          <p:nvGrpSpPr>
            <p:cNvPr id="22" name="Group 21"/>
            <p:cNvGrpSpPr/>
            <p:nvPr/>
          </p:nvGrpSpPr>
          <p:grpSpPr>
            <a:xfrm>
              <a:off x="2635565" y="2609452"/>
              <a:ext cx="360363" cy="476733"/>
              <a:chOff x="2051893" y="3933995"/>
              <a:chExt cx="360363" cy="476733"/>
            </a:xfrm>
          </p:grpSpPr>
          <p:sp>
            <p:nvSpPr>
              <p:cNvPr id="68" name="AutoShape 27"/>
              <p:cNvSpPr>
                <a:spLocks noChangeArrowheads="1"/>
              </p:cNvSpPr>
              <p:nvPr/>
            </p:nvSpPr>
            <p:spPr bwMode="auto">
              <a:xfrm rot="5400000">
                <a:off x="2167706" y="3855489"/>
                <a:ext cx="131914" cy="288925"/>
              </a:xfrm>
              <a:prstGeom prst="moon">
                <a:avLst>
                  <a:gd name="adj" fmla="val 87500"/>
                </a:avLst>
              </a:prstGeom>
              <a:solidFill>
                <a:schemeClr val="accent1">
                  <a:lumMod val="50000"/>
                </a:schemeClr>
              </a:solidFill>
              <a:ln w="9525">
                <a:solidFill>
                  <a:schemeClr val="tx1"/>
                </a:solidFill>
                <a:miter lim="800000"/>
                <a:headEnd/>
                <a:tailEnd/>
              </a:ln>
              <a:effectLst/>
            </p:spPr>
            <p:txBody>
              <a:bodyPr wrap="none" anchor="ctr"/>
              <a:lstStyle/>
              <a:p>
                <a:endParaRPr lang="en-GB"/>
              </a:p>
            </p:txBody>
          </p:sp>
          <p:sp>
            <p:nvSpPr>
              <p:cNvPr id="69" name="AutoShape 28"/>
              <p:cNvSpPr>
                <a:spLocks noChangeArrowheads="1"/>
              </p:cNvSpPr>
              <p:nvPr/>
            </p:nvSpPr>
            <p:spPr bwMode="auto">
              <a:xfrm rot="5400000">
                <a:off x="2210736" y="3938590"/>
                <a:ext cx="42678" cy="360363"/>
              </a:xfrm>
              <a:prstGeom prst="moon">
                <a:avLst>
                  <a:gd name="adj" fmla="val 50000"/>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0" name="Oval 69"/>
              <p:cNvSpPr>
                <a:spLocks noChangeArrowheads="1"/>
              </p:cNvSpPr>
              <p:nvPr/>
            </p:nvSpPr>
            <p:spPr bwMode="auto">
              <a:xfrm>
                <a:off x="2160638" y="3957273"/>
                <a:ext cx="144463" cy="131914"/>
              </a:xfrm>
              <a:prstGeom prst="ellipse">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1" name="AutoShape 30"/>
              <p:cNvSpPr>
                <a:spLocks noChangeArrowheads="1"/>
              </p:cNvSpPr>
              <p:nvPr/>
            </p:nvSpPr>
            <p:spPr bwMode="auto">
              <a:xfrm rot="5400000">
                <a:off x="2075955" y="4149040"/>
                <a:ext cx="307477" cy="215900"/>
              </a:xfrm>
              <a:prstGeom prst="moon">
                <a:avLst>
                  <a:gd name="adj" fmla="val 87500"/>
                </a:avLst>
              </a:prstGeom>
              <a:solidFill>
                <a:schemeClr val="accent1">
                  <a:lumMod val="75000"/>
                </a:schemeClr>
              </a:solidFill>
              <a:ln w="9525">
                <a:solidFill>
                  <a:schemeClr val="tx1"/>
                </a:solidFill>
                <a:miter lim="800000"/>
                <a:headEnd/>
                <a:tailEnd/>
              </a:ln>
              <a:effectLst/>
            </p:spPr>
            <p:txBody>
              <a:bodyPr wrap="none" anchor="ctr"/>
              <a:lstStyle/>
              <a:p>
                <a:endParaRPr lang="en-GB"/>
              </a:p>
            </p:txBody>
          </p:sp>
        </p:grpSp>
        <p:grpSp>
          <p:nvGrpSpPr>
            <p:cNvPr id="23" name="Group 22"/>
            <p:cNvGrpSpPr/>
            <p:nvPr/>
          </p:nvGrpSpPr>
          <p:grpSpPr>
            <a:xfrm>
              <a:off x="2944946" y="3345576"/>
              <a:ext cx="360363" cy="476733"/>
              <a:chOff x="2051893" y="3933995"/>
              <a:chExt cx="360363" cy="476733"/>
            </a:xfrm>
          </p:grpSpPr>
          <p:sp>
            <p:nvSpPr>
              <p:cNvPr id="64" name="AutoShape 27"/>
              <p:cNvSpPr>
                <a:spLocks noChangeArrowheads="1"/>
              </p:cNvSpPr>
              <p:nvPr/>
            </p:nvSpPr>
            <p:spPr bwMode="auto">
              <a:xfrm rot="5400000">
                <a:off x="2167706" y="3855489"/>
                <a:ext cx="131914" cy="288925"/>
              </a:xfrm>
              <a:prstGeom prst="moon">
                <a:avLst>
                  <a:gd name="adj" fmla="val 87500"/>
                </a:avLst>
              </a:prstGeom>
              <a:solidFill>
                <a:schemeClr val="accent1">
                  <a:lumMod val="50000"/>
                </a:schemeClr>
              </a:solidFill>
              <a:ln w="9525">
                <a:solidFill>
                  <a:schemeClr val="tx1"/>
                </a:solidFill>
                <a:miter lim="800000"/>
                <a:headEnd/>
                <a:tailEnd/>
              </a:ln>
              <a:effectLst/>
            </p:spPr>
            <p:txBody>
              <a:bodyPr wrap="none" anchor="ctr"/>
              <a:lstStyle/>
              <a:p>
                <a:endParaRPr lang="en-GB"/>
              </a:p>
            </p:txBody>
          </p:sp>
          <p:sp>
            <p:nvSpPr>
              <p:cNvPr id="65" name="AutoShape 28"/>
              <p:cNvSpPr>
                <a:spLocks noChangeArrowheads="1"/>
              </p:cNvSpPr>
              <p:nvPr/>
            </p:nvSpPr>
            <p:spPr bwMode="auto">
              <a:xfrm rot="5400000">
                <a:off x="2210736" y="3938590"/>
                <a:ext cx="42678" cy="360363"/>
              </a:xfrm>
              <a:prstGeom prst="moon">
                <a:avLst>
                  <a:gd name="adj" fmla="val 50000"/>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6" name="Oval 29"/>
              <p:cNvSpPr>
                <a:spLocks noChangeArrowheads="1"/>
              </p:cNvSpPr>
              <p:nvPr/>
            </p:nvSpPr>
            <p:spPr bwMode="auto">
              <a:xfrm>
                <a:off x="2160638" y="3957273"/>
                <a:ext cx="144463" cy="131914"/>
              </a:xfrm>
              <a:prstGeom prst="ellipse">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7" name="AutoShape 30"/>
              <p:cNvSpPr>
                <a:spLocks noChangeArrowheads="1"/>
              </p:cNvSpPr>
              <p:nvPr/>
            </p:nvSpPr>
            <p:spPr bwMode="auto">
              <a:xfrm rot="5400000">
                <a:off x="2075955" y="4149040"/>
                <a:ext cx="307477" cy="215900"/>
              </a:xfrm>
              <a:prstGeom prst="moon">
                <a:avLst>
                  <a:gd name="adj" fmla="val 87500"/>
                </a:avLst>
              </a:prstGeom>
              <a:solidFill>
                <a:schemeClr val="accent1">
                  <a:lumMod val="75000"/>
                </a:schemeClr>
              </a:solidFill>
              <a:ln w="9525">
                <a:solidFill>
                  <a:schemeClr val="tx1"/>
                </a:solidFill>
                <a:miter lim="800000"/>
                <a:headEnd/>
                <a:tailEnd/>
              </a:ln>
              <a:effectLst/>
            </p:spPr>
            <p:txBody>
              <a:bodyPr wrap="none" anchor="ctr"/>
              <a:lstStyle/>
              <a:p>
                <a:endParaRPr lang="en-GB"/>
              </a:p>
            </p:txBody>
          </p:sp>
        </p:grpSp>
        <p:grpSp>
          <p:nvGrpSpPr>
            <p:cNvPr id="24" name="Group 23"/>
            <p:cNvGrpSpPr/>
            <p:nvPr/>
          </p:nvGrpSpPr>
          <p:grpSpPr>
            <a:xfrm>
              <a:off x="2368882" y="3349338"/>
              <a:ext cx="360363" cy="476733"/>
              <a:chOff x="2051893" y="3933995"/>
              <a:chExt cx="360363" cy="476733"/>
            </a:xfrm>
          </p:grpSpPr>
          <p:sp>
            <p:nvSpPr>
              <p:cNvPr id="60" name="AutoShape 27"/>
              <p:cNvSpPr>
                <a:spLocks noChangeArrowheads="1"/>
              </p:cNvSpPr>
              <p:nvPr/>
            </p:nvSpPr>
            <p:spPr bwMode="auto">
              <a:xfrm rot="5400000">
                <a:off x="2167706" y="3855489"/>
                <a:ext cx="131914" cy="288925"/>
              </a:xfrm>
              <a:prstGeom prst="moon">
                <a:avLst>
                  <a:gd name="adj" fmla="val 87500"/>
                </a:avLst>
              </a:prstGeom>
              <a:solidFill>
                <a:schemeClr val="accent1">
                  <a:lumMod val="50000"/>
                </a:schemeClr>
              </a:solidFill>
              <a:ln w="9525">
                <a:solidFill>
                  <a:schemeClr val="tx1"/>
                </a:solidFill>
                <a:miter lim="800000"/>
                <a:headEnd/>
                <a:tailEnd/>
              </a:ln>
              <a:effectLst/>
            </p:spPr>
            <p:txBody>
              <a:bodyPr wrap="none" anchor="ctr"/>
              <a:lstStyle/>
              <a:p>
                <a:endParaRPr lang="en-GB"/>
              </a:p>
            </p:txBody>
          </p:sp>
          <p:sp>
            <p:nvSpPr>
              <p:cNvPr id="61" name="AutoShape 28"/>
              <p:cNvSpPr>
                <a:spLocks noChangeArrowheads="1"/>
              </p:cNvSpPr>
              <p:nvPr/>
            </p:nvSpPr>
            <p:spPr bwMode="auto">
              <a:xfrm rot="5400000">
                <a:off x="2210736" y="3938590"/>
                <a:ext cx="42678" cy="360363"/>
              </a:xfrm>
              <a:prstGeom prst="moon">
                <a:avLst>
                  <a:gd name="adj" fmla="val 50000"/>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 name="Oval 29"/>
              <p:cNvSpPr>
                <a:spLocks noChangeArrowheads="1"/>
              </p:cNvSpPr>
              <p:nvPr/>
            </p:nvSpPr>
            <p:spPr bwMode="auto">
              <a:xfrm>
                <a:off x="2160638" y="3957273"/>
                <a:ext cx="144463" cy="131914"/>
              </a:xfrm>
              <a:prstGeom prst="ellipse">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3" name="AutoShape 30"/>
              <p:cNvSpPr>
                <a:spLocks noChangeArrowheads="1"/>
              </p:cNvSpPr>
              <p:nvPr/>
            </p:nvSpPr>
            <p:spPr bwMode="auto">
              <a:xfrm rot="5400000">
                <a:off x="2075955" y="4149040"/>
                <a:ext cx="307477" cy="215900"/>
              </a:xfrm>
              <a:prstGeom prst="moon">
                <a:avLst>
                  <a:gd name="adj" fmla="val 87500"/>
                </a:avLst>
              </a:prstGeom>
              <a:solidFill>
                <a:schemeClr val="accent1">
                  <a:lumMod val="75000"/>
                </a:schemeClr>
              </a:solidFill>
              <a:ln w="9525">
                <a:solidFill>
                  <a:schemeClr val="tx1"/>
                </a:solidFill>
                <a:miter lim="800000"/>
                <a:headEnd/>
                <a:tailEnd/>
              </a:ln>
              <a:effectLst/>
            </p:spPr>
            <p:txBody>
              <a:bodyPr wrap="none" anchor="ctr"/>
              <a:lstStyle/>
              <a:p>
                <a:endParaRPr lang="en-GB"/>
              </a:p>
            </p:txBody>
          </p:sp>
        </p:grpSp>
        <p:grpSp>
          <p:nvGrpSpPr>
            <p:cNvPr id="25" name="Group 24"/>
            <p:cNvGrpSpPr/>
            <p:nvPr/>
          </p:nvGrpSpPr>
          <p:grpSpPr>
            <a:xfrm>
              <a:off x="3565826" y="3266179"/>
              <a:ext cx="360363" cy="505793"/>
              <a:chOff x="3354043" y="4104558"/>
              <a:chExt cx="360363" cy="505793"/>
            </a:xfrm>
          </p:grpSpPr>
          <p:sp>
            <p:nvSpPr>
              <p:cNvPr id="56" name="AutoShape 22"/>
              <p:cNvSpPr>
                <a:spLocks noChangeArrowheads="1"/>
              </p:cNvSpPr>
              <p:nvPr/>
            </p:nvSpPr>
            <p:spPr bwMode="auto">
              <a:xfrm rot="5400000">
                <a:off x="3512908" y="4087160"/>
                <a:ext cx="42634" cy="360363"/>
              </a:xfrm>
              <a:prstGeom prst="moon">
                <a:avLst>
                  <a:gd name="adj" fmla="val 50000"/>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7" name="Oval 23"/>
              <p:cNvSpPr>
                <a:spLocks noChangeArrowheads="1"/>
              </p:cNvSpPr>
              <p:nvPr/>
            </p:nvSpPr>
            <p:spPr bwMode="auto">
              <a:xfrm>
                <a:off x="3462788" y="4106011"/>
                <a:ext cx="144463" cy="131778"/>
              </a:xfrm>
              <a:prstGeom prst="ellipse">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8" name="AutoShape 24"/>
              <p:cNvSpPr>
                <a:spLocks noChangeArrowheads="1"/>
              </p:cNvSpPr>
              <p:nvPr/>
            </p:nvSpPr>
            <p:spPr bwMode="auto">
              <a:xfrm rot="5400000">
                <a:off x="3513527" y="4054612"/>
                <a:ext cx="44572" cy="144463"/>
              </a:xfrm>
              <a:prstGeom prst="moon">
                <a:avLst>
                  <a:gd name="adj" fmla="val 87500"/>
                </a:avLst>
              </a:prstGeom>
              <a:solidFill>
                <a:schemeClr val="accent1">
                  <a:lumMod val="50000"/>
                </a:schemeClr>
              </a:solidFill>
              <a:ln w="9525">
                <a:solidFill>
                  <a:schemeClr val="tx1"/>
                </a:solidFill>
                <a:miter lim="800000"/>
                <a:headEnd/>
                <a:tailEnd/>
              </a:ln>
              <a:effectLst/>
            </p:spPr>
            <p:txBody>
              <a:bodyPr wrap="none" anchor="ctr"/>
              <a:lstStyle/>
              <a:p>
                <a:endParaRPr lang="en-GB"/>
              </a:p>
            </p:txBody>
          </p:sp>
          <p:sp>
            <p:nvSpPr>
              <p:cNvPr id="59" name="AutoShape 25"/>
              <p:cNvSpPr>
                <a:spLocks noChangeArrowheads="1"/>
              </p:cNvSpPr>
              <p:nvPr/>
            </p:nvSpPr>
            <p:spPr bwMode="auto">
              <a:xfrm rot="5400000">
                <a:off x="3355979" y="4326536"/>
                <a:ext cx="351730" cy="215900"/>
              </a:xfrm>
              <a:prstGeom prst="moon">
                <a:avLst>
                  <a:gd name="adj" fmla="val 50000"/>
                </a:avLst>
              </a:prstGeom>
              <a:solidFill>
                <a:schemeClr val="accent1">
                  <a:lumMod val="20000"/>
                  <a:lumOff val="80000"/>
                </a:schemeClr>
              </a:solidFill>
              <a:ln w="9525">
                <a:solidFill>
                  <a:schemeClr val="tx1"/>
                </a:solidFill>
                <a:miter lim="800000"/>
                <a:headEnd/>
                <a:tailEnd/>
              </a:ln>
              <a:effectLst/>
            </p:spPr>
            <p:txBody>
              <a:bodyPr wrap="none" anchor="ctr"/>
              <a:lstStyle/>
              <a:p>
                <a:endParaRPr lang="en-GB"/>
              </a:p>
            </p:txBody>
          </p:sp>
        </p:grpSp>
        <p:sp>
          <p:nvSpPr>
            <p:cNvPr id="29" name="Heart 28"/>
            <p:cNvSpPr/>
            <p:nvPr/>
          </p:nvSpPr>
          <p:spPr>
            <a:xfrm>
              <a:off x="1716547" y="2858488"/>
              <a:ext cx="220287" cy="173389"/>
            </a:xfrm>
            <a:prstGeom prst="hear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Heart 29"/>
            <p:cNvSpPr/>
            <p:nvPr/>
          </p:nvSpPr>
          <p:spPr>
            <a:xfrm>
              <a:off x="2987377" y="2472770"/>
              <a:ext cx="220287" cy="173389"/>
            </a:xfrm>
            <a:prstGeom prst="hear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Heart 30"/>
            <p:cNvSpPr/>
            <p:nvPr/>
          </p:nvSpPr>
          <p:spPr>
            <a:xfrm>
              <a:off x="3333205" y="3307863"/>
              <a:ext cx="220287" cy="173389"/>
            </a:xfrm>
            <a:prstGeom prst="hear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1186483" y="2060848"/>
              <a:ext cx="596638" cy="584775"/>
            </a:xfrm>
            <a:prstGeom prst="rect">
              <a:avLst/>
            </a:prstGeom>
            <a:noFill/>
          </p:spPr>
          <p:txBody>
            <a:bodyPr wrap="none" rtlCol="0">
              <a:spAutoFit/>
            </a:bodyPr>
            <a:lstStyle/>
            <a:p>
              <a:r>
                <a:rPr lang="en-GB" sz="3200" b="1" dirty="0" smtClean="0">
                  <a:solidFill>
                    <a:schemeClr val="accent1">
                      <a:lumMod val="50000"/>
                    </a:schemeClr>
                  </a:solidFill>
                  <a:latin typeface="Centaur" pitchFamily="18" charset="0"/>
                </a:rPr>
                <a:t>F1</a:t>
              </a:r>
              <a:endParaRPr lang="en-GB" sz="3200" b="1" dirty="0">
                <a:solidFill>
                  <a:schemeClr val="accent1">
                    <a:lumMod val="50000"/>
                  </a:schemeClr>
                </a:solidFill>
                <a:latin typeface="Centaur" pitchFamily="18" charset="0"/>
              </a:endParaRPr>
            </a:p>
          </p:txBody>
        </p:sp>
      </p:grpSp>
      <p:grpSp>
        <p:nvGrpSpPr>
          <p:cNvPr id="4" name="Group 3"/>
          <p:cNvGrpSpPr/>
          <p:nvPr/>
        </p:nvGrpSpPr>
        <p:grpSpPr>
          <a:xfrm>
            <a:off x="5868144" y="1636413"/>
            <a:ext cx="2436349" cy="1791328"/>
            <a:chOff x="5520026" y="2068461"/>
            <a:chExt cx="2436349" cy="1791328"/>
          </a:xfrm>
        </p:grpSpPr>
        <p:sp>
          <p:nvSpPr>
            <p:cNvPr id="17" name="AutoShape 31"/>
            <p:cNvSpPr>
              <a:spLocks noChangeArrowheads="1"/>
            </p:cNvSpPr>
            <p:nvPr/>
          </p:nvSpPr>
          <p:spPr bwMode="auto">
            <a:xfrm rot="16200000">
              <a:off x="5806553" y="2118120"/>
              <a:ext cx="1486452" cy="1996885"/>
            </a:xfrm>
            <a:prstGeom prst="rightArrow">
              <a:avLst>
                <a:gd name="adj1" fmla="val 90269"/>
                <a:gd name="adj2" fmla="val 42512"/>
              </a:avLst>
            </a:prstGeom>
            <a:solidFill>
              <a:schemeClr val="bg1"/>
            </a:solidFill>
            <a:ln w="38100">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n>
                  <a:solidFill>
                    <a:schemeClr val="accent1">
                      <a:lumMod val="50000"/>
                    </a:schemeClr>
                  </a:solidFill>
                </a:ln>
              </a:endParaRPr>
            </a:p>
          </p:txBody>
        </p:sp>
        <p:grpSp>
          <p:nvGrpSpPr>
            <p:cNvPr id="26" name="Group 25"/>
            <p:cNvGrpSpPr/>
            <p:nvPr/>
          </p:nvGrpSpPr>
          <p:grpSpPr>
            <a:xfrm>
              <a:off x="6200747" y="2963540"/>
              <a:ext cx="360363" cy="828675"/>
              <a:chOff x="1620093" y="3585537"/>
              <a:chExt cx="360363" cy="828675"/>
            </a:xfrm>
          </p:grpSpPr>
          <p:sp>
            <p:nvSpPr>
              <p:cNvPr id="52" name="AutoShape 12"/>
              <p:cNvSpPr>
                <a:spLocks noChangeArrowheads="1"/>
              </p:cNvSpPr>
              <p:nvPr/>
            </p:nvSpPr>
            <p:spPr bwMode="auto">
              <a:xfrm rot="5400000">
                <a:off x="1765350" y="3672056"/>
                <a:ext cx="69850" cy="360363"/>
              </a:xfrm>
              <a:prstGeom prst="moon">
                <a:avLst>
                  <a:gd name="adj" fmla="val 50000"/>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3" name="Oval 13"/>
              <p:cNvSpPr>
                <a:spLocks noChangeArrowheads="1"/>
              </p:cNvSpPr>
              <p:nvPr/>
            </p:nvSpPr>
            <p:spPr bwMode="auto">
              <a:xfrm>
                <a:off x="1728838" y="3587919"/>
                <a:ext cx="144463" cy="215900"/>
              </a:xfrm>
              <a:prstGeom prst="ellipse">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4" name="AutoShape 11"/>
              <p:cNvSpPr>
                <a:spLocks noChangeArrowheads="1"/>
              </p:cNvSpPr>
              <p:nvPr/>
            </p:nvSpPr>
            <p:spPr bwMode="auto">
              <a:xfrm rot="5400000">
                <a:off x="1765350" y="3549818"/>
                <a:ext cx="73025" cy="144463"/>
              </a:xfrm>
              <a:prstGeom prst="moon">
                <a:avLst>
                  <a:gd name="adj" fmla="val 87500"/>
                </a:avLst>
              </a:prstGeom>
              <a:solidFill>
                <a:schemeClr val="accent1">
                  <a:lumMod val="50000"/>
                </a:schemeClr>
              </a:solidFill>
              <a:ln w="9525">
                <a:solidFill>
                  <a:schemeClr val="tx1"/>
                </a:solidFill>
                <a:miter lim="800000"/>
                <a:headEnd/>
                <a:tailEnd/>
              </a:ln>
              <a:effectLst/>
            </p:spPr>
            <p:txBody>
              <a:bodyPr wrap="none" anchor="ctr"/>
              <a:lstStyle/>
              <a:p>
                <a:endParaRPr lang="en-GB"/>
              </a:p>
            </p:txBody>
          </p:sp>
          <p:sp>
            <p:nvSpPr>
              <p:cNvPr id="55" name="AutoShape 17"/>
              <p:cNvSpPr>
                <a:spLocks noChangeArrowheads="1"/>
              </p:cNvSpPr>
              <p:nvPr/>
            </p:nvSpPr>
            <p:spPr bwMode="auto">
              <a:xfrm rot="5400000">
                <a:off x="1509763" y="4018131"/>
                <a:ext cx="576263" cy="215900"/>
              </a:xfrm>
              <a:prstGeom prst="moon">
                <a:avLst>
                  <a:gd name="adj" fmla="val 50000"/>
                </a:avLst>
              </a:prstGeom>
              <a:solidFill>
                <a:schemeClr val="accent1">
                  <a:lumMod val="75000"/>
                </a:schemeClr>
              </a:solidFill>
              <a:ln w="9525">
                <a:solidFill>
                  <a:schemeClr val="tx1"/>
                </a:solidFill>
                <a:miter lim="800000"/>
                <a:headEnd/>
                <a:tailEnd/>
              </a:ln>
              <a:effectLst/>
            </p:spPr>
            <p:txBody>
              <a:bodyPr wrap="none" anchor="ctr"/>
              <a:lstStyle/>
              <a:p>
                <a:endParaRPr lang="en-GB"/>
              </a:p>
            </p:txBody>
          </p:sp>
        </p:grpSp>
        <p:grpSp>
          <p:nvGrpSpPr>
            <p:cNvPr id="27" name="Group 26"/>
            <p:cNvGrpSpPr/>
            <p:nvPr/>
          </p:nvGrpSpPr>
          <p:grpSpPr>
            <a:xfrm>
              <a:off x="5767360" y="3028192"/>
              <a:ext cx="360363" cy="780257"/>
              <a:chOff x="1186706" y="3624431"/>
              <a:chExt cx="360363" cy="780257"/>
            </a:xfrm>
          </p:grpSpPr>
          <p:sp>
            <p:nvSpPr>
              <p:cNvPr id="48" name="AutoShape 10"/>
              <p:cNvSpPr>
                <a:spLocks noChangeArrowheads="1"/>
              </p:cNvSpPr>
              <p:nvPr/>
            </p:nvSpPr>
            <p:spPr bwMode="auto">
              <a:xfrm rot="5400000">
                <a:off x="1260526" y="3587918"/>
                <a:ext cx="215900" cy="288925"/>
              </a:xfrm>
              <a:prstGeom prst="moon">
                <a:avLst>
                  <a:gd name="adj" fmla="val 87500"/>
                </a:avLst>
              </a:prstGeom>
              <a:solidFill>
                <a:schemeClr val="accent1">
                  <a:lumMod val="50000"/>
                </a:schemeClr>
              </a:solidFill>
              <a:ln w="9525">
                <a:solidFill>
                  <a:schemeClr val="tx1"/>
                </a:solidFill>
                <a:miter lim="800000"/>
                <a:headEnd/>
                <a:tailEnd/>
              </a:ln>
              <a:effectLst/>
            </p:spPr>
            <p:txBody>
              <a:bodyPr wrap="none" anchor="ctr"/>
              <a:lstStyle/>
              <a:p>
                <a:endParaRPr lang="en-GB"/>
              </a:p>
            </p:txBody>
          </p:sp>
          <p:sp>
            <p:nvSpPr>
              <p:cNvPr id="49" name="AutoShape 9"/>
              <p:cNvSpPr>
                <a:spLocks noChangeArrowheads="1"/>
              </p:cNvSpPr>
              <p:nvPr/>
            </p:nvSpPr>
            <p:spPr bwMode="auto">
              <a:xfrm rot="5400000">
                <a:off x="1331963" y="3746668"/>
                <a:ext cx="69850" cy="360363"/>
              </a:xfrm>
              <a:prstGeom prst="moon">
                <a:avLst>
                  <a:gd name="adj" fmla="val 50000"/>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0" name="Oval 6"/>
              <p:cNvSpPr>
                <a:spLocks noChangeArrowheads="1"/>
              </p:cNvSpPr>
              <p:nvPr/>
            </p:nvSpPr>
            <p:spPr bwMode="auto">
              <a:xfrm>
                <a:off x="1295451" y="3662531"/>
                <a:ext cx="144463" cy="215900"/>
              </a:xfrm>
              <a:prstGeom prst="ellipse">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 name="AutoShape 18"/>
              <p:cNvSpPr>
                <a:spLocks noChangeArrowheads="1"/>
              </p:cNvSpPr>
              <p:nvPr/>
            </p:nvSpPr>
            <p:spPr bwMode="auto">
              <a:xfrm rot="5400000">
                <a:off x="1112888" y="4045119"/>
                <a:ext cx="503238" cy="215900"/>
              </a:xfrm>
              <a:prstGeom prst="moon">
                <a:avLst>
                  <a:gd name="adj" fmla="val 87500"/>
                </a:avLst>
              </a:prstGeom>
              <a:solidFill>
                <a:schemeClr val="accent1">
                  <a:lumMod val="75000"/>
                </a:schemeClr>
              </a:solidFill>
              <a:ln w="9525">
                <a:solidFill>
                  <a:schemeClr val="tx1"/>
                </a:solidFill>
                <a:miter lim="800000"/>
                <a:headEnd/>
                <a:tailEnd/>
              </a:ln>
              <a:effectLst/>
            </p:spPr>
            <p:txBody>
              <a:bodyPr wrap="none" anchor="ctr"/>
              <a:lstStyle/>
              <a:p>
                <a:endParaRPr lang="en-GB"/>
              </a:p>
            </p:txBody>
          </p:sp>
        </p:grpSp>
        <p:grpSp>
          <p:nvGrpSpPr>
            <p:cNvPr id="28" name="Group 27"/>
            <p:cNvGrpSpPr/>
            <p:nvPr/>
          </p:nvGrpSpPr>
          <p:grpSpPr>
            <a:xfrm>
              <a:off x="6847157" y="3349338"/>
              <a:ext cx="360363" cy="476733"/>
              <a:chOff x="2051893" y="3933995"/>
              <a:chExt cx="360363" cy="476733"/>
            </a:xfrm>
          </p:grpSpPr>
          <p:sp>
            <p:nvSpPr>
              <p:cNvPr id="44" name="AutoShape 27"/>
              <p:cNvSpPr>
                <a:spLocks noChangeArrowheads="1"/>
              </p:cNvSpPr>
              <p:nvPr/>
            </p:nvSpPr>
            <p:spPr bwMode="auto">
              <a:xfrm rot="5400000">
                <a:off x="2167706" y="3855489"/>
                <a:ext cx="131914" cy="288925"/>
              </a:xfrm>
              <a:prstGeom prst="moon">
                <a:avLst>
                  <a:gd name="adj" fmla="val 87500"/>
                </a:avLst>
              </a:prstGeom>
              <a:solidFill>
                <a:schemeClr val="accent1">
                  <a:lumMod val="50000"/>
                </a:schemeClr>
              </a:solidFill>
              <a:ln w="9525">
                <a:solidFill>
                  <a:schemeClr val="tx1"/>
                </a:solidFill>
                <a:miter lim="800000"/>
                <a:headEnd/>
                <a:tailEnd/>
              </a:ln>
              <a:effectLst/>
            </p:spPr>
            <p:txBody>
              <a:bodyPr wrap="none" anchor="ctr"/>
              <a:lstStyle/>
              <a:p>
                <a:endParaRPr lang="en-GB"/>
              </a:p>
            </p:txBody>
          </p:sp>
          <p:sp>
            <p:nvSpPr>
              <p:cNvPr id="45" name="AutoShape 28"/>
              <p:cNvSpPr>
                <a:spLocks noChangeArrowheads="1"/>
              </p:cNvSpPr>
              <p:nvPr/>
            </p:nvSpPr>
            <p:spPr bwMode="auto">
              <a:xfrm rot="5400000">
                <a:off x="2210736" y="3938590"/>
                <a:ext cx="42678" cy="360363"/>
              </a:xfrm>
              <a:prstGeom prst="moon">
                <a:avLst>
                  <a:gd name="adj" fmla="val 50000"/>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6" name="Oval 29"/>
              <p:cNvSpPr>
                <a:spLocks noChangeArrowheads="1"/>
              </p:cNvSpPr>
              <p:nvPr/>
            </p:nvSpPr>
            <p:spPr bwMode="auto">
              <a:xfrm>
                <a:off x="2160638" y="3957273"/>
                <a:ext cx="144463" cy="131914"/>
              </a:xfrm>
              <a:prstGeom prst="ellipse">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7" name="AutoShape 30"/>
              <p:cNvSpPr>
                <a:spLocks noChangeArrowheads="1"/>
              </p:cNvSpPr>
              <p:nvPr/>
            </p:nvSpPr>
            <p:spPr bwMode="auto">
              <a:xfrm rot="5400000">
                <a:off x="2075955" y="4149040"/>
                <a:ext cx="307477" cy="215900"/>
              </a:xfrm>
              <a:prstGeom prst="moon">
                <a:avLst>
                  <a:gd name="adj" fmla="val 87500"/>
                </a:avLst>
              </a:prstGeom>
              <a:solidFill>
                <a:schemeClr val="accent1">
                  <a:lumMod val="75000"/>
                </a:schemeClr>
              </a:solidFill>
              <a:ln w="9525">
                <a:solidFill>
                  <a:schemeClr val="tx1"/>
                </a:solidFill>
                <a:miter lim="800000"/>
                <a:headEnd/>
                <a:tailEnd/>
              </a:ln>
              <a:effectLst/>
            </p:spPr>
            <p:txBody>
              <a:bodyPr wrap="none" anchor="ctr"/>
              <a:lstStyle/>
              <a:p>
                <a:endParaRPr lang="en-GB"/>
              </a:p>
            </p:txBody>
          </p:sp>
        </p:grpSp>
        <p:sp>
          <p:nvSpPr>
            <p:cNvPr id="32" name="Heart 31"/>
            <p:cNvSpPr/>
            <p:nvPr/>
          </p:nvSpPr>
          <p:spPr>
            <a:xfrm>
              <a:off x="6051129" y="2852895"/>
              <a:ext cx="220287" cy="173389"/>
            </a:xfrm>
            <a:prstGeom prst="hear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AutoShape 31"/>
            <p:cNvSpPr>
              <a:spLocks noChangeArrowheads="1"/>
            </p:cNvSpPr>
            <p:nvPr/>
          </p:nvSpPr>
          <p:spPr bwMode="auto">
            <a:xfrm rot="16200000">
              <a:off x="6910730" y="2159751"/>
              <a:ext cx="910387" cy="1180903"/>
            </a:xfrm>
            <a:prstGeom prst="rightArrow">
              <a:avLst>
                <a:gd name="adj1" fmla="val 90269"/>
                <a:gd name="adj2" fmla="val 42512"/>
              </a:avLst>
            </a:prstGeom>
            <a:solidFill>
              <a:schemeClr val="bg1"/>
            </a:solidFill>
            <a:ln w="38100">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n>
                  <a:solidFill>
                    <a:schemeClr val="accent1">
                      <a:lumMod val="50000"/>
                    </a:schemeClr>
                  </a:solidFill>
                </a:ln>
              </a:endParaRPr>
            </a:p>
          </p:txBody>
        </p:sp>
        <p:grpSp>
          <p:nvGrpSpPr>
            <p:cNvPr id="34" name="Group 33"/>
            <p:cNvGrpSpPr/>
            <p:nvPr/>
          </p:nvGrpSpPr>
          <p:grpSpPr>
            <a:xfrm>
              <a:off x="6945291" y="2624367"/>
              <a:ext cx="360363" cy="505793"/>
              <a:chOff x="2485281" y="3908110"/>
              <a:chExt cx="360363" cy="505793"/>
            </a:xfrm>
          </p:grpSpPr>
          <p:sp>
            <p:nvSpPr>
              <p:cNvPr id="40" name="AutoShape 22"/>
              <p:cNvSpPr>
                <a:spLocks noChangeArrowheads="1"/>
              </p:cNvSpPr>
              <p:nvPr/>
            </p:nvSpPr>
            <p:spPr bwMode="auto">
              <a:xfrm rot="5400000">
                <a:off x="2644146" y="3890712"/>
                <a:ext cx="42634" cy="360363"/>
              </a:xfrm>
              <a:prstGeom prst="moon">
                <a:avLst>
                  <a:gd name="adj" fmla="val 50000"/>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 name="Oval 23"/>
              <p:cNvSpPr>
                <a:spLocks noChangeArrowheads="1"/>
              </p:cNvSpPr>
              <p:nvPr/>
            </p:nvSpPr>
            <p:spPr bwMode="auto">
              <a:xfrm>
                <a:off x="2594026" y="3909563"/>
                <a:ext cx="144463" cy="131778"/>
              </a:xfrm>
              <a:prstGeom prst="ellipse">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2" name="AutoShape 24"/>
              <p:cNvSpPr>
                <a:spLocks noChangeArrowheads="1"/>
              </p:cNvSpPr>
              <p:nvPr/>
            </p:nvSpPr>
            <p:spPr bwMode="auto">
              <a:xfrm rot="5400000">
                <a:off x="2644765" y="3858164"/>
                <a:ext cx="44572" cy="144463"/>
              </a:xfrm>
              <a:prstGeom prst="moon">
                <a:avLst>
                  <a:gd name="adj" fmla="val 87500"/>
                </a:avLst>
              </a:prstGeom>
              <a:solidFill>
                <a:schemeClr val="accent1">
                  <a:lumMod val="50000"/>
                </a:schemeClr>
              </a:solidFill>
              <a:ln w="9525">
                <a:solidFill>
                  <a:schemeClr val="tx1"/>
                </a:solidFill>
                <a:miter lim="800000"/>
                <a:headEnd/>
                <a:tailEnd/>
              </a:ln>
              <a:effectLst/>
            </p:spPr>
            <p:txBody>
              <a:bodyPr wrap="none" anchor="ctr"/>
              <a:lstStyle/>
              <a:p>
                <a:endParaRPr lang="en-GB"/>
              </a:p>
            </p:txBody>
          </p:sp>
          <p:sp>
            <p:nvSpPr>
              <p:cNvPr id="43" name="AutoShape 25"/>
              <p:cNvSpPr>
                <a:spLocks noChangeArrowheads="1"/>
              </p:cNvSpPr>
              <p:nvPr/>
            </p:nvSpPr>
            <p:spPr bwMode="auto">
              <a:xfrm rot="5400000">
                <a:off x="2487217" y="4130088"/>
                <a:ext cx="351730" cy="215900"/>
              </a:xfrm>
              <a:prstGeom prst="moon">
                <a:avLst>
                  <a:gd name="adj" fmla="val 50000"/>
                </a:avLst>
              </a:prstGeom>
              <a:solidFill>
                <a:schemeClr val="accent1">
                  <a:lumMod val="75000"/>
                </a:schemeClr>
              </a:solidFill>
              <a:ln w="9525">
                <a:solidFill>
                  <a:schemeClr val="tx1"/>
                </a:solidFill>
                <a:miter lim="800000"/>
                <a:headEnd/>
                <a:tailEnd/>
              </a:ln>
              <a:effectLst/>
            </p:spPr>
            <p:txBody>
              <a:bodyPr wrap="none" anchor="ctr"/>
              <a:lstStyle/>
              <a:p>
                <a:endParaRPr lang="en-GB"/>
              </a:p>
            </p:txBody>
          </p:sp>
        </p:grpSp>
        <p:grpSp>
          <p:nvGrpSpPr>
            <p:cNvPr id="35" name="Group 34"/>
            <p:cNvGrpSpPr/>
            <p:nvPr/>
          </p:nvGrpSpPr>
          <p:grpSpPr>
            <a:xfrm>
              <a:off x="7467221" y="2631980"/>
              <a:ext cx="360363" cy="505793"/>
              <a:chOff x="3354043" y="4104558"/>
              <a:chExt cx="360363" cy="505793"/>
            </a:xfrm>
          </p:grpSpPr>
          <p:sp>
            <p:nvSpPr>
              <p:cNvPr id="36" name="AutoShape 22"/>
              <p:cNvSpPr>
                <a:spLocks noChangeArrowheads="1"/>
              </p:cNvSpPr>
              <p:nvPr/>
            </p:nvSpPr>
            <p:spPr bwMode="auto">
              <a:xfrm rot="5400000">
                <a:off x="3512908" y="4087160"/>
                <a:ext cx="42634" cy="360363"/>
              </a:xfrm>
              <a:prstGeom prst="moon">
                <a:avLst>
                  <a:gd name="adj" fmla="val 50000"/>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7" name="Oval 23"/>
              <p:cNvSpPr>
                <a:spLocks noChangeArrowheads="1"/>
              </p:cNvSpPr>
              <p:nvPr/>
            </p:nvSpPr>
            <p:spPr bwMode="auto">
              <a:xfrm>
                <a:off x="3462788" y="4106011"/>
                <a:ext cx="144463" cy="131778"/>
              </a:xfrm>
              <a:prstGeom prst="ellipse">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8" name="AutoShape 24"/>
              <p:cNvSpPr>
                <a:spLocks noChangeArrowheads="1"/>
              </p:cNvSpPr>
              <p:nvPr/>
            </p:nvSpPr>
            <p:spPr bwMode="auto">
              <a:xfrm rot="5400000">
                <a:off x="3513527" y="4054612"/>
                <a:ext cx="44572" cy="144463"/>
              </a:xfrm>
              <a:prstGeom prst="moon">
                <a:avLst>
                  <a:gd name="adj" fmla="val 87500"/>
                </a:avLst>
              </a:prstGeom>
              <a:solidFill>
                <a:schemeClr val="accent1">
                  <a:lumMod val="50000"/>
                </a:schemeClr>
              </a:solidFill>
              <a:ln w="9525">
                <a:solidFill>
                  <a:schemeClr val="tx1"/>
                </a:solidFill>
                <a:miter lim="800000"/>
                <a:headEnd/>
                <a:tailEnd/>
              </a:ln>
              <a:effectLst/>
            </p:spPr>
            <p:txBody>
              <a:bodyPr wrap="none" anchor="ctr"/>
              <a:lstStyle/>
              <a:p>
                <a:endParaRPr lang="en-GB"/>
              </a:p>
            </p:txBody>
          </p:sp>
          <p:sp>
            <p:nvSpPr>
              <p:cNvPr id="39" name="AutoShape 25"/>
              <p:cNvSpPr>
                <a:spLocks noChangeArrowheads="1"/>
              </p:cNvSpPr>
              <p:nvPr/>
            </p:nvSpPr>
            <p:spPr bwMode="auto">
              <a:xfrm rot="5400000">
                <a:off x="3355979" y="4326536"/>
                <a:ext cx="351730" cy="215900"/>
              </a:xfrm>
              <a:prstGeom prst="moon">
                <a:avLst>
                  <a:gd name="adj" fmla="val 50000"/>
                </a:avLst>
              </a:prstGeom>
              <a:solidFill>
                <a:schemeClr val="accent1">
                  <a:lumMod val="20000"/>
                  <a:lumOff val="80000"/>
                </a:schemeClr>
              </a:solidFill>
              <a:ln w="9525">
                <a:solidFill>
                  <a:schemeClr val="tx1"/>
                </a:solidFill>
                <a:miter lim="800000"/>
                <a:headEnd/>
                <a:tailEnd/>
              </a:ln>
              <a:effectLst/>
            </p:spPr>
            <p:txBody>
              <a:bodyPr wrap="none" anchor="ctr"/>
              <a:lstStyle/>
              <a:p>
                <a:endParaRPr lang="en-GB"/>
              </a:p>
            </p:txBody>
          </p:sp>
        </p:grpSp>
        <p:sp>
          <p:nvSpPr>
            <p:cNvPr id="14" name="TextBox 13"/>
            <p:cNvSpPr txBox="1"/>
            <p:nvPr/>
          </p:nvSpPr>
          <p:spPr>
            <a:xfrm>
              <a:off x="5520026" y="2068461"/>
              <a:ext cx="596638" cy="584775"/>
            </a:xfrm>
            <a:prstGeom prst="rect">
              <a:avLst/>
            </a:prstGeom>
            <a:noFill/>
          </p:spPr>
          <p:txBody>
            <a:bodyPr wrap="none" rtlCol="0">
              <a:spAutoFit/>
            </a:bodyPr>
            <a:lstStyle/>
            <a:p>
              <a:r>
                <a:rPr lang="en-GB" sz="3200" b="1" dirty="0" smtClean="0">
                  <a:solidFill>
                    <a:schemeClr val="accent1">
                      <a:lumMod val="50000"/>
                    </a:schemeClr>
                  </a:solidFill>
                  <a:latin typeface="Centaur" pitchFamily="18" charset="0"/>
                </a:rPr>
                <a:t>F2</a:t>
              </a:r>
              <a:endParaRPr lang="en-GB" sz="3200" b="1" dirty="0">
                <a:solidFill>
                  <a:schemeClr val="accent1">
                    <a:lumMod val="50000"/>
                  </a:schemeClr>
                </a:solidFill>
                <a:latin typeface="Centaur" pitchFamily="18" charset="0"/>
              </a:endParaRPr>
            </a:p>
          </p:txBody>
        </p:sp>
      </p:grpSp>
      <p:sp>
        <p:nvSpPr>
          <p:cNvPr id="127" name="TextBox 126"/>
          <p:cNvSpPr txBox="1"/>
          <p:nvPr/>
        </p:nvSpPr>
        <p:spPr>
          <a:xfrm>
            <a:off x="768639" y="3433353"/>
            <a:ext cx="2808312" cy="1569660"/>
          </a:xfrm>
          <a:prstGeom prst="rect">
            <a:avLst/>
          </a:prstGeom>
          <a:noFill/>
        </p:spPr>
        <p:txBody>
          <a:bodyPr wrap="square" rtlCol="0">
            <a:spAutoFit/>
          </a:bodyPr>
          <a:lstStyle/>
          <a:p>
            <a:r>
              <a:rPr lang="en-GB" sz="2400" b="1" dirty="0" smtClean="0">
                <a:solidFill>
                  <a:schemeClr val="accent1">
                    <a:lumMod val="50000"/>
                  </a:schemeClr>
                </a:solidFill>
                <a:latin typeface="Centaur" pitchFamily="18" charset="0"/>
              </a:rPr>
              <a:t>Mother &amp; father</a:t>
            </a:r>
          </a:p>
          <a:p>
            <a:r>
              <a:rPr lang="en-GB" sz="2400" b="1" dirty="0" smtClean="0">
                <a:solidFill>
                  <a:schemeClr val="accent1">
                    <a:lumMod val="50000"/>
                  </a:schemeClr>
                </a:solidFill>
                <a:latin typeface="Centaur" pitchFamily="18" charset="0"/>
              </a:rPr>
              <a:t>Daughter1 &amp; partner</a:t>
            </a:r>
          </a:p>
          <a:p>
            <a:r>
              <a:rPr lang="en-GB" sz="2400" b="1" dirty="0" smtClean="0">
                <a:solidFill>
                  <a:schemeClr val="accent1">
                    <a:lumMod val="50000"/>
                  </a:schemeClr>
                </a:solidFill>
                <a:latin typeface="Centaur" pitchFamily="18" charset="0"/>
              </a:rPr>
              <a:t>Daughter2 &amp; boyfriend</a:t>
            </a:r>
          </a:p>
          <a:p>
            <a:r>
              <a:rPr lang="en-GB" sz="2400" b="1" dirty="0" smtClean="0">
                <a:solidFill>
                  <a:schemeClr val="accent1">
                    <a:lumMod val="50000"/>
                  </a:schemeClr>
                </a:solidFill>
                <a:latin typeface="Centaur" pitchFamily="18" charset="0"/>
              </a:rPr>
              <a:t>Daughter3 </a:t>
            </a:r>
          </a:p>
        </p:txBody>
      </p:sp>
      <p:sp>
        <p:nvSpPr>
          <p:cNvPr id="128" name="TextBox 127"/>
          <p:cNvSpPr txBox="1"/>
          <p:nvPr/>
        </p:nvSpPr>
        <p:spPr>
          <a:xfrm>
            <a:off x="5882348" y="3429000"/>
            <a:ext cx="2808312" cy="1200329"/>
          </a:xfrm>
          <a:prstGeom prst="rect">
            <a:avLst/>
          </a:prstGeom>
          <a:noFill/>
        </p:spPr>
        <p:txBody>
          <a:bodyPr wrap="square" rtlCol="0">
            <a:spAutoFit/>
          </a:bodyPr>
          <a:lstStyle/>
          <a:p>
            <a:r>
              <a:rPr lang="en-GB" sz="2400" b="1" dirty="0" smtClean="0">
                <a:solidFill>
                  <a:schemeClr val="accent1">
                    <a:lumMod val="50000"/>
                  </a:schemeClr>
                </a:solidFill>
                <a:latin typeface="Centaur" pitchFamily="18" charset="0"/>
              </a:rPr>
              <a:t>Mother &amp; father</a:t>
            </a:r>
          </a:p>
          <a:p>
            <a:r>
              <a:rPr lang="en-GB" sz="2400" b="1" dirty="0" smtClean="0">
                <a:solidFill>
                  <a:schemeClr val="accent1">
                    <a:lumMod val="50000"/>
                  </a:schemeClr>
                </a:solidFill>
                <a:latin typeface="Centaur" pitchFamily="18" charset="0"/>
              </a:rPr>
              <a:t>Son &amp; friend</a:t>
            </a:r>
          </a:p>
          <a:p>
            <a:r>
              <a:rPr lang="en-GB" sz="2400" b="1" dirty="0" smtClean="0">
                <a:solidFill>
                  <a:schemeClr val="accent1">
                    <a:lumMod val="50000"/>
                  </a:schemeClr>
                </a:solidFill>
                <a:latin typeface="Centaur" pitchFamily="18" charset="0"/>
              </a:rPr>
              <a:t>Daughter</a:t>
            </a:r>
          </a:p>
        </p:txBody>
      </p:sp>
    </p:spTree>
    <p:extLst>
      <p:ext uri="{BB962C8B-B14F-4D97-AF65-F5344CB8AC3E}">
        <p14:creationId xmlns:p14="http://schemas.microsoft.com/office/powerpoint/2010/main" val="35961122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571327"/>
            <a:ext cx="9144000" cy="769441"/>
          </a:xfrm>
          <a:prstGeom prst="rect">
            <a:avLst/>
          </a:prstGeom>
          <a:noFill/>
        </p:spPr>
        <p:txBody>
          <a:bodyPr wrap="square" rtlCol="0">
            <a:spAutoFit/>
          </a:bodyPr>
          <a:lstStyle/>
          <a:p>
            <a:pPr algn="ctr"/>
            <a:r>
              <a:rPr lang="en-GB" sz="4400" dirty="0" smtClean="0">
                <a:solidFill>
                  <a:schemeClr val="accent1">
                    <a:lumMod val="50000"/>
                  </a:schemeClr>
                </a:solidFill>
                <a:latin typeface="Centaur" pitchFamily="18" charset="0"/>
              </a:rPr>
              <a:t>Our study</a:t>
            </a:r>
            <a:endParaRPr lang="en-GB" sz="4400" dirty="0">
              <a:solidFill>
                <a:schemeClr val="accent1">
                  <a:lumMod val="50000"/>
                </a:schemeClr>
              </a:solidFill>
              <a:latin typeface="Centaur" pitchFamily="18" charset="0"/>
            </a:endParaRPr>
          </a:p>
        </p:txBody>
      </p:sp>
      <p:grpSp>
        <p:nvGrpSpPr>
          <p:cNvPr id="3" name="Group 2"/>
          <p:cNvGrpSpPr/>
          <p:nvPr/>
        </p:nvGrpSpPr>
        <p:grpSpPr>
          <a:xfrm>
            <a:off x="759109" y="1628800"/>
            <a:ext cx="2852972" cy="1800200"/>
            <a:chOff x="1186483" y="2060848"/>
            <a:chExt cx="2852972" cy="1800200"/>
          </a:xfrm>
        </p:grpSpPr>
        <p:sp>
          <p:nvSpPr>
            <p:cNvPr id="15" name="AutoShape 31"/>
            <p:cNvSpPr>
              <a:spLocks noChangeArrowheads="1"/>
            </p:cNvSpPr>
            <p:nvPr/>
          </p:nvSpPr>
          <p:spPr bwMode="auto">
            <a:xfrm rot="16200000">
              <a:off x="1471973" y="2119377"/>
              <a:ext cx="1486452" cy="1996885"/>
            </a:xfrm>
            <a:prstGeom prst="rightArrow">
              <a:avLst>
                <a:gd name="adj1" fmla="val 90269"/>
                <a:gd name="adj2" fmla="val 42512"/>
              </a:avLst>
            </a:prstGeom>
            <a:solidFill>
              <a:schemeClr val="bg1"/>
            </a:solidFill>
            <a:ln w="38100">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n>
                  <a:solidFill>
                    <a:schemeClr val="accent1">
                      <a:lumMod val="50000"/>
                    </a:schemeClr>
                  </a:solidFill>
                </a:ln>
              </a:endParaRPr>
            </a:p>
          </p:txBody>
        </p:sp>
        <p:sp>
          <p:nvSpPr>
            <p:cNvPr id="16" name="AutoShape 31"/>
            <p:cNvSpPr>
              <a:spLocks noChangeArrowheads="1"/>
            </p:cNvSpPr>
            <p:nvPr/>
          </p:nvSpPr>
          <p:spPr bwMode="auto">
            <a:xfrm rot="16200000">
              <a:off x="2577371" y="2108235"/>
              <a:ext cx="910387" cy="1180903"/>
            </a:xfrm>
            <a:prstGeom prst="rightArrow">
              <a:avLst>
                <a:gd name="adj1" fmla="val 90269"/>
                <a:gd name="adj2" fmla="val 42512"/>
              </a:avLst>
            </a:prstGeom>
            <a:solidFill>
              <a:schemeClr val="bg1"/>
            </a:solidFill>
            <a:ln w="38100">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n>
                  <a:solidFill>
                    <a:schemeClr val="accent1">
                      <a:lumMod val="50000"/>
                    </a:schemeClr>
                  </a:solidFill>
                </a:ln>
              </a:endParaRPr>
            </a:p>
          </p:txBody>
        </p:sp>
        <p:sp>
          <p:nvSpPr>
            <p:cNvPr id="18" name="AutoShape 31"/>
            <p:cNvSpPr>
              <a:spLocks noChangeArrowheads="1"/>
            </p:cNvSpPr>
            <p:nvPr/>
          </p:nvSpPr>
          <p:spPr bwMode="auto">
            <a:xfrm rot="16200000">
              <a:off x="3361043" y="3182636"/>
              <a:ext cx="766371" cy="590453"/>
            </a:xfrm>
            <a:prstGeom prst="rightArrow">
              <a:avLst>
                <a:gd name="adj1" fmla="val 90269"/>
                <a:gd name="adj2" fmla="val 42512"/>
              </a:avLst>
            </a:prstGeom>
            <a:solidFill>
              <a:schemeClr val="bg1"/>
            </a:solidFill>
            <a:ln w="38100">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n>
                  <a:solidFill>
                    <a:schemeClr val="accent1">
                      <a:lumMod val="50000"/>
                    </a:schemeClr>
                  </a:solidFill>
                </a:ln>
              </a:endParaRPr>
            </a:p>
          </p:txBody>
        </p:sp>
        <p:grpSp>
          <p:nvGrpSpPr>
            <p:cNvPr id="19" name="Group 18"/>
            <p:cNvGrpSpPr/>
            <p:nvPr/>
          </p:nvGrpSpPr>
          <p:grpSpPr>
            <a:xfrm>
              <a:off x="1866165" y="2956969"/>
              <a:ext cx="360363" cy="828675"/>
              <a:chOff x="1620093" y="3585537"/>
              <a:chExt cx="360363" cy="828675"/>
            </a:xfrm>
          </p:grpSpPr>
          <p:sp>
            <p:nvSpPr>
              <p:cNvPr id="80" name="AutoShape 12"/>
              <p:cNvSpPr>
                <a:spLocks noChangeArrowheads="1"/>
              </p:cNvSpPr>
              <p:nvPr/>
            </p:nvSpPr>
            <p:spPr bwMode="auto">
              <a:xfrm rot="5400000">
                <a:off x="1765350" y="3672056"/>
                <a:ext cx="69850" cy="360363"/>
              </a:xfrm>
              <a:prstGeom prst="moon">
                <a:avLst>
                  <a:gd name="adj" fmla="val 50000"/>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1" name="Oval 80"/>
              <p:cNvSpPr>
                <a:spLocks noChangeArrowheads="1"/>
              </p:cNvSpPr>
              <p:nvPr/>
            </p:nvSpPr>
            <p:spPr bwMode="auto">
              <a:xfrm>
                <a:off x="1728838" y="3587919"/>
                <a:ext cx="144463" cy="215900"/>
              </a:xfrm>
              <a:prstGeom prst="ellipse">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 name="AutoShape 11"/>
              <p:cNvSpPr>
                <a:spLocks noChangeArrowheads="1"/>
              </p:cNvSpPr>
              <p:nvPr/>
            </p:nvSpPr>
            <p:spPr bwMode="auto">
              <a:xfrm rot="5400000">
                <a:off x="1765350" y="3549818"/>
                <a:ext cx="73025" cy="144463"/>
              </a:xfrm>
              <a:prstGeom prst="moon">
                <a:avLst>
                  <a:gd name="adj" fmla="val 87500"/>
                </a:avLst>
              </a:prstGeom>
              <a:solidFill>
                <a:schemeClr val="accent1">
                  <a:lumMod val="50000"/>
                </a:schemeClr>
              </a:solidFill>
              <a:ln w="9525">
                <a:solidFill>
                  <a:schemeClr val="tx1"/>
                </a:solidFill>
                <a:miter lim="800000"/>
                <a:headEnd/>
                <a:tailEnd/>
              </a:ln>
              <a:effectLst/>
            </p:spPr>
            <p:txBody>
              <a:bodyPr wrap="none" anchor="ctr"/>
              <a:lstStyle/>
              <a:p>
                <a:endParaRPr lang="en-GB"/>
              </a:p>
            </p:txBody>
          </p:sp>
          <p:sp>
            <p:nvSpPr>
              <p:cNvPr id="83" name="AutoShape 17"/>
              <p:cNvSpPr>
                <a:spLocks noChangeArrowheads="1"/>
              </p:cNvSpPr>
              <p:nvPr/>
            </p:nvSpPr>
            <p:spPr bwMode="auto">
              <a:xfrm rot="5400000">
                <a:off x="1509763" y="4018131"/>
                <a:ext cx="576263" cy="215900"/>
              </a:xfrm>
              <a:prstGeom prst="moon">
                <a:avLst>
                  <a:gd name="adj" fmla="val 50000"/>
                </a:avLst>
              </a:prstGeom>
              <a:solidFill>
                <a:schemeClr val="accent1">
                  <a:lumMod val="75000"/>
                </a:schemeClr>
              </a:solidFill>
              <a:ln w="9525">
                <a:solidFill>
                  <a:schemeClr val="tx1"/>
                </a:solidFill>
                <a:miter lim="800000"/>
                <a:headEnd/>
                <a:tailEnd/>
              </a:ln>
              <a:effectLst/>
            </p:spPr>
            <p:txBody>
              <a:bodyPr wrap="none" anchor="ctr"/>
              <a:lstStyle/>
              <a:p>
                <a:endParaRPr lang="en-GB"/>
              </a:p>
            </p:txBody>
          </p:sp>
        </p:grpSp>
        <p:grpSp>
          <p:nvGrpSpPr>
            <p:cNvPr id="20" name="Group 19"/>
            <p:cNvGrpSpPr/>
            <p:nvPr/>
          </p:nvGrpSpPr>
          <p:grpSpPr>
            <a:xfrm>
              <a:off x="1432778" y="3034500"/>
              <a:ext cx="360363" cy="780257"/>
              <a:chOff x="1186706" y="3624431"/>
              <a:chExt cx="360363" cy="780257"/>
            </a:xfrm>
          </p:grpSpPr>
          <p:sp>
            <p:nvSpPr>
              <p:cNvPr id="76" name="AutoShape 10"/>
              <p:cNvSpPr>
                <a:spLocks noChangeArrowheads="1"/>
              </p:cNvSpPr>
              <p:nvPr/>
            </p:nvSpPr>
            <p:spPr bwMode="auto">
              <a:xfrm rot="5400000">
                <a:off x="1260526" y="3587918"/>
                <a:ext cx="215900" cy="288925"/>
              </a:xfrm>
              <a:prstGeom prst="moon">
                <a:avLst>
                  <a:gd name="adj" fmla="val 87500"/>
                </a:avLst>
              </a:prstGeom>
              <a:solidFill>
                <a:schemeClr val="accent1">
                  <a:lumMod val="50000"/>
                </a:schemeClr>
              </a:solidFill>
              <a:ln w="9525">
                <a:solidFill>
                  <a:schemeClr val="tx1"/>
                </a:solidFill>
                <a:miter lim="800000"/>
                <a:headEnd/>
                <a:tailEnd/>
              </a:ln>
              <a:effectLst/>
            </p:spPr>
            <p:txBody>
              <a:bodyPr wrap="none" anchor="ctr"/>
              <a:lstStyle/>
              <a:p>
                <a:endParaRPr lang="en-GB"/>
              </a:p>
            </p:txBody>
          </p:sp>
          <p:sp>
            <p:nvSpPr>
              <p:cNvPr id="77" name="AutoShape 9"/>
              <p:cNvSpPr>
                <a:spLocks noChangeArrowheads="1"/>
              </p:cNvSpPr>
              <p:nvPr/>
            </p:nvSpPr>
            <p:spPr bwMode="auto">
              <a:xfrm rot="5400000">
                <a:off x="1331963" y="3746668"/>
                <a:ext cx="69850" cy="360363"/>
              </a:xfrm>
              <a:prstGeom prst="moon">
                <a:avLst>
                  <a:gd name="adj" fmla="val 50000"/>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8" name="Oval 6"/>
              <p:cNvSpPr>
                <a:spLocks noChangeArrowheads="1"/>
              </p:cNvSpPr>
              <p:nvPr/>
            </p:nvSpPr>
            <p:spPr bwMode="auto">
              <a:xfrm>
                <a:off x="1295451" y="3662531"/>
                <a:ext cx="144463" cy="215900"/>
              </a:xfrm>
              <a:prstGeom prst="ellipse">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9" name="AutoShape 18"/>
              <p:cNvSpPr>
                <a:spLocks noChangeArrowheads="1"/>
              </p:cNvSpPr>
              <p:nvPr/>
            </p:nvSpPr>
            <p:spPr bwMode="auto">
              <a:xfrm rot="5400000">
                <a:off x="1112888" y="4045119"/>
                <a:ext cx="503238" cy="215900"/>
              </a:xfrm>
              <a:prstGeom prst="moon">
                <a:avLst>
                  <a:gd name="adj" fmla="val 87500"/>
                </a:avLst>
              </a:prstGeom>
              <a:solidFill>
                <a:schemeClr val="accent1">
                  <a:lumMod val="75000"/>
                </a:schemeClr>
              </a:solidFill>
              <a:ln w="9525">
                <a:solidFill>
                  <a:schemeClr val="tx1"/>
                </a:solidFill>
                <a:miter lim="800000"/>
                <a:headEnd/>
                <a:tailEnd/>
              </a:ln>
              <a:effectLst/>
            </p:spPr>
            <p:txBody>
              <a:bodyPr wrap="none" anchor="ctr"/>
              <a:lstStyle/>
              <a:p>
                <a:endParaRPr lang="en-GB"/>
              </a:p>
            </p:txBody>
          </p:sp>
        </p:grpSp>
        <p:grpSp>
          <p:nvGrpSpPr>
            <p:cNvPr id="21" name="Group 20"/>
            <p:cNvGrpSpPr/>
            <p:nvPr/>
          </p:nvGrpSpPr>
          <p:grpSpPr>
            <a:xfrm>
              <a:off x="3185012" y="2554781"/>
              <a:ext cx="360363" cy="505793"/>
              <a:chOff x="2995970" y="3393160"/>
              <a:chExt cx="360363" cy="505793"/>
            </a:xfrm>
          </p:grpSpPr>
          <p:sp>
            <p:nvSpPr>
              <p:cNvPr id="72" name="AutoShape 22"/>
              <p:cNvSpPr>
                <a:spLocks noChangeArrowheads="1"/>
              </p:cNvSpPr>
              <p:nvPr/>
            </p:nvSpPr>
            <p:spPr bwMode="auto">
              <a:xfrm rot="5400000">
                <a:off x="3154835" y="3375762"/>
                <a:ext cx="42634" cy="360363"/>
              </a:xfrm>
              <a:prstGeom prst="moon">
                <a:avLst>
                  <a:gd name="adj" fmla="val 50000"/>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3" name="Oval 72"/>
              <p:cNvSpPr>
                <a:spLocks noChangeArrowheads="1"/>
              </p:cNvSpPr>
              <p:nvPr/>
            </p:nvSpPr>
            <p:spPr bwMode="auto">
              <a:xfrm>
                <a:off x="3104715" y="3394613"/>
                <a:ext cx="144463" cy="131778"/>
              </a:xfrm>
              <a:prstGeom prst="ellipse">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4" name="AutoShape 24"/>
              <p:cNvSpPr>
                <a:spLocks noChangeArrowheads="1"/>
              </p:cNvSpPr>
              <p:nvPr/>
            </p:nvSpPr>
            <p:spPr bwMode="auto">
              <a:xfrm rot="5400000">
                <a:off x="3155454" y="3343214"/>
                <a:ext cx="44572" cy="144463"/>
              </a:xfrm>
              <a:prstGeom prst="moon">
                <a:avLst>
                  <a:gd name="adj" fmla="val 87500"/>
                </a:avLst>
              </a:prstGeom>
              <a:solidFill>
                <a:schemeClr val="accent1">
                  <a:lumMod val="50000"/>
                </a:schemeClr>
              </a:solidFill>
              <a:ln w="9525">
                <a:solidFill>
                  <a:schemeClr val="tx1"/>
                </a:solidFill>
                <a:miter lim="800000"/>
                <a:headEnd/>
                <a:tailEnd/>
              </a:ln>
              <a:effectLst/>
            </p:spPr>
            <p:txBody>
              <a:bodyPr wrap="none" anchor="ctr"/>
              <a:lstStyle/>
              <a:p>
                <a:endParaRPr lang="en-GB"/>
              </a:p>
            </p:txBody>
          </p:sp>
          <p:sp>
            <p:nvSpPr>
              <p:cNvPr id="75" name="AutoShape 25"/>
              <p:cNvSpPr>
                <a:spLocks noChangeArrowheads="1"/>
              </p:cNvSpPr>
              <p:nvPr/>
            </p:nvSpPr>
            <p:spPr bwMode="auto">
              <a:xfrm rot="5400000">
                <a:off x="2997906" y="3615138"/>
                <a:ext cx="351730" cy="215900"/>
              </a:xfrm>
              <a:prstGeom prst="moon">
                <a:avLst>
                  <a:gd name="adj" fmla="val 50000"/>
                </a:avLst>
              </a:prstGeom>
              <a:solidFill>
                <a:schemeClr val="accent1">
                  <a:lumMod val="20000"/>
                  <a:lumOff val="80000"/>
                </a:schemeClr>
              </a:solidFill>
              <a:ln w="9525">
                <a:solidFill>
                  <a:schemeClr val="tx1"/>
                </a:solidFill>
                <a:miter lim="800000"/>
                <a:headEnd/>
                <a:tailEnd/>
              </a:ln>
              <a:effectLst/>
            </p:spPr>
            <p:txBody>
              <a:bodyPr wrap="none" anchor="ctr"/>
              <a:lstStyle/>
              <a:p>
                <a:endParaRPr lang="en-GB"/>
              </a:p>
            </p:txBody>
          </p:sp>
        </p:grpSp>
        <p:grpSp>
          <p:nvGrpSpPr>
            <p:cNvPr id="22" name="Group 21"/>
            <p:cNvGrpSpPr/>
            <p:nvPr/>
          </p:nvGrpSpPr>
          <p:grpSpPr>
            <a:xfrm>
              <a:off x="2635565" y="2609452"/>
              <a:ext cx="360363" cy="476733"/>
              <a:chOff x="2051893" y="3933995"/>
              <a:chExt cx="360363" cy="476733"/>
            </a:xfrm>
          </p:grpSpPr>
          <p:sp>
            <p:nvSpPr>
              <p:cNvPr id="68" name="AutoShape 27"/>
              <p:cNvSpPr>
                <a:spLocks noChangeArrowheads="1"/>
              </p:cNvSpPr>
              <p:nvPr/>
            </p:nvSpPr>
            <p:spPr bwMode="auto">
              <a:xfrm rot="5400000">
                <a:off x="2167706" y="3855489"/>
                <a:ext cx="131914" cy="288925"/>
              </a:xfrm>
              <a:prstGeom prst="moon">
                <a:avLst>
                  <a:gd name="adj" fmla="val 87500"/>
                </a:avLst>
              </a:prstGeom>
              <a:solidFill>
                <a:schemeClr val="accent1">
                  <a:lumMod val="50000"/>
                </a:schemeClr>
              </a:solidFill>
              <a:ln w="9525">
                <a:solidFill>
                  <a:schemeClr val="tx1"/>
                </a:solidFill>
                <a:miter lim="800000"/>
                <a:headEnd/>
                <a:tailEnd/>
              </a:ln>
              <a:effectLst/>
            </p:spPr>
            <p:txBody>
              <a:bodyPr wrap="none" anchor="ctr"/>
              <a:lstStyle/>
              <a:p>
                <a:endParaRPr lang="en-GB"/>
              </a:p>
            </p:txBody>
          </p:sp>
          <p:sp>
            <p:nvSpPr>
              <p:cNvPr id="69" name="AutoShape 28"/>
              <p:cNvSpPr>
                <a:spLocks noChangeArrowheads="1"/>
              </p:cNvSpPr>
              <p:nvPr/>
            </p:nvSpPr>
            <p:spPr bwMode="auto">
              <a:xfrm rot="5400000">
                <a:off x="2210736" y="3938590"/>
                <a:ext cx="42678" cy="360363"/>
              </a:xfrm>
              <a:prstGeom prst="moon">
                <a:avLst>
                  <a:gd name="adj" fmla="val 50000"/>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0" name="Oval 69"/>
              <p:cNvSpPr>
                <a:spLocks noChangeArrowheads="1"/>
              </p:cNvSpPr>
              <p:nvPr/>
            </p:nvSpPr>
            <p:spPr bwMode="auto">
              <a:xfrm>
                <a:off x="2160638" y="3957273"/>
                <a:ext cx="144463" cy="131914"/>
              </a:xfrm>
              <a:prstGeom prst="ellipse">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1" name="AutoShape 30"/>
              <p:cNvSpPr>
                <a:spLocks noChangeArrowheads="1"/>
              </p:cNvSpPr>
              <p:nvPr/>
            </p:nvSpPr>
            <p:spPr bwMode="auto">
              <a:xfrm rot="5400000">
                <a:off x="2075955" y="4149040"/>
                <a:ext cx="307477" cy="215900"/>
              </a:xfrm>
              <a:prstGeom prst="moon">
                <a:avLst>
                  <a:gd name="adj" fmla="val 87500"/>
                </a:avLst>
              </a:prstGeom>
              <a:solidFill>
                <a:schemeClr val="accent1">
                  <a:lumMod val="75000"/>
                </a:schemeClr>
              </a:solidFill>
              <a:ln w="9525">
                <a:solidFill>
                  <a:schemeClr val="tx1"/>
                </a:solidFill>
                <a:miter lim="800000"/>
                <a:headEnd/>
                <a:tailEnd/>
              </a:ln>
              <a:effectLst/>
            </p:spPr>
            <p:txBody>
              <a:bodyPr wrap="none" anchor="ctr"/>
              <a:lstStyle/>
              <a:p>
                <a:endParaRPr lang="en-GB"/>
              </a:p>
            </p:txBody>
          </p:sp>
        </p:grpSp>
        <p:grpSp>
          <p:nvGrpSpPr>
            <p:cNvPr id="23" name="Group 22"/>
            <p:cNvGrpSpPr/>
            <p:nvPr/>
          </p:nvGrpSpPr>
          <p:grpSpPr>
            <a:xfrm>
              <a:off x="2944946" y="3345576"/>
              <a:ext cx="360363" cy="476733"/>
              <a:chOff x="2051893" y="3933995"/>
              <a:chExt cx="360363" cy="476733"/>
            </a:xfrm>
          </p:grpSpPr>
          <p:sp>
            <p:nvSpPr>
              <p:cNvPr id="64" name="AutoShape 27"/>
              <p:cNvSpPr>
                <a:spLocks noChangeArrowheads="1"/>
              </p:cNvSpPr>
              <p:nvPr/>
            </p:nvSpPr>
            <p:spPr bwMode="auto">
              <a:xfrm rot="5400000">
                <a:off x="2167706" y="3855489"/>
                <a:ext cx="131914" cy="288925"/>
              </a:xfrm>
              <a:prstGeom prst="moon">
                <a:avLst>
                  <a:gd name="adj" fmla="val 87500"/>
                </a:avLst>
              </a:prstGeom>
              <a:solidFill>
                <a:schemeClr val="accent1">
                  <a:lumMod val="50000"/>
                </a:schemeClr>
              </a:solidFill>
              <a:ln w="9525">
                <a:solidFill>
                  <a:schemeClr val="tx1"/>
                </a:solidFill>
                <a:miter lim="800000"/>
                <a:headEnd/>
                <a:tailEnd/>
              </a:ln>
              <a:effectLst/>
            </p:spPr>
            <p:txBody>
              <a:bodyPr wrap="none" anchor="ctr"/>
              <a:lstStyle/>
              <a:p>
                <a:endParaRPr lang="en-GB"/>
              </a:p>
            </p:txBody>
          </p:sp>
          <p:sp>
            <p:nvSpPr>
              <p:cNvPr id="65" name="AutoShape 28"/>
              <p:cNvSpPr>
                <a:spLocks noChangeArrowheads="1"/>
              </p:cNvSpPr>
              <p:nvPr/>
            </p:nvSpPr>
            <p:spPr bwMode="auto">
              <a:xfrm rot="5400000">
                <a:off x="2210736" y="3938590"/>
                <a:ext cx="42678" cy="360363"/>
              </a:xfrm>
              <a:prstGeom prst="moon">
                <a:avLst>
                  <a:gd name="adj" fmla="val 50000"/>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6" name="Oval 29"/>
              <p:cNvSpPr>
                <a:spLocks noChangeArrowheads="1"/>
              </p:cNvSpPr>
              <p:nvPr/>
            </p:nvSpPr>
            <p:spPr bwMode="auto">
              <a:xfrm>
                <a:off x="2160638" y="3957273"/>
                <a:ext cx="144463" cy="131914"/>
              </a:xfrm>
              <a:prstGeom prst="ellipse">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7" name="AutoShape 30"/>
              <p:cNvSpPr>
                <a:spLocks noChangeArrowheads="1"/>
              </p:cNvSpPr>
              <p:nvPr/>
            </p:nvSpPr>
            <p:spPr bwMode="auto">
              <a:xfrm rot="5400000">
                <a:off x="2075955" y="4149040"/>
                <a:ext cx="307477" cy="215900"/>
              </a:xfrm>
              <a:prstGeom prst="moon">
                <a:avLst>
                  <a:gd name="adj" fmla="val 87500"/>
                </a:avLst>
              </a:prstGeom>
              <a:solidFill>
                <a:schemeClr val="accent1">
                  <a:lumMod val="75000"/>
                </a:schemeClr>
              </a:solidFill>
              <a:ln w="9525">
                <a:solidFill>
                  <a:schemeClr val="tx1"/>
                </a:solidFill>
                <a:miter lim="800000"/>
                <a:headEnd/>
                <a:tailEnd/>
              </a:ln>
              <a:effectLst/>
            </p:spPr>
            <p:txBody>
              <a:bodyPr wrap="none" anchor="ctr"/>
              <a:lstStyle/>
              <a:p>
                <a:endParaRPr lang="en-GB"/>
              </a:p>
            </p:txBody>
          </p:sp>
        </p:grpSp>
        <p:grpSp>
          <p:nvGrpSpPr>
            <p:cNvPr id="24" name="Group 23"/>
            <p:cNvGrpSpPr/>
            <p:nvPr/>
          </p:nvGrpSpPr>
          <p:grpSpPr>
            <a:xfrm>
              <a:off x="2368882" y="3349338"/>
              <a:ext cx="360363" cy="476733"/>
              <a:chOff x="2051893" y="3933995"/>
              <a:chExt cx="360363" cy="476733"/>
            </a:xfrm>
          </p:grpSpPr>
          <p:sp>
            <p:nvSpPr>
              <p:cNvPr id="60" name="AutoShape 27"/>
              <p:cNvSpPr>
                <a:spLocks noChangeArrowheads="1"/>
              </p:cNvSpPr>
              <p:nvPr/>
            </p:nvSpPr>
            <p:spPr bwMode="auto">
              <a:xfrm rot="5400000">
                <a:off x="2167706" y="3855489"/>
                <a:ext cx="131914" cy="288925"/>
              </a:xfrm>
              <a:prstGeom prst="moon">
                <a:avLst>
                  <a:gd name="adj" fmla="val 87500"/>
                </a:avLst>
              </a:prstGeom>
              <a:solidFill>
                <a:schemeClr val="accent1">
                  <a:lumMod val="50000"/>
                </a:schemeClr>
              </a:solidFill>
              <a:ln w="9525">
                <a:solidFill>
                  <a:schemeClr val="tx1"/>
                </a:solidFill>
                <a:miter lim="800000"/>
                <a:headEnd/>
                <a:tailEnd/>
              </a:ln>
              <a:effectLst/>
            </p:spPr>
            <p:txBody>
              <a:bodyPr wrap="none" anchor="ctr"/>
              <a:lstStyle/>
              <a:p>
                <a:endParaRPr lang="en-GB"/>
              </a:p>
            </p:txBody>
          </p:sp>
          <p:sp>
            <p:nvSpPr>
              <p:cNvPr id="61" name="AutoShape 28"/>
              <p:cNvSpPr>
                <a:spLocks noChangeArrowheads="1"/>
              </p:cNvSpPr>
              <p:nvPr/>
            </p:nvSpPr>
            <p:spPr bwMode="auto">
              <a:xfrm rot="5400000">
                <a:off x="2210736" y="3938590"/>
                <a:ext cx="42678" cy="360363"/>
              </a:xfrm>
              <a:prstGeom prst="moon">
                <a:avLst>
                  <a:gd name="adj" fmla="val 50000"/>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 name="Oval 29"/>
              <p:cNvSpPr>
                <a:spLocks noChangeArrowheads="1"/>
              </p:cNvSpPr>
              <p:nvPr/>
            </p:nvSpPr>
            <p:spPr bwMode="auto">
              <a:xfrm>
                <a:off x="2160638" y="3957273"/>
                <a:ext cx="144463" cy="131914"/>
              </a:xfrm>
              <a:prstGeom prst="ellipse">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3" name="AutoShape 30"/>
              <p:cNvSpPr>
                <a:spLocks noChangeArrowheads="1"/>
              </p:cNvSpPr>
              <p:nvPr/>
            </p:nvSpPr>
            <p:spPr bwMode="auto">
              <a:xfrm rot="5400000">
                <a:off x="2075955" y="4149040"/>
                <a:ext cx="307477" cy="215900"/>
              </a:xfrm>
              <a:prstGeom prst="moon">
                <a:avLst>
                  <a:gd name="adj" fmla="val 87500"/>
                </a:avLst>
              </a:prstGeom>
              <a:solidFill>
                <a:schemeClr val="accent1">
                  <a:lumMod val="75000"/>
                </a:schemeClr>
              </a:solidFill>
              <a:ln w="9525">
                <a:solidFill>
                  <a:schemeClr val="tx1"/>
                </a:solidFill>
                <a:miter lim="800000"/>
                <a:headEnd/>
                <a:tailEnd/>
              </a:ln>
              <a:effectLst/>
            </p:spPr>
            <p:txBody>
              <a:bodyPr wrap="none" anchor="ctr"/>
              <a:lstStyle/>
              <a:p>
                <a:endParaRPr lang="en-GB"/>
              </a:p>
            </p:txBody>
          </p:sp>
        </p:grpSp>
        <p:grpSp>
          <p:nvGrpSpPr>
            <p:cNvPr id="25" name="Group 24"/>
            <p:cNvGrpSpPr/>
            <p:nvPr/>
          </p:nvGrpSpPr>
          <p:grpSpPr>
            <a:xfrm>
              <a:off x="3565826" y="3266179"/>
              <a:ext cx="360363" cy="505793"/>
              <a:chOff x="3354043" y="4104558"/>
              <a:chExt cx="360363" cy="505793"/>
            </a:xfrm>
          </p:grpSpPr>
          <p:sp>
            <p:nvSpPr>
              <p:cNvPr id="56" name="AutoShape 22"/>
              <p:cNvSpPr>
                <a:spLocks noChangeArrowheads="1"/>
              </p:cNvSpPr>
              <p:nvPr/>
            </p:nvSpPr>
            <p:spPr bwMode="auto">
              <a:xfrm rot="5400000">
                <a:off x="3512908" y="4087160"/>
                <a:ext cx="42634" cy="360363"/>
              </a:xfrm>
              <a:prstGeom prst="moon">
                <a:avLst>
                  <a:gd name="adj" fmla="val 50000"/>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7" name="Oval 23"/>
              <p:cNvSpPr>
                <a:spLocks noChangeArrowheads="1"/>
              </p:cNvSpPr>
              <p:nvPr/>
            </p:nvSpPr>
            <p:spPr bwMode="auto">
              <a:xfrm>
                <a:off x="3462788" y="4106011"/>
                <a:ext cx="144463" cy="131778"/>
              </a:xfrm>
              <a:prstGeom prst="ellipse">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8" name="AutoShape 24"/>
              <p:cNvSpPr>
                <a:spLocks noChangeArrowheads="1"/>
              </p:cNvSpPr>
              <p:nvPr/>
            </p:nvSpPr>
            <p:spPr bwMode="auto">
              <a:xfrm rot="5400000">
                <a:off x="3513527" y="4054612"/>
                <a:ext cx="44572" cy="144463"/>
              </a:xfrm>
              <a:prstGeom prst="moon">
                <a:avLst>
                  <a:gd name="adj" fmla="val 87500"/>
                </a:avLst>
              </a:prstGeom>
              <a:solidFill>
                <a:schemeClr val="accent1">
                  <a:lumMod val="50000"/>
                </a:schemeClr>
              </a:solidFill>
              <a:ln w="9525">
                <a:solidFill>
                  <a:schemeClr val="tx1"/>
                </a:solidFill>
                <a:miter lim="800000"/>
                <a:headEnd/>
                <a:tailEnd/>
              </a:ln>
              <a:effectLst/>
            </p:spPr>
            <p:txBody>
              <a:bodyPr wrap="none" anchor="ctr"/>
              <a:lstStyle/>
              <a:p>
                <a:endParaRPr lang="en-GB"/>
              </a:p>
            </p:txBody>
          </p:sp>
          <p:sp>
            <p:nvSpPr>
              <p:cNvPr id="59" name="AutoShape 25"/>
              <p:cNvSpPr>
                <a:spLocks noChangeArrowheads="1"/>
              </p:cNvSpPr>
              <p:nvPr/>
            </p:nvSpPr>
            <p:spPr bwMode="auto">
              <a:xfrm rot="5400000">
                <a:off x="3355979" y="4326536"/>
                <a:ext cx="351730" cy="215900"/>
              </a:xfrm>
              <a:prstGeom prst="moon">
                <a:avLst>
                  <a:gd name="adj" fmla="val 50000"/>
                </a:avLst>
              </a:prstGeom>
              <a:solidFill>
                <a:schemeClr val="accent1">
                  <a:lumMod val="20000"/>
                  <a:lumOff val="80000"/>
                </a:schemeClr>
              </a:solidFill>
              <a:ln w="9525">
                <a:solidFill>
                  <a:schemeClr val="tx1"/>
                </a:solidFill>
                <a:miter lim="800000"/>
                <a:headEnd/>
                <a:tailEnd/>
              </a:ln>
              <a:effectLst/>
            </p:spPr>
            <p:txBody>
              <a:bodyPr wrap="none" anchor="ctr"/>
              <a:lstStyle/>
              <a:p>
                <a:endParaRPr lang="en-GB"/>
              </a:p>
            </p:txBody>
          </p:sp>
        </p:grpSp>
        <p:sp>
          <p:nvSpPr>
            <p:cNvPr id="29" name="Heart 28"/>
            <p:cNvSpPr/>
            <p:nvPr/>
          </p:nvSpPr>
          <p:spPr>
            <a:xfrm>
              <a:off x="1716547" y="2858488"/>
              <a:ext cx="220287" cy="173389"/>
            </a:xfrm>
            <a:prstGeom prst="hear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Heart 29"/>
            <p:cNvSpPr/>
            <p:nvPr/>
          </p:nvSpPr>
          <p:spPr>
            <a:xfrm>
              <a:off x="2987377" y="2472770"/>
              <a:ext cx="220287" cy="173389"/>
            </a:xfrm>
            <a:prstGeom prst="hear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Heart 30"/>
            <p:cNvSpPr/>
            <p:nvPr/>
          </p:nvSpPr>
          <p:spPr>
            <a:xfrm>
              <a:off x="3333205" y="3307863"/>
              <a:ext cx="220287" cy="173389"/>
            </a:xfrm>
            <a:prstGeom prst="hear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1186483" y="2060848"/>
              <a:ext cx="596638" cy="584775"/>
            </a:xfrm>
            <a:prstGeom prst="rect">
              <a:avLst/>
            </a:prstGeom>
            <a:noFill/>
          </p:spPr>
          <p:txBody>
            <a:bodyPr wrap="none" rtlCol="0">
              <a:spAutoFit/>
            </a:bodyPr>
            <a:lstStyle/>
            <a:p>
              <a:r>
                <a:rPr lang="en-GB" sz="3200" b="1" dirty="0" smtClean="0">
                  <a:solidFill>
                    <a:schemeClr val="accent1">
                      <a:lumMod val="50000"/>
                    </a:schemeClr>
                  </a:solidFill>
                  <a:latin typeface="Centaur" pitchFamily="18" charset="0"/>
                </a:rPr>
                <a:t>F1</a:t>
              </a:r>
              <a:endParaRPr lang="en-GB" sz="3200" b="1" dirty="0">
                <a:solidFill>
                  <a:schemeClr val="accent1">
                    <a:lumMod val="50000"/>
                  </a:schemeClr>
                </a:solidFill>
                <a:latin typeface="Centaur" pitchFamily="18" charset="0"/>
              </a:endParaRPr>
            </a:p>
          </p:txBody>
        </p:sp>
      </p:grpSp>
      <p:grpSp>
        <p:nvGrpSpPr>
          <p:cNvPr id="4" name="Group 3"/>
          <p:cNvGrpSpPr/>
          <p:nvPr/>
        </p:nvGrpSpPr>
        <p:grpSpPr>
          <a:xfrm>
            <a:off x="5868144" y="1636413"/>
            <a:ext cx="2436349" cy="1791328"/>
            <a:chOff x="5520026" y="2068461"/>
            <a:chExt cx="2436349" cy="1791328"/>
          </a:xfrm>
        </p:grpSpPr>
        <p:sp>
          <p:nvSpPr>
            <p:cNvPr id="17" name="AutoShape 31"/>
            <p:cNvSpPr>
              <a:spLocks noChangeArrowheads="1"/>
            </p:cNvSpPr>
            <p:nvPr/>
          </p:nvSpPr>
          <p:spPr bwMode="auto">
            <a:xfrm rot="16200000">
              <a:off x="5806553" y="2118120"/>
              <a:ext cx="1486452" cy="1996885"/>
            </a:xfrm>
            <a:prstGeom prst="rightArrow">
              <a:avLst>
                <a:gd name="adj1" fmla="val 90269"/>
                <a:gd name="adj2" fmla="val 42512"/>
              </a:avLst>
            </a:prstGeom>
            <a:solidFill>
              <a:schemeClr val="bg1"/>
            </a:solidFill>
            <a:ln w="38100">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n>
                  <a:solidFill>
                    <a:schemeClr val="accent1">
                      <a:lumMod val="50000"/>
                    </a:schemeClr>
                  </a:solidFill>
                </a:ln>
              </a:endParaRPr>
            </a:p>
          </p:txBody>
        </p:sp>
        <p:grpSp>
          <p:nvGrpSpPr>
            <p:cNvPr id="26" name="Group 25"/>
            <p:cNvGrpSpPr/>
            <p:nvPr/>
          </p:nvGrpSpPr>
          <p:grpSpPr>
            <a:xfrm>
              <a:off x="6200747" y="2963540"/>
              <a:ext cx="360363" cy="828675"/>
              <a:chOff x="1620093" y="3585537"/>
              <a:chExt cx="360363" cy="828675"/>
            </a:xfrm>
          </p:grpSpPr>
          <p:sp>
            <p:nvSpPr>
              <p:cNvPr id="52" name="AutoShape 12"/>
              <p:cNvSpPr>
                <a:spLocks noChangeArrowheads="1"/>
              </p:cNvSpPr>
              <p:nvPr/>
            </p:nvSpPr>
            <p:spPr bwMode="auto">
              <a:xfrm rot="5400000">
                <a:off x="1765350" y="3672056"/>
                <a:ext cx="69850" cy="360363"/>
              </a:xfrm>
              <a:prstGeom prst="moon">
                <a:avLst>
                  <a:gd name="adj" fmla="val 50000"/>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3" name="Oval 13"/>
              <p:cNvSpPr>
                <a:spLocks noChangeArrowheads="1"/>
              </p:cNvSpPr>
              <p:nvPr/>
            </p:nvSpPr>
            <p:spPr bwMode="auto">
              <a:xfrm>
                <a:off x="1728838" y="3587919"/>
                <a:ext cx="144463" cy="215900"/>
              </a:xfrm>
              <a:prstGeom prst="ellipse">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4" name="AutoShape 11"/>
              <p:cNvSpPr>
                <a:spLocks noChangeArrowheads="1"/>
              </p:cNvSpPr>
              <p:nvPr/>
            </p:nvSpPr>
            <p:spPr bwMode="auto">
              <a:xfrm rot="5400000">
                <a:off x="1765350" y="3549818"/>
                <a:ext cx="73025" cy="144463"/>
              </a:xfrm>
              <a:prstGeom prst="moon">
                <a:avLst>
                  <a:gd name="adj" fmla="val 87500"/>
                </a:avLst>
              </a:prstGeom>
              <a:solidFill>
                <a:schemeClr val="accent1">
                  <a:lumMod val="50000"/>
                </a:schemeClr>
              </a:solidFill>
              <a:ln w="9525">
                <a:solidFill>
                  <a:schemeClr val="tx1"/>
                </a:solidFill>
                <a:miter lim="800000"/>
                <a:headEnd/>
                <a:tailEnd/>
              </a:ln>
              <a:effectLst/>
            </p:spPr>
            <p:txBody>
              <a:bodyPr wrap="none" anchor="ctr"/>
              <a:lstStyle/>
              <a:p>
                <a:endParaRPr lang="en-GB"/>
              </a:p>
            </p:txBody>
          </p:sp>
          <p:sp>
            <p:nvSpPr>
              <p:cNvPr id="55" name="AutoShape 17"/>
              <p:cNvSpPr>
                <a:spLocks noChangeArrowheads="1"/>
              </p:cNvSpPr>
              <p:nvPr/>
            </p:nvSpPr>
            <p:spPr bwMode="auto">
              <a:xfrm rot="5400000">
                <a:off x="1509763" y="4018131"/>
                <a:ext cx="576263" cy="215900"/>
              </a:xfrm>
              <a:prstGeom prst="moon">
                <a:avLst>
                  <a:gd name="adj" fmla="val 50000"/>
                </a:avLst>
              </a:prstGeom>
              <a:solidFill>
                <a:schemeClr val="accent1">
                  <a:lumMod val="75000"/>
                </a:schemeClr>
              </a:solidFill>
              <a:ln w="9525">
                <a:solidFill>
                  <a:schemeClr val="tx1"/>
                </a:solidFill>
                <a:miter lim="800000"/>
                <a:headEnd/>
                <a:tailEnd/>
              </a:ln>
              <a:effectLst/>
            </p:spPr>
            <p:txBody>
              <a:bodyPr wrap="none" anchor="ctr"/>
              <a:lstStyle/>
              <a:p>
                <a:endParaRPr lang="en-GB"/>
              </a:p>
            </p:txBody>
          </p:sp>
        </p:grpSp>
        <p:grpSp>
          <p:nvGrpSpPr>
            <p:cNvPr id="27" name="Group 26"/>
            <p:cNvGrpSpPr/>
            <p:nvPr/>
          </p:nvGrpSpPr>
          <p:grpSpPr>
            <a:xfrm>
              <a:off x="5767360" y="3028192"/>
              <a:ext cx="360363" cy="780257"/>
              <a:chOff x="1186706" y="3624431"/>
              <a:chExt cx="360363" cy="780257"/>
            </a:xfrm>
          </p:grpSpPr>
          <p:sp>
            <p:nvSpPr>
              <p:cNvPr id="48" name="AutoShape 10"/>
              <p:cNvSpPr>
                <a:spLocks noChangeArrowheads="1"/>
              </p:cNvSpPr>
              <p:nvPr/>
            </p:nvSpPr>
            <p:spPr bwMode="auto">
              <a:xfrm rot="5400000">
                <a:off x="1260526" y="3587918"/>
                <a:ext cx="215900" cy="288925"/>
              </a:xfrm>
              <a:prstGeom prst="moon">
                <a:avLst>
                  <a:gd name="adj" fmla="val 87500"/>
                </a:avLst>
              </a:prstGeom>
              <a:solidFill>
                <a:schemeClr val="accent1">
                  <a:lumMod val="50000"/>
                </a:schemeClr>
              </a:solidFill>
              <a:ln w="9525">
                <a:solidFill>
                  <a:schemeClr val="tx1"/>
                </a:solidFill>
                <a:miter lim="800000"/>
                <a:headEnd/>
                <a:tailEnd/>
              </a:ln>
              <a:effectLst/>
            </p:spPr>
            <p:txBody>
              <a:bodyPr wrap="none" anchor="ctr"/>
              <a:lstStyle/>
              <a:p>
                <a:endParaRPr lang="en-GB"/>
              </a:p>
            </p:txBody>
          </p:sp>
          <p:sp>
            <p:nvSpPr>
              <p:cNvPr id="49" name="AutoShape 9"/>
              <p:cNvSpPr>
                <a:spLocks noChangeArrowheads="1"/>
              </p:cNvSpPr>
              <p:nvPr/>
            </p:nvSpPr>
            <p:spPr bwMode="auto">
              <a:xfrm rot="5400000">
                <a:off x="1331963" y="3746668"/>
                <a:ext cx="69850" cy="360363"/>
              </a:xfrm>
              <a:prstGeom prst="moon">
                <a:avLst>
                  <a:gd name="adj" fmla="val 50000"/>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0" name="Oval 6"/>
              <p:cNvSpPr>
                <a:spLocks noChangeArrowheads="1"/>
              </p:cNvSpPr>
              <p:nvPr/>
            </p:nvSpPr>
            <p:spPr bwMode="auto">
              <a:xfrm>
                <a:off x="1295451" y="3662531"/>
                <a:ext cx="144463" cy="215900"/>
              </a:xfrm>
              <a:prstGeom prst="ellipse">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 name="AutoShape 18"/>
              <p:cNvSpPr>
                <a:spLocks noChangeArrowheads="1"/>
              </p:cNvSpPr>
              <p:nvPr/>
            </p:nvSpPr>
            <p:spPr bwMode="auto">
              <a:xfrm rot="5400000">
                <a:off x="1112888" y="4045119"/>
                <a:ext cx="503238" cy="215900"/>
              </a:xfrm>
              <a:prstGeom prst="moon">
                <a:avLst>
                  <a:gd name="adj" fmla="val 87500"/>
                </a:avLst>
              </a:prstGeom>
              <a:solidFill>
                <a:schemeClr val="accent1">
                  <a:lumMod val="75000"/>
                </a:schemeClr>
              </a:solidFill>
              <a:ln w="9525">
                <a:solidFill>
                  <a:schemeClr val="tx1"/>
                </a:solidFill>
                <a:miter lim="800000"/>
                <a:headEnd/>
                <a:tailEnd/>
              </a:ln>
              <a:effectLst/>
            </p:spPr>
            <p:txBody>
              <a:bodyPr wrap="none" anchor="ctr"/>
              <a:lstStyle/>
              <a:p>
                <a:endParaRPr lang="en-GB"/>
              </a:p>
            </p:txBody>
          </p:sp>
        </p:grpSp>
        <p:grpSp>
          <p:nvGrpSpPr>
            <p:cNvPr id="28" name="Group 27"/>
            <p:cNvGrpSpPr/>
            <p:nvPr/>
          </p:nvGrpSpPr>
          <p:grpSpPr>
            <a:xfrm>
              <a:off x="6847157" y="3349338"/>
              <a:ext cx="360363" cy="476733"/>
              <a:chOff x="2051893" y="3933995"/>
              <a:chExt cx="360363" cy="476733"/>
            </a:xfrm>
          </p:grpSpPr>
          <p:sp>
            <p:nvSpPr>
              <p:cNvPr id="44" name="AutoShape 27"/>
              <p:cNvSpPr>
                <a:spLocks noChangeArrowheads="1"/>
              </p:cNvSpPr>
              <p:nvPr/>
            </p:nvSpPr>
            <p:spPr bwMode="auto">
              <a:xfrm rot="5400000">
                <a:off x="2167706" y="3855489"/>
                <a:ext cx="131914" cy="288925"/>
              </a:xfrm>
              <a:prstGeom prst="moon">
                <a:avLst>
                  <a:gd name="adj" fmla="val 87500"/>
                </a:avLst>
              </a:prstGeom>
              <a:solidFill>
                <a:schemeClr val="accent1">
                  <a:lumMod val="50000"/>
                </a:schemeClr>
              </a:solidFill>
              <a:ln w="9525">
                <a:solidFill>
                  <a:schemeClr val="tx1"/>
                </a:solidFill>
                <a:miter lim="800000"/>
                <a:headEnd/>
                <a:tailEnd/>
              </a:ln>
              <a:effectLst/>
            </p:spPr>
            <p:txBody>
              <a:bodyPr wrap="none" anchor="ctr"/>
              <a:lstStyle/>
              <a:p>
                <a:endParaRPr lang="en-GB"/>
              </a:p>
            </p:txBody>
          </p:sp>
          <p:sp>
            <p:nvSpPr>
              <p:cNvPr id="45" name="AutoShape 28"/>
              <p:cNvSpPr>
                <a:spLocks noChangeArrowheads="1"/>
              </p:cNvSpPr>
              <p:nvPr/>
            </p:nvSpPr>
            <p:spPr bwMode="auto">
              <a:xfrm rot="5400000">
                <a:off x="2210736" y="3938590"/>
                <a:ext cx="42678" cy="360363"/>
              </a:xfrm>
              <a:prstGeom prst="moon">
                <a:avLst>
                  <a:gd name="adj" fmla="val 50000"/>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6" name="Oval 29"/>
              <p:cNvSpPr>
                <a:spLocks noChangeArrowheads="1"/>
              </p:cNvSpPr>
              <p:nvPr/>
            </p:nvSpPr>
            <p:spPr bwMode="auto">
              <a:xfrm>
                <a:off x="2160638" y="3957273"/>
                <a:ext cx="144463" cy="131914"/>
              </a:xfrm>
              <a:prstGeom prst="ellipse">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7" name="AutoShape 30"/>
              <p:cNvSpPr>
                <a:spLocks noChangeArrowheads="1"/>
              </p:cNvSpPr>
              <p:nvPr/>
            </p:nvSpPr>
            <p:spPr bwMode="auto">
              <a:xfrm rot="5400000">
                <a:off x="2075955" y="4149040"/>
                <a:ext cx="307477" cy="215900"/>
              </a:xfrm>
              <a:prstGeom prst="moon">
                <a:avLst>
                  <a:gd name="adj" fmla="val 87500"/>
                </a:avLst>
              </a:prstGeom>
              <a:solidFill>
                <a:schemeClr val="accent1">
                  <a:lumMod val="75000"/>
                </a:schemeClr>
              </a:solidFill>
              <a:ln w="9525">
                <a:solidFill>
                  <a:schemeClr val="tx1"/>
                </a:solidFill>
                <a:miter lim="800000"/>
                <a:headEnd/>
                <a:tailEnd/>
              </a:ln>
              <a:effectLst/>
            </p:spPr>
            <p:txBody>
              <a:bodyPr wrap="none" anchor="ctr"/>
              <a:lstStyle/>
              <a:p>
                <a:endParaRPr lang="en-GB"/>
              </a:p>
            </p:txBody>
          </p:sp>
        </p:grpSp>
        <p:sp>
          <p:nvSpPr>
            <p:cNvPr id="32" name="Heart 31"/>
            <p:cNvSpPr/>
            <p:nvPr/>
          </p:nvSpPr>
          <p:spPr>
            <a:xfrm>
              <a:off x="6051129" y="2852895"/>
              <a:ext cx="220287" cy="173389"/>
            </a:xfrm>
            <a:prstGeom prst="hear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AutoShape 31"/>
            <p:cNvSpPr>
              <a:spLocks noChangeArrowheads="1"/>
            </p:cNvSpPr>
            <p:nvPr/>
          </p:nvSpPr>
          <p:spPr bwMode="auto">
            <a:xfrm rot="16200000">
              <a:off x="6910730" y="2159751"/>
              <a:ext cx="910387" cy="1180903"/>
            </a:xfrm>
            <a:prstGeom prst="rightArrow">
              <a:avLst>
                <a:gd name="adj1" fmla="val 90269"/>
                <a:gd name="adj2" fmla="val 42512"/>
              </a:avLst>
            </a:prstGeom>
            <a:solidFill>
              <a:schemeClr val="bg1"/>
            </a:solidFill>
            <a:ln w="38100">
              <a:solidFill>
                <a:schemeClr val="accent1">
                  <a:lumMod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n>
                  <a:solidFill>
                    <a:schemeClr val="accent1">
                      <a:lumMod val="50000"/>
                    </a:schemeClr>
                  </a:solidFill>
                </a:ln>
              </a:endParaRPr>
            </a:p>
          </p:txBody>
        </p:sp>
        <p:grpSp>
          <p:nvGrpSpPr>
            <p:cNvPr id="34" name="Group 33"/>
            <p:cNvGrpSpPr/>
            <p:nvPr/>
          </p:nvGrpSpPr>
          <p:grpSpPr>
            <a:xfrm>
              <a:off x="6945291" y="2624367"/>
              <a:ext cx="360363" cy="505793"/>
              <a:chOff x="2485281" y="3908110"/>
              <a:chExt cx="360363" cy="505793"/>
            </a:xfrm>
          </p:grpSpPr>
          <p:sp>
            <p:nvSpPr>
              <p:cNvPr id="40" name="AutoShape 22"/>
              <p:cNvSpPr>
                <a:spLocks noChangeArrowheads="1"/>
              </p:cNvSpPr>
              <p:nvPr/>
            </p:nvSpPr>
            <p:spPr bwMode="auto">
              <a:xfrm rot="5400000">
                <a:off x="2644146" y="3890712"/>
                <a:ext cx="42634" cy="360363"/>
              </a:xfrm>
              <a:prstGeom prst="moon">
                <a:avLst>
                  <a:gd name="adj" fmla="val 50000"/>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 name="Oval 23"/>
              <p:cNvSpPr>
                <a:spLocks noChangeArrowheads="1"/>
              </p:cNvSpPr>
              <p:nvPr/>
            </p:nvSpPr>
            <p:spPr bwMode="auto">
              <a:xfrm>
                <a:off x="2594026" y="3909563"/>
                <a:ext cx="144463" cy="131778"/>
              </a:xfrm>
              <a:prstGeom prst="ellipse">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2" name="AutoShape 24"/>
              <p:cNvSpPr>
                <a:spLocks noChangeArrowheads="1"/>
              </p:cNvSpPr>
              <p:nvPr/>
            </p:nvSpPr>
            <p:spPr bwMode="auto">
              <a:xfrm rot="5400000">
                <a:off x="2644765" y="3858164"/>
                <a:ext cx="44572" cy="144463"/>
              </a:xfrm>
              <a:prstGeom prst="moon">
                <a:avLst>
                  <a:gd name="adj" fmla="val 87500"/>
                </a:avLst>
              </a:prstGeom>
              <a:solidFill>
                <a:schemeClr val="accent1">
                  <a:lumMod val="50000"/>
                </a:schemeClr>
              </a:solidFill>
              <a:ln w="9525">
                <a:solidFill>
                  <a:schemeClr val="tx1"/>
                </a:solidFill>
                <a:miter lim="800000"/>
                <a:headEnd/>
                <a:tailEnd/>
              </a:ln>
              <a:effectLst/>
            </p:spPr>
            <p:txBody>
              <a:bodyPr wrap="none" anchor="ctr"/>
              <a:lstStyle/>
              <a:p>
                <a:endParaRPr lang="en-GB"/>
              </a:p>
            </p:txBody>
          </p:sp>
          <p:sp>
            <p:nvSpPr>
              <p:cNvPr id="43" name="AutoShape 25"/>
              <p:cNvSpPr>
                <a:spLocks noChangeArrowheads="1"/>
              </p:cNvSpPr>
              <p:nvPr/>
            </p:nvSpPr>
            <p:spPr bwMode="auto">
              <a:xfrm rot="5400000">
                <a:off x="2487217" y="4130088"/>
                <a:ext cx="351730" cy="215900"/>
              </a:xfrm>
              <a:prstGeom prst="moon">
                <a:avLst>
                  <a:gd name="adj" fmla="val 50000"/>
                </a:avLst>
              </a:prstGeom>
              <a:solidFill>
                <a:schemeClr val="accent1">
                  <a:lumMod val="75000"/>
                </a:schemeClr>
              </a:solidFill>
              <a:ln w="9525">
                <a:solidFill>
                  <a:schemeClr val="tx1"/>
                </a:solidFill>
                <a:miter lim="800000"/>
                <a:headEnd/>
                <a:tailEnd/>
              </a:ln>
              <a:effectLst/>
            </p:spPr>
            <p:txBody>
              <a:bodyPr wrap="none" anchor="ctr"/>
              <a:lstStyle/>
              <a:p>
                <a:endParaRPr lang="en-GB"/>
              </a:p>
            </p:txBody>
          </p:sp>
        </p:grpSp>
        <p:grpSp>
          <p:nvGrpSpPr>
            <p:cNvPr id="35" name="Group 34"/>
            <p:cNvGrpSpPr/>
            <p:nvPr/>
          </p:nvGrpSpPr>
          <p:grpSpPr>
            <a:xfrm>
              <a:off x="7467221" y="2631980"/>
              <a:ext cx="360363" cy="505793"/>
              <a:chOff x="3354043" y="4104558"/>
              <a:chExt cx="360363" cy="505793"/>
            </a:xfrm>
          </p:grpSpPr>
          <p:sp>
            <p:nvSpPr>
              <p:cNvPr id="36" name="AutoShape 22"/>
              <p:cNvSpPr>
                <a:spLocks noChangeArrowheads="1"/>
              </p:cNvSpPr>
              <p:nvPr/>
            </p:nvSpPr>
            <p:spPr bwMode="auto">
              <a:xfrm rot="5400000">
                <a:off x="3512908" y="4087160"/>
                <a:ext cx="42634" cy="360363"/>
              </a:xfrm>
              <a:prstGeom prst="moon">
                <a:avLst>
                  <a:gd name="adj" fmla="val 50000"/>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7" name="Oval 23"/>
              <p:cNvSpPr>
                <a:spLocks noChangeArrowheads="1"/>
              </p:cNvSpPr>
              <p:nvPr/>
            </p:nvSpPr>
            <p:spPr bwMode="auto">
              <a:xfrm>
                <a:off x="3462788" y="4106011"/>
                <a:ext cx="144463" cy="131778"/>
              </a:xfrm>
              <a:prstGeom prst="ellipse">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8" name="AutoShape 24"/>
              <p:cNvSpPr>
                <a:spLocks noChangeArrowheads="1"/>
              </p:cNvSpPr>
              <p:nvPr/>
            </p:nvSpPr>
            <p:spPr bwMode="auto">
              <a:xfrm rot="5400000">
                <a:off x="3513527" y="4054612"/>
                <a:ext cx="44572" cy="144463"/>
              </a:xfrm>
              <a:prstGeom prst="moon">
                <a:avLst>
                  <a:gd name="adj" fmla="val 87500"/>
                </a:avLst>
              </a:prstGeom>
              <a:solidFill>
                <a:schemeClr val="accent1">
                  <a:lumMod val="50000"/>
                </a:schemeClr>
              </a:solidFill>
              <a:ln w="9525">
                <a:solidFill>
                  <a:schemeClr val="tx1"/>
                </a:solidFill>
                <a:miter lim="800000"/>
                <a:headEnd/>
                <a:tailEnd/>
              </a:ln>
              <a:effectLst/>
            </p:spPr>
            <p:txBody>
              <a:bodyPr wrap="none" anchor="ctr"/>
              <a:lstStyle/>
              <a:p>
                <a:endParaRPr lang="en-GB"/>
              </a:p>
            </p:txBody>
          </p:sp>
          <p:sp>
            <p:nvSpPr>
              <p:cNvPr id="39" name="AutoShape 25"/>
              <p:cNvSpPr>
                <a:spLocks noChangeArrowheads="1"/>
              </p:cNvSpPr>
              <p:nvPr/>
            </p:nvSpPr>
            <p:spPr bwMode="auto">
              <a:xfrm rot="5400000">
                <a:off x="3355979" y="4326536"/>
                <a:ext cx="351730" cy="215900"/>
              </a:xfrm>
              <a:prstGeom prst="moon">
                <a:avLst>
                  <a:gd name="adj" fmla="val 50000"/>
                </a:avLst>
              </a:prstGeom>
              <a:solidFill>
                <a:schemeClr val="accent1">
                  <a:lumMod val="20000"/>
                  <a:lumOff val="80000"/>
                </a:schemeClr>
              </a:solidFill>
              <a:ln w="9525">
                <a:solidFill>
                  <a:schemeClr val="tx1"/>
                </a:solidFill>
                <a:miter lim="800000"/>
                <a:headEnd/>
                <a:tailEnd/>
              </a:ln>
              <a:effectLst/>
            </p:spPr>
            <p:txBody>
              <a:bodyPr wrap="none" anchor="ctr"/>
              <a:lstStyle/>
              <a:p>
                <a:endParaRPr lang="en-GB"/>
              </a:p>
            </p:txBody>
          </p:sp>
        </p:grpSp>
        <p:sp>
          <p:nvSpPr>
            <p:cNvPr id="14" name="TextBox 13"/>
            <p:cNvSpPr txBox="1"/>
            <p:nvPr/>
          </p:nvSpPr>
          <p:spPr>
            <a:xfrm>
              <a:off x="5520026" y="2068461"/>
              <a:ext cx="596638" cy="584775"/>
            </a:xfrm>
            <a:prstGeom prst="rect">
              <a:avLst/>
            </a:prstGeom>
            <a:noFill/>
          </p:spPr>
          <p:txBody>
            <a:bodyPr wrap="none" rtlCol="0">
              <a:spAutoFit/>
            </a:bodyPr>
            <a:lstStyle/>
            <a:p>
              <a:r>
                <a:rPr lang="en-GB" sz="3200" b="1" dirty="0" smtClean="0">
                  <a:solidFill>
                    <a:schemeClr val="accent1">
                      <a:lumMod val="50000"/>
                    </a:schemeClr>
                  </a:solidFill>
                  <a:latin typeface="Centaur" pitchFamily="18" charset="0"/>
                </a:rPr>
                <a:t>F2</a:t>
              </a:r>
              <a:endParaRPr lang="en-GB" sz="3200" b="1" dirty="0">
                <a:solidFill>
                  <a:schemeClr val="accent1">
                    <a:lumMod val="50000"/>
                  </a:schemeClr>
                </a:solidFill>
                <a:latin typeface="Centaur" pitchFamily="18" charset="0"/>
              </a:endParaRPr>
            </a:p>
          </p:txBody>
        </p:sp>
      </p:grpSp>
      <p:grpSp>
        <p:nvGrpSpPr>
          <p:cNvPr id="131" name="Group 130"/>
          <p:cNvGrpSpPr/>
          <p:nvPr/>
        </p:nvGrpSpPr>
        <p:grpSpPr>
          <a:xfrm>
            <a:off x="4104481" y="4148485"/>
            <a:ext cx="935038" cy="1728787"/>
            <a:chOff x="4104481" y="4221088"/>
            <a:chExt cx="935038" cy="1728787"/>
          </a:xfrm>
        </p:grpSpPr>
        <p:sp>
          <p:nvSpPr>
            <p:cNvPr id="87" name="AutoShape 62"/>
            <p:cNvSpPr>
              <a:spLocks noChangeArrowheads="1"/>
            </p:cNvSpPr>
            <p:nvPr/>
          </p:nvSpPr>
          <p:spPr bwMode="auto">
            <a:xfrm rot="1144889">
              <a:off x="4104481" y="4221088"/>
              <a:ext cx="935038" cy="1728787"/>
            </a:xfrm>
            <a:prstGeom prst="roundRect">
              <a:avLst>
                <a:gd name="adj" fmla="val 16667"/>
              </a:avLst>
            </a:prstGeom>
            <a:solidFill>
              <a:schemeClr val="accent1">
                <a:lumMod val="50000"/>
              </a:schemeClr>
            </a:solidFill>
            <a:ln w="12700">
              <a:solidFill>
                <a:schemeClr val="tx1"/>
              </a:solidFill>
              <a:round/>
              <a:headEnd/>
              <a:tailEnd/>
            </a:ln>
            <a:effectLst/>
          </p:spPr>
          <p:txBody>
            <a:bodyPr wrap="none" anchor="ctr"/>
            <a:lstStyle/>
            <a:p>
              <a:endParaRPr lang="en-GB"/>
            </a:p>
          </p:txBody>
        </p:sp>
        <p:sp>
          <p:nvSpPr>
            <p:cNvPr id="88" name="Rectangle 63"/>
            <p:cNvSpPr>
              <a:spLocks noChangeArrowheads="1"/>
            </p:cNvSpPr>
            <p:nvPr/>
          </p:nvSpPr>
          <p:spPr bwMode="auto">
            <a:xfrm rot="1144889">
              <a:off x="4184684" y="4416503"/>
              <a:ext cx="792163" cy="1296987"/>
            </a:xfrm>
            <a:prstGeom prst="rect">
              <a:avLst/>
            </a:prstGeom>
            <a:solidFill>
              <a:schemeClr val="accent1">
                <a:lumMod val="20000"/>
                <a:lumOff val="80000"/>
              </a:schemeClr>
            </a:solidFill>
            <a:ln w="12700">
              <a:solidFill>
                <a:schemeClr val="tx1"/>
              </a:solidFill>
              <a:miter lim="800000"/>
              <a:headEnd/>
              <a:tailEnd/>
            </a:ln>
            <a:effectLst/>
          </p:spPr>
          <p:txBody>
            <a:bodyPr wrap="none" anchor="ctr"/>
            <a:lstStyle/>
            <a:p>
              <a:endParaRPr lang="en-GB"/>
            </a:p>
          </p:txBody>
        </p:sp>
        <p:sp>
          <p:nvSpPr>
            <p:cNvPr id="89" name="Oval 64"/>
            <p:cNvSpPr>
              <a:spLocks noChangeArrowheads="1"/>
            </p:cNvSpPr>
            <p:nvPr/>
          </p:nvSpPr>
          <p:spPr bwMode="auto">
            <a:xfrm rot="1144889">
              <a:off x="4255389" y="5714859"/>
              <a:ext cx="144463" cy="144462"/>
            </a:xfrm>
            <a:prstGeom prst="ellipse">
              <a:avLst/>
            </a:prstGeom>
            <a:solidFill>
              <a:schemeClr val="tx1"/>
            </a:solidFill>
            <a:ln w="9525">
              <a:solidFill>
                <a:schemeClr val="tx1"/>
              </a:solidFill>
              <a:round/>
              <a:headEnd/>
              <a:tailEnd/>
            </a:ln>
            <a:effectLst/>
          </p:spPr>
          <p:txBody>
            <a:bodyPr wrap="none" anchor="ctr"/>
            <a:lstStyle/>
            <a:p>
              <a:endParaRPr lang="en-GB">
                <a:ln w="28575">
                  <a:solidFill>
                    <a:schemeClr val="tx1"/>
                  </a:solidFill>
                </a:ln>
              </a:endParaRPr>
            </a:p>
          </p:txBody>
        </p:sp>
        <p:sp>
          <p:nvSpPr>
            <p:cNvPr id="97" name="Line 88"/>
            <p:cNvSpPr>
              <a:spLocks noChangeShapeType="1"/>
            </p:cNvSpPr>
            <p:nvPr/>
          </p:nvSpPr>
          <p:spPr bwMode="auto">
            <a:xfrm rot="1144889">
              <a:off x="4744521" y="4373083"/>
              <a:ext cx="14446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8" name="Oval 16"/>
            <p:cNvSpPr>
              <a:spLocks noChangeArrowheads="1"/>
            </p:cNvSpPr>
            <p:nvPr/>
          </p:nvSpPr>
          <p:spPr bwMode="auto">
            <a:xfrm rot="460106">
              <a:off x="4298605" y="5099344"/>
              <a:ext cx="476768" cy="243149"/>
            </a:xfrm>
            <a:prstGeom prst="ellipse">
              <a:avLst/>
            </a:prstGeom>
            <a:noFill/>
            <a:ln w="38100">
              <a:solidFill>
                <a:srgbClr val="CC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smtClean="0"/>
            </a:p>
            <a:p>
              <a:endParaRPr lang="en-GB" dirty="0"/>
            </a:p>
          </p:txBody>
        </p:sp>
        <p:grpSp>
          <p:nvGrpSpPr>
            <p:cNvPr id="119" name="Group 17"/>
            <p:cNvGrpSpPr>
              <a:grpSpLocks/>
            </p:cNvGrpSpPr>
            <p:nvPr/>
          </p:nvGrpSpPr>
          <p:grpSpPr bwMode="auto">
            <a:xfrm rot="460106">
              <a:off x="4488074" y="4724065"/>
              <a:ext cx="201326" cy="438959"/>
              <a:chOff x="811" y="2795"/>
              <a:chExt cx="182" cy="408"/>
            </a:xfrm>
          </p:grpSpPr>
          <p:sp>
            <p:nvSpPr>
              <p:cNvPr id="120" name="AutoShape 18"/>
              <p:cNvSpPr>
                <a:spLocks noChangeArrowheads="1"/>
              </p:cNvSpPr>
              <p:nvPr/>
            </p:nvSpPr>
            <p:spPr bwMode="auto">
              <a:xfrm flipH="1" flipV="1">
                <a:off x="884" y="2886"/>
                <a:ext cx="46" cy="317"/>
              </a:xfrm>
              <a:prstGeom prst="triangle">
                <a:avLst>
                  <a:gd name="adj" fmla="val 100000"/>
                </a:avLst>
              </a:prstGeom>
              <a:solidFill>
                <a:srgbClr val="5F5F5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1" name="Oval 19"/>
              <p:cNvSpPr>
                <a:spLocks noChangeArrowheads="1"/>
              </p:cNvSpPr>
              <p:nvPr/>
            </p:nvSpPr>
            <p:spPr bwMode="auto">
              <a:xfrm>
                <a:off x="811" y="2795"/>
                <a:ext cx="182" cy="181"/>
              </a:xfrm>
              <a:prstGeom prst="ellipse">
                <a:avLst/>
              </a:prstGeom>
              <a:gradFill rotWithShape="1">
                <a:gsLst>
                  <a:gs pos="0">
                    <a:srgbClr val="CC3300">
                      <a:gamma/>
                      <a:tint val="34902"/>
                      <a:invGamma/>
                    </a:srgbClr>
                  </a:gs>
                  <a:gs pos="100000">
                    <a:srgbClr val="CC3300"/>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sp>
        <p:nvSpPr>
          <p:cNvPr id="127" name="TextBox 126"/>
          <p:cNvSpPr txBox="1"/>
          <p:nvPr/>
        </p:nvSpPr>
        <p:spPr>
          <a:xfrm>
            <a:off x="768639" y="3433353"/>
            <a:ext cx="2808312" cy="1569660"/>
          </a:xfrm>
          <a:prstGeom prst="rect">
            <a:avLst/>
          </a:prstGeom>
          <a:noFill/>
        </p:spPr>
        <p:txBody>
          <a:bodyPr wrap="square" rtlCol="0">
            <a:spAutoFit/>
          </a:bodyPr>
          <a:lstStyle/>
          <a:p>
            <a:r>
              <a:rPr lang="en-GB" sz="2400" b="1" dirty="0" smtClean="0">
                <a:solidFill>
                  <a:schemeClr val="accent1">
                    <a:lumMod val="50000"/>
                  </a:schemeClr>
                </a:solidFill>
                <a:latin typeface="Centaur" pitchFamily="18" charset="0"/>
              </a:rPr>
              <a:t>Mother &amp; father</a:t>
            </a:r>
          </a:p>
          <a:p>
            <a:r>
              <a:rPr lang="en-GB" sz="2400" b="1" dirty="0" smtClean="0">
                <a:solidFill>
                  <a:schemeClr val="accent1">
                    <a:lumMod val="50000"/>
                  </a:schemeClr>
                </a:solidFill>
                <a:latin typeface="Centaur" pitchFamily="18" charset="0"/>
              </a:rPr>
              <a:t>Daughter1 &amp; partner</a:t>
            </a:r>
          </a:p>
          <a:p>
            <a:r>
              <a:rPr lang="en-GB" sz="2400" b="1" dirty="0" smtClean="0">
                <a:solidFill>
                  <a:schemeClr val="accent1">
                    <a:lumMod val="50000"/>
                  </a:schemeClr>
                </a:solidFill>
                <a:latin typeface="Centaur" pitchFamily="18" charset="0"/>
              </a:rPr>
              <a:t>Daughter2 &amp; boyfriend</a:t>
            </a:r>
          </a:p>
          <a:p>
            <a:r>
              <a:rPr lang="en-GB" sz="2400" b="1" dirty="0" smtClean="0">
                <a:solidFill>
                  <a:schemeClr val="accent1">
                    <a:lumMod val="50000"/>
                  </a:schemeClr>
                </a:solidFill>
                <a:latin typeface="Centaur" pitchFamily="18" charset="0"/>
              </a:rPr>
              <a:t>Daughter3 </a:t>
            </a:r>
          </a:p>
        </p:txBody>
      </p:sp>
      <p:sp>
        <p:nvSpPr>
          <p:cNvPr id="128" name="TextBox 127"/>
          <p:cNvSpPr txBox="1"/>
          <p:nvPr/>
        </p:nvSpPr>
        <p:spPr>
          <a:xfrm>
            <a:off x="5882348" y="3429000"/>
            <a:ext cx="2808312" cy="1200329"/>
          </a:xfrm>
          <a:prstGeom prst="rect">
            <a:avLst/>
          </a:prstGeom>
          <a:noFill/>
        </p:spPr>
        <p:txBody>
          <a:bodyPr wrap="square" rtlCol="0">
            <a:spAutoFit/>
          </a:bodyPr>
          <a:lstStyle/>
          <a:p>
            <a:r>
              <a:rPr lang="en-GB" sz="2400" b="1" dirty="0" smtClean="0">
                <a:solidFill>
                  <a:schemeClr val="accent1">
                    <a:lumMod val="50000"/>
                  </a:schemeClr>
                </a:solidFill>
                <a:latin typeface="Centaur" pitchFamily="18" charset="0"/>
              </a:rPr>
              <a:t>Mother &amp; father</a:t>
            </a:r>
          </a:p>
          <a:p>
            <a:r>
              <a:rPr lang="en-GB" sz="2400" b="1" dirty="0" smtClean="0">
                <a:solidFill>
                  <a:schemeClr val="accent1">
                    <a:lumMod val="50000"/>
                  </a:schemeClr>
                </a:solidFill>
                <a:latin typeface="Centaur" pitchFamily="18" charset="0"/>
              </a:rPr>
              <a:t>Son &amp; friend</a:t>
            </a:r>
          </a:p>
          <a:p>
            <a:r>
              <a:rPr lang="en-GB" sz="2400" b="1" dirty="0" smtClean="0">
                <a:solidFill>
                  <a:schemeClr val="accent1">
                    <a:lumMod val="50000"/>
                  </a:schemeClr>
                </a:solidFill>
                <a:latin typeface="Centaur" pitchFamily="18" charset="0"/>
              </a:rPr>
              <a:t>Daughter</a:t>
            </a:r>
          </a:p>
        </p:txBody>
      </p:sp>
      <p:sp>
        <p:nvSpPr>
          <p:cNvPr id="90" name="TextBox 89"/>
          <p:cNvSpPr txBox="1"/>
          <p:nvPr/>
        </p:nvSpPr>
        <p:spPr>
          <a:xfrm>
            <a:off x="2387643" y="5919663"/>
            <a:ext cx="4368715" cy="461665"/>
          </a:xfrm>
          <a:prstGeom prst="rect">
            <a:avLst/>
          </a:prstGeom>
          <a:noFill/>
        </p:spPr>
        <p:txBody>
          <a:bodyPr wrap="square" rtlCol="0">
            <a:spAutoFit/>
          </a:bodyPr>
          <a:lstStyle/>
          <a:p>
            <a:r>
              <a:rPr lang="en-GB" sz="2400" b="1" dirty="0" smtClean="0">
                <a:solidFill>
                  <a:schemeClr val="accent1">
                    <a:lumMod val="50000"/>
                  </a:schemeClr>
                </a:solidFill>
                <a:latin typeface="Centaur" pitchFamily="18" charset="0"/>
              </a:rPr>
              <a:t>3 weeks, 1092 unique tracking events </a:t>
            </a:r>
          </a:p>
        </p:txBody>
      </p:sp>
    </p:spTree>
    <p:extLst>
      <p:ext uri="{BB962C8B-B14F-4D97-AF65-F5344CB8AC3E}">
        <p14:creationId xmlns:p14="http://schemas.microsoft.com/office/powerpoint/2010/main" val="30423873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7198</TotalTime>
  <Words>1816</Words>
  <Application>Microsoft Office PowerPoint</Application>
  <PresentationFormat>On-screen Show (4:3)</PresentationFormat>
  <Paragraphs>187</Paragraphs>
  <Slides>37</Slides>
  <Notes>37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Open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Clara Mancini</dc:creator>
  <cp:lastModifiedBy>Clara Mancini</cp:lastModifiedBy>
  <cp:revision>252</cp:revision>
  <dcterms:created xsi:type="dcterms:W3CDTF">2011-05-01T15:12:17Z</dcterms:created>
  <dcterms:modified xsi:type="dcterms:W3CDTF">2011-05-11T21:15:55Z</dcterms:modified>
</cp:coreProperties>
</file>