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62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CRCLogoNe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093296"/>
            <a:ext cx="31670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1043608" y="6237312"/>
            <a:ext cx="21602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B552-230C-4DF6-8D4A-872DB273E6E6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394A-D965-4E91-B3B1-DFE6ECB279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Challenges and Tradeoffs in Activity and Sleep Monitoring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Blaine Price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6" descr="CRC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437112"/>
            <a:ext cx="5565697" cy="109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516216" y="5589240"/>
            <a:ext cx="108012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67744" y="5589240"/>
          <a:ext cx="4705350" cy="1008063"/>
        </p:xfrm>
        <a:graphic>
          <a:graphicData uri="http://schemas.openxmlformats.org/presentationml/2006/ole">
            <p:oleObj spid="_x0000_s2050" r:id="rId4" imgW="9193651" imgH="19682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9672" y="1556792"/>
            <a:ext cx="3312368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Personal Informatics</a:t>
            </a:r>
            <a:endParaRPr lang="en-GB" sz="2400" dirty="0"/>
          </a:p>
        </p:txBody>
      </p:sp>
      <p:sp>
        <p:nvSpPr>
          <p:cNvPr id="6" name="Oval 5"/>
          <p:cNvSpPr/>
          <p:nvPr/>
        </p:nvSpPr>
        <p:spPr>
          <a:xfrm>
            <a:off x="4211960" y="1556792"/>
            <a:ext cx="3312368" cy="3240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Persuasive Technologies</a:t>
            </a:r>
            <a:endParaRPr lang="en-GB" sz="2400" dirty="0"/>
          </a:p>
        </p:txBody>
      </p:sp>
      <p:sp>
        <p:nvSpPr>
          <p:cNvPr id="7" name="Oval 6"/>
          <p:cNvSpPr/>
          <p:nvPr/>
        </p:nvSpPr>
        <p:spPr>
          <a:xfrm>
            <a:off x="1619672" y="1556792"/>
            <a:ext cx="3312368" cy="3240360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8" name="Down Arrow 7"/>
          <p:cNvSpPr/>
          <p:nvPr/>
        </p:nvSpPr>
        <p:spPr>
          <a:xfrm>
            <a:off x="4427984" y="1124744"/>
            <a:ext cx="288032" cy="57606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51920" y="548680"/>
            <a:ext cx="147521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Working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Goals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75856" y="1556791"/>
            <a:ext cx="2448272" cy="576064"/>
            <a:chOff x="3275856" y="1556791"/>
            <a:chExt cx="2448272" cy="576064"/>
          </a:xfrm>
        </p:grpSpPr>
        <p:sp>
          <p:nvSpPr>
            <p:cNvPr id="4" name="Up Arrow 3"/>
            <p:cNvSpPr/>
            <p:nvPr/>
          </p:nvSpPr>
          <p:spPr>
            <a:xfrm>
              <a:off x="3275856" y="1556791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35896" y="1628800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Engagement</a:t>
              </a:r>
              <a:endParaRPr lang="en-GB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03648" y="3140968"/>
            <a:ext cx="2376264" cy="830997"/>
            <a:chOff x="1403648" y="3140968"/>
            <a:chExt cx="2376264" cy="830997"/>
          </a:xfrm>
        </p:grpSpPr>
        <p:sp>
          <p:nvSpPr>
            <p:cNvPr id="7" name="Up Arrow 6"/>
            <p:cNvSpPr/>
            <p:nvPr/>
          </p:nvSpPr>
          <p:spPr>
            <a:xfrm>
              <a:off x="1403648" y="3212976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1680" y="3140968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Automation/</a:t>
              </a:r>
              <a:br>
                <a:rPr lang="en-GB" sz="2400" dirty="0" smtClean="0"/>
              </a:br>
              <a:r>
                <a:rPr lang="en-GB" sz="2400" dirty="0" smtClean="0"/>
                <a:t>Convenience</a:t>
              </a:r>
              <a:endParaRPr lang="en-GB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63888" y="4581128"/>
            <a:ext cx="2448272" cy="830997"/>
            <a:chOff x="3563888" y="4581128"/>
            <a:chExt cx="2448272" cy="830997"/>
          </a:xfrm>
        </p:grpSpPr>
        <p:sp>
          <p:nvSpPr>
            <p:cNvPr id="9" name="Up Arrow 8"/>
            <p:cNvSpPr/>
            <p:nvPr/>
          </p:nvSpPr>
          <p:spPr>
            <a:xfrm>
              <a:off x="3563888" y="4653135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23928" y="4581128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Accuracy/</a:t>
              </a:r>
              <a:br>
                <a:rPr lang="en-GB" sz="2400" dirty="0" smtClean="0"/>
              </a:br>
              <a:r>
                <a:rPr lang="en-GB" sz="2400" dirty="0" smtClean="0"/>
                <a:t>Precision</a:t>
              </a:r>
              <a:endParaRPr lang="en-GB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44208" y="5301208"/>
            <a:ext cx="2448272" cy="830997"/>
            <a:chOff x="3563888" y="4581128"/>
            <a:chExt cx="2448272" cy="830997"/>
          </a:xfrm>
        </p:grpSpPr>
        <p:sp>
          <p:nvSpPr>
            <p:cNvPr id="19" name="Up Arrow 18"/>
            <p:cNvSpPr/>
            <p:nvPr/>
          </p:nvSpPr>
          <p:spPr>
            <a:xfrm>
              <a:off x="3563888" y="4653135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4581128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Data</a:t>
              </a:r>
              <a:endParaRPr lang="en-GB" sz="2400" dirty="0" smtClean="0"/>
            </a:p>
            <a:p>
              <a:r>
                <a:rPr lang="en-GB" sz="2400" dirty="0" smtClean="0"/>
                <a:t>Openness</a:t>
              </a:r>
              <a:endParaRPr lang="en-GB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475656" y="5517232"/>
            <a:ext cx="2448272" cy="830997"/>
            <a:chOff x="3851920" y="4581128"/>
            <a:chExt cx="2448272" cy="830997"/>
          </a:xfrm>
        </p:grpSpPr>
        <p:sp>
          <p:nvSpPr>
            <p:cNvPr id="22" name="Up Arrow 21"/>
            <p:cNvSpPr/>
            <p:nvPr/>
          </p:nvSpPr>
          <p:spPr>
            <a:xfrm>
              <a:off x="3851920" y="4653136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11960" y="4581128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Privacy </a:t>
              </a:r>
              <a:br>
                <a:rPr lang="en-GB" sz="2400" dirty="0" smtClean="0"/>
              </a:br>
              <a:r>
                <a:rPr lang="en-GB" sz="2400" dirty="0" smtClean="0"/>
                <a:t>Control</a:t>
              </a:r>
              <a:endParaRPr lang="en-GB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36096" y="3212976"/>
            <a:ext cx="2448272" cy="830997"/>
            <a:chOff x="5436096" y="3284984"/>
            <a:chExt cx="2448272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5796136" y="3284984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Non-Invasiveness</a:t>
              </a:r>
              <a:endParaRPr lang="en-GB" sz="2400" dirty="0"/>
            </a:p>
          </p:txBody>
        </p:sp>
        <p:sp>
          <p:nvSpPr>
            <p:cNvPr id="25" name="Up Arrow 24"/>
            <p:cNvSpPr/>
            <p:nvPr/>
          </p:nvSpPr>
          <p:spPr>
            <a:xfrm>
              <a:off x="5436096" y="3356992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15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Image/Video</a:t>
            </a:r>
            <a:endParaRPr lang="en-GB" sz="2000" dirty="0"/>
          </a:p>
        </p:txBody>
      </p:sp>
      <p:pic>
        <p:nvPicPr>
          <p:cNvPr id="1026" name="Picture 2" descr="C:\Users\bp5\Documents\My Dropbox\PhD\photos\ViconRevueOnNe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720591" cy="864096"/>
          </a:xfrm>
          <a:prstGeom prst="rect">
            <a:avLst/>
          </a:prstGeom>
          <a:noFill/>
        </p:spPr>
      </p:pic>
      <p:pic>
        <p:nvPicPr>
          <p:cNvPr id="7" name="Picture 6" descr="loox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484784"/>
            <a:ext cx="1766291" cy="792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48064" y="1628800"/>
            <a:ext cx="1304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Biosensors</a:t>
            </a:r>
            <a:endParaRPr lang="en-GB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196752"/>
            <a:ext cx="1800200" cy="124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9552" y="3717032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Sleep</a:t>
            </a:r>
            <a:endParaRPr lang="en-GB" sz="2000" dirty="0"/>
          </a:p>
        </p:txBody>
      </p:sp>
      <p:pic>
        <p:nvPicPr>
          <p:cNvPr id="11" name="Picture 10" descr="ZeoOnHead1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2996952"/>
            <a:ext cx="1991021" cy="1497008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636912"/>
            <a:ext cx="12481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phone-ipad 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3891627" y="3389293"/>
            <a:ext cx="1961905" cy="457143"/>
          </a:xfrm>
          <a:prstGeom prst="rect">
            <a:avLst/>
          </a:prstGeom>
        </p:spPr>
      </p:pic>
      <p:pic>
        <p:nvPicPr>
          <p:cNvPr id="15" name="Picture 14" descr="IMG_117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2852936"/>
            <a:ext cx="2051720" cy="1538790"/>
          </a:xfrm>
          <a:prstGeom prst="rect">
            <a:avLst/>
          </a:prstGeom>
        </p:spPr>
      </p:pic>
      <p:pic>
        <p:nvPicPr>
          <p:cNvPr id="16" name="Picture 15" descr="IMG_118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35896" y="4869160"/>
            <a:ext cx="1331640" cy="998730"/>
          </a:xfrm>
          <a:prstGeom prst="rect">
            <a:avLst/>
          </a:prstGeom>
        </p:spPr>
      </p:pic>
      <p:pic>
        <p:nvPicPr>
          <p:cNvPr id="17" name="Picture 16" descr="WakeMate10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19672" y="4653136"/>
            <a:ext cx="1689100" cy="1270000"/>
          </a:xfrm>
          <a:prstGeom prst="rect">
            <a:avLst/>
          </a:prstGeom>
        </p:spPr>
      </p:pic>
      <p:pic>
        <p:nvPicPr>
          <p:cNvPr id="18" name="Picture 17" descr="fitbit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92280" y="4941168"/>
            <a:ext cx="1727286" cy="139707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4581128"/>
            <a:ext cx="99688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7812360" y="3501008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Activity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Smartphone Apps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Sleep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12481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40050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Automation/</a:t>
            </a:r>
            <a:br>
              <a:rPr lang="en-GB" dirty="0" smtClean="0"/>
            </a:br>
            <a:r>
              <a:rPr lang="en-GB" dirty="0" smtClean="0"/>
              <a:t>Convenience</a:t>
            </a:r>
            <a:endParaRPr lang="en-GB" dirty="0"/>
          </a:p>
        </p:txBody>
      </p:sp>
      <p:sp>
        <p:nvSpPr>
          <p:cNvPr id="11" name="Up Arrow 10"/>
          <p:cNvSpPr/>
          <p:nvPr/>
        </p:nvSpPr>
        <p:spPr>
          <a:xfrm>
            <a:off x="5868144" y="4149079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228184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Accuracy/</a:t>
            </a:r>
            <a:br>
              <a:rPr lang="en-GB" dirty="0" smtClean="0"/>
            </a:br>
            <a:r>
              <a:rPr lang="en-GB" dirty="0" smtClean="0"/>
              <a:t>Precision</a:t>
            </a:r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>
            <a:off x="5580112" y="422108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372200" y="486916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</a:t>
            </a:r>
            <a:endParaRPr lang="en-GB" sz="2000" dirty="0" smtClean="0"/>
          </a:p>
          <a:p>
            <a:r>
              <a:rPr lang="en-GB" sz="2000" dirty="0" smtClean="0"/>
              <a:t>Openness</a:t>
            </a:r>
            <a:endParaRPr lang="en-GB" sz="2000" dirty="0"/>
          </a:p>
        </p:txBody>
      </p:sp>
      <p:sp>
        <p:nvSpPr>
          <p:cNvPr id="20" name="Down Arrow 19"/>
          <p:cNvSpPr/>
          <p:nvPr/>
        </p:nvSpPr>
        <p:spPr>
          <a:xfrm>
            <a:off x="5868144" y="5013176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1560" y="4437112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Activity</a:t>
            </a:r>
            <a:endParaRPr lang="en-GB" sz="2400" dirty="0"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933056"/>
            <a:ext cx="1152128" cy="20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/>
          <p:cNvGrpSpPr/>
          <p:nvPr/>
        </p:nvGrpSpPr>
        <p:grpSpPr>
          <a:xfrm>
            <a:off x="3491880" y="1412776"/>
            <a:ext cx="2376264" cy="648072"/>
            <a:chOff x="1403648" y="3140968"/>
            <a:chExt cx="2376264" cy="648072"/>
          </a:xfrm>
        </p:grpSpPr>
        <p:sp>
          <p:nvSpPr>
            <p:cNvPr id="24" name="Up Arrow 23"/>
            <p:cNvSpPr/>
            <p:nvPr/>
          </p:nvSpPr>
          <p:spPr>
            <a:xfrm>
              <a:off x="1403648" y="3212976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91680" y="3140968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Automation/</a:t>
              </a:r>
              <a:br>
                <a:rPr lang="en-GB" dirty="0" smtClean="0"/>
              </a:br>
              <a:r>
                <a:rPr lang="en-GB" dirty="0" smtClean="0"/>
                <a:t>Convenience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96136" y="1484784"/>
            <a:ext cx="2448272" cy="648071"/>
            <a:chOff x="3563888" y="4581128"/>
            <a:chExt cx="2448272" cy="648071"/>
          </a:xfrm>
        </p:grpSpPr>
        <p:sp>
          <p:nvSpPr>
            <p:cNvPr id="27" name="Up Arrow 26"/>
            <p:cNvSpPr/>
            <p:nvPr/>
          </p:nvSpPr>
          <p:spPr>
            <a:xfrm>
              <a:off x="3563888" y="4653135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23928" y="4581128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Accuracy/</a:t>
              </a:r>
              <a:br>
                <a:rPr lang="en-GB" dirty="0" smtClean="0"/>
              </a:br>
              <a:r>
                <a:rPr lang="en-GB" dirty="0" smtClean="0"/>
                <a:t>Precision</a:t>
              </a:r>
              <a:endParaRPr lang="en-GB" dirty="0"/>
            </a:p>
          </p:txBody>
        </p:sp>
      </p:grpSp>
      <p:sp>
        <p:nvSpPr>
          <p:cNvPr id="32" name="Down Arrow 31"/>
          <p:cNvSpPr/>
          <p:nvPr/>
        </p:nvSpPr>
        <p:spPr>
          <a:xfrm>
            <a:off x="5508104" y="1628800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00192" y="227687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</a:t>
            </a:r>
            <a:endParaRPr lang="en-GB" sz="2000" dirty="0" smtClean="0"/>
          </a:p>
          <a:p>
            <a:r>
              <a:rPr lang="en-GB" sz="2000" dirty="0" smtClean="0"/>
              <a:t>Openness*</a:t>
            </a:r>
            <a:endParaRPr lang="en-GB" sz="2000" dirty="0"/>
          </a:p>
        </p:txBody>
      </p:sp>
      <p:sp>
        <p:nvSpPr>
          <p:cNvPr id="34" name="Down Arrow 33"/>
          <p:cNvSpPr/>
          <p:nvPr/>
        </p:nvSpPr>
        <p:spPr>
          <a:xfrm>
            <a:off x="5796136" y="242088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Down Arrow 34"/>
          <p:cNvSpPr/>
          <p:nvPr/>
        </p:nvSpPr>
        <p:spPr>
          <a:xfrm>
            <a:off x="3563888" y="4149080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3491880" y="2348880"/>
            <a:ext cx="2448272" cy="646331"/>
            <a:chOff x="3491880" y="2348880"/>
            <a:chExt cx="2448272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3851920" y="2348880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Non-</a:t>
              </a:r>
              <a:br>
                <a:rPr lang="en-GB" dirty="0" smtClean="0"/>
              </a:br>
              <a:r>
                <a:rPr lang="en-GB" dirty="0" smtClean="0"/>
                <a:t>Invasiveness</a:t>
              </a:r>
              <a:endParaRPr lang="en-GB" dirty="0"/>
            </a:p>
          </p:txBody>
        </p:sp>
        <p:sp>
          <p:nvSpPr>
            <p:cNvPr id="36" name="Up Arrow 35"/>
            <p:cNvSpPr/>
            <p:nvPr/>
          </p:nvSpPr>
          <p:spPr>
            <a:xfrm>
              <a:off x="3491880" y="2348880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63888" y="5013176"/>
            <a:ext cx="2448272" cy="646331"/>
            <a:chOff x="3491880" y="2348880"/>
            <a:chExt cx="2448272" cy="646331"/>
          </a:xfrm>
        </p:grpSpPr>
        <p:sp>
          <p:nvSpPr>
            <p:cNvPr id="39" name="TextBox 38"/>
            <p:cNvSpPr txBox="1"/>
            <p:nvPr/>
          </p:nvSpPr>
          <p:spPr>
            <a:xfrm>
              <a:off x="3851920" y="2348880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Non-</a:t>
              </a:r>
              <a:br>
                <a:rPr lang="en-GB" dirty="0" smtClean="0"/>
              </a:br>
              <a:r>
                <a:rPr lang="en-GB" dirty="0" smtClean="0"/>
                <a:t>Invasiveness</a:t>
              </a:r>
              <a:endParaRPr lang="en-GB" dirty="0"/>
            </a:p>
          </p:txBody>
        </p:sp>
        <p:sp>
          <p:nvSpPr>
            <p:cNvPr id="40" name="Up Arrow 39"/>
            <p:cNvSpPr/>
            <p:nvPr/>
          </p:nvSpPr>
          <p:spPr>
            <a:xfrm>
              <a:off x="3491880" y="2348880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1" name="Picture 40" descr="android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1052735" cy="1052735"/>
          </a:xfrm>
          <a:prstGeom prst="rect">
            <a:avLst/>
          </a:prstGeom>
        </p:spPr>
      </p:pic>
      <p:pic>
        <p:nvPicPr>
          <p:cNvPr id="42" name="Picture 41" descr="iphone-log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26064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Proprietary Devices (Sleep) 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47667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</a:t>
            </a:r>
            <a:endParaRPr lang="en-GB" sz="2000" dirty="0" smtClean="0"/>
          </a:p>
          <a:p>
            <a:r>
              <a:rPr lang="en-GB" sz="2000" dirty="0" smtClean="0"/>
              <a:t>Openness</a:t>
            </a:r>
            <a:endParaRPr lang="en-GB" sz="2000" dirty="0"/>
          </a:p>
        </p:txBody>
      </p:sp>
      <p:sp>
        <p:nvSpPr>
          <p:cNvPr id="5" name="Down Arrow 4"/>
          <p:cNvSpPr/>
          <p:nvPr/>
        </p:nvSpPr>
        <p:spPr>
          <a:xfrm>
            <a:off x="7020272" y="62068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ZeoOnHead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1991021" cy="1497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155679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Automation/</a:t>
            </a:r>
            <a:br>
              <a:rPr lang="en-GB" dirty="0" smtClean="0"/>
            </a:br>
            <a:r>
              <a:rPr lang="en-GB" dirty="0" smtClean="0"/>
              <a:t>Convenience</a:t>
            </a: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>
            <a:off x="2915816" y="170080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915816" y="2348880"/>
            <a:ext cx="2448272" cy="707886"/>
            <a:chOff x="3563888" y="4581128"/>
            <a:chExt cx="2448272" cy="707886"/>
          </a:xfrm>
        </p:grpSpPr>
        <p:sp>
          <p:nvSpPr>
            <p:cNvPr id="10" name="Up Arrow 9"/>
            <p:cNvSpPr/>
            <p:nvPr/>
          </p:nvSpPr>
          <p:spPr>
            <a:xfrm>
              <a:off x="3563888" y="4653135"/>
              <a:ext cx="288032" cy="43204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3928" y="4581128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Data</a:t>
              </a:r>
              <a:endParaRPr lang="en-GB" sz="2000" dirty="0" smtClean="0"/>
            </a:p>
            <a:p>
              <a:r>
                <a:rPr lang="en-GB" sz="2000" dirty="0" smtClean="0"/>
                <a:t>Openness</a:t>
              </a:r>
              <a:endParaRPr lang="en-GB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16016" y="1556792"/>
            <a:ext cx="2448272" cy="707886"/>
            <a:chOff x="3563888" y="4581128"/>
            <a:chExt cx="2448272" cy="707886"/>
          </a:xfrm>
        </p:grpSpPr>
        <p:sp>
          <p:nvSpPr>
            <p:cNvPr id="13" name="Up Arrow 12"/>
            <p:cNvSpPr/>
            <p:nvPr/>
          </p:nvSpPr>
          <p:spPr>
            <a:xfrm>
              <a:off x="3563888" y="4653135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23928" y="4581128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Accuracy/</a:t>
              </a:r>
              <a:br>
                <a:rPr lang="en-GB" sz="2000" dirty="0" smtClean="0"/>
              </a:br>
              <a:r>
                <a:rPr lang="en-GB" sz="2000" dirty="0" smtClean="0"/>
                <a:t>Precision</a:t>
              </a:r>
              <a:endParaRPr lang="en-GB" sz="2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076056" y="234888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</a:t>
            </a:r>
            <a:br>
              <a:rPr lang="en-GB" dirty="0" smtClean="0"/>
            </a:br>
            <a:r>
              <a:rPr lang="en-GB" dirty="0" smtClean="0"/>
              <a:t>Invasiveness</a:t>
            </a:r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4716016" y="242088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IMG_11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573016"/>
            <a:ext cx="1728192" cy="1296144"/>
          </a:xfrm>
          <a:prstGeom prst="rect">
            <a:avLst/>
          </a:prstGeom>
        </p:spPr>
      </p:pic>
      <p:pic>
        <p:nvPicPr>
          <p:cNvPr id="20" name="Picture 19" descr="IMG_11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429000"/>
            <a:ext cx="1728192" cy="1296144"/>
          </a:xfrm>
          <a:prstGeom prst="rect">
            <a:avLst/>
          </a:prstGeom>
        </p:spPr>
      </p:pic>
      <p:pic>
        <p:nvPicPr>
          <p:cNvPr id="21" name="Picture 20" descr="WakeMate1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429000"/>
            <a:ext cx="1689100" cy="1270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71600" y="486916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</a:t>
            </a:r>
            <a:br>
              <a:rPr lang="en-GB" dirty="0" smtClean="0"/>
            </a:br>
            <a:r>
              <a:rPr lang="en-GB" dirty="0" smtClean="0"/>
              <a:t>Invasiveness</a:t>
            </a:r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611560" y="494116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99592" y="55172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Automation/</a:t>
            </a:r>
            <a:br>
              <a:rPr lang="en-GB" dirty="0" smtClean="0"/>
            </a:br>
            <a:r>
              <a:rPr lang="en-GB" dirty="0" smtClean="0"/>
              <a:t>Convenience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611560" y="566124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5652120" y="4869160"/>
            <a:ext cx="2448272" cy="707886"/>
            <a:chOff x="3563888" y="4581128"/>
            <a:chExt cx="2448272" cy="707886"/>
          </a:xfrm>
        </p:grpSpPr>
        <p:sp>
          <p:nvSpPr>
            <p:cNvPr id="27" name="Up Arrow 26"/>
            <p:cNvSpPr/>
            <p:nvPr/>
          </p:nvSpPr>
          <p:spPr>
            <a:xfrm>
              <a:off x="3563888" y="4653135"/>
              <a:ext cx="288032" cy="36004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23928" y="4581128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Accuracy/</a:t>
              </a:r>
              <a:br>
                <a:rPr lang="en-GB" sz="2000" dirty="0" smtClean="0"/>
              </a:br>
              <a:r>
                <a:rPr lang="en-GB" sz="2000" dirty="0" smtClean="0"/>
                <a:t>Precision</a:t>
              </a:r>
              <a:endParaRPr lang="en-GB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12160" y="5661248"/>
            <a:ext cx="2376264" cy="646331"/>
            <a:chOff x="1835696" y="3212976"/>
            <a:chExt cx="2376264" cy="646331"/>
          </a:xfrm>
        </p:grpSpPr>
        <p:sp>
          <p:nvSpPr>
            <p:cNvPr id="30" name="Up Arrow 29"/>
            <p:cNvSpPr/>
            <p:nvPr/>
          </p:nvSpPr>
          <p:spPr>
            <a:xfrm>
              <a:off x="1835696" y="3284984"/>
              <a:ext cx="288032" cy="36004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23728" y="3212976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Automation/</a:t>
              </a:r>
              <a:br>
                <a:rPr lang="en-GB" dirty="0" smtClean="0"/>
              </a:br>
              <a:r>
                <a:rPr lang="en-GB" dirty="0" smtClean="0"/>
                <a:t>Convenience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Proprietary Devices (Activity)</a:t>
            </a:r>
            <a:endParaRPr lang="en-GB" dirty="0"/>
          </a:p>
        </p:txBody>
      </p:sp>
      <p:pic>
        <p:nvPicPr>
          <p:cNvPr id="4" name="Picture 3" descr="fitbi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1727286" cy="1397070"/>
          </a:xfrm>
          <a:prstGeom prst="rect">
            <a:avLst/>
          </a:prstGeom>
        </p:spPr>
      </p:pic>
      <p:pic>
        <p:nvPicPr>
          <p:cNvPr id="5" name="Picture 4" descr="IMG_11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933056"/>
            <a:ext cx="2051720" cy="153879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491880" y="1700808"/>
            <a:ext cx="2376264" cy="648072"/>
            <a:chOff x="1403648" y="3140968"/>
            <a:chExt cx="2376264" cy="648072"/>
          </a:xfrm>
        </p:grpSpPr>
        <p:sp>
          <p:nvSpPr>
            <p:cNvPr id="7" name="Up Arrow 6"/>
            <p:cNvSpPr/>
            <p:nvPr/>
          </p:nvSpPr>
          <p:spPr>
            <a:xfrm>
              <a:off x="1403648" y="3212976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1680" y="3140968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Automation/</a:t>
              </a:r>
              <a:br>
                <a:rPr lang="en-GB" dirty="0" smtClean="0"/>
              </a:br>
              <a:r>
                <a:rPr lang="en-GB" dirty="0" smtClean="0"/>
                <a:t>Convenience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91880" y="2636912"/>
            <a:ext cx="2448272" cy="646331"/>
            <a:chOff x="3491880" y="2348880"/>
            <a:chExt cx="2448272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3851920" y="2348880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Non-</a:t>
              </a:r>
              <a:br>
                <a:rPr lang="en-GB" dirty="0" smtClean="0"/>
              </a:br>
              <a:r>
                <a:rPr lang="en-GB" dirty="0" smtClean="0"/>
                <a:t>Invasiveness</a:t>
              </a:r>
              <a:endParaRPr lang="en-GB" dirty="0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3491880" y="2348880"/>
              <a:ext cx="288032" cy="57606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08104" y="2276872"/>
            <a:ext cx="2448272" cy="707886"/>
            <a:chOff x="3563888" y="4581128"/>
            <a:chExt cx="2448272" cy="707886"/>
          </a:xfrm>
        </p:grpSpPr>
        <p:sp>
          <p:nvSpPr>
            <p:cNvPr id="13" name="Up Arrow 12"/>
            <p:cNvSpPr/>
            <p:nvPr/>
          </p:nvSpPr>
          <p:spPr>
            <a:xfrm>
              <a:off x="3563888" y="4653135"/>
              <a:ext cx="288032" cy="36004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23928" y="4581128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Accuracy/</a:t>
              </a:r>
              <a:br>
                <a:rPr lang="en-GB" sz="2000" dirty="0" smtClean="0"/>
              </a:br>
              <a:r>
                <a:rPr lang="en-GB" sz="2000" dirty="0" smtClean="0"/>
                <a:t>Precision</a:t>
              </a:r>
              <a:endParaRPr lang="en-GB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96336" y="47667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</a:t>
            </a:r>
            <a:endParaRPr lang="en-GB" sz="2000" dirty="0" smtClean="0"/>
          </a:p>
          <a:p>
            <a:r>
              <a:rPr lang="en-GB" sz="2000" dirty="0" smtClean="0"/>
              <a:t>Openness</a:t>
            </a:r>
            <a:endParaRPr lang="en-GB" sz="2000" dirty="0"/>
          </a:p>
        </p:txBody>
      </p:sp>
      <p:sp>
        <p:nvSpPr>
          <p:cNvPr id="16" name="Down Arrow 15"/>
          <p:cNvSpPr/>
          <p:nvPr/>
        </p:nvSpPr>
        <p:spPr>
          <a:xfrm>
            <a:off x="7092280" y="620688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779912" y="472514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</a:t>
            </a:r>
            <a:br>
              <a:rPr lang="en-GB" dirty="0" smtClean="0"/>
            </a:br>
            <a:r>
              <a:rPr lang="en-GB" dirty="0" smtClean="0"/>
              <a:t>Invasiveness</a:t>
            </a:r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3419872" y="4797152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707904" y="38610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Automation/</a:t>
            </a:r>
            <a:br>
              <a:rPr lang="en-GB" dirty="0" smtClean="0"/>
            </a:br>
            <a:r>
              <a:rPr lang="en-GB" dirty="0" smtClean="0"/>
              <a:t>Convenience</a:t>
            </a:r>
            <a:endParaRPr lang="en-GB" dirty="0"/>
          </a:p>
        </p:txBody>
      </p:sp>
      <p:sp>
        <p:nvSpPr>
          <p:cNvPr id="20" name="Down Arrow 19"/>
          <p:cNvSpPr/>
          <p:nvPr/>
        </p:nvSpPr>
        <p:spPr>
          <a:xfrm>
            <a:off x="3419872" y="4005064"/>
            <a:ext cx="288032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 Arrow 20"/>
          <p:cNvSpPr/>
          <p:nvPr/>
        </p:nvSpPr>
        <p:spPr>
          <a:xfrm>
            <a:off x="5580112" y="4293095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940152" y="422108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Accuracy/</a:t>
            </a:r>
            <a:br>
              <a:rPr lang="en-GB" dirty="0" smtClean="0"/>
            </a:br>
            <a:r>
              <a:rPr lang="en-GB" dirty="0" smtClean="0"/>
              <a:t>Precision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Challenges and Tradeoffs in Activity and Sleep Monitoring</vt:lpstr>
      <vt:lpstr>Slide 2</vt:lpstr>
      <vt:lpstr>Some Goals</vt:lpstr>
      <vt:lpstr>Domains</vt:lpstr>
      <vt:lpstr>Smartphone Apps</vt:lpstr>
      <vt:lpstr>Proprietary Devices (Sleep)   </vt:lpstr>
      <vt:lpstr>Proprietary Devices (Activity)</vt:lpstr>
    </vt:vector>
  </TitlesOfParts>
  <Company>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Blaine</dc:creator>
  <cp:lastModifiedBy>Blaine Price</cp:lastModifiedBy>
  <cp:revision>31</cp:revision>
  <dcterms:created xsi:type="dcterms:W3CDTF">2010-09-14T15:14:49Z</dcterms:created>
  <dcterms:modified xsi:type="dcterms:W3CDTF">2011-05-04T14:46:17Z</dcterms:modified>
</cp:coreProperties>
</file>